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345" r:id="rId4"/>
    <p:sldId id="346" r:id="rId5"/>
    <p:sldId id="347" r:id="rId6"/>
    <p:sldId id="269" r:id="rId7"/>
    <p:sldId id="270" r:id="rId8"/>
    <p:sldId id="344" r:id="rId9"/>
    <p:sldId id="343" r:id="rId10"/>
    <p:sldId id="271" r:id="rId11"/>
    <p:sldId id="272" r:id="rId12"/>
    <p:sldId id="273" r:id="rId13"/>
    <p:sldId id="274" r:id="rId14"/>
    <p:sldId id="275"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86C709-5EB2-452E-903E-15D95160B2E8}" type="datetimeFigureOut">
              <a:rPr lang="en-US" smtClean="0"/>
              <a:t>16-Jul-16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82DB5F-64DA-48DC-AD22-82FD1BF1328F}" type="slidenum">
              <a:rPr lang="en-US" smtClean="0"/>
              <a:t>‹#›</a:t>
            </a:fld>
            <a:endParaRPr lang="en-US"/>
          </a:p>
        </p:txBody>
      </p:sp>
    </p:spTree>
    <p:extLst>
      <p:ext uri="{BB962C8B-B14F-4D97-AF65-F5344CB8AC3E}">
        <p14:creationId xmlns:p14="http://schemas.microsoft.com/office/powerpoint/2010/main" val="4142624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dockon.com/2010/07/"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8FA886-F1EF-4596-9088-56C5A8D60702}" type="slidenum">
              <a:rPr lang="en-US" smtClean="0"/>
              <a:pPr/>
              <a:t>6</a:t>
            </a:fld>
            <a:endParaRPr lang="en-US"/>
          </a:p>
        </p:txBody>
      </p:sp>
    </p:spTree>
    <p:extLst>
      <p:ext uri="{BB962C8B-B14F-4D97-AF65-F5344CB8AC3E}">
        <p14:creationId xmlns:p14="http://schemas.microsoft.com/office/powerpoint/2010/main" val="223933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strike="noStrike" kern="1200" dirty="0" smtClean="0">
                <a:solidFill>
                  <a:schemeClr val="tx1"/>
                </a:solidFill>
                <a:effectLst/>
                <a:latin typeface="+mn-lt"/>
                <a:ea typeface="+mn-ea"/>
                <a:cs typeface="+mn-cs"/>
              </a:rPr>
              <a:t>-Fading effect is nothing but the fluctuation in received signal strength at the receiver</a:t>
            </a:r>
            <a:endParaRPr lang="en-US" dirty="0"/>
          </a:p>
        </p:txBody>
      </p:sp>
      <p:sp>
        <p:nvSpPr>
          <p:cNvPr id="4" name="Slide Number Placeholder 3"/>
          <p:cNvSpPr>
            <a:spLocks noGrp="1"/>
          </p:cNvSpPr>
          <p:nvPr>
            <p:ph type="sldNum" sz="quarter" idx="10"/>
          </p:nvPr>
        </p:nvSpPr>
        <p:spPr/>
        <p:txBody>
          <a:bodyPr/>
          <a:lstStyle/>
          <a:p>
            <a:fld id="{348FA886-F1EF-4596-9088-56C5A8D60702}" type="slidenum">
              <a:rPr lang="en-US" smtClean="0"/>
              <a:pPr/>
              <a:t>12</a:t>
            </a:fld>
            <a:endParaRPr lang="en-US"/>
          </a:p>
        </p:txBody>
      </p:sp>
    </p:spTree>
    <p:extLst>
      <p:ext uri="{BB962C8B-B14F-4D97-AF65-F5344CB8AC3E}">
        <p14:creationId xmlns:p14="http://schemas.microsoft.com/office/powerpoint/2010/main" val="318417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by startup </a:t>
            </a:r>
            <a:r>
              <a:rPr lang="en-US" dirty="0" err="1" smtClean="0">
                <a:hlinkClick r:id="rId3"/>
              </a:rPr>
              <a:t>Dockon</a:t>
            </a:r>
            <a:r>
              <a:rPr lang="en-US" dirty="0" smtClean="0"/>
              <a:t> on innovative antennas that use both the transverse electric (TE) and transverse magnetic (TM) modes of the antenna to achieve high gain, high efficiency (often more than 90 percent), and even broad bandwidth in designs that are 13 x 11 mm or less for 2.4-to-2.5-GHz use.</a:t>
            </a:r>
            <a:endParaRPr lang="en-US" dirty="0"/>
          </a:p>
        </p:txBody>
      </p:sp>
      <p:sp>
        <p:nvSpPr>
          <p:cNvPr id="4" name="Slide Number Placeholder 3"/>
          <p:cNvSpPr>
            <a:spLocks noGrp="1"/>
          </p:cNvSpPr>
          <p:nvPr>
            <p:ph type="sldNum" sz="quarter" idx="10"/>
          </p:nvPr>
        </p:nvSpPr>
        <p:spPr/>
        <p:txBody>
          <a:bodyPr/>
          <a:lstStyle/>
          <a:p>
            <a:fld id="{348FA886-F1EF-4596-9088-56C5A8D60702}" type="slidenum">
              <a:rPr lang="en-US" smtClean="0"/>
              <a:pPr/>
              <a:t>14</a:t>
            </a:fld>
            <a:endParaRPr lang="en-US"/>
          </a:p>
        </p:txBody>
      </p:sp>
    </p:spTree>
    <p:extLst>
      <p:ext uri="{BB962C8B-B14F-4D97-AF65-F5344CB8AC3E}">
        <p14:creationId xmlns:p14="http://schemas.microsoft.com/office/powerpoint/2010/main" val="272470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16-Jul-16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16-Jul-16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16-Jul-16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16-Jul-16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Microwave Engineering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A1C85A5-0058-4184-B9CB-A5F6591D83DA}" type="slidenum">
              <a:rPr lang="en-US"/>
              <a:pPr>
                <a:defRPr/>
              </a:pPr>
              <a:t>10</a:t>
            </a:fld>
            <a:endParaRPr lang="en-US"/>
          </a:p>
        </p:txBody>
      </p:sp>
      <p:pic>
        <p:nvPicPr>
          <p:cNvPr id="9219" name="Picture 2" descr="F:\games\bandtable.jpg"/>
          <p:cNvPicPr>
            <a:picLocks noChangeAspect="1" noChangeArrowheads="1"/>
          </p:cNvPicPr>
          <p:nvPr/>
        </p:nvPicPr>
        <p:blipFill>
          <a:blip r:embed="rId2"/>
          <a:srcRect/>
          <a:stretch>
            <a:fillRect/>
          </a:stretch>
        </p:blipFill>
        <p:spPr bwMode="auto">
          <a:xfrm>
            <a:off x="1447800" y="977900"/>
            <a:ext cx="6100763" cy="5880100"/>
          </a:xfrm>
          <a:prstGeom prst="rect">
            <a:avLst/>
          </a:prstGeom>
          <a:noFill/>
          <a:ln w="9525">
            <a:noFill/>
            <a:miter lim="800000"/>
            <a:headEnd/>
            <a:tailEnd/>
          </a:ln>
        </p:spPr>
      </p:pic>
      <p:sp>
        <p:nvSpPr>
          <p:cNvPr id="9220" name="TextBox 7"/>
          <p:cNvSpPr txBox="1">
            <a:spLocks noChangeArrowheads="1"/>
          </p:cNvSpPr>
          <p:nvPr/>
        </p:nvSpPr>
        <p:spPr bwMode="auto">
          <a:xfrm>
            <a:off x="2209800" y="533400"/>
            <a:ext cx="4138613" cy="461963"/>
          </a:xfrm>
          <a:prstGeom prst="rect">
            <a:avLst/>
          </a:prstGeom>
          <a:noFill/>
          <a:ln w="9525">
            <a:noFill/>
            <a:miter lim="800000"/>
            <a:headEnd/>
            <a:tailEnd/>
          </a:ln>
        </p:spPr>
        <p:txBody>
          <a:bodyPr wrap="none">
            <a:spAutoFit/>
          </a:bodyPr>
          <a:lstStyle/>
          <a:p>
            <a:r>
              <a:rPr lang="en-US" b="1"/>
              <a:t>Microwaves Frequency Bands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76200"/>
            <a:ext cx="7772400" cy="762000"/>
          </a:xfrm>
        </p:spPr>
        <p:txBody>
          <a:bodyPr/>
          <a:lstStyle/>
          <a:p>
            <a:pPr eaLnBrk="1" hangingPunct="1"/>
            <a:r>
              <a:rPr lang="en-US" sz="3200" b="1" smtClean="0">
                <a:solidFill>
                  <a:schemeClr val="accent6">
                    <a:lumMod val="50000"/>
                  </a:schemeClr>
                </a:solidFill>
              </a:rPr>
              <a:t>Properties of Microwaves</a:t>
            </a:r>
            <a:endParaRPr lang="en-US" sz="3200" b="1" dirty="0" smtClean="0">
              <a:solidFill>
                <a:schemeClr val="accent6">
                  <a:lumMod val="50000"/>
                </a:schemeClr>
              </a:solidFill>
            </a:endParaRPr>
          </a:p>
        </p:txBody>
      </p:sp>
      <p:sp>
        <p:nvSpPr>
          <p:cNvPr id="7171" name="Slide Number Placeholder 5"/>
          <p:cNvSpPr>
            <a:spLocks noGrp="1"/>
          </p:cNvSpPr>
          <p:nvPr>
            <p:ph type="sldNum" sz="quarter" idx="12"/>
          </p:nvPr>
        </p:nvSpPr>
        <p:spPr/>
        <p:txBody>
          <a:bodyPr/>
          <a:lstStyle/>
          <a:p>
            <a:pPr>
              <a:defRPr/>
            </a:pPr>
            <a:fld id="{3B43D500-E7E9-4D50-9B92-A38191B39F53}" type="slidenum">
              <a:rPr lang="en-US" smtClean="0"/>
              <a:pPr>
                <a:defRPr/>
              </a:pPr>
              <a:t>11</a:t>
            </a:fld>
            <a:endParaRPr lang="en-US"/>
          </a:p>
        </p:txBody>
      </p:sp>
      <p:sp>
        <p:nvSpPr>
          <p:cNvPr id="2" name="Rounded Rectangle 1"/>
          <p:cNvSpPr/>
          <p:nvPr/>
        </p:nvSpPr>
        <p:spPr>
          <a:xfrm>
            <a:off x="838200" y="914400"/>
            <a:ext cx="2514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1.Electromagnetic radiation of short wavelength</a:t>
            </a:r>
            <a:endParaRPr lang="en-US" dirty="0"/>
          </a:p>
        </p:txBody>
      </p:sp>
      <p:sp>
        <p:nvSpPr>
          <p:cNvPr id="3" name="Rounded Rectangle 2"/>
          <p:cNvSpPr/>
          <p:nvPr/>
        </p:nvSpPr>
        <p:spPr>
          <a:xfrm>
            <a:off x="5791200" y="914400"/>
            <a:ext cx="24384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2.Can reflect by conducting surface like optical waves.</a:t>
            </a:r>
            <a:endParaRPr lang="en-US" dirty="0"/>
          </a:p>
        </p:txBody>
      </p:sp>
      <p:sp>
        <p:nvSpPr>
          <p:cNvPr id="4" name="Rounded Rectangle 3"/>
          <p:cNvSpPr/>
          <p:nvPr/>
        </p:nvSpPr>
        <p:spPr>
          <a:xfrm>
            <a:off x="3276600" y="2514600"/>
            <a:ext cx="23622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3.M.W current flows through outer layer of conductor</a:t>
            </a:r>
            <a:endParaRPr lang="en-US" dirty="0"/>
          </a:p>
        </p:txBody>
      </p:sp>
      <p:sp>
        <p:nvSpPr>
          <p:cNvPr id="5" name="Rounded Rectangle 4"/>
          <p:cNvSpPr/>
          <p:nvPr/>
        </p:nvSpPr>
        <p:spPr>
          <a:xfrm>
            <a:off x="914400" y="4114800"/>
            <a:ext cx="24384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4.Microwaves are easily attenuated</a:t>
            </a:r>
            <a:endParaRPr lang="en-US" dirty="0"/>
          </a:p>
        </p:txBody>
      </p:sp>
      <p:sp>
        <p:nvSpPr>
          <p:cNvPr id="6" name="Rounded Rectangle 5"/>
          <p:cNvSpPr/>
          <p:nvPr/>
        </p:nvSpPr>
        <p:spPr>
          <a:xfrm>
            <a:off x="5715000" y="4114800"/>
            <a:ext cx="25146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5.They are not reflected by ionosphere</a:t>
            </a:r>
            <a:endParaRPr lang="en-US" dirty="0"/>
          </a:p>
        </p:txBody>
      </p:sp>
      <p:sp>
        <p:nvSpPr>
          <p:cNvPr id="8" name="Right Arrow 7"/>
          <p:cNvSpPr/>
          <p:nvPr/>
        </p:nvSpPr>
        <p:spPr>
          <a:xfrm>
            <a:off x="3352800" y="1447800"/>
            <a:ext cx="2286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ent Arrow 8"/>
          <p:cNvSpPr/>
          <p:nvPr/>
        </p:nvSpPr>
        <p:spPr>
          <a:xfrm>
            <a:off x="5638800" y="2377039"/>
            <a:ext cx="1295400" cy="975762"/>
          </a:xfrm>
          <a:prstGeom prst="bentArrow">
            <a:avLst/>
          </a:prstGeom>
          <a:scene3d>
            <a:camera prst="orthographicFront">
              <a:rot lat="299967" lon="21599976"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p:cNvSpPr/>
          <p:nvPr/>
        </p:nvSpPr>
        <p:spPr>
          <a:xfrm>
            <a:off x="2362200" y="3200400"/>
            <a:ext cx="1066800" cy="723900"/>
          </a:xfrm>
          <a:prstGeom prst="bentArrow">
            <a:avLst/>
          </a:prstGeom>
          <a:scene3d>
            <a:camera prst="orthographicFront">
              <a:rot lat="0" lon="10799952"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ight Arrow 12"/>
          <p:cNvSpPr/>
          <p:nvPr/>
        </p:nvSpPr>
        <p:spPr>
          <a:xfrm>
            <a:off x="3352800" y="4724400"/>
            <a:ext cx="22860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2"/>
          </p:nvPr>
        </p:nvSpPr>
        <p:spPr/>
        <p:txBody>
          <a:bodyPr/>
          <a:lstStyle/>
          <a:p>
            <a:pPr>
              <a:defRPr/>
            </a:pPr>
            <a:fld id="{2EE3B322-ADD9-42CB-92C0-2262EB64D3A7}" type="slidenum">
              <a:rPr lang="en-US"/>
              <a:pPr>
                <a:defRPr/>
              </a:pPr>
              <a:t>12</a:t>
            </a:fld>
            <a:endParaRPr lang="en-US"/>
          </a:p>
        </p:txBody>
      </p:sp>
      <p:sp>
        <p:nvSpPr>
          <p:cNvPr id="9" name="Plaque 8"/>
          <p:cNvSpPr/>
          <p:nvPr/>
        </p:nvSpPr>
        <p:spPr>
          <a:xfrm>
            <a:off x="381000" y="1676400"/>
            <a:ext cx="2971800" cy="1524000"/>
          </a:xfrm>
          <a:prstGeom prst="plaqu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Microwaves have large bandwidths</a:t>
            </a:r>
            <a:endParaRPr lang="en-US" dirty="0"/>
          </a:p>
        </p:txBody>
      </p:sp>
      <p:sp>
        <p:nvSpPr>
          <p:cNvPr id="13" name="Plaque 12"/>
          <p:cNvSpPr/>
          <p:nvPr/>
        </p:nvSpPr>
        <p:spPr>
          <a:xfrm>
            <a:off x="5181600" y="1676400"/>
            <a:ext cx="2971800" cy="1524000"/>
          </a:xfrm>
          <a:prstGeom prst="plaqu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Improved Directive properties.Can be focused in a specified direction</a:t>
            </a:r>
            <a:endParaRPr lang="en-US" dirty="0"/>
          </a:p>
        </p:txBody>
      </p:sp>
      <p:sp>
        <p:nvSpPr>
          <p:cNvPr id="14" name="Plaque 13"/>
          <p:cNvSpPr/>
          <p:nvPr/>
        </p:nvSpPr>
        <p:spPr>
          <a:xfrm>
            <a:off x="381000" y="3962400"/>
            <a:ext cx="2971800" cy="1524000"/>
          </a:xfrm>
          <a:prstGeom prst="plaqu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Fading effect and reliability.</a:t>
            </a:r>
          </a:p>
          <a:p>
            <a:pPr algn="ctr"/>
            <a:r>
              <a:rPr lang="en-US" dirty="0" smtClean="0"/>
              <a:t>Due to LOS and high frequency fading effect is very low</a:t>
            </a:r>
            <a:endParaRPr lang="en-US" dirty="0"/>
          </a:p>
        </p:txBody>
      </p:sp>
      <p:sp>
        <p:nvSpPr>
          <p:cNvPr id="15" name="Plaque 14"/>
          <p:cNvSpPr/>
          <p:nvPr/>
        </p:nvSpPr>
        <p:spPr>
          <a:xfrm>
            <a:off x="5181600" y="3962400"/>
            <a:ext cx="2971800" cy="1524000"/>
          </a:xfrm>
          <a:prstGeom prst="plaqu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Transmitter/Receiver power requirements are pretty low at microwave frequencies</a:t>
            </a:r>
            <a:endParaRPr lang="en-US" dirty="0"/>
          </a:p>
        </p:txBody>
      </p:sp>
      <p:sp>
        <p:nvSpPr>
          <p:cNvPr id="3" name="Rectangle 2"/>
          <p:cNvSpPr/>
          <p:nvPr/>
        </p:nvSpPr>
        <p:spPr>
          <a:xfrm>
            <a:off x="504504" y="0"/>
            <a:ext cx="8114144" cy="923330"/>
          </a:xfrm>
          <a:prstGeom prst="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wrap="none" lIns="91440" tIns="45720" rIns="91440" bIns="45720">
            <a:spAutoFit/>
          </a:bodyPr>
          <a:lstStyle/>
          <a:p>
            <a:pPr algn="ctr"/>
            <a:r>
              <a:rPr lang="en-US" sz="54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Advantages and Limitations</a:t>
            </a:r>
            <a:endParaRPr 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p:txBody>
          <a:bodyPr/>
          <a:lstStyle/>
          <a:p>
            <a:pPr>
              <a:defRPr/>
            </a:pPr>
            <a:fld id="{F588FAA4-6B15-4F85-AEC7-B71D0B6C3E5B}" type="slidenum">
              <a:rPr lang="en-US"/>
              <a:pPr>
                <a:defRPr/>
              </a:pPr>
              <a:t>13</a:t>
            </a:fld>
            <a:endParaRPr lang="en-US"/>
          </a:p>
        </p:txBody>
      </p:sp>
      <p:sp>
        <p:nvSpPr>
          <p:cNvPr id="6" name="Rectangle 5"/>
          <p:cNvSpPr/>
          <p:nvPr/>
        </p:nvSpPr>
        <p:spPr>
          <a:xfrm>
            <a:off x="504504" y="0"/>
            <a:ext cx="8114144" cy="923330"/>
          </a:xfrm>
          <a:prstGeom prst="rect">
            <a:avLst/>
          </a:prstGeom>
          <a:solidFill>
            <a:schemeClr val="accent1"/>
          </a:solidFill>
        </p:spPr>
        <p:style>
          <a:lnRef idx="1">
            <a:schemeClr val="accent3"/>
          </a:lnRef>
          <a:fillRef idx="3">
            <a:schemeClr val="accent3"/>
          </a:fillRef>
          <a:effectRef idx="2">
            <a:schemeClr val="accent3"/>
          </a:effectRef>
          <a:fontRef idx="minor">
            <a:schemeClr val="lt1"/>
          </a:fontRef>
        </p:style>
        <p:txBody>
          <a:bodyPr wrap="none" lIns="91440" tIns="45720" rIns="91440" bIns="45720">
            <a:spAutoFit/>
          </a:bodyPr>
          <a:lstStyle/>
          <a:p>
            <a:pPr algn="ctr"/>
            <a:r>
              <a:rPr lang="en-US" sz="54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Advantages and Limitations</a:t>
            </a:r>
            <a:endParaRPr 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7" name="Plaque 6"/>
          <p:cNvSpPr/>
          <p:nvPr/>
        </p:nvSpPr>
        <p:spPr>
          <a:xfrm>
            <a:off x="762000" y="1600200"/>
            <a:ext cx="7010400" cy="1524000"/>
          </a:xfrm>
          <a:prstGeom prst="plaqu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Microwave band ranging from 300MHz-10GHz are capable of freely propagating through atmosphere</a:t>
            </a:r>
            <a:endParaRPr lang="en-US" dirty="0"/>
          </a:p>
        </p:txBody>
      </p:sp>
      <p:sp>
        <p:nvSpPr>
          <p:cNvPr id="3" name="Oval 2"/>
          <p:cNvSpPr/>
          <p:nvPr/>
        </p:nvSpPr>
        <p:spPr>
          <a:xfrm>
            <a:off x="1295400" y="3810000"/>
            <a:ext cx="6096000" cy="1752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helps in astronomical research of space in the study of microwave radiations from the sun and stars</a:t>
            </a:r>
            <a:endParaRPr lang="en-US" dirty="0"/>
          </a:p>
        </p:txBody>
      </p:sp>
      <p:sp>
        <p:nvSpPr>
          <p:cNvPr id="5" name="Down Arrow 4"/>
          <p:cNvSpPr/>
          <p:nvPr/>
        </p:nvSpPr>
        <p:spPr>
          <a:xfrm>
            <a:off x="4114800" y="3124200"/>
            <a:ext cx="685800" cy="68580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069" y="247471"/>
            <a:ext cx="8710669" cy="1200329"/>
          </a:xfrm>
          <a:prstGeom prst="rect">
            <a:avLst/>
          </a:prstGeom>
          <a:noFill/>
        </p:spPr>
        <p:txBody>
          <a:bodyPr wrap="square" lIns="91440" tIns="45720" rIns="91440" bIns="45720">
            <a:spAutoFit/>
          </a:bodyPr>
          <a:lstStyle/>
          <a:p>
            <a:pPr algn="ctr"/>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a:t>
            </a:r>
            <a:r>
              <a:rPr lang="en-US"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dvantages of Microwave communication</a:t>
            </a:r>
            <a:endParaRPr lang="en-US"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 name="Flowchart: Alternate Process 1"/>
          <p:cNvSpPr/>
          <p:nvPr/>
        </p:nvSpPr>
        <p:spPr>
          <a:xfrm>
            <a:off x="738909" y="1295400"/>
            <a:ext cx="3352800" cy="1981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Because of high frequency, more data can be sent.</a:t>
            </a:r>
            <a:endParaRPr lang="en-US" dirty="0"/>
          </a:p>
        </p:txBody>
      </p:sp>
      <p:sp>
        <p:nvSpPr>
          <p:cNvPr id="4" name="7-Point Star 3"/>
          <p:cNvSpPr/>
          <p:nvPr/>
        </p:nvSpPr>
        <p:spPr>
          <a:xfrm>
            <a:off x="5638800" y="1143000"/>
            <a:ext cx="2743200" cy="228600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bandwidth,higher speeds</a:t>
            </a:r>
            <a:endParaRPr lang="en-US" dirty="0"/>
          </a:p>
        </p:txBody>
      </p:sp>
      <p:sp>
        <p:nvSpPr>
          <p:cNvPr id="5" name="Right Arrow 4"/>
          <p:cNvSpPr/>
          <p:nvPr/>
        </p:nvSpPr>
        <p:spPr>
          <a:xfrm>
            <a:off x="4343400" y="1905000"/>
            <a:ext cx="12192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Alternate Process 6"/>
          <p:cNvSpPr/>
          <p:nvPr/>
        </p:nvSpPr>
        <p:spPr>
          <a:xfrm>
            <a:off x="738909" y="4191000"/>
            <a:ext cx="3352800" cy="1981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Because of their short wavelength,microwaves use smaller antennas</a:t>
            </a:r>
            <a:endParaRPr lang="en-US" dirty="0"/>
          </a:p>
        </p:txBody>
      </p:sp>
      <p:sp>
        <p:nvSpPr>
          <p:cNvPr id="8" name="Right Arrow 7"/>
          <p:cNvSpPr/>
          <p:nvPr/>
        </p:nvSpPr>
        <p:spPr>
          <a:xfrm>
            <a:off x="4343400" y="4838700"/>
            <a:ext cx="12192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7-Point Star 8"/>
          <p:cNvSpPr/>
          <p:nvPr/>
        </p:nvSpPr>
        <p:spPr>
          <a:xfrm>
            <a:off x="5638800" y="4038600"/>
            <a:ext cx="2743200" cy="228600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Smaller antennas produce a more focused beam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0"/>
            <a:ext cx="9776383" cy="1754326"/>
          </a:xfrm>
          <a:prstGeom prst="rect">
            <a:avLst/>
          </a:prstGeom>
          <a:no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Disadvantages of microwave communication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Rectangle 4"/>
          <p:cNvSpPr/>
          <p:nvPr/>
        </p:nvSpPr>
        <p:spPr>
          <a:xfrm>
            <a:off x="-1" y="2209799"/>
            <a:ext cx="9144000" cy="461665"/>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marL="800100" lvl="1" indent="-342900">
              <a:buFont typeface="Wingdings" pitchFamily="2" charset="2"/>
              <a:buChar char="Ø"/>
            </a:pPr>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They require no obstacle is present in the transmission path</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7" name="Rectangle 6"/>
          <p:cNvSpPr/>
          <p:nvPr/>
        </p:nvSpPr>
        <p:spPr>
          <a:xfrm>
            <a:off x="-1" y="2902803"/>
            <a:ext cx="9144001" cy="830997"/>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marL="342900" indent="-342900" algn="ctr">
              <a:buFont typeface="Wingdings" pitchFamily="2" charset="2"/>
              <a:buChar char="Ø"/>
            </a:pPr>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The cost of implementing the communication infrastructure is</a:t>
            </a:r>
          </a:p>
          <a:p>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high</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8" name="Rectangle 7"/>
          <p:cNvSpPr/>
          <p:nvPr/>
        </p:nvSpPr>
        <p:spPr>
          <a:xfrm>
            <a:off x="-1" y="3964858"/>
            <a:ext cx="9144001" cy="830997"/>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marL="800100" lvl="1" indent="-342900">
              <a:buFont typeface="Wingdings" pitchFamily="2" charset="2"/>
              <a:buChar char="Ø"/>
            </a:pPr>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Microwaves are susceptible to rain,snow,electromagnetic interference </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0"/>
            <a:ext cx="5038367"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Lecture Contents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TextBox 3"/>
          <p:cNvSpPr txBox="1"/>
          <p:nvPr/>
        </p:nvSpPr>
        <p:spPr>
          <a:xfrm>
            <a:off x="1143000" y="1524000"/>
            <a:ext cx="6629400" cy="4955203"/>
          </a:xfrm>
          <a:prstGeom prst="rect">
            <a:avLst/>
          </a:prstGeom>
          <a:noFill/>
        </p:spPr>
        <p:txBody>
          <a:bodyPr wrap="square" rtlCol="0">
            <a:spAutoFit/>
          </a:bodyPr>
          <a:lstStyle/>
          <a:p>
            <a:pPr marL="285750" indent="-285750">
              <a:buFont typeface="Wingdings" pitchFamily="2" charset="2"/>
              <a:buChar char="Ø"/>
            </a:pPr>
            <a:r>
              <a:rPr lang="en-US" sz="2800" dirty="0" smtClean="0"/>
              <a:t>History</a:t>
            </a:r>
          </a:p>
          <a:p>
            <a:pPr marL="285750" indent="-285750">
              <a:buFont typeface="Wingdings" pitchFamily="2" charset="2"/>
              <a:buChar char="Ø"/>
            </a:pPr>
            <a:r>
              <a:rPr lang="en-US" sz="2800" dirty="0" smtClean="0"/>
              <a:t>Introduction to Microwaves</a:t>
            </a:r>
          </a:p>
          <a:p>
            <a:pPr marL="285750" indent="-285750">
              <a:buFont typeface="Wingdings" pitchFamily="2" charset="2"/>
              <a:buChar char="Ø"/>
            </a:pPr>
            <a:r>
              <a:rPr lang="en-US" sz="2800" dirty="0" smtClean="0"/>
              <a:t>Properties of Microwaves</a:t>
            </a:r>
          </a:p>
          <a:p>
            <a:pPr marL="285750" indent="-285750">
              <a:buFont typeface="Wingdings" pitchFamily="2" charset="2"/>
              <a:buChar char="Ø"/>
            </a:pPr>
            <a:r>
              <a:rPr lang="en-US" sz="2800" dirty="0" smtClean="0"/>
              <a:t>Advantages/Disadvantages of Microwaves</a:t>
            </a:r>
          </a:p>
          <a:p>
            <a:pPr marL="285750" indent="-285750">
              <a:buFont typeface="Wingdings" pitchFamily="2" charset="2"/>
              <a:buChar char="Ø"/>
            </a:pPr>
            <a:r>
              <a:rPr lang="en-US" sz="2800" dirty="0" smtClean="0"/>
              <a:t>Waveguide</a:t>
            </a:r>
          </a:p>
          <a:p>
            <a:pPr marL="285750" indent="-285750">
              <a:buFont typeface="Wingdings" pitchFamily="2" charset="2"/>
              <a:buChar char="Ø"/>
            </a:pPr>
            <a:r>
              <a:rPr lang="en-US" sz="2800" dirty="0" smtClean="0"/>
              <a:t>Applications of Microwaves</a:t>
            </a:r>
          </a:p>
          <a:p>
            <a:pPr marL="285750" indent="-285750">
              <a:buFont typeface="Wingdings" pitchFamily="2" charset="2"/>
              <a:buChar char="ü"/>
            </a:pPr>
            <a:r>
              <a:rPr lang="en-US" sz="2800" dirty="0" smtClean="0"/>
              <a:t>Microwave oven</a:t>
            </a:r>
          </a:p>
          <a:p>
            <a:pPr marL="285750" indent="-285750">
              <a:buFont typeface="Wingdings" pitchFamily="2" charset="2"/>
              <a:buChar char="ü"/>
            </a:pPr>
            <a:r>
              <a:rPr lang="en-US" sz="2800" dirty="0" smtClean="0"/>
              <a:t>Radar</a:t>
            </a:r>
          </a:p>
          <a:p>
            <a:pPr marL="285750" indent="-285750">
              <a:buFont typeface="Wingdings" pitchFamily="2" charset="2"/>
              <a:buChar char="ü"/>
            </a:pPr>
            <a:r>
              <a:rPr lang="en-US" sz="2800" dirty="0" smtClean="0"/>
              <a:t>Wireless Mobile Charging</a:t>
            </a:r>
          </a:p>
          <a:p>
            <a:pPr marL="285750" indent="-285750">
              <a:buFont typeface="Wingdings" pitchFamily="2" charset="2"/>
              <a:buChar char="ü"/>
            </a:pPr>
            <a:r>
              <a:rPr lang="en-US" sz="2800" dirty="0" smtClean="0"/>
              <a:t>Others Applications</a:t>
            </a:r>
          </a:p>
          <a:p>
            <a:pPr marL="285750" indent="-285750">
              <a:buFont typeface="Wingdings" pitchFamily="2" charset="2"/>
              <a:buChar char="Ø"/>
            </a:pPr>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2577812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609600"/>
            <a:ext cx="7772400" cy="685800"/>
          </a:xfrm>
        </p:spPr>
        <p:txBody>
          <a:bodyPr>
            <a:normAutofit fontScale="90000"/>
          </a:bodyPr>
          <a:lstStyle/>
          <a:p>
            <a:r>
              <a:rPr lang="en-US" smtClean="0"/>
              <a:t>Brief Microwave History</a:t>
            </a:r>
          </a:p>
        </p:txBody>
      </p:sp>
      <p:sp>
        <p:nvSpPr>
          <p:cNvPr id="21507" name="Rectangle 3"/>
          <p:cNvSpPr>
            <a:spLocks noGrp="1" noChangeArrowheads="1"/>
          </p:cNvSpPr>
          <p:nvPr>
            <p:ph type="body" idx="1"/>
          </p:nvPr>
        </p:nvSpPr>
        <p:spPr>
          <a:xfrm>
            <a:off x="685800" y="1447800"/>
            <a:ext cx="7772400" cy="4800600"/>
          </a:xfrm>
        </p:spPr>
        <p:txBody>
          <a:bodyPr/>
          <a:lstStyle/>
          <a:p>
            <a:r>
              <a:rPr lang="en-US" smtClean="0"/>
              <a:t>Maxwell (1864-73)</a:t>
            </a:r>
          </a:p>
          <a:p>
            <a:pPr lvl="1"/>
            <a:r>
              <a:rPr lang="en-US" smtClean="0"/>
              <a:t>integrated electricity and magnetism</a:t>
            </a:r>
          </a:p>
          <a:p>
            <a:pPr lvl="1"/>
            <a:r>
              <a:rPr lang="en-US" smtClean="0"/>
              <a:t>set of 4 coherent and self-consistent equations</a:t>
            </a:r>
          </a:p>
          <a:p>
            <a:pPr lvl="1"/>
            <a:r>
              <a:rPr lang="en-US" smtClean="0"/>
              <a:t>predicted electromagnetic wave propagation</a:t>
            </a:r>
          </a:p>
          <a:p>
            <a:r>
              <a:rPr lang="en-US" smtClean="0"/>
              <a:t>Hertz (1886-88) </a:t>
            </a:r>
          </a:p>
          <a:p>
            <a:pPr lvl="1"/>
            <a:r>
              <a:rPr lang="en-US" smtClean="0"/>
              <a:t>experimentally confirmed Maxwell’s equations </a:t>
            </a:r>
          </a:p>
          <a:p>
            <a:pPr lvl="1"/>
            <a:r>
              <a:rPr lang="en-US" smtClean="0"/>
              <a:t>oscillating electric spark to induce similar oscillations in a distant wire loop (</a:t>
            </a:r>
            <a:r>
              <a:rPr lang="en-US" smtClean="0">
                <a:sym typeface="Symbol" pitchFamily="18" charset="2"/>
              </a:rPr>
              <a:t>=</a:t>
            </a:r>
            <a:r>
              <a:rPr lang="en-US" smtClean="0"/>
              <a:t>10 cm)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609600"/>
            <a:ext cx="7772400" cy="685800"/>
          </a:xfrm>
        </p:spPr>
        <p:txBody>
          <a:bodyPr>
            <a:normAutofit fontScale="90000"/>
          </a:bodyPr>
          <a:lstStyle/>
          <a:p>
            <a:r>
              <a:rPr lang="en-US" smtClean="0"/>
              <a:t>Brief Microwave History</a:t>
            </a:r>
          </a:p>
        </p:txBody>
      </p:sp>
      <p:sp>
        <p:nvSpPr>
          <p:cNvPr id="22531" name="Rectangle 3"/>
          <p:cNvSpPr>
            <a:spLocks noGrp="1" noChangeArrowheads="1"/>
          </p:cNvSpPr>
          <p:nvPr>
            <p:ph type="body" idx="1"/>
          </p:nvPr>
        </p:nvSpPr>
        <p:spPr>
          <a:xfrm>
            <a:off x="685800" y="1295400"/>
            <a:ext cx="7772400" cy="5181600"/>
          </a:xfrm>
        </p:spPr>
        <p:txBody>
          <a:bodyPr/>
          <a:lstStyle/>
          <a:p>
            <a:r>
              <a:rPr lang="en-US" smtClean="0"/>
              <a:t>Marconi (early 20</a:t>
            </a:r>
            <a:r>
              <a:rPr lang="en-US" baseline="30000" smtClean="0"/>
              <a:t>th</a:t>
            </a:r>
            <a:r>
              <a:rPr lang="en-US" smtClean="0"/>
              <a:t> century)</a:t>
            </a:r>
          </a:p>
          <a:p>
            <a:pPr lvl="1"/>
            <a:r>
              <a:rPr lang="en-US" smtClean="0"/>
              <a:t>parabolic antenna to demonstrate wireless telegraphic communications</a:t>
            </a:r>
          </a:p>
          <a:p>
            <a:pPr lvl="1"/>
            <a:r>
              <a:rPr lang="en-US" smtClean="0"/>
              <a:t>tried to commercialize radio at low frequency</a:t>
            </a:r>
          </a:p>
          <a:p>
            <a:r>
              <a:rPr lang="en-US" smtClean="0"/>
              <a:t>Lord Rayleigh (1897)</a:t>
            </a:r>
          </a:p>
          <a:p>
            <a:pPr lvl="1"/>
            <a:r>
              <a:rPr lang="en-US" smtClean="0"/>
              <a:t>showed mathematically that EM wave propagation possible in waveguides</a:t>
            </a:r>
          </a:p>
          <a:p>
            <a:r>
              <a:rPr lang="en-US" smtClean="0"/>
              <a:t>George Southworth (1930)</a:t>
            </a:r>
          </a:p>
          <a:p>
            <a:pPr lvl="1"/>
            <a:r>
              <a:rPr lang="en-US" smtClean="0"/>
              <a:t>showed waveguides capable of small bandwidth transmission for high powers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04800"/>
            <a:ext cx="7772400" cy="609600"/>
          </a:xfrm>
        </p:spPr>
        <p:txBody>
          <a:bodyPr>
            <a:normAutofit fontScale="90000"/>
          </a:bodyPr>
          <a:lstStyle/>
          <a:p>
            <a:r>
              <a:rPr lang="en-US" smtClean="0"/>
              <a:t>Brief Microwave History</a:t>
            </a:r>
          </a:p>
        </p:txBody>
      </p:sp>
      <p:sp>
        <p:nvSpPr>
          <p:cNvPr id="23555" name="Rectangle 3"/>
          <p:cNvSpPr>
            <a:spLocks noGrp="1" noChangeArrowheads="1"/>
          </p:cNvSpPr>
          <p:nvPr>
            <p:ph type="body" idx="1"/>
          </p:nvPr>
        </p:nvSpPr>
        <p:spPr>
          <a:xfrm>
            <a:off x="685800" y="990600"/>
            <a:ext cx="7772400" cy="5562600"/>
          </a:xfrm>
        </p:spPr>
        <p:txBody>
          <a:bodyPr/>
          <a:lstStyle/>
          <a:p>
            <a:r>
              <a:rPr lang="en-US" smtClean="0"/>
              <a:t>R.H. and S.F. Varian (1937)</a:t>
            </a:r>
          </a:p>
          <a:p>
            <a:pPr lvl="1"/>
            <a:r>
              <a:rPr lang="en-US" smtClean="0"/>
              <a:t>development of the klystron</a:t>
            </a:r>
          </a:p>
          <a:p>
            <a:r>
              <a:rPr lang="en-US" smtClean="0"/>
              <a:t>MIT Radiation Laboratory (WWII)</a:t>
            </a:r>
          </a:p>
          <a:p>
            <a:pPr lvl="1"/>
            <a:r>
              <a:rPr lang="en-US" smtClean="0"/>
              <a:t>radiation lab series - classic writings</a:t>
            </a:r>
          </a:p>
          <a:p>
            <a:r>
              <a:rPr lang="en-US" smtClean="0"/>
              <a:t>Development of transistor (1950’s)</a:t>
            </a:r>
          </a:p>
          <a:p>
            <a:r>
              <a:rPr lang="en-US" smtClean="0"/>
              <a:t>Development of Microwave Integrated Circuits</a:t>
            </a:r>
          </a:p>
          <a:p>
            <a:pPr lvl="1"/>
            <a:r>
              <a:rPr lang="en-US" smtClean="0"/>
              <a:t>microwave circuit on a chip</a:t>
            </a:r>
          </a:p>
          <a:p>
            <a:pPr lvl="1"/>
            <a:r>
              <a:rPr lang="en-US" smtClean="0"/>
              <a:t>microstrip lines</a:t>
            </a:r>
          </a:p>
          <a:p>
            <a:r>
              <a:rPr lang="en-US" smtClean="0"/>
              <a:t>Satellites, wireless communications,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1" y="0"/>
            <a:ext cx="2815389" cy="923330"/>
          </a:xfrm>
          <a:prstGeom prst="rect">
            <a:avLst/>
          </a:prstGeom>
          <a:no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Waves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7" name="Rounded Rectangle 6"/>
          <p:cNvSpPr/>
          <p:nvPr/>
        </p:nvSpPr>
        <p:spPr>
          <a:xfrm>
            <a:off x="381000" y="838200"/>
            <a:ext cx="7848600" cy="1461195"/>
          </a:xfrm>
          <a:prstGeom prst="round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 physics, a </a:t>
            </a:r>
            <a:r>
              <a:rPr lang="en-US" sz="2400" b="1" dirty="0"/>
              <a:t>wave</a:t>
            </a:r>
            <a:r>
              <a:rPr lang="en-US" sz="2400" dirty="0"/>
              <a:t> is disturbance or oscillation that travels through matter or space, accompanied by a transfer of energy.</a:t>
            </a:r>
          </a:p>
          <a:p>
            <a:pPr algn="ctr"/>
            <a:endParaRPr lang="en-US" dirty="0"/>
          </a:p>
        </p:txBody>
      </p:sp>
      <p:sp>
        <p:nvSpPr>
          <p:cNvPr id="9" name="Flowchart: Merge 8"/>
          <p:cNvSpPr/>
          <p:nvPr/>
        </p:nvSpPr>
        <p:spPr>
          <a:xfrm>
            <a:off x="2057400" y="2362200"/>
            <a:ext cx="4624847" cy="121920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There are two main types of waves</a:t>
            </a:r>
            <a:r>
              <a:rPr lang="en-US" dirty="0" smtClean="0"/>
              <a:t>.</a:t>
            </a:r>
            <a:endParaRPr lang="en-US" dirty="0"/>
          </a:p>
        </p:txBody>
      </p:sp>
      <p:sp>
        <p:nvSpPr>
          <p:cNvPr id="10" name="Oval 9"/>
          <p:cNvSpPr/>
          <p:nvPr/>
        </p:nvSpPr>
        <p:spPr>
          <a:xfrm>
            <a:off x="1066800" y="3581400"/>
            <a:ext cx="3124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Mechanical Waves</a:t>
            </a:r>
            <a:endParaRPr lang="en-US" dirty="0"/>
          </a:p>
        </p:txBody>
      </p:sp>
      <p:sp>
        <p:nvSpPr>
          <p:cNvPr id="11" name="Oval 10"/>
          <p:cNvSpPr/>
          <p:nvPr/>
        </p:nvSpPr>
        <p:spPr>
          <a:xfrm>
            <a:off x="4572000" y="3581400"/>
            <a:ext cx="3124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Electromagnetic Waves</a:t>
            </a:r>
            <a:endParaRPr lang="en-US" dirty="0"/>
          </a:p>
        </p:txBody>
      </p:sp>
      <p:sp>
        <p:nvSpPr>
          <p:cNvPr id="12" name="Rounded Rectangle 11"/>
          <p:cNvSpPr/>
          <p:nvPr/>
        </p:nvSpPr>
        <p:spPr>
          <a:xfrm>
            <a:off x="3924300" y="4648200"/>
            <a:ext cx="44196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dirty="0"/>
              <a:t>Radio waves</a:t>
            </a:r>
          </a:p>
          <a:p>
            <a:pPr marL="285750" indent="-285750">
              <a:buFont typeface="Arial" pitchFamily="34" charset="0"/>
              <a:buChar char="•"/>
            </a:pPr>
            <a:r>
              <a:rPr lang="en-US" dirty="0"/>
              <a:t>Microwaves</a:t>
            </a:r>
          </a:p>
          <a:p>
            <a:pPr marL="285750" indent="-285750">
              <a:buFont typeface="Arial" pitchFamily="34" charset="0"/>
              <a:buChar char="•"/>
            </a:pPr>
            <a:r>
              <a:rPr lang="en-US" dirty="0"/>
              <a:t>Infrared radiation</a:t>
            </a:r>
          </a:p>
          <a:p>
            <a:pPr marL="285750" indent="-285750">
              <a:buFont typeface="Arial" pitchFamily="34" charset="0"/>
              <a:buChar char="•"/>
            </a:pPr>
            <a:r>
              <a:rPr lang="en-US" dirty="0"/>
              <a:t>Visible </a:t>
            </a:r>
            <a:r>
              <a:rPr lang="en-US" dirty="0" smtClean="0"/>
              <a:t>light</a:t>
            </a:r>
          </a:p>
          <a:p>
            <a:pPr marL="285750" indent="-285750">
              <a:buFont typeface="Arial" pitchFamily="34" charset="0"/>
              <a:buChar char="•"/>
            </a:pPr>
            <a:r>
              <a:rPr lang="en-US" dirty="0" smtClean="0">
                <a:solidFill>
                  <a:schemeClr val="bg1"/>
                </a:solidFill>
              </a:rPr>
              <a:t>Ultraviolet </a:t>
            </a:r>
            <a:r>
              <a:rPr lang="en-US" dirty="0">
                <a:solidFill>
                  <a:schemeClr val="bg1"/>
                </a:solidFill>
              </a:rPr>
              <a:t>radiation</a:t>
            </a:r>
          </a:p>
          <a:p>
            <a:pPr marL="285750" indent="-285750">
              <a:buFont typeface="Arial" pitchFamily="34" charset="0"/>
              <a:buChar char="•"/>
            </a:pPr>
            <a:endParaRPr lang="en-US" dirty="0"/>
          </a:p>
          <a:p>
            <a:pPr algn="ctr"/>
            <a:endParaRPr lang="en-US" dirty="0"/>
          </a:p>
        </p:txBody>
      </p:sp>
      <p:sp>
        <p:nvSpPr>
          <p:cNvPr id="13" name="Down Arrow 12"/>
          <p:cNvSpPr/>
          <p:nvPr/>
        </p:nvSpPr>
        <p:spPr>
          <a:xfrm>
            <a:off x="5916416" y="4267200"/>
            <a:ext cx="484384"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274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p:txBody>
          <a:bodyPr/>
          <a:lstStyle/>
          <a:p>
            <a:pPr>
              <a:defRPr/>
            </a:pPr>
            <a:fld id="{181D1BED-0A7C-428A-B870-9A12B752F4D3}" type="slidenum">
              <a:rPr lang="en-US"/>
              <a:pPr>
                <a:defRPr/>
              </a:pPr>
              <a:t>7</a:t>
            </a:fld>
            <a:endParaRPr lang="en-US"/>
          </a:p>
        </p:txBody>
      </p:sp>
      <p:sp>
        <p:nvSpPr>
          <p:cNvPr id="7" name="Rounded Rectangle 6"/>
          <p:cNvSpPr/>
          <p:nvPr/>
        </p:nvSpPr>
        <p:spPr>
          <a:xfrm>
            <a:off x="381000" y="990600"/>
            <a:ext cx="4876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Microwaves are electromagnetic waves</a:t>
            </a:r>
            <a:endParaRPr lang="en-US" dirty="0"/>
          </a:p>
        </p:txBody>
      </p:sp>
      <p:sp>
        <p:nvSpPr>
          <p:cNvPr id="11" name="Rounded Rectangle 10"/>
          <p:cNvSpPr/>
          <p:nvPr/>
        </p:nvSpPr>
        <p:spPr>
          <a:xfrm>
            <a:off x="381000" y="2286000"/>
            <a:ext cx="2133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Frequency range</a:t>
            </a:r>
            <a:endParaRPr lang="en-US" dirty="0"/>
          </a:p>
        </p:txBody>
      </p:sp>
      <p:sp>
        <p:nvSpPr>
          <p:cNvPr id="8" name="Right Arrow 7"/>
          <p:cNvSpPr/>
          <p:nvPr/>
        </p:nvSpPr>
        <p:spPr>
          <a:xfrm>
            <a:off x="2514600" y="2590800"/>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gular Pentagon 8"/>
          <p:cNvSpPr/>
          <p:nvPr/>
        </p:nvSpPr>
        <p:spPr>
          <a:xfrm>
            <a:off x="3276600" y="2057400"/>
            <a:ext cx="1752600" cy="12954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300MHz-</a:t>
            </a:r>
          </a:p>
          <a:p>
            <a:pPr algn="ctr"/>
            <a:r>
              <a:rPr lang="en-US" dirty="0" smtClean="0"/>
              <a:t>300Ghz</a:t>
            </a:r>
            <a:endParaRPr lang="en-US" dirty="0"/>
          </a:p>
        </p:txBody>
      </p:sp>
      <p:sp>
        <p:nvSpPr>
          <p:cNvPr id="18" name="Rounded Rectangle 17"/>
          <p:cNvSpPr/>
          <p:nvPr/>
        </p:nvSpPr>
        <p:spPr>
          <a:xfrm>
            <a:off x="381000" y="3581400"/>
            <a:ext cx="2133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Wavelengths range in air</a:t>
            </a:r>
            <a:endParaRPr lang="en-US" dirty="0"/>
          </a:p>
        </p:txBody>
      </p:sp>
      <p:sp>
        <p:nvSpPr>
          <p:cNvPr id="19" name="Right Arrow 18"/>
          <p:cNvSpPr/>
          <p:nvPr/>
        </p:nvSpPr>
        <p:spPr>
          <a:xfrm>
            <a:off x="2514600" y="3886200"/>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gular Pentagon 19"/>
          <p:cNvSpPr/>
          <p:nvPr/>
        </p:nvSpPr>
        <p:spPr>
          <a:xfrm>
            <a:off x="3276600" y="3352800"/>
            <a:ext cx="1752600" cy="12954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100cm-</a:t>
            </a:r>
          </a:p>
          <a:p>
            <a:pPr algn="ctr"/>
            <a:r>
              <a:rPr lang="en-US" dirty="0" smtClean="0"/>
              <a:t>1mm</a:t>
            </a:r>
            <a:endParaRPr lang="en-US" dirty="0"/>
          </a:p>
        </p:txBody>
      </p:sp>
      <p:sp>
        <p:nvSpPr>
          <p:cNvPr id="21" name="Rounded Rectangle 20"/>
          <p:cNvSpPr/>
          <p:nvPr/>
        </p:nvSpPr>
        <p:spPr>
          <a:xfrm>
            <a:off x="381000" y="4724400"/>
            <a:ext cx="48768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word microwave </a:t>
            </a:r>
            <a:r>
              <a:rPr lang="en-US" smtClean="0"/>
              <a:t>means “very short wave”</a:t>
            </a:r>
            <a:endParaRPr lang="en-US" dirty="0"/>
          </a:p>
        </p:txBody>
      </p:sp>
      <p:sp>
        <p:nvSpPr>
          <p:cNvPr id="2" name="Bent-Up Arrow 1"/>
          <p:cNvSpPr/>
          <p:nvPr/>
        </p:nvSpPr>
        <p:spPr>
          <a:xfrm>
            <a:off x="5257800" y="4076700"/>
            <a:ext cx="533400" cy="114300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5638800" y="38481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400800" y="2286000"/>
            <a:ext cx="2438400" cy="411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Microwaves is the shortest wavelength region of the radio spectrum and a part of the electromagnetic spectrum</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678928"/>
            <a:ext cx="3352800" cy="1576592"/>
          </a:xfrm>
          <a:prstGeom prst="rect">
            <a:avLst/>
          </a:prstGeom>
        </p:spPr>
      </p:pic>
      <p:sp>
        <p:nvSpPr>
          <p:cNvPr id="5" name="Rectangle 4"/>
          <p:cNvSpPr/>
          <p:nvPr/>
        </p:nvSpPr>
        <p:spPr>
          <a:xfrm>
            <a:off x="-25400" y="0"/>
            <a:ext cx="3644139" cy="923330"/>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Microwaves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8" grpId="0" animBg="1"/>
      <p:bldP spid="9" grpId="0" animBg="1"/>
      <p:bldP spid="18" grpId="0" animBg="1"/>
      <p:bldP spid="19" grpId="0" animBg="1"/>
      <p:bldP spid="20" grpId="0" animBg="1"/>
      <p:bldP spid="21" grpId="0" animBg="1"/>
      <p:bldP spid="2" grpId="0" animBg="1"/>
      <p:bldP spid="4"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2"/>
          <p:cNvSpPr txBox="1">
            <a:spLocks noChangeArrowheads="1"/>
          </p:cNvSpPr>
          <p:nvPr/>
        </p:nvSpPr>
        <p:spPr bwMode="auto">
          <a:xfrm>
            <a:off x="914400" y="228600"/>
            <a:ext cx="7162800" cy="519113"/>
          </a:xfrm>
          <a:prstGeom prst="rect">
            <a:avLst/>
          </a:prstGeom>
          <a:noFill/>
          <a:ln w="9525">
            <a:noFill/>
            <a:miter lim="800000"/>
            <a:headEnd/>
            <a:tailEnd/>
          </a:ln>
        </p:spPr>
        <p:txBody>
          <a:bodyPr>
            <a:spAutoFit/>
          </a:bodyPr>
          <a:lstStyle/>
          <a:p>
            <a:pPr algn="ctr">
              <a:spcBef>
                <a:spcPct val="50000"/>
              </a:spcBef>
            </a:pPr>
            <a:r>
              <a:rPr lang="en-US" sz="2800" dirty="0">
                <a:solidFill>
                  <a:schemeClr val="accent2"/>
                </a:solidFill>
              </a:rPr>
              <a:t>What are Microwaves? (</a:t>
            </a:r>
            <a:r>
              <a:rPr lang="en-US" sz="2800" dirty="0" err="1">
                <a:solidFill>
                  <a:schemeClr val="accent2"/>
                </a:solidFill>
              </a:rPr>
              <a:t>Pozar</a:t>
            </a:r>
            <a:r>
              <a:rPr lang="en-US" sz="2800" dirty="0">
                <a:solidFill>
                  <a:schemeClr val="accent2"/>
                </a:solidFill>
              </a:rPr>
              <a:t> Sec. 1.1)</a:t>
            </a:r>
          </a:p>
        </p:txBody>
      </p:sp>
      <p:sp>
        <p:nvSpPr>
          <p:cNvPr id="1029" name="Text Box 3"/>
          <p:cNvSpPr txBox="1">
            <a:spLocks noChangeArrowheads="1"/>
          </p:cNvSpPr>
          <p:nvPr/>
        </p:nvSpPr>
        <p:spPr bwMode="auto">
          <a:xfrm>
            <a:off x="1252538" y="4267200"/>
            <a:ext cx="5257800" cy="854075"/>
          </a:xfrm>
          <a:prstGeom prst="rect">
            <a:avLst/>
          </a:prstGeom>
          <a:noFill/>
          <a:ln w="9525">
            <a:noFill/>
            <a:miter lim="800000"/>
            <a:headEnd/>
            <a:tailEnd/>
          </a:ln>
        </p:spPr>
        <p:txBody>
          <a:bodyPr>
            <a:spAutoFit/>
          </a:bodyPr>
          <a:lstStyle/>
          <a:p>
            <a:pPr eaLnBrk="0" hangingPunct="0">
              <a:spcBef>
                <a:spcPct val="50000"/>
              </a:spcBef>
            </a:pPr>
            <a:r>
              <a:rPr lang="en-US" sz="2000">
                <a:sym typeface="Symbol" pitchFamily="18" charset="2"/>
              </a:rPr>
              <a:t>  = 30 cm:  </a:t>
            </a:r>
            <a:r>
              <a:rPr lang="en-US" sz="2000" i="1">
                <a:sym typeface="Symbol" pitchFamily="18" charset="2"/>
              </a:rPr>
              <a:t>f</a:t>
            </a:r>
            <a:r>
              <a:rPr lang="en-US" sz="2000">
                <a:sym typeface="Symbol" pitchFamily="18" charset="2"/>
              </a:rPr>
              <a:t> = 3 x 10</a:t>
            </a:r>
            <a:r>
              <a:rPr lang="en-US" sz="2000" baseline="30000">
                <a:sym typeface="Symbol" pitchFamily="18" charset="2"/>
              </a:rPr>
              <a:t>8</a:t>
            </a:r>
            <a:r>
              <a:rPr lang="en-US" sz="2000">
                <a:sym typeface="Symbol" pitchFamily="18" charset="2"/>
              </a:rPr>
              <a:t>/ 30 x 10</a:t>
            </a:r>
            <a:r>
              <a:rPr lang="en-US" sz="2000" baseline="30000">
                <a:sym typeface="Symbol" pitchFamily="18" charset="2"/>
              </a:rPr>
              <a:t>-2 </a:t>
            </a:r>
            <a:r>
              <a:rPr lang="en-US" sz="2000">
                <a:sym typeface="Symbol" pitchFamily="18" charset="2"/>
              </a:rPr>
              <a:t>= 1 GHz</a:t>
            </a:r>
          </a:p>
          <a:p>
            <a:pPr eaLnBrk="0" hangingPunct="0">
              <a:spcBef>
                <a:spcPct val="50000"/>
              </a:spcBef>
            </a:pPr>
            <a:r>
              <a:rPr lang="en-US" sz="2000">
                <a:sym typeface="Symbol" pitchFamily="18" charset="2"/>
              </a:rPr>
              <a:t>  = 1 cm:  </a:t>
            </a:r>
            <a:r>
              <a:rPr lang="en-US" sz="2000" i="1">
                <a:sym typeface="Symbol" pitchFamily="18" charset="2"/>
              </a:rPr>
              <a:t>f</a:t>
            </a:r>
            <a:r>
              <a:rPr lang="en-US" sz="2000">
                <a:sym typeface="Symbol" pitchFamily="18" charset="2"/>
              </a:rPr>
              <a:t> = 3 x 10</a:t>
            </a:r>
            <a:r>
              <a:rPr lang="en-US" sz="2000" baseline="30000">
                <a:sym typeface="Symbol" pitchFamily="18" charset="2"/>
              </a:rPr>
              <a:t>8</a:t>
            </a:r>
            <a:r>
              <a:rPr lang="en-US" sz="2000">
                <a:sym typeface="Symbol" pitchFamily="18" charset="2"/>
              </a:rPr>
              <a:t>/ 1x 10</a:t>
            </a:r>
            <a:r>
              <a:rPr lang="en-US" sz="2000" baseline="30000">
                <a:sym typeface="Symbol" pitchFamily="18" charset="2"/>
              </a:rPr>
              <a:t>-2 </a:t>
            </a:r>
            <a:r>
              <a:rPr lang="en-US" sz="2000">
                <a:sym typeface="Symbol" pitchFamily="18" charset="2"/>
              </a:rPr>
              <a:t>= 30 GHz</a:t>
            </a:r>
          </a:p>
        </p:txBody>
      </p:sp>
      <p:sp>
        <p:nvSpPr>
          <p:cNvPr id="1030" name="Rectangle 4"/>
          <p:cNvSpPr>
            <a:spLocks noChangeArrowheads="1"/>
          </p:cNvSpPr>
          <p:nvPr/>
        </p:nvSpPr>
        <p:spPr bwMode="auto">
          <a:xfrm>
            <a:off x="228600" y="3733800"/>
            <a:ext cx="3424238" cy="396875"/>
          </a:xfrm>
          <a:prstGeom prst="rect">
            <a:avLst/>
          </a:prstGeom>
          <a:noFill/>
          <a:ln w="9525">
            <a:noFill/>
            <a:miter lim="800000"/>
            <a:headEnd/>
            <a:tailEnd/>
          </a:ln>
        </p:spPr>
        <p:txBody>
          <a:bodyPr wrap="none">
            <a:spAutoFit/>
          </a:bodyPr>
          <a:lstStyle/>
          <a:p>
            <a:pPr eaLnBrk="0" hangingPunct="0">
              <a:spcBef>
                <a:spcPct val="50000"/>
              </a:spcBef>
            </a:pPr>
            <a:r>
              <a:rPr lang="en-US" sz="2000" b="1">
                <a:solidFill>
                  <a:schemeClr val="accent1"/>
                </a:solidFill>
              </a:rPr>
              <a:t>Microwaves: 30 cm – 1 cm</a:t>
            </a:r>
            <a:r>
              <a:rPr lang="en-US" sz="2000" b="1"/>
              <a:t> </a:t>
            </a:r>
          </a:p>
        </p:txBody>
      </p:sp>
      <p:graphicFrame>
        <p:nvGraphicFramePr>
          <p:cNvPr id="1026" name="Object 5"/>
          <p:cNvGraphicFramePr>
            <a:graphicFrameLocks noChangeAspect="1"/>
          </p:cNvGraphicFramePr>
          <p:nvPr/>
        </p:nvGraphicFramePr>
        <p:xfrm>
          <a:off x="2438400" y="990600"/>
          <a:ext cx="3705225" cy="1647825"/>
        </p:xfrm>
        <a:graphic>
          <a:graphicData uri="http://schemas.openxmlformats.org/presentationml/2006/ole">
            <mc:AlternateContent xmlns:mc="http://schemas.openxmlformats.org/markup-compatibility/2006">
              <mc:Choice xmlns:v="urn:schemas-microsoft-com:vml" Requires="v">
                <p:oleObj spid="_x0000_s4102" name="Bitmap Image" r:id="rId3" imgW="3704762" imgH="1647619" progId="Paint.Picture">
                  <p:embed/>
                </p:oleObj>
              </mc:Choice>
              <mc:Fallback>
                <p:oleObj name="Bitmap Image" r:id="rId3" imgW="3704762" imgH="1647619"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990600"/>
                        <a:ext cx="3705225"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Rectangle 6"/>
          <p:cNvSpPr>
            <a:spLocks noChangeArrowheads="1"/>
          </p:cNvSpPr>
          <p:nvPr/>
        </p:nvSpPr>
        <p:spPr bwMode="auto">
          <a:xfrm>
            <a:off x="261938" y="5257800"/>
            <a:ext cx="4097337" cy="396875"/>
          </a:xfrm>
          <a:prstGeom prst="rect">
            <a:avLst/>
          </a:prstGeom>
          <a:noFill/>
          <a:ln w="9525">
            <a:noFill/>
            <a:miter lim="800000"/>
            <a:headEnd/>
            <a:tailEnd/>
          </a:ln>
        </p:spPr>
        <p:txBody>
          <a:bodyPr wrap="none">
            <a:spAutoFit/>
          </a:bodyPr>
          <a:lstStyle/>
          <a:p>
            <a:pPr eaLnBrk="0" hangingPunct="0">
              <a:spcBef>
                <a:spcPct val="50000"/>
              </a:spcBef>
            </a:pPr>
            <a:r>
              <a:rPr lang="en-US" sz="2000" b="1">
                <a:solidFill>
                  <a:schemeClr val="accent1"/>
                </a:solidFill>
              </a:rPr>
              <a:t>Millimeter waves: 10 mm – 1 mm</a:t>
            </a:r>
          </a:p>
        </p:txBody>
      </p:sp>
      <p:sp>
        <p:nvSpPr>
          <p:cNvPr id="1032" name="Rectangle 7"/>
          <p:cNvSpPr>
            <a:spLocks noChangeArrowheads="1"/>
          </p:cNvSpPr>
          <p:nvPr/>
        </p:nvSpPr>
        <p:spPr bwMode="auto">
          <a:xfrm>
            <a:off x="3581400" y="3733800"/>
            <a:ext cx="2327275" cy="396875"/>
          </a:xfrm>
          <a:prstGeom prst="rect">
            <a:avLst/>
          </a:prstGeom>
          <a:noFill/>
          <a:ln w="9525">
            <a:noFill/>
            <a:miter lim="800000"/>
            <a:headEnd/>
            <a:tailEnd/>
          </a:ln>
        </p:spPr>
        <p:txBody>
          <a:bodyPr wrap="none">
            <a:spAutoFit/>
          </a:bodyPr>
          <a:lstStyle/>
          <a:p>
            <a:pPr eaLnBrk="0" hangingPunct="0">
              <a:spcBef>
                <a:spcPct val="50000"/>
              </a:spcBef>
            </a:pPr>
            <a:r>
              <a:rPr lang="en-US" sz="2000">
                <a:solidFill>
                  <a:srgbClr val="FF6600"/>
                </a:solidFill>
              </a:rPr>
              <a:t>(centimeter waves)</a:t>
            </a:r>
          </a:p>
        </p:txBody>
      </p:sp>
      <p:sp>
        <p:nvSpPr>
          <p:cNvPr id="1033" name="Text Box 8"/>
          <p:cNvSpPr txBox="1">
            <a:spLocks noChangeArrowheads="1"/>
          </p:cNvSpPr>
          <p:nvPr/>
        </p:nvSpPr>
        <p:spPr bwMode="auto">
          <a:xfrm>
            <a:off x="1295400" y="5638800"/>
            <a:ext cx="5257800" cy="854075"/>
          </a:xfrm>
          <a:prstGeom prst="rect">
            <a:avLst/>
          </a:prstGeom>
          <a:noFill/>
          <a:ln w="9525">
            <a:noFill/>
            <a:miter lim="800000"/>
            <a:headEnd/>
            <a:tailEnd/>
          </a:ln>
        </p:spPr>
        <p:txBody>
          <a:bodyPr>
            <a:spAutoFit/>
          </a:bodyPr>
          <a:lstStyle/>
          <a:p>
            <a:pPr eaLnBrk="0" hangingPunct="0">
              <a:spcBef>
                <a:spcPct val="50000"/>
              </a:spcBef>
            </a:pPr>
            <a:r>
              <a:rPr lang="en-US" sz="2000">
                <a:sym typeface="Symbol" pitchFamily="18" charset="2"/>
              </a:rPr>
              <a:t>  = 10 mm:  </a:t>
            </a:r>
            <a:r>
              <a:rPr lang="en-US" sz="2000" i="1">
                <a:sym typeface="Symbol" pitchFamily="18" charset="2"/>
              </a:rPr>
              <a:t>f</a:t>
            </a:r>
            <a:r>
              <a:rPr lang="en-US" sz="2000">
                <a:sym typeface="Symbol" pitchFamily="18" charset="2"/>
              </a:rPr>
              <a:t> = 3 x 10</a:t>
            </a:r>
            <a:r>
              <a:rPr lang="en-US" sz="2000" baseline="30000">
                <a:sym typeface="Symbol" pitchFamily="18" charset="2"/>
              </a:rPr>
              <a:t>8</a:t>
            </a:r>
            <a:r>
              <a:rPr lang="en-US" sz="2000">
                <a:sym typeface="Symbol" pitchFamily="18" charset="2"/>
              </a:rPr>
              <a:t>/ 10 x 10</a:t>
            </a:r>
            <a:r>
              <a:rPr lang="en-US" sz="2000" baseline="30000">
                <a:sym typeface="Symbol" pitchFamily="18" charset="2"/>
              </a:rPr>
              <a:t>-3 </a:t>
            </a:r>
            <a:r>
              <a:rPr lang="en-US" sz="2000">
                <a:sym typeface="Symbol" pitchFamily="18" charset="2"/>
              </a:rPr>
              <a:t>= 30 GHz</a:t>
            </a:r>
          </a:p>
          <a:p>
            <a:pPr eaLnBrk="0" hangingPunct="0">
              <a:spcBef>
                <a:spcPct val="50000"/>
              </a:spcBef>
            </a:pPr>
            <a:r>
              <a:rPr lang="en-US" sz="2000">
                <a:sym typeface="Symbol" pitchFamily="18" charset="2"/>
              </a:rPr>
              <a:t>  = 1 mm:  </a:t>
            </a:r>
            <a:r>
              <a:rPr lang="en-US" sz="2000" i="1">
                <a:sym typeface="Symbol" pitchFamily="18" charset="2"/>
              </a:rPr>
              <a:t>f</a:t>
            </a:r>
            <a:r>
              <a:rPr lang="en-US" sz="2000">
                <a:sym typeface="Symbol" pitchFamily="18" charset="2"/>
              </a:rPr>
              <a:t> = 3 x 10</a:t>
            </a:r>
            <a:r>
              <a:rPr lang="en-US" sz="2000" baseline="30000">
                <a:sym typeface="Symbol" pitchFamily="18" charset="2"/>
              </a:rPr>
              <a:t>8</a:t>
            </a:r>
            <a:r>
              <a:rPr lang="en-US" sz="2000">
                <a:sym typeface="Symbol" pitchFamily="18" charset="2"/>
              </a:rPr>
              <a:t>/ 1x 10</a:t>
            </a:r>
            <a:r>
              <a:rPr lang="en-US" sz="2000" baseline="30000">
                <a:sym typeface="Symbol" pitchFamily="18" charset="2"/>
              </a:rPr>
              <a:t>-3 </a:t>
            </a:r>
            <a:r>
              <a:rPr lang="en-US" sz="2000">
                <a:sym typeface="Symbol" pitchFamily="18" charset="2"/>
              </a:rPr>
              <a:t>= 300 GHz</a:t>
            </a:r>
          </a:p>
        </p:txBody>
      </p:sp>
      <p:sp>
        <p:nvSpPr>
          <p:cNvPr id="1034" name="Rectangle 9"/>
          <p:cNvSpPr>
            <a:spLocks noChangeArrowheads="1"/>
          </p:cNvSpPr>
          <p:nvPr/>
        </p:nvSpPr>
        <p:spPr bwMode="auto">
          <a:xfrm>
            <a:off x="2909888" y="3195638"/>
            <a:ext cx="9144000" cy="0"/>
          </a:xfrm>
          <a:prstGeom prst="rect">
            <a:avLst/>
          </a:prstGeom>
          <a:noFill/>
          <a:ln w="9525">
            <a:noFill/>
            <a:miter lim="800000"/>
            <a:headEnd/>
            <a:tailEnd/>
          </a:ln>
        </p:spPr>
        <p:txBody>
          <a:bodyPr>
            <a:spAutoFit/>
          </a:bodyPr>
          <a:lstStyle/>
          <a:p>
            <a:endParaRPr lang="en-US"/>
          </a:p>
        </p:txBody>
      </p:sp>
      <p:graphicFrame>
        <p:nvGraphicFramePr>
          <p:cNvPr id="1027" name="Object 10"/>
          <p:cNvGraphicFramePr>
            <a:graphicFrameLocks noChangeAspect="1"/>
          </p:cNvGraphicFramePr>
          <p:nvPr/>
        </p:nvGraphicFramePr>
        <p:xfrm>
          <a:off x="476250" y="2819400"/>
          <a:ext cx="6021388" cy="863600"/>
        </p:xfrm>
        <a:graphic>
          <a:graphicData uri="http://schemas.openxmlformats.org/presentationml/2006/ole">
            <mc:AlternateContent xmlns:mc="http://schemas.openxmlformats.org/markup-compatibility/2006">
              <mc:Choice xmlns:v="urn:schemas-microsoft-com:vml" Requires="v">
                <p:oleObj spid="_x0000_s4103" name="Equation" r:id="rId5" imgW="3263760" imgH="469800" progId="Equation.3">
                  <p:embed/>
                </p:oleObj>
              </mc:Choice>
              <mc:Fallback>
                <p:oleObj name="Equation" r:id="rId5" imgW="3263760" imgH="4698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250" y="2819400"/>
                        <a:ext cx="6021388"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5" name="Text Box 11"/>
          <p:cNvSpPr txBox="1">
            <a:spLocks noChangeArrowheads="1"/>
          </p:cNvSpPr>
          <p:nvPr/>
        </p:nvSpPr>
        <p:spPr bwMode="auto">
          <a:xfrm>
            <a:off x="6400800" y="4495800"/>
            <a:ext cx="2362200" cy="396875"/>
          </a:xfrm>
          <a:prstGeom prst="rect">
            <a:avLst/>
          </a:prstGeom>
          <a:noFill/>
          <a:ln w="9525">
            <a:noFill/>
            <a:miter lim="800000"/>
            <a:headEnd/>
            <a:tailEnd/>
          </a:ln>
        </p:spPr>
        <p:txBody>
          <a:bodyPr>
            <a:spAutoFit/>
          </a:bodyPr>
          <a:lstStyle/>
          <a:p>
            <a:pPr eaLnBrk="0" hangingPunct="0">
              <a:spcBef>
                <a:spcPct val="50000"/>
              </a:spcBef>
            </a:pPr>
            <a:r>
              <a:rPr lang="en-US" sz="2000">
                <a:sym typeface="Symbol" pitchFamily="18" charset="2"/>
              </a:rPr>
              <a:t>Note: 1 Giga = 10</a:t>
            </a:r>
            <a:r>
              <a:rPr lang="en-US" sz="2000" baseline="30000">
                <a:sym typeface="Symbol" pitchFamily="18" charset="2"/>
              </a:rPr>
              <a:t>9</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Band</a:t>
            </a:r>
            <a:endParaRPr lang="en-US" dirty="0"/>
          </a:p>
        </p:txBody>
      </p:sp>
      <p:pic>
        <p:nvPicPr>
          <p:cNvPr id="5123" name="Picture 3"/>
          <p:cNvPicPr>
            <a:picLocks noGrp="1" noChangeAspect="1" noChangeArrowheads="1"/>
          </p:cNvPicPr>
          <p:nvPr>
            <p:ph idx="1"/>
          </p:nvPr>
        </p:nvPicPr>
        <p:blipFill>
          <a:blip r:embed="rId2"/>
          <a:srcRect/>
          <a:stretch>
            <a:fillRect/>
          </a:stretch>
        </p:blipFill>
        <p:spPr bwMode="auto">
          <a:xfrm>
            <a:off x="1" y="1676400"/>
            <a:ext cx="9144000" cy="34484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624</Words>
  <Application>Microsoft Office PowerPoint</Application>
  <PresentationFormat>On-screen Show (4:3)</PresentationFormat>
  <Paragraphs>104</Paragraphs>
  <Slides>15</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Office Theme</vt:lpstr>
      <vt:lpstr>Bitmap Image</vt:lpstr>
      <vt:lpstr>Equation</vt:lpstr>
      <vt:lpstr>Microwave Engineering</vt:lpstr>
      <vt:lpstr>PowerPoint Presentation</vt:lpstr>
      <vt:lpstr>Brief Microwave History</vt:lpstr>
      <vt:lpstr>Brief Microwave History</vt:lpstr>
      <vt:lpstr>Brief Microwave History</vt:lpstr>
      <vt:lpstr>PowerPoint Presentation</vt:lpstr>
      <vt:lpstr>PowerPoint Presentation</vt:lpstr>
      <vt:lpstr>PowerPoint Presentation</vt:lpstr>
      <vt:lpstr>Frequency Band</vt:lpstr>
      <vt:lpstr>PowerPoint Presentation</vt:lpstr>
      <vt:lpstr>Properties of Microwaves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Microwave Engineering</dc:title>
  <dc:creator>student</dc:creator>
  <cp:lastModifiedBy>dell</cp:lastModifiedBy>
  <cp:revision>7</cp:revision>
  <dcterms:created xsi:type="dcterms:W3CDTF">2006-08-16T00:00:00Z</dcterms:created>
  <dcterms:modified xsi:type="dcterms:W3CDTF">2016-07-16T15:50:49Z</dcterms:modified>
</cp:coreProperties>
</file>