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73" r:id="rId2"/>
    <p:sldId id="274" r:id="rId3"/>
    <p:sldId id="275" r:id="rId4"/>
    <p:sldId id="276" r:id="rId5"/>
    <p:sldId id="277" r:id="rId6"/>
    <p:sldId id="278" r:id="rId7"/>
    <p:sldId id="279" r:id="rId8"/>
    <p:sldId id="280" r:id="rId9"/>
    <p:sldId id="281" r:id="rId10"/>
    <p:sldId id="282" r:id="rId11"/>
    <p:sldId id="283" r:id="rId12"/>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256" r:id="rId29"/>
    <p:sldId id="261" r:id="rId30"/>
    <p:sldId id="258" r:id="rId31"/>
    <p:sldId id="259" r:id="rId32"/>
    <p:sldId id="262" r:id="rId33"/>
    <p:sldId id="260" r:id="rId34"/>
    <p:sldId id="263" r:id="rId35"/>
    <p:sldId id="264" r:id="rId36"/>
    <p:sldId id="269" r:id="rId37"/>
    <p:sldId id="265" r:id="rId38"/>
    <p:sldId id="270" r:id="rId39"/>
    <p:sldId id="266" r:id="rId40"/>
    <p:sldId id="272" r:id="rId41"/>
    <p:sldId id="267" r:id="rId4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59" d="100"/>
          <a:sy n="59" d="100"/>
        </p:scale>
        <p:origin x="-1380"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3C11859E-C71A-4EE0-9711-2A1DF960195E}" type="datetimeFigureOut">
              <a:rPr lang="en-IN"/>
              <a:pPr>
                <a:defRPr/>
              </a:pPr>
              <a:t>7/19/2016</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IN"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IN"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445A73A9-5F07-4719-8351-4BA562F68925}" type="slidenum">
              <a:rPr lang="en-IN"/>
              <a:pPr>
                <a:defRPr/>
              </a:pPr>
              <a:t>‹#›</a:t>
            </a:fld>
            <a:endParaRPr lang="en-I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A5775955-5FCF-4C9A-A389-74FF0EC1015D}" type="datetime1">
              <a:rPr lang="en-US"/>
              <a:pPr>
                <a:defRPr/>
              </a:pPr>
              <a:t>7/19/2016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2BDE3D8-AFDB-4FC7-A721-6CBF257E58E8}" type="slidenum">
              <a:rPr lang="en-US"/>
              <a:pPr>
                <a:defRPr/>
              </a:pPr>
              <a:t>‹#›</a:t>
            </a:fld>
            <a:endParaRPr lang="en-US"/>
          </a:p>
        </p:txBody>
      </p:sp>
    </p:spTree>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64970BD-4C9D-4CBD-8C8D-836F3FB8D101}" type="datetime1">
              <a:rPr lang="en-US"/>
              <a:pPr>
                <a:defRPr/>
              </a:pPr>
              <a:t>7/19/2016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F3A84BF-6176-4583-B1BC-E6680E842187}" type="slidenum">
              <a:rPr lang="en-US"/>
              <a:pPr>
                <a:defRPr/>
              </a:pPr>
              <a:t>‹#›</a:t>
            </a:fld>
            <a:endParaRPr lang="en-US"/>
          </a:p>
        </p:txBody>
      </p:sp>
    </p:spTree>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E55B7F7-E432-4359-9E3D-04B1F11EF89C}" type="datetime1">
              <a:rPr lang="en-US"/>
              <a:pPr>
                <a:defRPr/>
              </a:pPr>
              <a:t>7/19/2016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EB90DEE-0A96-4EF5-8895-9F18ABB929EC}" type="slidenum">
              <a:rPr lang="en-US"/>
              <a:pPr>
                <a:defRPr/>
              </a:pPr>
              <a:t>‹#›</a:t>
            </a:fld>
            <a:endParaRPr lang="en-US"/>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4D9679E-A0B2-42D1-B453-57489ECFAFB2}" type="datetime1">
              <a:rPr lang="en-US"/>
              <a:pPr>
                <a:defRPr/>
              </a:pPr>
              <a:t>7/19/2016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B689FF9-797E-44C7-83DF-FA6E1282562F}" type="slidenum">
              <a:rPr lang="en-US"/>
              <a:pPr>
                <a:defRPr/>
              </a:pPr>
              <a:t>‹#›</a:t>
            </a:fld>
            <a:endParaRPr lang="en-US"/>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994F43A6-B2A2-4D74-A82B-A4640923EF86}" type="datetime1">
              <a:rPr lang="en-US"/>
              <a:pPr>
                <a:defRPr/>
              </a:pPr>
              <a:t>7/19/2016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EB08CC9-35A4-4291-A5F2-F3204D77A9FB}" type="slidenum">
              <a:rPr lang="en-US"/>
              <a:pPr>
                <a:defRPr/>
              </a:pPr>
              <a:t>‹#›</a:t>
            </a:fld>
            <a:endParaRPr lang="en-US"/>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0B2ABE49-1D3F-48DB-A011-F0B3DE1AB22A}" type="datetime1">
              <a:rPr lang="en-US"/>
              <a:pPr>
                <a:defRPr/>
              </a:pPr>
              <a:t>7/19/2016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1325459-DB4A-4BDD-AECD-0209EE6693CA}" type="slidenum">
              <a:rPr lang="en-US"/>
              <a:pPr>
                <a:defRPr/>
              </a:pPr>
              <a:t>‹#›</a:t>
            </a:fld>
            <a:endParaRPr lang="en-US"/>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8C6D9F1B-13FB-4024-AB47-C8831B3C2BCA}" type="datetime1">
              <a:rPr lang="en-US"/>
              <a:pPr>
                <a:defRPr/>
              </a:pPr>
              <a:t>7/19/2016</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39D5AAC4-9981-4821-8FA4-E2A6B3A38D13}" type="slidenum">
              <a:rPr lang="en-US"/>
              <a:pPr>
                <a:defRPr/>
              </a:pPr>
              <a:t>‹#›</a:t>
            </a:fld>
            <a:endParaRPr lang="en-US"/>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3C2848E3-60AD-44AE-A08C-45EF634C24A9}" type="datetime1">
              <a:rPr lang="en-US"/>
              <a:pPr>
                <a:defRPr/>
              </a:pPr>
              <a:t>7/19/2016</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EA136BFA-CB52-4B05-9DDA-F9D130B9CD4C}" type="slidenum">
              <a:rPr lang="en-US"/>
              <a:pPr>
                <a:defRPr/>
              </a:pPr>
              <a:t>‹#›</a:t>
            </a:fld>
            <a:endParaRPr lang="en-US"/>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2DA330F-90D0-4895-8A3E-D6274A32C8F5}" type="datetime1">
              <a:rPr lang="en-US"/>
              <a:pPr>
                <a:defRPr/>
              </a:pPr>
              <a:t>7/19/2016</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2043548B-BEF8-4609-B968-C064180072E0}" type="slidenum">
              <a:rPr lang="en-US"/>
              <a:pPr>
                <a:defRPr/>
              </a:pPr>
              <a:t>‹#›</a:t>
            </a:fld>
            <a:endParaRPr lang="en-US"/>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208F1FFC-9BF6-4484-AF9C-4FF7A02EB5A7}" type="datetime1">
              <a:rPr lang="en-US"/>
              <a:pPr>
                <a:defRPr/>
              </a:pPr>
              <a:t>7/19/2016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4EF3CEF-294F-4EB0-ABF6-D3716E42E55D}" type="slidenum">
              <a:rPr lang="en-US"/>
              <a:pPr>
                <a:defRPr/>
              </a:pPr>
              <a:t>‹#›</a:t>
            </a:fld>
            <a:endParaRPr lang="en-US"/>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7101515-9F8B-4E69-BCE9-4A5B2E732192}" type="datetime1">
              <a:rPr lang="en-US"/>
              <a:pPr>
                <a:defRPr/>
              </a:pPr>
              <a:t>7/19/2016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9EC1674-2008-4250-A343-30DAF4534B7F}" type="slidenum">
              <a:rPr lang="en-US"/>
              <a:pPr>
                <a:defRPr/>
              </a:pPr>
              <a:t>‹#›</a:t>
            </a:fld>
            <a:endParaRPr lang="en-US"/>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alphaModFix amt="14000"/>
            <a:lum/>
          </a:blip>
          <a:srcRect/>
          <a:stretch>
            <a:fillRect l="-12000" r="-12000"/>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4BF2EF16-E815-4A4C-9DAC-74DC097601BF}" type="datetime1">
              <a:rPr lang="en-US"/>
              <a:pPr>
                <a:defRPr/>
              </a:pPr>
              <a:t>7/19/2016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806B2949-56F9-447C-BE1A-FD1B640466E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thruBlk="1"/>
  </p:transition>
  <p:hf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en.wikipedia.org/wiki/Coupling_loss" TargetMode="External"/><Relationship Id="rId2" Type="http://schemas.openxmlformats.org/officeDocument/2006/relationships/hyperlink" Target="http://en.wikipedia.org/wiki/Insertion_loss" TargetMode="Externa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8686800" cy="503238"/>
          </a:xfrm>
        </p:spPr>
        <p:txBody>
          <a:bodyPr rtlCol="0">
            <a:normAutofit fontScale="90000"/>
          </a:bodyPr>
          <a:lstStyle/>
          <a:p>
            <a:pPr eaLnBrk="1" fontAlgn="auto" hangingPunct="1">
              <a:spcAft>
                <a:spcPts val="0"/>
              </a:spcAft>
              <a:defRPr/>
            </a:pPr>
            <a:r>
              <a:rPr lang="en-US" dirty="0" smtClean="0"/>
              <a:t>Waveguide Tee</a:t>
            </a:r>
            <a:endParaRPr lang="en-US" dirty="0"/>
          </a:p>
        </p:txBody>
      </p:sp>
      <p:sp>
        <p:nvSpPr>
          <p:cNvPr id="3" name="Subtitle 2"/>
          <p:cNvSpPr>
            <a:spLocks noGrp="1"/>
          </p:cNvSpPr>
          <p:nvPr>
            <p:ph type="subTitle" idx="1"/>
          </p:nvPr>
        </p:nvSpPr>
        <p:spPr>
          <a:xfrm>
            <a:off x="228600" y="762000"/>
            <a:ext cx="8763000" cy="5943600"/>
          </a:xfrm>
        </p:spPr>
        <p:txBody>
          <a:bodyPr rtlCol="0">
            <a:normAutofit/>
          </a:bodyPr>
          <a:lstStyle/>
          <a:p>
            <a:pPr marL="514350" indent="-514350" algn="l" eaLnBrk="1" fontAlgn="auto" hangingPunct="1">
              <a:spcAft>
                <a:spcPts val="0"/>
              </a:spcAft>
              <a:buFont typeface="Arial" panose="020B0604020202020204" pitchFamily="34" charset="0"/>
              <a:buAutoNum type="arabicPeriod"/>
              <a:defRPr/>
            </a:pPr>
            <a:r>
              <a:rPr lang="en-US" dirty="0" smtClean="0">
                <a:solidFill>
                  <a:schemeClr val="tx1"/>
                </a:solidFill>
              </a:rPr>
              <a:t>H-plane Tee</a:t>
            </a:r>
          </a:p>
          <a:p>
            <a:pPr marL="514350" indent="-514350" algn="l" eaLnBrk="1" fontAlgn="auto" hangingPunct="1">
              <a:spcAft>
                <a:spcPts val="0"/>
              </a:spcAft>
              <a:buFont typeface="Arial" panose="020B0604020202020204" pitchFamily="34" charset="0"/>
              <a:buAutoNum type="arabicPeriod"/>
              <a:defRPr/>
            </a:pPr>
            <a:r>
              <a:rPr lang="en-US" dirty="0" smtClean="0">
                <a:solidFill>
                  <a:schemeClr val="tx1"/>
                </a:solidFill>
              </a:rPr>
              <a:t>E-plane Tee</a:t>
            </a:r>
          </a:p>
          <a:p>
            <a:pPr marL="514350" indent="-514350" algn="l" eaLnBrk="1" fontAlgn="auto" hangingPunct="1">
              <a:spcAft>
                <a:spcPts val="0"/>
              </a:spcAft>
              <a:buFont typeface="Arial" panose="020B0604020202020204" pitchFamily="34" charset="0"/>
              <a:buAutoNum type="arabicPeriod"/>
              <a:defRPr/>
            </a:pPr>
            <a:r>
              <a:rPr lang="en-US" dirty="0" smtClean="0">
                <a:solidFill>
                  <a:schemeClr val="tx1"/>
                </a:solidFill>
              </a:rPr>
              <a:t>Magic Tee</a:t>
            </a:r>
          </a:p>
          <a:p>
            <a:pPr marL="514350" indent="-514350" algn="l" eaLnBrk="1" fontAlgn="auto" hangingPunct="1">
              <a:spcAft>
                <a:spcPts val="0"/>
              </a:spcAft>
              <a:buFont typeface="Arial" panose="020B0604020202020204" pitchFamily="34" charset="0"/>
              <a:buAutoNum type="arabicPeriod"/>
              <a:defRPr/>
            </a:pPr>
            <a:r>
              <a:rPr lang="en-US" dirty="0" smtClean="0">
                <a:solidFill>
                  <a:schemeClr val="tx1"/>
                </a:solidFill>
              </a:rPr>
              <a:t> Hybrid Rings</a:t>
            </a:r>
          </a:p>
          <a:p>
            <a:pPr marL="514350" indent="-514350" algn="l" eaLnBrk="1" fontAlgn="auto" hangingPunct="1">
              <a:spcAft>
                <a:spcPts val="0"/>
              </a:spcAft>
              <a:buFont typeface="Arial" panose="020B0604020202020204" pitchFamily="34" charset="0"/>
              <a:buAutoNum type="arabicPeriod"/>
              <a:defRPr/>
            </a:pPr>
            <a:r>
              <a:rPr lang="en-US" dirty="0" smtClean="0">
                <a:solidFill>
                  <a:schemeClr val="tx1"/>
                </a:solidFill>
              </a:rPr>
              <a:t>Corners</a:t>
            </a:r>
          </a:p>
          <a:p>
            <a:pPr marL="514350" indent="-514350" algn="l" eaLnBrk="1" fontAlgn="auto" hangingPunct="1">
              <a:spcAft>
                <a:spcPts val="0"/>
              </a:spcAft>
              <a:buFont typeface="Arial" panose="020B0604020202020204" pitchFamily="34" charset="0"/>
              <a:buAutoNum type="arabicPeriod"/>
              <a:defRPr/>
            </a:pPr>
            <a:r>
              <a:rPr lang="en-US" dirty="0" smtClean="0">
                <a:solidFill>
                  <a:schemeClr val="tx1"/>
                </a:solidFill>
              </a:rPr>
              <a:t>Bends</a:t>
            </a:r>
          </a:p>
          <a:p>
            <a:pPr marL="514350" indent="-514350" algn="l" eaLnBrk="1" fontAlgn="auto" hangingPunct="1">
              <a:spcAft>
                <a:spcPts val="0"/>
              </a:spcAft>
              <a:buFont typeface="Arial" panose="020B0604020202020204" pitchFamily="34" charset="0"/>
              <a:buAutoNum type="arabicPeriod"/>
              <a:defRPr/>
            </a:pPr>
            <a:r>
              <a:rPr lang="en-US" dirty="0" smtClean="0">
                <a:solidFill>
                  <a:schemeClr val="tx1"/>
                </a:solidFill>
              </a:rPr>
              <a:t>Twists</a:t>
            </a:r>
          </a:p>
          <a:p>
            <a:pPr algn="l" eaLnBrk="1" fontAlgn="auto" hangingPunct="1">
              <a:spcAft>
                <a:spcPts val="0"/>
              </a:spcAft>
              <a:buFont typeface="Arial" panose="020B0604020202020204" pitchFamily="34" charset="0"/>
              <a:buNone/>
              <a:defRPr/>
            </a:pPr>
            <a:endParaRPr lang="en-US" dirty="0">
              <a:solidFill>
                <a:schemeClr val="tx1"/>
              </a:solidFill>
            </a:endParaRPr>
          </a:p>
        </p:txBody>
      </p:sp>
      <p:sp>
        <p:nvSpPr>
          <p:cNvPr id="24580" name="Slide Number Placeholder 5"/>
          <p:cNvSpPr>
            <a:spLocks noGrp="1"/>
          </p:cNvSpPr>
          <p:nvPr>
            <p:ph type="sldNum" sz="quarter" idx="12"/>
          </p:nvPr>
        </p:nvSpPr>
        <p:spPr bwMode="auto">
          <a:noFill/>
          <a:ln>
            <a:miter lim="800000"/>
            <a:headEnd/>
            <a:tailEnd/>
          </a:ln>
        </p:spPr>
        <p:txBody>
          <a:bodyPr/>
          <a:lstStyle/>
          <a:p>
            <a:fld id="{EB99695D-4C04-49A2-ADDB-13EAE4B9591A}" type="slidenum">
              <a:rPr lang="en-US"/>
              <a:pPr/>
              <a:t>1</a:t>
            </a:fld>
            <a:endParaRPr lang="en-US"/>
          </a:p>
        </p:txBody>
      </p:sp>
    </p:spTree>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8686800" cy="503238"/>
          </a:xfrm>
        </p:spPr>
        <p:txBody>
          <a:bodyPr rtlCol="0">
            <a:normAutofit fontScale="90000"/>
          </a:bodyPr>
          <a:lstStyle/>
          <a:p>
            <a:pPr eaLnBrk="1" fontAlgn="auto" hangingPunct="1">
              <a:spcAft>
                <a:spcPts val="0"/>
              </a:spcAft>
              <a:defRPr/>
            </a:pPr>
            <a:endParaRPr lang="en-US" dirty="0"/>
          </a:p>
        </p:txBody>
      </p:sp>
      <p:sp>
        <p:nvSpPr>
          <p:cNvPr id="33795" name="Subtitle 2"/>
          <p:cNvSpPr>
            <a:spLocks noGrp="1"/>
          </p:cNvSpPr>
          <p:nvPr>
            <p:ph type="subTitle" idx="1"/>
          </p:nvPr>
        </p:nvSpPr>
        <p:spPr>
          <a:xfrm>
            <a:off x="228600" y="762000"/>
            <a:ext cx="8763000" cy="5943600"/>
          </a:xfrm>
        </p:spPr>
        <p:txBody>
          <a:bodyPr/>
          <a:lstStyle/>
          <a:p>
            <a:pPr algn="l" eaLnBrk="1" hangingPunct="1"/>
            <a:r>
              <a:rPr lang="en-US" smtClean="0">
                <a:solidFill>
                  <a:schemeClr val="tx1"/>
                </a:solidFill>
              </a:rPr>
              <a:t>Unity property,</a:t>
            </a:r>
          </a:p>
          <a:p>
            <a:pPr algn="l" eaLnBrk="1" hangingPunct="1"/>
            <a:r>
              <a:rPr lang="en-US" smtClean="0">
                <a:solidFill>
                  <a:schemeClr val="tx1"/>
                </a:solidFill>
              </a:rPr>
              <a:t>The sum of the products of each term of any one row (column) multiplied by its complex conjugate is unity</a:t>
            </a:r>
          </a:p>
          <a:p>
            <a:pPr algn="l" eaLnBrk="1" hangingPunct="1"/>
            <a:endParaRPr lang="en-US" smtClean="0">
              <a:solidFill>
                <a:schemeClr val="tx1"/>
              </a:solidFill>
            </a:endParaRPr>
          </a:p>
          <a:p>
            <a:pPr algn="l" eaLnBrk="1" hangingPunct="1"/>
            <a:r>
              <a:rPr lang="en-US" smtClean="0">
                <a:solidFill>
                  <a:schemeClr val="tx1"/>
                </a:solidFill>
              </a:rPr>
              <a:t>S21S21* + S31S31* = 1                       I</a:t>
            </a:r>
          </a:p>
          <a:p>
            <a:pPr algn="l" eaLnBrk="1" hangingPunct="1"/>
            <a:r>
              <a:rPr lang="en-US" smtClean="0">
                <a:solidFill>
                  <a:schemeClr val="tx1"/>
                </a:solidFill>
              </a:rPr>
              <a:t>S12S12* + S32S32* = 1                       II</a:t>
            </a:r>
          </a:p>
          <a:p>
            <a:pPr algn="l" eaLnBrk="1" hangingPunct="1"/>
            <a:r>
              <a:rPr lang="en-US" smtClean="0">
                <a:solidFill>
                  <a:schemeClr val="tx1"/>
                </a:solidFill>
              </a:rPr>
              <a:t>S13S13* + S23S23* = 1                       III</a:t>
            </a:r>
          </a:p>
          <a:p>
            <a:pPr algn="l" eaLnBrk="1" hangingPunct="1"/>
            <a:endParaRPr lang="en-US" smtClean="0">
              <a:solidFill>
                <a:schemeClr val="tx1"/>
              </a:solidFill>
            </a:endParaRPr>
          </a:p>
          <a:p>
            <a:pPr algn="l" eaLnBrk="1" hangingPunct="1"/>
            <a:r>
              <a:rPr lang="en-US" smtClean="0">
                <a:solidFill>
                  <a:schemeClr val="tx1"/>
                </a:solidFill>
              </a:rPr>
              <a:t>Subst zero property in  unitary property </a:t>
            </a:r>
          </a:p>
        </p:txBody>
      </p:sp>
      <p:sp>
        <p:nvSpPr>
          <p:cNvPr id="33796" name="Slide Number Placeholder 5"/>
          <p:cNvSpPr>
            <a:spLocks noGrp="1"/>
          </p:cNvSpPr>
          <p:nvPr>
            <p:ph type="sldNum" sz="quarter" idx="12"/>
          </p:nvPr>
        </p:nvSpPr>
        <p:spPr bwMode="auto">
          <a:noFill/>
          <a:ln>
            <a:miter lim="800000"/>
            <a:headEnd/>
            <a:tailEnd/>
          </a:ln>
        </p:spPr>
        <p:txBody>
          <a:bodyPr/>
          <a:lstStyle/>
          <a:p>
            <a:fld id="{B183A1BF-58ED-4377-BECB-7E106F192183}" type="slidenum">
              <a:rPr lang="en-US"/>
              <a:pPr/>
              <a:t>10</a:t>
            </a:fld>
            <a:endParaRPr lang="en-US"/>
          </a:p>
        </p:txBody>
      </p:sp>
    </p:spTree>
  </p:cSld>
  <p:clrMapOvr>
    <a:masterClrMapping/>
  </p:clrMapOvr>
  <p:transition>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8686800" cy="503238"/>
          </a:xfrm>
        </p:spPr>
        <p:txBody>
          <a:bodyPr rtlCol="0">
            <a:normAutofit fontScale="90000"/>
          </a:bodyPr>
          <a:lstStyle/>
          <a:p>
            <a:pPr eaLnBrk="1" fontAlgn="auto" hangingPunct="1">
              <a:spcAft>
                <a:spcPts val="0"/>
              </a:spcAft>
              <a:defRPr/>
            </a:pPr>
            <a:endParaRPr lang="en-US" dirty="0"/>
          </a:p>
        </p:txBody>
      </p:sp>
      <p:sp>
        <p:nvSpPr>
          <p:cNvPr id="34819" name="Subtitle 2"/>
          <p:cNvSpPr>
            <a:spLocks noGrp="1"/>
          </p:cNvSpPr>
          <p:nvPr>
            <p:ph type="subTitle" idx="1"/>
          </p:nvPr>
        </p:nvSpPr>
        <p:spPr>
          <a:xfrm>
            <a:off x="228600" y="762000"/>
            <a:ext cx="8763000" cy="5943600"/>
          </a:xfrm>
        </p:spPr>
        <p:txBody>
          <a:bodyPr/>
          <a:lstStyle/>
          <a:p>
            <a:pPr algn="l" eaLnBrk="1" hangingPunct="1"/>
            <a:r>
              <a:rPr lang="en-US" smtClean="0">
                <a:solidFill>
                  <a:schemeClr val="tx1"/>
                </a:solidFill>
              </a:rPr>
              <a:t>                                                                             IV</a:t>
            </a:r>
          </a:p>
          <a:p>
            <a:pPr algn="l" eaLnBrk="1" hangingPunct="1"/>
            <a:endParaRPr lang="en-US" smtClean="0">
              <a:solidFill>
                <a:schemeClr val="tx1"/>
              </a:solidFill>
            </a:endParaRPr>
          </a:p>
          <a:p>
            <a:pPr algn="l" eaLnBrk="1" hangingPunct="1"/>
            <a:r>
              <a:rPr lang="en-US" smtClean="0">
                <a:solidFill>
                  <a:schemeClr val="tx1"/>
                </a:solidFill>
              </a:rPr>
              <a:t>Eq III and IV are contradictory</a:t>
            </a:r>
          </a:p>
          <a:p>
            <a:pPr algn="l" eaLnBrk="1" hangingPunct="1"/>
            <a:r>
              <a:rPr lang="en-US" smtClean="0">
                <a:solidFill>
                  <a:schemeClr val="tx1"/>
                </a:solidFill>
              </a:rPr>
              <a:t>If S13 = 0 then S23 = 0 and thus eqn III is false.</a:t>
            </a:r>
          </a:p>
          <a:p>
            <a:pPr algn="l" eaLnBrk="1" hangingPunct="1"/>
            <a:endParaRPr lang="en-US" smtClean="0">
              <a:solidFill>
                <a:schemeClr val="tx1"/>
              </a:solidFill>
            </a:endParaRPr>
          </a:p>
          <a:p>
            <a:pPr algn="l" eaLnBrk="1" hangingPunct="1"/>
            <a:r>
              <a:rPr lang="en-US" smtClean="0">
                <a:solidFill>
                  <a:schemeClr val="tx1"/>
                </a:solidFill>
              </a:rPr>
              <a:t>Similarly, if S23 = 0, then S13 = 0 and hence eq IV is also not true.</a:t>
            </a:r>
          </a:p>
          <a:p>
            <a:pPr algn="l" eaLnBrk="1" hangingPunct="1"/>
            <a:r>
              <a:rPr lang="en-US" smtClean="0">
                <a:solidFill>
                  <a:schemeClr val="tx1"/>
                </a:solidFill>
              </a:rPr>
              <a:t>This inconsistency proves the statement that the tee junction cannot be matched to the three arms.</a:t>
            </a:r>
          </a:p>
          <a:p>
            <a:pPr algn="l" eaLnBrk="1" hangingPunct="1"/>
            <a:r>
              <a:rPr lang="en-US" smtClean="0">
                <a:solidFill>
                  <a:schemeClr val="tx1"/>
                </a:solidFill>
              </a:rPr>
              <a:t>Diagonal elements are not all zero</a:t>
            </a:r>
          </a:p>
        </p:txBody>
      </p:sp>
      <p:pic>
        <p:nvPicPr>
          <p:cNvPr id="34820" name="Picture 2"/>
          <p:cNvPicPr>
            <a:picLocks noChangeAspect="1" noChangeArrowheads="1"/>
          </p:cNvPicPr>
          <p:nvPr/>
        </p:nvPicPr>
        <p:blipFill>
          <a:blip r:embed="rId2"/>
          <a:srcRect/>
          <a:stretch>
            <a:fillRect/>
          </a:stretch>
        </p:blipFill>
        <p:spPr bwMode="auto">
          <a:xfrm>
            <a:off x="1371600" y="762000"/>
            <a:ext cx="5838825" cy="752475"/>
          </a:xfrm>
          <a:prstGeom prst="rect">
            <a:avLst/>
          </a:prstGeom>
          <a:noFill/>
          <a:ln w="9525">
            <a:noFill/>
            <a:miter lim="800000"/>
            <a:headEnd/>
            <a:tailEnd/>
          </a:ln>
        </p:spPr>
      </p:pic>
      <p:sp>
        <p:nvSpPr>
          <p:cNvPr id="34821" name="Slide Number Placeholder 6"/>
          <p:cNvSpPr>
            <a:spLocks noGrp="1"/>
          </p:cNvSpPr>
          <p:nvPr>
            <p:ph type="sldNum" sz="quarter" idx="12"/>
          </p:nvPr>
        </p:nvSpPr>
        <p:spPr bwMode="auto">
          <a:noFill/>
          <a:ln>
            <a:miter lim="800000"/>
            <a:headEnd/>
            <a:tailEnd/>
          </a:ln>
        </p:spPr>
        <p:txBody>
          <a:bodyPr/>
          <a:lstStyle/>
          <a:p>
            <a:fld id="{6B55996B-A086-4974-B545-5018EAEBBBCA}" type="slidenum">
              <a:rPr lang="en-US"/>
              <a:pPr/>
              <a:t>11</a:t>
            </a:fld>
            <a:endParaRPr lang="en-US"/>
          </a:p>
        </p:txBody>
      </p:sp>
    </p:spTree>
  </p:cSld>
  <p:clrMapOvr>
    <a:masterClrMapping/>
  </p:clrMapOvr>
  <p:transition>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8686800" cy="503238"/>
          </a:xfrm>
        </p:spPr>
        <p:txBody>
          <a:bodyPr rtlCol="0">
            <a:normAutofit fontScale="90000"/>
          </a:bodyPr>
          <a:lstStyle/>
          <a:p>
            <a:pPr eaLnBrk="1" fontAlgn="auto" hangingPunct="1">
              <a:spcAft>
                <a:spcPts val="0"/>
              </a:spcAft>
              <a:defRPr/>
            </a:pPr>
            <a:endParaRPr lang="en-US" dirty="0"/>
          </a:p>
        </p:txBody>
      </p:sp>
      <p:sp>
        <p:nvSpPr>
          <p:cNvPr id="35843" name="Subtitle 2"/>
          <p:cNvSpPr>
            <a:spLocks noGrp="1"/>
          </p:cNvSpPr>
          <p:nvPr>
            <p:ph type="subTitle" idx="1"/>
          </p:nvPr>
        </p:nvSpPr>
        <p:spPr>
          <a:xfrm>
            <a:off x="228600" y="762000"/>
            <a:ext cx="8763000" cy="5943600"/>
          </a:xfrm>
        </p:spPr>
        <p:txBody>
          <a:bodyPr/>
          <a:lstStyle/>
          <a:p>
            <a:pPr algn="l" eaLnBrk="1" hangingPunct="1"/>
            <a:r>
              <a:rPr lang="en-US" smtClean="0">
                <a:solidFill>
                  <a:schemeClr val="tx1"/>
                </a:solidFill>
              </a:rPr>
              <a:t>When an E-plane is constructed of an empty waveguide, it is poorly matched at the tee junction.</a:t>
            </a:r>
          </a:p>
          <a:p>
            <a:pPr algn="l" eaLnBrk="1" hangingPunct="1"/>
            <a:endParaRPr lang="en-US" smtClean="0">
              <a:solidFill>
                <a:schemeClr val="tx1"/>
              </a:solidFill>
            </a:endParaRPr>
          </a:p>
          <a:p>
            <a:pPr algn="l" eaLnBrk="1" hangingPunct="1"/>
            <a:r>
              <a:rPr lang="en-US" smtClean="0">
                <a:solidFill>
                  <a:schemeClr val="tx1"/>
                </a:solidFill>
              </a:rPr>
              <a:t>Hence </a:t>
            </a:r>
          </a:p>
          <a:p>
            <a:pPr algn="l" eaLnBrk="1" hangingPunct="1"/>
            <a:r>
              <a:rPr lang="en-US" smtClean="0">
                <a:solidFill>
                  <a:schemeClr val="tx1"/>
                </a:solidFill>
              </a:rPr>
              <a:t>However since the collinear arm is usually symmetric about the side arm,</a:t>
            </a:r>
          </a:p>
          <a:p>
            <a:pPr algn="l" eaLnBrk="1" hangingPunct="1"/>
            <a:r>
              <a:rPr lang="en-US" smtClean="0">
                <a:solidFill>
                  <a:schemeClr val="tx1"/>
                </a:solidFill>
              </a:rPr>
              <a:t>                                                                               Thus,</a:t>
            </a:r>
          </a:p>
          <a:p>
            <a:pPr algn="l" eaLnBrk="1" hangingPunct="1"/>
            <a:endParaRPr lang="en-US" smtClean="0">
              <a:solidFill>
                <a:schemeClr val="tx1"/>
              </a:solidFill>
            </a:endParaRPr>
          </a:p>
        </p:txBody>
      </p:sp>
      <p:pic>
        <p:nvPicPr>
          <p:cNvPr id="35844" name="Picture 2"/>
          <p:cNvPicPr>
            <a:picLocks noChangeAspect="1" noChangeArrowheads="1"/>
          </p:cNvPicPr>
          <p:nvPr/>
        </p:nvPicPr>
        <p:blipFill>
          <a:blip r:embed="rId2"/>
          <a:srcRect/>
          <a:stretch>
            <a:fillRect/>
          </a:stretch>
        </p:blipFill>
        <p:spPr bwMode="auto">
          <a:xfrm>
            <a:off x="1905000" y="2573338"/>
            <a:ext cx="2857500" cy="457200"/>
          </a:xfrm>
          <a:prstGeom prst="rect">
            <a:avLst/>
          </a:prstGeom>
          <a:noFill/>
          <a:ln w="9525">
            <a:noFill/>
            <a:miter lim="800000"/>
            <a:headEnd/>
            <a:tailEnd/>
          </a:ln>
        </p:spPr>
      </p:pic>
      <p:pic>
        <p:nvPicPr>
          <p:cNvPr id="35845" name="Picture 3"/>
          <p:cNvPicPr>
            <a:picLocks noChangeAspect="1" noChangeArrowheads="1"/>
          </p:cNvPicPr>
          <p:nvPr/>
        </p:nvPicPr>
        <p:blipFill>
          <a:blip r:embed="rId3"/>
          <a:srcRect/>
          <a:stretch>
            <a:fillRect/>
          </a:stretch>
        </p:blipFill>
        <p:spPr bwMode="auto">
          <a:xfrm>
            <a:off x="2197100" y="3962400"/>
            <a:ext cx="4714875" cy="581025"/>
          </a:xfrm>
          <a:prstGeom prst="rect">
            <a:avLst/>
          </a:prstGeom>
          <a:noFill/>
          <a:ln w="9525">
            <a:noFill/>
            <a:miter lim="800000"/>
            <a:headEnd/>
            <a:tailEnd/>
          </a:ln>
        </p:spPr>
      </p:pic>
      <p:pic>
        <p:nvPicPr>
          <p:cNvPr id="35846" name="Picture 4"/>
          <p:cNvPicPr>
            <a:picLocks noChangeAspect="1" noChangeArrowheads="1"/>
          </p:cNvPicPr>
          <p:nvPr/>
        </p:nvPicPr>
        <p:blipFill>
          <a:blip r:embed="rId4"/>
          <a:srcRect/>
          <a:stretch>
            <a:fillRect/>
          </a:stretch>
        </p:blipFill>
        <p:spPr bwMode="auto">
          <a:xfrm>
            <a:off x="2225675" y="4648200"/>
            <a:ext cx="4657725" cy="1866900"/>
          </a:xfrm>
          <a:prstGeom prst="rect">
            <a:avLst/>
          </a:prstGeom>
          <a:noFill/>
          <a:ln w="9525">
            <a:noFill/>
            <a:miter lim="800000"/>
            <a:headEnd/>
            <a:tailEnd/>
          </a:ln>
        </p:spPr>
      </p:pic>
      <p:sp>
        <p:nvSpPr>
          <p:cNvPr id="35847" name="Slide Number Placeholder 5"/>
          <p:cNvSpPr>
            <a:spLocks noGrp="1"/>
          </p:cNvSpPr>
          <p:nvPr>
            <p:ph type="sldNum" sz="quarter" idx="12"/>
          </p:nvPr>
        </p:nvSpPr>
        <p:spPr bwMode="auto">
          <a:noFill/>
          <a:ln>
            <a:miter lim="800000"/>
            <a:headEnd/>
            <a:tailEnd/>
          </a:ln>
        </p:spPr>
        <p:txBody>
          <a:bodyPr/>
          <a:lstStyle/>
          <a:p>
            <a:fld id="{8107BAF7-AA68-4C85-8265-9EA36B15C59B}" type="slidenum">
              <a:rPr lang="en-US"/>
              <a:pPr/>
              <a:t>12</a:t>
            </a:fld>
            <a:endParaRPr lang="en-US"/>
          </a:p>
        </p:txBody>
      </p:sp>
    </p:spTree>
  </p:cSld>
  <p:clrMapOvr>
    <a:masterClrMapping/>
  </p:clrMapOvr>
  <p:transition>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8686800" cy="503238"/>
          </a:xfrm>
        </p:spPr>
        <p:txBody>
          <a:bodyPr rtlCol="0">
            <a:normAutofit fontScale="90000"/>
          </a:bodyPr>
          <a:lstStyle/>
          <a:p>
            <a:pPr eaLnBrk="1" fontAlgn="auto" hangingPunct="1">
              <a:spcAft>
                <a:spcPts val="0"/>
              </a:spcAft>
              <a:defRPr/>
            </a:pPr>
            <a:r>
              <a:rPr lang="en-US" dirty="0" smtClean="0"/>
              <a:t>H-Plane Tee</a:t>
            </a:r>
            <a:endParaRPr lang="en-US" dirty="0"/>
          </a:p>
        </p:txBody>
      </p:sp>
      <p:sp>
        <p:nvSpPr>
          <p:cNvPr id="36867" name="Subtitle 2"/>
          <p:cNvSpPr>
            <a:spLocks noGrp="1"/>
          </p:cNvSpPr>
          <p:nvPr>
            <p:ph type="subTitle" idx="1"/>
          </p:nvPr>
        </p:nvSpPr>
        <p:spPr>
          <a:xfrm>
            <a:off x="228600" y="762000"/>
            <a:ext cx="8763000" cy="5943600"/>
          </a:xfrm>
        </p:spPr>
        <p:txBody>
          <a:bodyPr/>
          <a:lstStyle/>
          <a:p>
            <a:pPr algn="l" eaLnBrk="1" hangingPunct="1"/>
            <a:r>
              <a:rPr lang="en-US" smtClean="0">
                <a:solidFill>
                  <a:schemeClr val="tx1"/>
                </a:solidFill>
              </a:rPr>
              <a:t>Shunt tee</a:t>
            </a:r>
          </a:p>
          <a:p>
            <a:pPr algn="l" eaLnBrk="1" hangingPunct="1"/>
            <a:r>
              <a:rPr lang="en-US" smtClean="0">
                <a:solidFill>
                  <a:schemeClr val="tx1"/>
                </a:solidFill>
              </a:rPr>
              <a:t>A waveguide tee in which the axis of its side arm is “shunting” the E-field or parallel to the H-field of the main guide.</a:t>
            </a:r>
          </a:p>
          <a:p>
            <a:pPr algn="l" eaLnBrk="1" hangingPunct="1"/>
            <a:endParaRPr lang="en-US" smtClean="0">
              <a:solidFill>
                <a:schemeClr val="tx1"/>
              </a:solidFill>
            </a:endParaRPr>
          </a:p>
        </p:txBody>
      </p:sp>
      <p:pic>
        <p:nvPicPr>
          <p:cNvPr id="36868" name="Picture 2"/>
          <p:cNvPicPr>
            <a:picLocks noChangeAspect="1" noChangeArrowheads="1"/>
          </p:cNvPicPr>
          <p:nvPr/>
        </p:nvPicPr>
        <p:blipFill>
          <a:blip r:embed="rId2"/>
          <a:srcRect/>
          <a:stretch>
            <a:fillRect/>
          </a:stretch>
        </p:blipFill>
        <p:spPr bwMode="auto">
          <a:xfrm>
            <a:off x="1295400" y="2971800"/>
            <a:ext cx="7172325" cy="3486150"/>
          </a:xfrm>
          <a:prstGeom prst="rect">
            <a:avLst/>
          </a:prstGeom>
          <a:noFill/>
          <a:ln w="9525">
            <a:noFill/>
            <a:miter lim="800000"/>
            <a:headEnd/>
            <a:tailEnd/>
          </a:ln>
        </p:spPr>
      </p:pic>
      <p:sp>
        <p:nvSpPr>
          <p:cNvPr id="36869" name="Slide Number Placeholder 5"/>
          <p:cNvSpPr>
            <a:spLocks noGrp="1"/>
          </p:cNvSpPr>
          <p:nvPr>
            <p:ph type="sldNum" sz="quarter" idx="12"/>
          </p:nvPr>
        </p:nvSpPr>
        <p:spPr bwMode="auto">
          <a:noFill/>
          <a:ln>
            <a:miter lim="800000"/>
            <a:headEnd/>
            <a:tailEnd/>
          </a:ln>
        </p:spPr>
        <p:txBody>
          <a:bodyPr/>
          <a:lstStyle/>
          <a:p>
            <a:fld id="{6162283D-2481-49B0-9D42-99DB41A49412}" type="slidenum">
              <a:rPr lang="en-US"/>
              <a:pPr/>
              <a:t>13</a:t>
            </a:fld>
            <a:endParaRPr lang="en-US"/>
          </a:p>
        </p:txBody>
      </p:sp>
    </p:spTree>
  </p:cSld>
  <p:clrMapOvr>
    <a:masterClrMapping/>
  </p:clrMapOvr>
  <p:transition>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8686800" cy="503238"/>
          </a:xfrm>
        </p:spPr>
        <p:txBody>
          <a:bodyPr rtlCol="0">
            <a:normAutofit fontScale="90000"/>
          </a:bodyPr>
          <a:lstStyle/>
          <a:p>
            <a:pPr eaLnBrk="1" fontAlgn="auto" hangingPunct="1">
              <a:spcAft>
                <a:spcPts val="0"/>
              </a:spcAft>
              <a:defRPr/>
            </a:pPr>
            <a:endParaRPr lang="en-US" dirty="0"/>
          </a:p>
        </p:txBody>
      </p:sp>
      <p:sp>
        <p:nvSpPr>
          <p:cNvPr id="37891" name="Subtitle 2"/>
          <p:cNvSpPr>
            <a:spLocks noGrp="1"/>
          </p:cNvSpPr>
          <p:nvPr>
            <p:ph type="subTitle" idx="1"/>
          </p:nvPr>
        </p:nvSpPr>
        <p:spPr>
          <a:xfrm>
            <a:off x="228600" y="762000"/>
            <a:ext cx="8763000" cy="5943600"/>
          </a:xfrm>
        </p:spPr>
        <p:txBody>
          <a:bodyPr/>
          <a:lstStyle/>
          <a:p>
            <a:pPr algn="l" eaLnBrk="1" hangingPunct="1"/>
            <a:r>
              <a:rPr lang="en-US" smtClean="0">
                <a:solidFill>
                  <a:schemeClr val="tx1"/>
                </a:solidFill>
              </a:rPr>
              <a:t>If two input waves are fed into port 1 and port 2 of the collinear arm, the output wave at port 3 will be in phase and additive.</a:t>
            </a:r>
          </a:p>
          <a:p>
            <a:pPr algn="l" eaLnBrk="1" hangingPunct="1"/>
            <a:r>
              <a:rPr lang="en-US" smtClean="0">
                <a:solidFill>
                  <a:schemeClr val="tx1"/>
                </a:solidFill>
              </a:rPr>
              <a:t>If the input is fed into port 3, the wave will split equally into port 1 and port 2 in phase and in the same magnitude.</a:t>
            </a:r>
          </a:p>
          <a:p>
            <a:pPr algn="l" eaLnBrk="1" hangingPunct="1"/>
            <a:r>
              <a:rPr lang="en-US" smtClean="0">
                <a:solidFill>
                  <a:schemeClr val="tx1"/>
                </a:solidFill>
              </a:rPr>
              <a:t>Therefore the S matrix of H-plane tee is similar to E-plane tee except</a:t>
            </a:r>
          </a:p>
          <a:p>
            <a:pPr algn="l" eaLnBrk="1" hangingPunct="1"/>
            <a:endParaRPr lang="en-US" smtClean="0">
              <a:solidFill>
                <a:schemeClr val="tx1"/>
              </a:solidFill>
            </a:endParaRPr>
          </a:p>
          <a:p>
            <a:pPr algn="l" eaLnBrk="1" hangingPunct="1"/>
            <a:r>
              <a:rPr lang="en-US" smtClean="0">
                <a:solidFill>
                  <a:schemeClr val="tx1"/>
                </a:solidFill>
              </a:rPr>
              <a:t>S13 = S23</a:t>
            </a:r>
          </a:p>
        </p:txBody>
      </p:sp>
      <p:sp>
        <p:nvSpPr>
          <p:cNvPr id="37892" name="Slide Number Placeholder 5"/>
          <p:cNvSpPr>
            <a:spLocks noGrp="1"/>
          </p:cNvSpPr>
          <p:nvPr>
            <p:ph type="sldNum" sz="quarter" idx="12"/>
          </p:nvPr>
        </p:nvSpPr>
        <p:spPr bwMode="auto">
          <a:noFill/>
          <a:ln>
            <a:miter lim="800000"/>
            <a:headEnd/>
            <a:tailEnd/>
          </a:ln>
        </p:spPr>
        <p:txBody>
          <a:bodyPr/>
          <a:lstStyle/>
          <a:p>
            <a:fld id="{06C20DD3-6B4D-417E-AF49-26A12A10B0B9}" type="slidenum">
              <a:rPr lang="en-US"/>
              <a:pPr/>
              <a:t>14</a:t>
            </a:fld>
            <a:endParaRPr lang="en-US"/>
          </a:p>
        </p:txBody>
      </p:sp>
    </p:spTree>
  </p:cSld>
  <p:clrMapOvr>
    <a:masterClrMapping/>
  </p:clrMapOvr>
  <p:transition>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8686800" cy="503238"/>
          </a:xfrm>
        </p:spPr>
        <p:txBody>
          <a:bodyPr rtlCol="0">
            <a:normAutofit fontScale="90000"/>
          </a:bodyPr>
          <a:lstStyle/>
          <a:p>
            <a:pPr eaLnBrk="1" fontAlgn="auto" hangingPunct="1">
              <a:spcAft>
                <a:spcPts val="0"/>
              </a:spcAft>
              <a:defRPr/>
            </a:pPr>
            <a:r>
              <a:rPr lang="en-US" dirty="0" smtClean="0"/>
              <a:t>Magic Tees (Hybrid Tees)</a:t>
            </a:r>
            <a:endParaRPr lang="en-US" dirty="0"/>
          </a:p>
        </p:txBody>
      </p:sp>
      <p:sp>
        <p:nvSpPr>
          <p:cNvPr id="38915" name="Subtitle 2"/>
          <p:cNvSpPr>
            <a:spLocks noGrp="1"/>
          </p:cNvSpPr>
          <p:nvPr>
            <p:ph type="subTitle" idx="1"/>
          </p:nvPr>
        </p:nvSpPr>
        <p:spPr>
          <a:xfrm>
            <a:off x="228600" y="762000"/>
            <a:ext cx="8763000" cy="5943600"/>
          </a:xfrm>
        </p:spPr>
        <p:txBody>
          <a:bodyPr/>
          <a:lstStyle/>
          <a:p>
            <a:pPr algn="l" eaLnBrk="1" hangingPunct="1"/>
            <a:r>
              <a:rPr lang="en-US" smtClean="0">
                <a:solidFill>
                  <a:schemeClr val="tx1"/>
                </a:solidFill>
              </a:rPr>
              <a:t>Combination of E-plane tee and H-plane tee.</a:t>
            </a:r>
          </a:p>
        </p:txBody>
      </p:sp>
      <p:pic>
        <p:nvPicPr>
          <p:cNvPr id="38916" name="Picture 3"/>
          <p:cNvPicPr>
            <a:picLocks noChangeAspect="1" noChangeArrowheads="1"/>
          </p:cNvPicPr>
          <p:nvPr/>
        </p:nvPicPr>
        <p:blipFill>
          <a:blip r:embed="rId2"/>
          <a:srcRect/>
          <a:stretch>
            <a:fillRect/>
          </a:stretch>
        </p:blipFill>
        <p:spPr bwMode="auto">
          <a:xfrm>
            <a:off x="1362075" y="1300163"/>
            <a:ext cx="6419850" cy="4257675"/>
          </a:xfrm>
          <a:prstGeom prst="rect">
            <a:avLst/>
          </a:prstGeom>
          <a:noFill/>
          <a:ln w="9525">
            <a:noFill/>
            <a:miter lim="800000"/>
            <a:headEnd/>
            <a:tailEnd/>
          </a:ln>
        </p:spPr>
      </p:pic>
      <p:sp>
        <p:nvSpPr>
          <p:cNvPr id="38917" name="Slide Number Placeholder 5"/>
          <p:cNvSpPr>
            <a:spLocks noGrp="1"/>
          </p:cNvSpPr>
          <p:nvPr>
            <p:ph type="sldNum" sz="quarter" idx="12"/>
          </p:nvPr>
        </p:nvSpPr>
        <p:spPr bwMode="auto">
          <a:noFill/>
          <a:ln>
            <a:miter lim="800000"/>
            <a:headEnd/>
            <a:tailEnd/>
          </a:ln>
        </p:spPr>
        <p:txBody>
          <a:bodyPr/>
          <a:lstStyle/>
          <a:p>
            <a:fld id="{E48BFFE1-CA3A-414E-ADC6-902514621A61}" type="slidenum">
              <a:rPr lang="en-US"/>
              <a:pPr/>
              <a:t>15</a:t>
            </a:fld>
            <a:endParaRPr lang="en-US"/>
          </a:p>
        </p:txBody>
      </p:sp>
    </p:spTree>
  </p:cSld>
  <p:clrMapOvr>
    <a:masterClrMapping/>
  </p:clrMapOvr>
  <p:transition>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8686800" cy="503238"/>
          </a:xfrm>
        </p:spPr>
        <p:txBody>
          <a:bodyPr rtlCol="0">
            <a:normAutofit fontScale="90000"/>
          </a:bodyPr>
          <a:lstStyle/>
          <a:p>
            <a:pPr eaLnBrk="1" fontAlgn="auto" hangingPunct="1">
              <a:spcAft>
                <a:spcPts val="0"/>
              </a:spcAft>
              <a:defRPr/>
            </a:pPr>
            <a:r>
              <a:rPr lang="en-US" dirty="0" smtClean="0"/>
              <a:t>Characteristics </a:t>
            </a:r>
            <a:endParaRPr lang="en-US" dirty="0"/>
          </a:p>
        </p:txBody>
      </p:sp>
      <p:sp>
        <p:nvSpPr>
          <p:cNvPr id="39939" name="Subtitle 2"/>
          <p:cNvSpPr>
            <a:spLocks noGrp="1"/>
          </p:cNvSpPr>
          <p:nvPr>
            <p:ph type="subTitle" idx="1"/>
          </p:nvPr>
        </p:nvSpPr>
        <p:spPr>
          <a:xfrm>
            <a:off x="228600" y="762000"/>
            <a:ext cx="8763000" cy="5943600"/>
          </a:xfrm>
        </p:spPr>
        <p:txBody>
          <a:bodyPr/>
          <a:lstStyle/>
          <a:p>
            <a:pPr marL="514350" indent="-514350" algn="l" eaLnBrk="1" hangingPunct="1">
              <a:buFont typeface="Arial" charset="0"/>
              <a:buAutoNum type="arabicPeriod"/>
            </a:pPr>
            <a:r>
              <a:rPr lang="en-US" smtClean="0">
                <a:solidFill>
                  <a:schemeClr val="tx1"/>
                </a:solidFill>
              </a:rPr>
              <a:t>If two waves of equal magnitude and the same phase are fed into port 1 and port 2, the output will be zero at port 3 and additive at port 4</a:t>
            </a:r>
          </a:p>
          <a:p>
            <a:pPr marL="514350" indent="-514350" algn="l" eaLnBrk="1" hangingPunct="1">
              <a:buFont typeface="Arial" charset="0"/>
              <a:buAutoNum type="arabicPeriod"/>
            </a:pPr>
            <a:r>
              <a:rPr lang="en-US" smtClean="0">
                <a:solidFill>
                  <a:schemeClr val="tx1"/>
                </a:solidFill>
              </a:rPr>
              <a:t>If a wave is fed into port 4 (H arm), it will be divided equally between port 1 and port 2 of the collinear arms and will not appear at port 3 (E arm).</a:t>
            </a:r>
          </a:p>
          <a:p>
            <a:pPr marL="514350" indent="-514350" algn="l" eaLnBrk="1" hangingPunct="1">
              <a:buFont typeface="Arial" charset="0"/>
              <a:buAutoNum type="arabicPeriod"/>
            </a:pPr>
            <a:r>
              <a:rPr lang="en-US" smtClean="0">
                <a:solidFill>
                  <a:schemeClr val="tx1"/>
                </a:solidFill>
              </a:rPr>
              <a:t>If a wave is fed into port 3 (E arm), it will produce an output of equal magnitude and opposite phase at port 1 and port 2. Output at port 4 is zero i.e S43 = S34 = 0.</a:t>
            </a:r>
          </a:p>
        </p:txBody>
      </p:sp>
      <p:sp>
        <p:nvSpPr>
          <p:cNvPr id="39940" name="Slide Number Placeholder 5"/>
          <p:cNvSpPr>
            <a:spLocks noGrp="1"/>
          </p:cNvSpPr>
          <p:nvPr>
            <p:ph type="sldNum" sz="quarter" idx="12"/>
          </p:nvPr>
        </p:nvSpPr>
        <p:spPr bwMode="auto">
          <a:noFill/>
          <a:ln>
            <a:miter lim="800000"/>
            <a:headEnd/>
            <a:tailEnd/>
          </a:ln>
        </p:spPr>
        <p:txBody>
          <a:bodyPr/>
          <a:lstStyle/>
          <a:p>
            <a:fld id="{2578BD6C-4108-43FE-AC8B-C073CDEF23FE}" type="slidenum">
              <a:rPr lang="en-US"/>
              <a:pPr/>
              <a:t>16</a:t>
            </a:fld>
            <a:endParaRPr lang="en-US"/>
          </a:p>
        </p:txBody>
      </p:sp>
    </p:spTree>
  </p:cSld>
  <p:clrMapOvr>
    <a:masterClrMapping/>
  </p:clrMapOvr>
  <p:transition>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8686800" cy="503238"/>
          </a:xfrm>
        </p:spPr>
        <p:txBody>
          <a:bodyPr rtlCol="0">
            <a:normAutofit fontScale="90000"/>
          </a:bodyPr>
          <a:lstStyle/>
          <a:p>
            <a:pPr eaLnBrk="1" fontAlgn="auto" hangingPunct="1">
              <a:spcAft>
                <a:spcPts val="0"/>
              </a:spcAft>
              <a:defRPr/>
            </a:pPr>
            <a:endParaRPr lang="en-US" dirty="0"/>
          </a:p>
        </p:txBody>
      </p:sp>
      <p:sp>
        <p:nvSpPr>
          <p:cNvPr id="40963" name="Subtitle 2"/>
          <p:cNvSpPr>
            <a:spLocks noGrp="1"/>
          </p:cNvSpPr>
          <p:nvPr>
            <p:ph type="subTitle" idx="1"/>
          </p:nvPr>
        </p:nvSpPr>
        <p:spPr>
          <a:xfrm>
            <a:off x="228600" y="762000"/>
            <a:ext cx="8763000" cy="5943600"/>
          </a:xfrm>
        </p:spPr>
        <p:txBody>
          <a:bodyPr/>
          <a:lstStyle/>
          <a:p>
            <a:pPr algn="l" eaLnBrk="1" hangingPunct="1"/>
            <a:r>
              <a:rPr lang="en-US" smtClean="0">
                <a:solidFill>
                  <a:schemeClr val="tx1"/>
                </a:solidFill>
              </a:rPr>
              <a:t>4. If a wave is fed into one of the collinear arms at port 1 or port 2, it will not appear in the other collinear arm at port 2 or port 1 because the E arm causes a phase delay while the H arm causes the phase advance. i.e S12 = S21 = 0.</a:t>
            </a:r>
          </a:p>
          <a:p>
            <a:pPr algn="l" eaLnBrk="1" hangingPunct="1"/>
            <a:endParaRPr lang="en-US" smtClean="0">
              <a:solidFill>
                <a:schemeClr val="tx1"/>
              </a:solidFill>
            </a:endParaRPr>
          </a:p>
          <a:p>
            <a:pPr algn="l" eaLnBrk="1" hangingPunct="1"/>
            <a:r>
              <a:rPr lang="en-US" smtClean="0">
                <a:solidFill>
                  <a:schemeClr val="tx1"/>
                </a:solidFill>
              </a:rPr>
              <a:t>S matrix of magic tee is</a:t>
            </a:r>
          </a:p>
          <a:p>
            <a:pPr algn="l" eaLnBrk="1" hangingPunct="1"/>
            <a:endParaRPr lang="en-US" smtClean="0">
              <a:solidFill>
                <a:schemeClr val="tx1"/>
              </a:solidFill>
            </a:endParaRPr>
          </a:p>
          <a:p>
            <a:pPr algn="l" eaLnBrk="1" hangingPunct="1"/>
            <a:endParaRPr lang="en-US" smtClean="0">
              <a:solidFill>
                <a:schemeClr val="tx1"/>
              </a:solidFill>
            </a:endParaRPr>
          </a:p>
        </p:txBody>
      </p:sp>
      <p:pic>
        <p:nvPicPr>
          <p:cNvPr id="40964" name="Picture 2"/>
          <p:cNvPicPr>
            <a:picLocks noChangeAspect="1" noChangeArrowheads="1"/>
          </p:cNvPicPr>
          <p:nvPr/>
        </p:nvPicPr>
        <p:blipFill>
          <a:blip r:embed="rId2"/>
          <a:srcRect/>
          <a:stretch>
            <a:fillRect/>
          </a:stretch>
        </p:blipFill>
        <p:spPr bwMode="auto">
          <a:xfrm>
            <a:off x="2176463" y="4384675"/>
            <a:ext cx="4924425" cy="2495550"/>
          </a:xfrm>
          <a:prstGeom prst="rect">
            <a:avLst/>
          </a:prstGeom>
          <a:noFill/>
          <a:ln w="9525">
            <a:noFill/>
            <a:miter lim="800000"/>
            <a:headEnd/>
            <a:tailEnd/>
          </a:ln>
        </p:spPr>
      </p:pic>
      <p:sp>
        <p:nvSpPr>
          <p:cNvPr id="40965" name="Slide Number Placeholder 5"/>
          <p:cNvSpPr>
            <a:spLocks noGrp="1"/>
          </p:cNvSpPr>
          <p:nvPr>
            <p:ph type="sldNum" sz="quarter" idx="12"/>
          </p:nvPr>
        </p:nvSpPr>
        <p:spPr bwMode="auto">
          <a:noFill/>
          <a:ln>
            <a:miter lim="800000"/>
            <a:headEnd/>
            <a:tailEnd/>
          </a:ln>
        </p:spPr>
        <p:txBody>
          <a:bodyPr/>
          <a:lstStyle/>
          <a:p>
            <a:fld id="{DEE27D99-7E7B-40C7-8EB1-B7A1F521B83A}" type="slidenum">
              <a:rPr lang="en-US"/>
              <a:pPr/>
              <a:t>17</a:t>
            </a:fld>
            <a:endParaRPr lang="en-US"/>
          </a:p>
        </p:txBody>
      </p:sp>
    </p:spTree>
  </p:cSld>
  <p:clrMapOvr>
    <a:masterClrMapping/>
  </p:clrMapOvr>
  <p:transition>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8686800" cy="503238"/>
          </a:xfrm>
        </p:spPr>
        <p:txBody>
          <a:bodyPr rtlCol="0">
            <a:normAutofit fontScale="90000"/>
          </a:bodyPr>
          <a:lstStyle/>
          <a:p>
            <a:pPr eaLnBrk="1" fontAlgn="auto" hangingPunct="1">
              <a:spcAft>
                <a:spcPts val="0"/>
              </a:spcAft>
              <a:defRPr/>
            </a:pPr>
            <a:r>
              <a:rPr lang="en-US" dirty="0" smtClean="0"/>
              <a:t>Application</a:t>
            </a:r>
            <a:endParaRPr lang="en-US" dirty="0"/>
          </a:p>
        </p:txBody>
      </p:sp>
      <p:sp>
        <p:nvSpPr>
          <p:cNvPr id="41987" name="Subtitle 2"/>
          <p:cNvSpPr>
            <a:spLocks noGrp="1"/>
          </p:cNvSpPr>
          <p:nvPr>
            <p:ph type="subTitle" idx="1"/>
          </p:nvPr>
        </p:nvSpPr>
        <p:spPr>
          <a:xfrm>
            <a:off x="228600" y="762000"/>
            <a:ext cx="8763000" cy="5943600"/>
          </a:xfrm>
        </p:spPr>
        <p:txBody>
          <a:bodyPr/>
          <a:lstStyle/>
          <a:p>
            <a:pPr algn="l" eaLnBrk="1" hangingPunct="1"/>
            <a:r>
              <a:rPr lang="en-US" smtClean="0">
                <a:solidFill>
                  <a:schemeClr val="tx1"/>
                </a:solidFill>
              </a:rPr>
              <a:t>Mixing</a:t>
            </a:r>
          </a:p>
          <a:p>
            <a:pPr algn="l" eaLnBrk="1" hangingPunct="1"/>
            <a:r>
              <a:rPr lang="en-US" smtClean="0">
                <a:solidFill>
                  <a:schemeClr val="tx1"/>
                </a:solidFill>
              </a:rPr>
              <a:t>Duplexing</a:t>
            </a:r>
          </a:p>
          <a:p>
            <a:pPr algn="l" eaLnBrk="1" hangingPunct="1"/>
            <a:r>
              <a:rPr lang="en-US" smtClean="0">
                <a:solidFill>
                  <a:schemeClr val="tx1"/>
                </a:solidFill>
              </a:rPr>
              <a:t>Impedance measurements.</a:t>
            </a:r>
          </a:p>
          <a:p>
            <a:pPr algn="l" eaLnBrk="1" hangingPunct="1"/>
            <a:r>
              <a:rPr lang="en-US" smtClean="0">
                <a:solidFill>
                  <a:schemeClr val="tx1"/>
                </a:solidFill>
              </a:rPr>
              <a:t>Radar transmitters</a:t>
            </a:r>
          </a:p>
          <a:p>
            <a:pPr algn="l" eaLnBrk="1" hangingPunct="1"/>
            <a:endParaRPr lang="en-US" smtClean="0">
              <a:solidFill>
                <a:schemeClr val="tx1"/>
              </a:solidFill>
            </a:endParaRPr>
          </a:p>
        </p:txBody>
      </p:sp>
      <p:sp>
        <p:nvSpPr>
          <p:cNvPr id="41988" name="Slide Number Placeholder 5"/>
          <p:cNvSpPr>
            <a:spLocks noGrp="1"/>
          </p:cNvSpPr>
          <p:nvPr>
            <p:ph type="sldNum" sz="quarter" idx="12"/>
          </p:nvPr>
        </p:nvSpPr>
        <p:spPr bwMode="auto">
          <a:noFill/>
          <a:ln>
            <a:miter lim="800000"/>
            <a:headEnd/>
            <a:tailEnd/>
          </a:ln>
        </p:spPr>
        <p:txBody>
          <a:bodyPr/>
          <a:lstStyle/>
          <a:p>
            <a:fld id="{F5E35E04-C6F7-453E-B01C-1A6BD393217E}" type="slidenum">
              <a:rPr lang="en-US"/>
              <a:pPr/>
              <a:t>18</a:t>
            </a:fld>
            <a:endParaRPr lang="en-US"/>
          </a:p>
        </p:txBody>
      </p:sp>
    </p:spTree>
  </p:cSld>
  <p:clrMapOvr>
    <a:masterClrMapping/>
  </p:clrMapOvr>
  <p:transition>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0"/>
            <a:ext cx="7772400" cy="228600"/>
          </a:xfrm>
        </p:spPr>
        <p:txBody>
          <a:bodyPr rtlCol="0">
            <a:normAutofit fontScale="90000"/>
          </a:bodyPr>
          <a:lstStyle/>
          <a:p>
            <a:pPr eaLnBrk="1" fontAlgn="auto" hangingPunct="1">
              <a:spcAft>
                <a:spcPts val="0"/>
              </a:spcAft>
              <a:defRPr/>
            </a:pPr>
            <a:endParaRPr lang="en-US" dirty="0"/>
          </a:p>
        </p:txBody>
      </p:sp>
      <p:sp>
        <p:nvSpPr>
          <p:cNvPr id="3" name="Subtitle 2"/>
          <p:cNvSpPr>
            <a:spLocks noGrp="1"/>
          </p:cNvSpPr>
          <p:nvPr>
            <p:ph type="subTitle" idx="1"/>
          </p:nvPr>
        </p:nvSpPr>
        <p:spPr>
          <a:xfrm>
            <a:off x="152400" y="304800"/>
            <a:ext cx="8763000" cy="5334000"/>
          </a:xfrm>
        </p:spPr>
        <p:txBody>
          <a:bodyPr rtlCol="0">
            <a:normAutofit/>
          </a:bodyPr>
          <a:lstStyle/>
          <a:p>
            <a:pPr eaLnBrk="1" fontAlgn="auto" hangingPunct="1">
              <a:spcAft>
                <a:spcPts val="0"/>
              </a:spcAft>
              <a:buFont typeface="Arial" panose="020B0604020202020204" pitchFamily="34" charset="0"/>
              <a:buNone/>
              <a:defRPr/>
            </a:pPr>
            <a:endParaRPr lang="en-US" dirty="0"/>
          </a:p>
        </p:txBody>
      </p:sp>
      <p:pic>
        <p:nvPicPr>
          <p:cNvPr id="43012" name="Picture 2"/>
          <p:cNvPicPr>
            <a:picLocks noChangeAspect="1" noChangeArrowheads="1"/>
          </p:cNvPicPr>
          <p:nvPr/>
        </p:nvPicPr>
        <p:blipFill>
          <a:blip r:embed="rId2"/>
          <a:srcRect/>
          <a:stretch>
            <a:fillRect/>
          </a:stretch>
        </p:blipFill>
        <p:spPr bwMode="auto">
          <a:xfrm>
            <a:off x="285750" y="609600"/>
            <a:ext cx="8505825" cy="4286250"/>
          </a:xfrm>
          <a:prstGeom prst="rect">
            <a:avLst/>
          </a:prstGeom>
          <a:noFill/>
          <a:ln w="9525">
            <a:noFill/>
            <a:miter lim="800000"/>
            <a:headEnd/>
            <a:tailEnd/>
          </a:ln>
        </p:spPr>
      </p:pic>
      <p:pic>
        <p:nvPicPr>
          <p:cNvPr id="43013" name="Picture 3"/>
          <p:cNvPicPr>
            <a:picLocks noChangeAspect="1" noChangeArrowheads="1"/>
          </p:cNvPicPr>
          <p:nvPr/>
        </p:nvPicPr>
        <p:blipFill>
          <a:blip r:embed="rId3"/>
          <a:srcRect/>
          <a:stretch>
            <a:fillRect/>
          </a:stretch>
        </p:blipFill>
        <p:spPr bwMode="auto">
          <a:xfrm>
            <a:off x="1671638" y="5105400"/>
            <a:ext cx="5734050" cy="1066800"/>
          </a:xfrm>
          <a:prstGeom prst="rect">
            <a:avLst/>
          </a:prstGeom>
          <a:noFill/>
          <a:ln w="9525">
            <a:noFill/>
            <a:miter lim="800000"/>
            <a:headEnd/>
            <a:tailEnd/>
          </a:ln>
        </p:spPr>
      </p:pic>
      <p:sp>
        <p:nvSpPr>
          <p:cNvPr id="43014" name="Slide Number Placeholder 5"/>
          <p:cNvSpPr>
            <a:spLocks noGrp="1"/>
          </p:cNvSpPr>
          <p:nvPr>
            <p:ph type="sldNum" sz="quarter" idx="12"/>
          </p:nvPr>
        </p:nvSpPr>
        <p:spPr bwMode="auto">
          <a:noFill/>
          <a:ln>
            <a:miter lim="800000"/>
            <a:headEnd/>
            <a:tailEnd/>
          </a:ln>
        </p:spPr>
        <p:txBody>
          <a:bodyPr/>
          <a:lstStyle/>
          <a:p>
            <a:fld id="{982C3629-1E0C-49F6-AE9E-07709C0B4F4A}" type="slidenum">
              <a:rPr lang="en-US"/>
              <a:pPr/>
              <a:t>19</a:t>
            </a:fld>
            <a:endParaRPr lang="en-US"/>
          </a:p>
        </p:txBody>
      </p:sp>
    </p:spTree>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8686800" cy="503238"/>
          </a:xfrm>
        </p:spPr>
        <p:txBody>
          <a:bodyPr rtlCol="0">
            <a:normAutofit fontScale="90000"/>
          </a:bodyPr>
          <a:lstStyle/>
          <a:p>
            <a:pPr eaLnBrk="1" fontAlgn="auto" hangingPunct="1">
              <a:spcAft>
                <a:spcPts val="0"/>
              </a:spcAft>
              <a:defRPr/>
            </a:pPr>
            <a:r>
              <a:rPr lang="en-US" dirty="0" smtClean="0"/>
              <a:t>Tee Junction</a:t>
            </a:r>
            <a:endParaRPr lang="en-US" dirty="0"/>
          </a:p>
        </p:txBody>
      </p:sp>
      <p:sp>
        <p:nvSpPr>
          <p:cNvPr id="25603" name="Subtitle 2"/>
          <p:cNvSpPr>
            <a:spLocks noGrp="1"/>
          </p:cNvSpPr>
          <p:nvPr>
            <p:ph type="subTitle" idx="1"/>
          </p:nvPr>
        </p:nvSpPr>
        <p:spPr>
          <a:xfrm>
            <a:off x="228600" y="762000"/>
            <a:ext cx="8763000" cy="5943600"/>
          </a:xfrm>
        </p:spPr>
        <p:txBody>
          <a:bodyPr/>
          <a:lstStyle/>
          <a:p>
            <a:pPr algn="l" eaLnBrk="1" hangingPunct="1"/>
            <a:r>
              <a:rPr lang="en-US" smtClean="0">
                <a:solidFill>
                  <a:schemeClr val="tx1"/>
                </a:solidFill>
              </a:rPr>
              <a:t>A waveguide or coaxial-line junction with three independent ports</a:t>
            </a:r>
          </a:p>
          <a:p>
            <a:pPr algn="l" eaLnBrk="1" hangingPunct="1"/>
            <a:r>
              <a:rPr lang="en-US" smtClean="0">
                <a:solidFill>
                  <a:schemeClr val="tx1"/>
                </a:solidFill>
              </a:rPr>
              <a:t>Matrix of third order, containing nine elements, six of which should be independent.</a:t>
            </a:r>
          </a:p>
          <a:p>
            <a:pPr algn="l" eaLnBrk="1" hangingPunct="1"/>
            <a:r>
              <a:rPr lang="en-US" smtClean="0">
                <a:solidFill>
                  <a:schemeClr val="tx1"/>
                </a:solidFill>
              </a:rPr>
              <a:t>The characteristics of a three port junction can be explained by three theorems of the tee junction.</a:t>
            </a:r>
          </a:p>
          <a:p>
            <a:pPr algn="l" eaLnBrk="1" hangingPunct="1"/>
            <a:r>
              <a:rPr lang="en-US" smtClean="0">
                <a:solidFill>
                  <a:schemeClr val="tx1"/>
                </a:solidFill>
              </a:rPr>
              <a:t>These theorems are derived from the equivalent-circuit representation of the tee junction</a:t>
            </a:r>
          </a:p>
          <a:p>
            <a:pPr algn="l" eaLnBrk="1" hangingPunct="1"/>
            <a:endParaRPr lang="en-US" smtClean="0">
              <a:solidFill>
                <a:schemeClr val="tx1"/>
              </a:solidFill>
            </a:endParaRPr>
          </a:p>
        </p:txBody>
      </p:sp>
      <p:sp>
        <p:nvSpPr>
          <p:cNvPr id="25604" name="Slide Number Placeholder 5"/>
          <p:cNvSpPr>
            <a:spLocks noGrp="1"/>
          </p:cNvSpPr>
          <p:nvPr>
            <p:ph type="sldNum" sz="quarter" idx="12"/>
          </p:nvPr>
        </p:nvSpPr>
        <p:spPr bwMode="auto">
          <a:noFill/>
          <a:ln>
            <a:miter lim="800000"/>
            <a:headEnd/>
            <a:tailEnd/>
          </a:ln>
        </p:spPr>
        <p:txBody>
          <a:bodyPr/>
          <a:lstStyle/>
          <a:p>
            <a:fld id="{1FE7944D-1975-44D0-8B69-E31C5496DE1A}" type="slidenum">
              <a:rPr lang="en-US"/>
              <a:pPr/>
              <a:t>2</a:t>
            </a:fld>
            <a:endParaRPr lang="en-US"/>
          </a:p>
        </p:txBody>
      </p:sp>
    </p:spTree>
  </p:cSld>
  <p:clrMapOvr>
    <a:masterClrMapping/>
  </p:clrMapOvr>
  <p:transition>
    <p:fade thruBlk="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2"/>
          <p:cNvPicPr>
            <a:picLocks noChangeAspect="1" noChangeArrowheads="1"/>
          </p:cNvPicPr>
          <p:nvPr/>
        </p:nvPicPr>
        <p:blipFill>
          <a:blip r:embed="rId2"/>
          <a:srcRect/>
          <a:stretch>
            <a:fillRect/>
          </a:stretch>
        </p:blipFill>
        <p:spPr bwMode="auto">
          <a:xfrm>
            <a:off x="-30163" y="584200"/>
            <a:ext cx="9090026" cy="5816600"/>
          </a:xfrm>
          <a:prstGeom prst="rect">
            <a:avLst/>
          </a:prstGeom>
          <a:noFill/>
          <a:ln w="9525">
            <a:noFill/>
            <a:miter lim="800000"/>
            <a:headEnd/>
            <a:tailEnd/>
          </a:ln>
        </p:spPr>
      </p:pic>
      <p:sp>
        <p:nvSpPr>
          <p:cNvPr id="44035" name="Slide Number Placeholder 3"/>
          <p:cNvSpPr>
            <a:spLocks noGrp="1"/>
          </p:cNvSpPr>
          <p:nvPr>
            <p:ph type="sldNum" sz="quarter" idx="12"/>
          </p:nvPr>
        </p:nvSpPr>
        <p:spPr bwMode="auto">
          <a:noFill/>
          <a:ln>
            <a:miter lim="800000"/>
            <a:headEnd/>
            <a:tailEnd/>
          </a:ln>
        </p:spPr>
        <p:txBody>
          <a:bodyPr/>
          <a:lstStyle/>
          <a:p>
            <a:fld id="{B1D6F46A-11E7-4020-B374-43799C89CA08}" type="slidenum">
              <a:rPr lang="en-US"/>
              <a:pPr/>
              <a:t>20</a:t>
            </a:fld>
            <a:endParaRPr lang="en-US"/>
          </a:p>
        </p:txBody>
      </p:sp>
    </p:spTree>
  </p:cSld>
  <p:clrMapOvr>
    <a:masterClrMapping/>
  </p:clrMapOvr>
  <p:transition>
    <p:fade thruBlk="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8686800" cy="503238"/>
          </a:xfrm>
        </p:spPr>
        <p:txBody>
          <a:bodyPr rtlCol="0">
            <a:normAutofit fontScale="90000"/>
          </a:bodyPr>
          <a:lstStyle/>
          <a:p>
            <a:pPr eaLnBrk="1" fontAlgn="auto" hangingPunct="1">
              <a:spcAft>
                <a:spcPts val="0"/>
              </a:spcAft>
              <a:defRPr/>
            </a:pPr>
            <a:r>
              <a:rPr lang="en-US" dirty="0" smtClean="0"/>
              <a:t>Hybrid Rings (Rat-Race Circuits)</a:t>
            </a:r>
            <a:endParaRPr lang="en-US" dirty="0"/>
          </a:p>
        </p:txBody>
      </p:sp>
      <p:sp>
        <p:nvSpPr>
          <p:cNvPr id="45059" name="Subtitle 2"/>
          <p:cNvSpPr>
            <a:spLocks noGrp="1"/>
          </p:cNvSpPr>
          <p:nvPr>
            <p:ph type="subTitle" idx="1"/>
          </p:nvPr>
        </p:nvSpPr>
        <p:spPr>
          <a:xfrm>
            <a:off x="228600" y="762000"/>
            <a:ext cx="8763000" cy="5943600"/>
          </a:xfrm>
        </p:spPr>
        <p:txBody>
          <a:bodyPr/>
          <a:lstStyle/>
          <a:p>
            <a:pPr algn="l" eaLnBrk="1" hangingPunct="1"/>
            <a:r>
              <a:rPr lang="en-US" smtClean="0">
                <a:solidFill>
                  <a:schemeClr val="tx1"/>
                </a:solidFill>
              </a:rPr>
              <a:t>Annular line of proper electrical length to sustain standing waves, to which four arms are connected at proper intervals by means of series or parallel junctions.</a:t>
            </a:r>
          </a:p>
          <a:p>
            <a:pPr algn="l" eaLnBrk="1" hangingPunct="1"/>
            <a:endParaRPr lang="en-US" smtClean="0">
              <a:solidFill>
                <a:schemeClr val="tx1"/>
              </a:solidFill>
            </a:endParaRPr>
          </a:p>
          <a:p>
            <a:pPr algn="l" eaLnBrk="1" hangingPunct="1"/>
            <a:endParaRPr lang="en-US" smtClean="0">
              <a:solidFill>
                <a:schemeClr val="tx1"/>
              </a:solidFill>
            </a:endParaRPr>
          </a:p>
          <a:p>
            <a:pPr algn="l" eaLnBrk="1" hangingPunct="1"/>
            <a:endParaRPr lang="en-US" smtClean="0">
              <a:solidFill>
                <a:schemeClr val="tx1"/>
              </a:solidFill>
            </a:endParaRPr>
          </a:p>
          <a:p>
            <a:pPr algn="l" eaLnBrk="1" hangingPunct="1"/>
            <a:endParaRPr lang="en-US" smtClean="0">
              <a:solidFill>
                <a:schemeClr val="tx1"/>
              </a:solidFill>
            </a:endParaRPr>
          </a:p>
          <a:p>
            <a:pPr algn="l" eaLnBrk="1" hangingPunct="1"/>
            <a:r>
              <a:rPr lang="en-US" sz="2400" smtClean="0">
                <a:solidFill>
                  <a:schemeClr val="tx1"/>
                </a:solidFill>
              </a:rPr>
              <a:t>Hybrid ring </a:t>
            </a:r>
          </a:p>
          <a:p>
            <a:pPr algn="l" eaLnBrk="1" hangingPunct="1"/>
            <a:r>
              <a:rPr lang="en-US" sz="2400" smtClean="0">
                <a:solidFill>
                  <a:schemeClr val="tx1"/>
                </a:solidFill>
              </a:rPr>
              <a:t>With series</a:t>
            </a:r>
          </a:p>
          <a:p>
            <a:pPr algn="l" eaLnBrk="1" hangingPunct="1"/>
            <a:r>
              <a:rPr lang="en-US" sz="2400" smtClean="0">
                <a:solidFill>
                  <a:schemeClr val="tx1"/>
                </a:solidFill>
              </a:rPr>
              <a:t>junctions</a:t>
            </a:r>
          </a:p>
          <a:p>
            <a:pPr algn="l" eaLnBrk="1" hangingPunct="1"/>
            <a:endParaRPr lang="en-US" smtClean="0">
              <a:solidFill>
                <a:schemeClr val="tx1"/>
              </a:solidFill>
            </a:endParaRPr>
          </a:p>
        </p:txBody>
      </p:sp>
      <p:pic>
        <p:nvPicPr>
          <p:cNvPr id="45060" name="Picture 2"/>
          <p:cNvPicPr>
            <a:picLocks noChangeAspect="1" noChangeArrowheads="1"/>
          </p:cNvPicPr>
          <p:nvPr/>
        </p:nvPicPr>
        <p:blipFill>
          <a:blip r:embed="rId2"/>
          <a:srcRect/>
          <a:stretch>
            <a:fillRect/>
          </a:stretch>
        </p:blipFill>
        <p:spPr bwMode="auto">
          <a:xfrm>
            <a:off x="2514600" y="2362200"/>
            <a:ext cx="4821238" cy="4281488"/>
          </a:xfrm>
          <a:prstGeom prst="rect">
            <a:avLst/>
          </a:prstGeom>
          <a:noFill/>
          <a:ln w="9525">
            <a:noFill/>
            <a:miter lim="800000"/>
            <a:headEnd/>
            <a:tailEnd/>
          </a:ln>
        </p:spPr>
      </p:pic>
      <p:sp>
        <p:nvSpPr>
          <p:cNvPr id="45061" name="Slide Number Placeholder 5"/>
          <p:cNvSpPr>
            <a:spLocks noGrp="1"/>
          </p:cNvSpPr>
          <p:nvPr>
            <p:ph type="sldNum" sz="quarter" idx="12"/>
          </p:nvPr>
        </p:nvSpPr>
        <p:spPr bwMode="auto">
          <a:noFill/>
          <a:ln>
            <a:miter lim="800000"/>
            <a:headEnd/>
            <a:tailEnd/>
          </a:ln>
        </p:spPr>
        <p:txBody>
          <a:bodyPr/>
          <a:lstStyle/>
          <a:p>
            <a:fld id="{A49D2C7F-7AAF-4217-A379-0F906D2C112E}" type="slidenum">
              <a:rPr lang="en-US"/>
              <a:pPr/>
              <a:t>21</a:t>
            </a:fld>
            <a:endParaRPr lang="en-US"/>
          </a:p>
        </p:txBody>
      </p:sp>
    </p:spTree>
  </p:cSld>
  <p:clrMapOvr>
    <a:masterClrMapping/>
  </p:clrMapOvr>
  <p:transition>
    <p:fade thruBlk="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8686800" cy="503238"/>
          </a:xfrm>
        </p:spPr>
        <p:txBody>
          <a:bodyPr rtlCol="0">
            <a:normAutofit fontScale="90000"/>
          </a:bodyPr>
          <a:lstStyle/>
          <a:p>
            <a:pPr eaLnBrk="1" fontAlgn="auto" hangingPunct="1">
              <a:spcAft>
                <a:spcPts val="0"/>
              </a:spcAft>
              <a:defRPr/>
            </a:pPr>
            <a:endParaRPr lang="en-US" dirty="0"/>
          </a:p>
        </p:txBody>
      </p:sp>
      <p:sp>
        <p:nvSpPr>
          <p:cNvPr id="46083" name="Subtitle 2"/>
          <p:cNvSpPr>
            <a:spLocks noGrp="1"/>
          </p:cNvSpPr>
          <p:nvPr>
            <p:ph type="subTitle" idx="1"/>
          </p:nvPr>
        </p:nvSpPr>
        <p:spPr>
          <a:xfrm>
            <a:off x="228600" y="762000"/>
            <a:ext cx="8763000" cy="5943600"/>
          </a:xfrm>
        </p:spPr>
        <p:txBody>
          <a:bodyPr/>
          <a:lstStyle/>
          <a:p>
            <a:pPr algn="l" eaLnBrk="1" hangingPunct="1"/>
            <a:r>
              <a:rPr lang="en-US" smtClean="0">
                <a:solidFill>
                  <a:schemeClr val="tx1"/>
                </a:solidFill>
              </a:rPr>
              <a:t>Characteristics similar to hybrid tee.</a:t>
            </a:r>
          </a:p>
          <a:p>
            <a:pPr algn="l" eaLnBrk="1" hangingPunct="1"/>
            <a:r>
              <a:rPr lang="en-US" smtClean="0">
                <a:solidFill>
                  <a:schemeClr val="tx1"/>
                </a:solidFill>
              </a:rPr>
              <a:t>When a wave is fed into port 1, it will not appear at port 3 because the difference of phase shifts for the waves travelling in the clockwise and anticlockwise directions is 180.</a:t>
            </a:r>
          </a:p>
          <a:p>
            <a:pPr algn="l" eaLnBrk="1" hangingPunct="1"/>
            <a:endParaRPr lang="en-US" smtClean="0">
              <a:solidFill>
                <a:schemeClr val="tx1"/>
              </a:solidFill>
            </a:endParaRPr>
          </a:p>
          <a:p>
            <a:pPr algn="l" eaLnBrk="1" hangingPunct="1"/>
            <a:r>
              <a:rPr lang="en-US" smtClean="0">
                <a:solidFill>
                  <a:schemeClr val="tx1"/>
                </a:solidFill>
              </a:rPr>
              <a:t>Thus the waves are cancelled at port 3.</a:t>
            </a:r>
          </a:p>
          <a:p>
            <a:pPr algn="l" eaLnBrk="1" hangingPunct="1"/>
            <a:endParaRPr lang="en-US" smtClean="0">
              <a:solidFill>
                <a:schemeClr val="tx1"/>
              </a:solidFill>
            </a:endParaRPr>
          </a:p>
          <a:p>
            <a:pPr algn="l" eaLnBrk="1" hangingPunct="1"/>
            <a:r>
              <a:rPr lang="en-US" smtClean="0">
                <a:solidFill>
                  <a:schemeClr val="tx1"/>
                </a:solidFill>
              </a:rPr>
              <a:t>Similarly the waves fed into port 2 will not emerge at port 4 and so on.</a:t>
            </a:r>
          </a:p>
        </p:txBody>
      </p:sp>
      <p:sp>
        <p:nvSpPr>
          <p:cNvPr id="46084" name="Slide Number Placeholder 5"/>
          <p:cNvSpPr>
            <a:spLocks noGrp="1"/>
          </p:cNvSpPr>
          <p:nvPr>
            <p:ph type="sldNum" sz="quarter" idx="12"/>
          </p:nvPr>
        </p:nvSpPr>
        <p:spPr bwMode="auto">
          <a:noFill/>
          <a:ln>
            <a:miter lim="800000"/>
            <a:headEnd/>
            <a:tailEnd/>
          </a:ln>
        </p:spPr>
        <p:txBody>
          <a:bodyPr/>
          <a:lstStyle/>
          <a:p>
            <a:fld id="{B27D3E02-49CE-485E-974A-D1C27EE5D914}" type="slidenum">
              <a:rPr lang="en-US"/>
              <a:pPr/>
              <a:t>22</a:t>
            </a:fld>
            <a:endParaRPr lang="en-US"/>
          </a:p>
        </p:txBody>
      </p:sp>
    </p:spTree>
  </p:cSld>
  <p:clrMapOvr>
    <a:masterClrMapping/>
  </p:clrMapOvr>
  <p:transition>
    <p:fade thruBlk="1"/>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8686800" cy="503238"/>
          </a:xfrm>
        </p:spPr>
        <p:txBody>
          <a:bodyPr rtlCol="0">
            <a:normAutofit fontScale="90000"/>
          </a:bodyPr>
          <a:lstStyle/>
          <a:p>
            <a:pPr eaLnBrk="1" fontAlgn="auto" hangingPunct="1">
              <a:spcAft>
                <a:spcPts val="0"/>
              </a:spcAft>
              <a:defRPr/>
            </a:pPr>
            <a:endParaRPr lang="en-US" dirty="0"/>
          </a:p>
        </p:txBody>
      </p:sp>
      <p:sp>
        <p:nvSpPr>
          <p:cNvPr id="3" name="Subtitle 2"/>
          <p:cNvSpPr>
            <a:spLocks noGrp="1"/>
          </p:cNvSpPr>
          <p:nvPr>
            <p:ph type="subTitle" idx="1"/>
          </p:nvPr>
        </p:nvSpPr>
        <p:spPr>
          <a:xfrm>
            <a:off x="228600" y="762000"/>
            <a:ext cx="8763000" cy="5943600"/>
          </a:xfrm>
        </p:spPr>
        <p:txBody>
          <a:bodyPr rtlCol="0">
            <a:normAutofit fontScale="92500"/>
          </a:bodyPr>
          <a:lstStyle/>
          <a:p>
            <a:pPr algn="l" eaLnBrk="1" fontAlgn="auto" hangingPunct="1">
              <a:spcAft>
                <a:spcPts val="0"/>
              </a:spcAft>
              <a:buFont typeface="Arial" panose="020B0604020202020204" pitchFamily="34" charset="0"/>
              <a:buNone/>
              <a:defRPr/>
            </a:pPr>
            <a:r>
              <a:rPr lang="en-US" dirty="0" smtClean="0">
                <a:solidFill>
                  <a:schemeClr val="tx1"/>
                </a:solidFill>
              </a:rPr>
              <a:t>S matrix for an ideal hybrid ring</a:t>
            </a:r>
          </a:p>
          <a:p>
            <a:pPr algn="l" eaLnBrk="1" fontAlgn="auto" hangingPunct="1">
              <a:spcAft>
                <a:spcPts val="0"/>
              </a:spcAft>
              <a:buFont typeface="Arial" panose="020B0604020202020204" pitchFamily="34" charset="0"/>
              <a:buNone/>
              <a:defRPr/>
            </a:pPr>
            <a:endParaRPr lang="en-US" dirty="0">
              <a:solidFill>
                <a:schemeClr val="tx1"/>
              </a:solidFill>
            </a:endParaRPr>
          </a:p>
          <a:p>
            <a:pPr algn="l" eaLnBrk="1" fontAlgn="auto" hangingPunct="1">
              <a:spcAft>
                <a:spcPts val="0"/>
              </a:spcAft>
              <a:buFont typeface="Arial" panose="020B0604020202020204" pitchFamily="34" charset="0"/>
              <a:buNone/>
              <a:defRPr/>
            </a:pPr>
            <a:endParaRPr lang="en-US" dirty="0" smtClean="0">
              <a:solidFill>
                <a:schemeClr val="tx1"/>
              </a:solidFill>
            </a:endParaRPr>
          </a:p>
          <a:p>
            <a:pPr algn="l" eaLnBrk="1" fontAlgn="auto" hangingPunct="1">
              <a:spcAft>
                <a:spcPts val="0"/>
              </a:spcAft>
              <a:buFont typeface="Arial" panose="020B0604020202020204" pitchFamily="34" charset="0"/>
              <a:buNone/>
              <a:defRPr/>
            </a:pPr>
            <a:endParaRPr lang="en-US" dirty="0">
              <a:solidFill>
                <a:schemeClr val="tx1"/>
              </a:solidFill>
            </a:endParaRPr>
          </a:p>
          <a:p>
            <a:pPr algn="l" eaLnBrk="1" fontAlgn="auto" hangingPunct="1">
              <a:spcAft>
                <a:spcPts val="0"/>
              </a:spcAft>
              <a:buFont typeface="Arial" panose="020B0604020202020204" pitchFamily="34" charset="0"/>
              <a:buNone/>
              <a:defRPr/>
            </a:pPr>
            <a:endParaRPr lang="en-US" dirty="0" smtClean="0">
              <a:solidFill>
                <a:schemeClr val="tx1"/>
              </a:solidFill>
            </a:endParaRPr>
          </a:p>
          <a:p>
            <a:pPr algn="l" eaLnBrk="1" fontAlgn="auto" hangingPunct="1">
              <a:spcAft>
                <a:spcPts val="0"/>
              </a:spcAft>
              <a:buFont typeface="Arial" panose="020B0604020202020204" pitchFamily="34" charset="0"/>
              <a:buNone/>
              <a:defRPr/>
            </a:pPr>
            <a:endParaRPr lang="en-US" dirty="0" smtClean="0">
              <a:solidFill>
                <a:schemeClr val="tx1"/>
              </a:solidFill>
            </a:endParaRPr>
          </a:p>
          <a:p>
            <a:pPr algn="just" eaLnBrk="1" fontAlgn="auto" hangingPunct="1">
              <a:spcAft>
                <a:spcPts val="0"/>
              </a:spcAft>
              <a:buFont typeface="Arial" panose="020B0604020202020204" pitchFamily="34" charset="0"/>
              <a:buNone/>
              <a:defRPr/>
            </a:pPr>
            <a:r>
              <a:rPr lang="en-US" dirty="0" smtClean="0">
                <a:solidFill>
                  <a:schemeClr val="tx1"/>
                </a:solidFill>
              </a:rPr>
              <a:t>Phase cancellation occurs only at designated frequency	for an ideal hybrid ring.</a:t>
            </a:r>
          </a:p>
          <a:p>
            <a:pPr algn="just" eaLnBrk="1" fontAlgn="auto" hangingPunct="1">
              <a:spcAft>
                <a:spcPts val="0"/>
              </a:spcAft>
              <a:buFont typeface="Arial" panose="020B0604020202020204" pitchFamily="34" charset="0"/>
              <a:buNone/>
              <a:defRPr/>
            </a:pPr>
            <a:r>
              <a:rPr lang="en-US" dirty="0" smtClean="0">
                <a:solidFill>
                  <a:schemeClr val="tx1"/>
                </a:solidFill>
              </a:rPr>
              <a:t>In actual hybrid rings there are small leakage couplings, and hence the zero elements in the matrix above are not quite equal to zero.				</a:t>
            </a:r>
            <a:endParaRPr lang="en-US" dirty="0">
              <a:solidFill>
                <a:schemeClr val="tx1"/>
              </a:solidFill>
            </a:endParaRPr>
          </a:p>
        </p:txBody>
      </p:sp>
      <p:pic>
        <p:nvPicPr>
          <p:cNvPr id="47108" name="Picture 2"/>
          <p:cNvPicPr>
            <a:picLocks noChangeAspect="1" noChangeArrowheads="1"/>
          </p:cNvPicPr>
          <p:nvPr/>
        </p:nvPicPr>
        <p:blipFill>
          <a:blip r:embed="rId2"/>
          <a:srcRect/>
          <a:stretch>
            <a:fillRect/>
          </a:stretch>
        </p:blipFill>
        <p:spPr bwMode="auto">
          <a:xfrm>
            <a:off x="1981200" y="1524000"/>
            <a:ext cx="4791075" cy="2524125"/>
          </a:xfrm>
          <a:prstGeom prst="rect">
            <a:avLst/>
          </a:prstGeom>
          <a:noFill/>
          <a:ln w="9525">
            <a:noFill/>
            <a:miter lim="800000"/>
            <a:headEnd/>
            <a:tailEnd/>
          </a:ln>
        </p:spPr>
      </p:pic>
      <p:sp>
        <p:nvSpPr>
          <p:cNvPr id="47109" name="Slide Number Placeholder 5"/>
          <p:cNvSpPr>
            <a:spLocks noGrp="1"/>
          </p:cNvSpPr>
          <p:nvPr>
            <p:ph type="sldNum" sz="quarter" idx="12"/>
          </p:nvPr>
        </p:nvSpPr>
        <p:spPr bwMode="auto">
          <a:noFill/>
          <a:ln>
            <a:miter lim="800000"/>
            <a:headEnd/>
            <a:tailEnd/>
          </a:ln>
        </p:spPr>
        <p:txBody>
          <a:bodyPr/>
          <a:lstStyle/>
          <a:p>
            <a:fld id="{EF6F5806-3932-4296-A7F0-0D4EA8AEABF5}" type="slidenum">
              <a:rPr lang="en-US"/>
              <a:pPr/>
              <a:t>23</a:t>
            </a:fld>
            <a:endParaRPr lang="en-US"/>
          </a:p>
        </p:txBody>
      </p:sp>
    </p:spTree>
  </p:cSld>
  <p:clrMapOvr>
    <a:masterClrMapping/>
  </p:clrMapOvr>
  <p:transition>
    <p:fade thruBlk="1"/>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8686800" cy="503238"/>
          </a:xfrm>
        </p:spPr>
        <p:txBody>
          <a:bodyPr rtlCol="0">
            <a:normAutofit fontScale="90000"/>
          </a:bodyPr>
          <a:lstStyle/>
          <a:p>
            <a:pPr eaLnBrk="1" fontAlgn="auto" hangingPunct="1">
              <a:spcAft>
                <a:spcPts val="0"/>
              </a:spcAft>
              <a:defRPr/>
            </a:pPr>
            <a:r>
              <a:rPr lang="en-US" dirty="0" smtClean="0"/>
              <a:t>Waveguide Corners, Bends, and Twists</a:t>
            </a:r>
            <a:endParaRPr lang="en-US" dirty="0"/>
          </a:p>
        </p:txBody>
      </p:sp>
      <p:sp>
        <p:nvSpPr>
          <p:cNvPr id="48131" name="Subtitle 2"/>
          <p:cNvSpPr>
            <a:spLocks noGrp="1"/>
          </p:cNvSpPr>
          <p:nvPr>
            <p:ph type="subTitle" idx="1"/>
          </p:nvPr>
        </p:nvSpPr>
        <p:spPr>
          <a:xfrm>
            <a:off x="228600" y="762000"/>
            <a:ext cx="8763000" cy="5943600"/>
          </a:xfrm>
        </p:spPr>
        <p:txBody>
          <a:bodyPr/>
          <a:lstStyle/>
          <a:p>
            <a:pPr algn="l" eaLnBrk="1" hangingPunct="1"/>
            <a:endParaRPr lang="en-US" smtClean="0">
              <a:solidFill>
                <a:schemeClr val="tx1"/>
              </a:solidFill>
            </a:endParaRPr>
          </a:p>
          <a:p>
            <a:pPr algn="l" eaLnBrk="1" hangingPunct="1"/>
            <a:endParaRPr lang="en-US" smtClean="0">
              <a:solidFill>
                <a:schemeClr val="tx1"/>
              </a:solidFill>
            </a:endParaRPr>
          </a:p>
          <a:p>
            <a:pPr algn="l" eaLnBrk="1" hangingPunct="1"/>
            <a:endParaRPr lang="en-US" smtClean="0">
              <a:solidFill>
                <a:schemeClr val="tx1"/>
              </a:solidFill>
            </a:endParaRPr>
          </a:p>
          <a:p>
            <a:pPr algn="l" eaLnBrk="1" hangingPunct="1"/>
            <a:endParaRPr lang="en-US" smtClean="0">
              <a:solidFill>
                <a:schemeClr val="tx1"/>
              </a:solidFill>
            </a:endParaRPr>
          </a:p>
          <a:p>
            <a:pPr algn="l" eaLnBrk="1" hangingPunct="1"/>
            <a:endParaRPr lang="en-US" smtClean="0">
              <a:solidFill>
                <a:schemeClr val="tx1"/>
              </a:solidFill>
            </a:endParaRPr>
          </a:p>
          <a:p>
            <a:pPr algn="l" eaLnBrk="1" hangingPunct="1"/>
            <a:endParaRPr lang="en-US" smtClean="0">
              <a:solidFill>
                <a:schemeClr val="tx1"/>
              </a:solidFill>
            </a:endParaRPr>
          </a:p>
          <a:p>
            <a:pPr algn="l" eaLnBrk="1" hangingPunct="1"/>
            <a:r>
              <a:rPr lang="en-US" smtClean="0">
                <a:solidFill>
                  <a:schemeClr val="tx1"/>
                </a:solidFill>
              </a:rPr>
              <a:t>E plane Corner</a:t>
            </a:r>
          </a:p>
          <a:p>
            <a:pPr algn="l" eaLnBrk="1" hangingPunct="1"/>
            <a:endParaRPr lang="en-US" smtClean="0">
              <a:solidFill>
                <a:schemeClr val="tx1"/>
              </a:solidFill>
            </a:endParaRPr>
          </a:p>
          <a:p>
            <a:pPr algn="l" eaLnBrk="1" hangingPunct="1"/>
            <a:endParaRPr lang="en-US" smtClean="0">
              <a:solidFill>
                <a:schemeClr val="tx1"/>
              </a:solidFill>
            </a:endParaRPr>
          </a:p>
          <a:p>
            <a:pPr algn="l" eaLnBrk="1" hangingPunct="1"/>
            <a:r>
              <a:rPr lang="en-US" smtClean="0">
                <a:solidFill>
                  <a:schemeClr val="tx1"/>
                </a:solidFill>
              </a:rPr>
              <a:t>                                                     H-plane corner</a:t>
            </a:r>
          </a:p>
        </p:txBody>
      </p:sp>
      <p:pic>
        <p:nvPicPr>
          <p:cNvPr id="48132" name="Picture 2"/>
          <p:cNvPicPr>
            <a:picLocks noChangeAspect="1" noChangeArrowheads="1"/>
          </p:cNvPicPr>
          <p:nvPr/>
        </p:nvPicPr>
        <p:blipFill>
          <a:blip r:embed="rId2"/>
          <a:srcRect/>
          <a:stretch>
            <a:fillRect/>
          </a:stretch>
        </p:blipFill>
        <p:spPr bwMode="auto">
          <a:xfrm>
            <a:off x="914400" y="685800"/>
            <a:ext cx="3524250" cy="3400425"/>
          </a:xfrm>
          <a:prstGeom prst="rect">
            <a:avLst/>
          </a:prstGeom>
          <a:noFill/>
          <a:ln w="9525">
            <a:noFill/>
            <a:miter lim="800000"/>
            <a:headEnd/>
            <a:tailEnd/>
          </a:ln>
        </p:spPr>
      </p:pic>
      <p:pic>
        <p:nvPicPr>
          <p:cNvPr id="48133" name="Picture 3"/>
          <p:cNvPicPr>
            <a:picLocks noChangeAspect="1" noChangeArrowheads="1"/>
          </p:cNvPicPr>
          <p:nvPr/>
        </p:nvPicPr>
        <p:blipFill>
          <a:blip r:embed="rId3"/>
          <a:srcRect/>
          <a:stretch>
            <a:fillRect/>
          </a:stretch>
        </p:blipFill>
        <p:spPr bwMode="auto">
          <a:xfrm>
            <a:off x="4724400" y="2819400"/>
            <a:ext cx="4210050" cy="3238500"/>
          </a:xfrm>
          <a:prstGeom prst="rect">
            <a:avLst/>
          </a:prstGeom>
          <a:noFill/>
          <a:ln w="9525">
            <a:noFill/>
            <a:miter lim="800000"/>
            <a:headEnd/>
            <a:tailEnd/>
          </a:ln>
        </p:spPr>
      </p:pic>
      <p:sp>
        <p:nvSpPr>
          <p:cNvPr id="48134" name="Slide Number Placeholder 5"/>
          <p:cNvSpPr>
            <a:spLocks noGrp="1"/>
          </p:cNvSpPr>
          <p:nvPr>
            <p:ph type="sldNum" sz="quarter" idx="12"/>
          </p:nvPr>
        </p:nvSpPr>
        <p:spPr bwMode="auto">
          <a:noFill/>
          <a:ln>
            <a:miter lim="800000"/>
            <a:headEnd/>
            <a:tailEnd/>
          </a:ln>
        </p:spPr>
        <p:txBody>
          <a:bodyPr/>
          <a:lstStyle/>
          <a:p>
            <a:fld id="{88FE7274-4295-475D-A9A2-C410DE522BD3}" type="slidenum">
              <a:rPr lang="en-US"/>
              <a:pPr/>
              <a:t>24</a:t>
            </a:fld>
            <a:endParaRPr lang="en-US"/>
          </a:p>
        </p:txBody>
      </p:sp>
    </p:spTree>
  </p:cSld>
  <p:clrMapOvr>
    <a:masterClrMapping/>
  </p:clrMapOvr>
  <p:transition>
    <p:fade thruBlk="1"/>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8686800" cy="503238"/>
          </a:xfrm>
        </p:spPr>
        <p:txBody>
          <a:bodyPr rtlCol="0">
            <a:normAutofit fontScale="90000"/>
          </a:bodyPr>
          <a:lstStyle/>
          <a:p>
            <a:pPr eaLnBrk="1" fontAlgn="auto" hangingPunct="1">
              <a:spcAft>
                <a:spcPts val="0"/>
              </a:spcAft>
              <a:defRPr/>
            </a:pPr>
            <a:endParaRPr lang="en-US" dirty="0"/>
          </a:p>
        </p:txBody>
      </p:sp>
      <p:sp>
        <p:nvSpPr>
          <p:cNvPr id="49155" name="Subtitle 2"/>
          <p:cNvSpPr>
            <a:spLocks noGrp="1"/>
          </p:cNvSpPr>
          <p:nvPr>
            <p:ph type="subTitle" idx="1"/>
          </p:nvPr>
        </p:nvSpPr>
        <p:spPr>
          <a:xfrm>
            <a:off x="228600" y="762000"/>
            <a:ext cx="8763000" cy="5943600"/>
          </a:xfrm>
        </p:spPr>
        <p:txBody>
          <a:bodyPr/>
          <a:lstStyle/>
          <a:p>
            <a:pPr algn="l" eaLnBrk="1" hangingPunct="1"/>
            <a:endParaRPr lang="en-US" smtClean="0">
              <a:solidFill>
                <a:schemeClr val="tx1"/>
              </a:solidFill>
            </a:endParaRPr>
          </a:p>
          <a:p>
            <a:pPr algn="l" eaLnBrk="1" hangingPunct="1"/>
            <a:endParaRPr lang="en-US" smtClean="0">
              <a:solidFill>
                <a:schemeClr val="tx1"/>
              </a:solidFill>
            </a:endParaRPr>
          </a:p>
          <a:p>
            <a:pPr algn="l" eaLnBrk="1" hangingPunct="1"/>
            <a:endParaRPr lang="en-US" smtClean="0">
              <a:solidFill>
                <a:schemeClr val="tx1"/>
              </a:solidFill>
            </a:endParaRPr>
          </a:p>
          <a:p>
            <a:pPr algn="l" eaLnBrk="1" hangingPunct="1"/>
            <a:endParaRPr lang="en-US" smtClean="0">
              <a:solidFill>
                <a:schemeClr val="tx1"/>
              </a:solidFill>
            </a:endParaRPr>
          </a:p>
          <a:p>
            <a:pPr algn="l" eaLnBrk="1" hangingPunct="1"/>
            <a:endParaRPr lang="en-US" smtClean="0">
              <a:solidFill>
                <a:schemeClr val="tx1"/>
              </a:solidFill>
            </a:endParaRPr>
          </a:p>
          <a:p>
            <a:pPr algn="l" eaLnBrk="1" hangingPunct="1"/>
            <a:endParaRPr lang="en-US" smtClean="0">
              <a:solidFill>
                <a:schemeClr val="tx1"/>
              </a:solidFill>
            </a:endParaRPr>
          </a:p>
          <a:p>
            <a:pPr algn="l" eaLnBrk="1" hangingPunct="1"/>
            <a:endParaRPr lang="en-US" smtClean="0">
              <a:solidFill>
                <a:schemeClr val="tx1"/>
              </a:solidFill>
            </a:endParaRPr>
          </a:p>
          <a:p>
            <a:pPr algn="l" eaLnBrk="1" hangingPunct="1"/>
            <a:r>
              <a:rPr lang="en-US" smtClean="0">
                <a:solidFill>
                  <a:schemeClr val="tx1"/>
                </a:solidFill>
              </a:rPr>
              <a:t>                   Bend</a:t>
            </a:r>
          </a:p>
          <a:p>
            <a:pPr algn="l" eaLnBrk="1" hangingPunct="1"/>
            <a:endParaRPr lang="en-US" smtClean="0">
              <a:solidFill>
                <a:schemeClr val="tx1"/>
              </a:solidFill>
            </a:endParaRPr>
          </a:p>
          <a:p>
            <a:pPr algn="l" eaLnBrk="1" hangingPunct="1"/>
            <a:r>
              <a:rPr lang="en-US" smtClean="0">
                <a:solidFill>
                  <a:schemeClr val="tx1"/>
                </a:solidFill>
              </a:rPr>
              <a:t>                                                      Continuous twist</a:t>
            </a:r>
          </a:p>
        </p:txBody>
      </p:sp>
      <p:pic>
        <p:nvPicPr>
          <p:cNvPr id="49156" name="Picture 2"/>
          <p:cNvPicPr>
            <a:picLocks noChangeAspect="1" noChangeArrowheads="1"/>
          </p:cNvPicPr>
          <p:nvPr/>
        </p:nvPicPr>
        <p:blipFill>
          <a:blip r:embed="rId2"/>
          <a:srcRect/>
          <a:stretch>
            <a:fillRect/>
          </a:stretch>
        </p:blipFill>
        <p:spPr bwMode="auto">
          <a:xfrm>
            <a:off x="914400" y="609600"/>
            <a:ext cx="3486150" cy="3903663"/>
          </a:xfrm>
          <a:prstGeom prst="rect">
            <a:avLst/>
          </a:prstGeom>
          <a:noFill/>
          <a:ln w="9525">
            <a:noFill/>
            <a:miter lim="800000"/>
            <a:headEnd/>
            <a:tailEnd/>
          </a:ln>
        </p:spPr>
      </p:pic>
      <p:pic>
        <p:nvPicPr>
          <p:cNvPr id="49157" name="Picture 3"/>
          <p:cNvPicPr>
            <a:picLocks noChangeAspect="1" noChangeArrowheads="1"/>
          </p:cNvPicPr>
          <p:nvPr/>
        </p:nvPicPr>
        <p:blipFill>
          <a:blip r:embed="rId3"/>
          <a:srcRect/>
          <a:stretch>
            <a:fillRect/>
          </a:stretch>
        </p:blipFill>
        <p:spPr bwMode="auto">
          <a:xfrm>
            <a:off x="4403725" y="1828800"/>
            <a:ext cx="4533900" cy="4114800"/>
          </a:xfrm>
          <a:prstGeom prst="rect">
            <a:avLst/>
          </a:prstGeom>
          <a:noFill/>
          <a:ln w="9525">
            <a:noFill/>
            <a:miter lim="800000"/>
            <a:headEnd/>
            <a:tailEnd/>
          </a:ln>
        </p:spPr>
      </p:pic>
      <p:sp>
        <p:nvSpPr>
          <p:cNvPr id="49158" name="Slide Number Placeholder 5"/>
          <p:cNvSpPr>
            <a:spLocks noGrp="1"/>
          </p:cNvSpPr>
          <p:nvPr>
            <p:ph type="sldNum" sz="quarter" idx="12"/>
          </p:nvPr>
        </p:nvSpPr>
        <p:spPr bwMode="auto">
          <a:noFill/>
          <a:ln>
            <a:miter lim="800000"/>
            <a:headEnd/>
            <a:tailEnd/>
          </a:ln>
        </p:spPr>
        <p:txBody>
          <a:bodyPr/>
          <a:lstStyle/>
          <a:p>
            <a:fld id="{B0726DC6-AC4F-4122-8C45-039D6A5F1095}" type="slidenum">
              <a:rPr lang="en-US"/>
              <a:pPr/>
              <a:t>25</a:t>
            </a:fld>
            <a:endParaRPr lang="en-US"/>
          </a:p>
        </p:txBody>
      </p:sp>
    </p:spTree>
  </p:cSld>
  <p:clrMapOvr>
    <a:masterClrMapping/>
  </p:clrMapOvr>
  <p:transition>
    <p:fade thruBlk="1"/>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8686800" cy="503238"/>
          </a:xfrm>
        </p:spPr>
        <p:txBody>
          <a:bodyPr rtlCol="0">
            <a:normAutofit fontScale="90000"/>
          </a:bodyPr>
          <a:lstStyle/>
          <a:p>
            <a:pPr eaLnBrk="1" fontAlgn="auto" hangingPunct="1">
              <a:spcAft>
                <a:spcPts val="0"/>
              </a:spcAft>
              <a:defRPr/>
            </a:pPr>
            <a:endParaRPr lang="en-US" dirty="0"/>
          </a:p>
        </p:txBody>
      </p:sp>
      <p:sp>
        <p:nvSpPr>
          <p:cNvPr id="50179" name="Subtitle 2"/>
          <p:cNvSpPr>
            <a:spLocks noGrp="1"/>
          </p:cNvSpPr>
          <p:nvPr>
            <p:ph type="subTitle" idx="1"/>
          </p:nvPr>
        </p:nvSpPr>
        <p:spPr>
          <a:xfrm>
            <a:off x="228600" y="762000"/>
            <a:ext cx="8763000" cy="5943600"/>
          </a:xfrm>
        </p:spPr>
        <p:txBody>
          <a:bodyPr/>
          <a:lstStyle/>
          <a:p>
            <a:pPr algn="l" eaLnBrk="1" hangingPunct="1"/>
            <a:r>
              <a:rPr lang="en-US" smtClean="0">
                <a:solidFill>
                  <a:schemeClr val="tx1"/>
                </a:solidFill>
              </a:rPr>
              <a:t>These waveguide components are normally used to change the direction of the guide through an arbitrary angle.</a:t>
            </a:r>
          </a:p>
          <a:p>
            <a:pPr algn="l" eaLnBrk="1" hangingPunct="1"/>
            <a:r>
              <a:rPr lang="en-US" smtClean="0">
                <a:solidFill>
                  <a:schemeClr val="tx1"/>
                </a:solidFill>
              </a:rPr>
              <a:t>In order to minimize reflections from the discontinuities, it is desirable to have the mean length L between continuities equal to an odd number of quarter wavelengths.</a:t>
            </a:r>
          </a:p>
          <a:p>
            <a:pPr algn="l" eaLnBrk="1" hangingPunct="1"/>
            <a:r>
              <a:rPr lang="en-US" smtClean="0">
                <a:solidFill>
                  <a:schemeClr val="tx1"/>
                </a:solidFill>
              </a:rPr>
              <a:t> i.e </a:t>
            </a:r>
          </a:p>
        </p:txBody>
      </p:sp>
      <p:pic>
        <p:nvPicPr>
          <p:cNvPr id="50180" name="Picture 2"/>
          <p:cNvPicPr>
            <a:picLocks noChangeAspect="1" noChangeArrowheads="1"/>
          </p:cNvPicPr>
          <p:nvPr/>
        </p:nvPicPr>
        <p:blipFill>
          <a:blip r:embed="rId2"/>
          <a:srcRect/>
          <a:stretch>
            <a:fillRect/>
          </a:stretch>
        </p:blipFill>
        <p:spPr bwMode="auto">
          <a:xfrm>
            <a:off x="2133600" y="4419600"/>
            <a:ext cx="3067050" cy="885825"/>
          </a:xfrm>
          <a:prstGeom prst="rect">
            <a:avLst/>
          </a:prstGeom>
          <a:noFill/>
          <a:ln w="9525">
            <a:noFill/>
            <a:miter lim="800000"/>
            <a:headEnd/>
            <a:tailEnd/>
          </a:ln>
        </p:spPr>
      </p:pic>
      <p:pic>
        <p:nvPicPr>
          <p:cNvPr id="50181" name="Picture 3"/>
          <p:cNvPicPr>
            <a:picLocks noChangeAspect="1" noChangeArrowheads="1"/>
          </p:cNvPicPr>
          <p:nvPr/>
        </p:nvPicPr>
        <p:blipFill>
          <a:blip r:embed="rId3"/>
          <a:srcRect/>
          <a:stretch>
            <a:fillRect/>
          </a:stretch>
        </p:blipFill>
        <p:spPr bwMode="auto">
          <a:xfrm>
            <a:off x="228600" y="5673725"/>
            <a:ext cx="8763000" cy="400050"/>
          </a:xfrm>
          <a:prstGeom prst="rect">
            <a:avLst/>
          </a:prstGeom>
          <a:noFill/>
          <a:ln w="9525">
            <a:noFill/>
            <a:miter lim="800000"/>
            <a:headEnd/>
            <a:tailEnd/>
          </a:ln>
        </p:spPr>
      </p:pic>
      <p:sp>
        <p:nvSpPr>
          <p:cNvPr id="50182" name="Slide Number Placeholder 5"/>
          <p:cNvSpPr>
            <a:spLocks noGrp="1"/>
          </p:cNvSpPr>
          <p:nvPr>
            <p:ph type="sldNum" sz="quarter" idx="12"/>
          </p:nvPr>
        </p:nvSpPr>
        <p:spPr bwMode="auto">
          <a:noFill/>
          <a:ln>
            <a:miter lim="800000"/>
            <a:headEnd/>
            <a:tailEnd/>
          </a:ln>
        </p:spPr>
        <p:txBody>
          <a:bodyPr/>
          <a:lstStyle/>
          <a:p>
            <a:fld id="{11B81DEA-FAA1-459F-A1CC-6CF51FEA1965}" type="slidenum">
              <a:rPr lang="en-US"/>
              <a:pPr/>
              <a:t>26</a:t>
            </a:fld>
            <a:endParaRPr lang="en-US"/>
          </a:p>
        </p:txBody>
      </p:sp>
    </p:spTree>
  </p:cSld>
  <p:clrMapOvr>
    <a:masterClrMapping/>
  </p:clrMapOvr>
  <p:transition>
    <p:fade thruBlk="1"/>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8686800" cy="503238"/>
          </a:xfrm>
        </p:spPr>
        <p:txBody>
          <a:bodyPr rtlCol="0">
            <a:normAutofit fontScale="90000"/>
          </a:bodyPr>
          <a:lstStyle/>
          <a:p>
            <a:pPr eaLnBrk="1" fontAlgn="auto" hangingPunct="1">
              <a:spcAft>
                <a:spcPts val="0"/>
              </a:spcAft>
              <a:defRPr/>
            </a:pPr>
            <a:endParaRPr lang="en-US" dirty="0"/>
          </a:p>
        </p:txBody>
      </p:sp>
      <p:sp>
        <p:nvSpPr>
          <p:cNvPr id="51203" name="Subtitle 2"/>
          <p:cNvSpPr>
            <a:spLocks noGrp="1"/>
          </p:cNvSpPr>
          <p:nvPr>
            <p:ph type="subTitle" idx="1"/>
          </p:nvPr>
        </p:nvSpPr>
        <p:spPr>
          <a:xfrm>
            <a:off x="228600" y="762000"/>
            <a:ext cx="8763000" cy="5943600"/>
          </a:xfrm>
        </p:spPr>
        <p:txBody>
          <a:bodyPr/>
          <a:lstStyle/>
          <a:p>
            <a:pPr algn="l" eaLnBrk="1" hangingPunct="1"/>
            <a:r>
              <a:rPr lang="en-US" smtClean="0">
                <a:solidFill>
                  <a:schemeClr val="tx1"/>
                </a:solidFill>
              </a:rPr>
              <a:t>If the mean length L is an odd number of quarter wavelengths, the reflected waves from both ends of the waveguide section are completely cancelled. </a:t>
            </a:r>
          </a:p>
          <a:p>
            <a:pPr algn="l" eaLnBrk="1" hangingPunct="1"/>
            <a:r>
              <a:rPr lang="en-US" smtClean="0">
                <a:solidFill>
                  <a:schemeClr val="tx1"/>
                </a:solidFill>
              </a:rPr>
              <a:t>For the waveguide bend, the minimum radius of curvature for a small reflection is given by Southworth as</a:t>
            </a:r>
          </a:p>
          <a:p>
            <a:pPr algn="l" eaLnBrk="1" hangingPunct="1"/>
            <a:endParaRPr lang="en-US" smtClean="0">
              <a:solidFill>
                <a:schemeClr val="tx1"/>
              </a:solidFill>
            </a:endParaRPr>
          </a:p>
          <a:p>
            <a:pPr algn="l" eaLnBrk="1" hangingPunct="1"/>
            <a:endParaRPr lang="en-US" smtClean="0">
              <a:solidFill>
                <a:schemeClr val="tx1"/>
              </a:solidFill>
            </a:endParaRPr>
          </a:p>
          <a:p>
            <a:pPr algn="l" eaLnBrk="1" hangingPunct="1"/>
            <a:endParaRPr lang="en-US" smtClean="0">
              <a:solidFill>
                <a:schemeClr val="tx1"/>
              </a:solidFill>
            </a:endParaRPr>
          </a:p>
          <a:p>
            <a:pPr algn="l" eaLnBrk="1" hangingPunct="1"/>
            <a:r>
              <a:rPr lang="en-US" smtClean="0">
                <a:solidFill>
                  <a:schemeClr val="tx1"/>
                </a:solidFill>
              </a:rPr>
              <a:t>Where a and b are the dimensions of the bend.</a:t>
            </a:r>
          </a:p>
        </p:txBody>
      </p:sp>
      <p:pic>
        <p:nvPicPr>
          <p:cNvPr id="51204" name="Picture 3"/>
          <p:cNvPicPr>
            <a:picLocks noChangeAspect="1" noChangeArrowheads="1"/>
          </p:cNvPicPr>
          <p:nvPr/>
        </p:nvPicPr>
        <p:blipFill>
          <a:blip r:embed="rId2"/>
          <a:srcRect/>
          <a:stretch>
            <a:fillRect/>
          </a:stretch>
        </p:blipFill>
        <p:spPr bwMode="auto">
          <a:xfrm>
            <a:off x="2133600" y="4114800"/>
            <a:ext cx="5114925" cy="523875"/>
          </a:xfrm>
          <a:prstGeom prst="rect">
            <a:avLst/>
          </a:prstGeom>
          <a:noFill/>
          <a:ln w="9525">
            <a:noFill/>
            <a:miter lim="800000"/>
            <a:headEnd/>
            <a:tailEnd/>
          </a:ln>
        </p:spPr>
      </p:pic>
      <p:pic>
        <p:nvPicPr>
          <p:cNvPr id="51205" name="Picture 4"/>
          <p:cNvPicPr>
            <a:picLocks noChangeAspect="1" noChangeArrowheads="1"/>
          </p:cNvPicPr>
          <p:nvPr/>
        </p:nvPicPr>
        <p:blipFill>
          <a:blip r:embed="rId3"/>
          <a:srcRect/>
          <a:stretch>
            <a:fillRect/>
          </a:stretch>
        </p:blipFill>
        <p:spPr bwMode="auto">
          <a:xfrm>
            <a:off x="2133600" y="4838700"/>
            <a:ext cx="5095875" cy="533400"/>
          </a:xfrm>
          <a:prstGeom prst="rect">
            <a:avLst/>
          </a:prstGeom>
          <a:noFill/>
          <a:ln w="9525">
            <a:noFill/>
            <a:miter lim="800000"/>
            <a:headEnd/>
            <a:tailEnd/>
          </a:ln>
        </p:spPr>
      </p:pic>
      <p:sp>
        <p:nvSpPr>
          <p:cNvPr id="51206" name="Slide Number Placeholder 5"/>
          <p:cNvSpPr>
            <a:spLocks noGrp="1"/>
          </p:cNvSpPr>
          <p:nvPr>
            <p:ph type="sldNum" sz="quarter" idx="12"/>
          </p:nvPr>
        </p:nvSpPr>
        <p:spPr bwMode="auto">
          <a:noFill/>
          <a:ln>
            <a:miter lim="800000"/>
            <a:headEnd/>
            <a:tailEnd/>
          </a:ln>
        </p:spPr>
        <p:txBody>
          <a:bodyPr/>
          <a:lstStyle/>
          <a:p>
            <a:fld id="{ED4ABDD5-2943-41C0-950F-676DE60E8C6D}" type="slidenum">
              <a:rPr lang="en-US"/>
              <a:pPr/>
              <a:t>27</a:t>
            </a:fld>
            <a:endParaRPr lang="en-US"/>
          </a:p>
        </p:txBody>
      </p:sp>
    </p:spTree>
  </p:cSld>
  <p:clrMapOvr>
    <a:masterClrMapping/>
  </p:clrMapOvr>
  <p:transition>
    <p:fade thruBlk="1"/>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23000"/>
            <a:lum/>
          </a:blip>
          <a:srcRect/>
          <a:stretch>
            <a:fillRect l="-13000" t="-4000" r="-14000" b="-17000"/>
          </a:stretch>
        </a:blipFill>
        <a:effectLst/>
      </p:bgPr>
    </p:bg>
    <p:spTree>
      <p:nvGrpSpPr>
        <p:cNvPr id="1" name=""/>
        <p:cNvGrpSpPr/>
        <p:nvPr/>
      </p:nvGrpSpPr>
      <p:grpSpPr>
        <a:xfrm>
          <a:off x="0" y="0"/>
          <a:ext cx="0" cy="0"/>
          <a:chOff x="0" y="0"/>
          <a:chExt cx="0" cy="0"/>
        </a:xfrm>
      </p:grpSpPr>
      <p:sp>
        <p:nvSpPr>
          <p:cNvPr id="2050" name="Title 1"/>
          <p:cNvSpPr>
            <a:spLocks noGrp="1"/>
          </p:cNvSpPr>
          <p:nvPr>
            <p:ph type="ctrTitle"/>
          </p:nvPr>
        </p:nvSpPr>
        <p:spPr>
          <a:xfrm>
            <a:off x="457200" y="609600"/>
            <a:ext cx="8382000" cy="1470025"/>
          </a:xfrm>
        </p:spPr>
        <p:txBody>
          <a:bodyPr/>
          <a:lstStyle/>
          <a:p>
            <a:r>
              <a:rPr lang="en-IN" b="1" smtClean="0">
                <a:latin typeface="Times New Roman" pitchFamily="18" charset="0"/>
                <a:cs typeface="Times New Roman" pitchFamily="18" charset="0"/>
              </a:rPr>
              <a:t>DIRECTIONAL  COUPLER</a:t>
            </a:r>
          </a:p>
        </p:txBody>
      </p:sp>
      <p:sp>
        <p:nvSpPr>
          <p:cNvPr id="2051" name="Subtitle 2"/>
          <p:cNvSpPr>
            <a:spLocks noGrp="1"/>
          </p:cNvSpPr>
          <p:nvPr>
            <p:ph type="subTitle" idx="1"/>
          </p:nvPr>
        </p:nvSpPr>
        <p:spPr>
          <a:xfrm>
            <a:off x="1600200" y="2057400"/>
            <a:ext cx="6400800" cy="1752600"/>
          </a:xfrm>
        </p:spPr>
        <p:txBody>
          <a:bodyPr/>
          <a:lstStyle/>
          <a:p>
            <a:r>
              <a:rPr lang="en-US" sz="3600" b="1" i="1" dirty="0" smtClean="0">
                <a:solidFill>
                  <a:schemeClr val="tx1"/>
                </a:solidFill>
              </a:rPr>
              <a:t>Parameters &amp; Its Applications</a:t>
            </a:r>
            <a:endParaRPr lang="en-IN" sz="3600" b="1" i="1" dirty="0" smtClean="0">
              <a:solidFill>
                <a:schemeClr val="tx1"/>
              </a:solidFill>
            </a:endParaRPr>
          </a:p>
        </p:txBody>
      </p:sp>
      <p:sp>
        <p:nvSpPr>
          <p:cNvPr id="7" name="Slide Number Placeholder 6"/>
          <p:cNvSpPr>
            <a:spLocks noGrp="1"/>
          </p:cNvSpPr>
          <p:nvPr>
            <p:ph type="sldNum" sz="quarter" idx="12"/>
          </p:nvPr>
        </p:nvSpPr>
        <p:spPr/>
        <p:txBody>
          <a:bodyPr/>
          <a:lstStyle/>
          <a:p>
            <a:pPr>
              <a:defRPr/>
            </a:pPr>
            <a:fld id="{F2D76D81-97DE-4E01-B4A5-0BF4C30694EA}" type="slidenum">
              <a:rPr lang="en-US"/>
              <a:pPr>
                <a:defRPr/>
              </a:pPr>
              <a:t>28</a:t>
            </a:fld>
            <a:endParaRPr lang="en-US"/>
          </a:p>
        </p:txBody>
      </p:sp>
      <p:sp>
        <p:nvSpPr>
          <p:cNvPr id="5" name="Rectangle 4"/>
          <p:cNvSpPr/>
          <p:nvPr/>
        </p:nvSpPr>
        <p:spPr>
          <a:xfrm>
            <a:off x="2286000" y="3105835"/>
            <a:ext cx="4572000" cy="646331"/>
          </a:xfrm>
          <a:prstGeom prst="rect">
            <a:avLst/>
          </a:prstGeom>
        </p:spPr>
        <p:txBody>
          <a:bodyPr>
            <a:spAutoFit/>
          </a:bodyPr>
          <a:lstStyle/>
          <a:p>
            <a:r>
              <a:rPr lang="en-US" dirty="0" smtClean="0"/>
              <a:t>This webpage gives information about the Microwave Engineering Course.</a:t>
            </a:r>
            <a:endParaRPr lang="en-US" dirty="0"/>
          </a:p>
        </p:txBody>
      </p:sp>
      <p:sp>
        <p:nvSpPr>
          <p:cNvPr id="6" name="Rectangle 5"/>
          <p:cNvSpPr/>
          <p:nvPr/>
        </p:nvSpPr>
        <p:spPr>
          <a:xfrm>
            <a:off x="2286000" y="3105835"/>
            <a:ext cx="4572000" cy="646331"/>
          </a:xfrm>
          <a:prstGeom prst="rect">
            <a:avLst/>
          </a:prstGeom>
        </p:spPr>
        <p:txBody>
          <a:bodyPr>
            <a:spAutoFit/>
          </a:bodyPr>
          <a:lstStyle/>
          <a:p>
            <a:r>
              <a:rPr lang="en-US" dirty="0" smtClean="0"/>
              <a:t>This webpage gives information about the Microwave Engineering Course.</a:t>
            </a:r>
            <a:endParaRPr lang="en-US" dirty="0"/>
          </a:p>
        </p:txBody>
      </p:sp>
    </p:spTree>
  </p:cSld>
  <p:clrMapOvr>
    <a:masterClrMapping/>
  </p:clrMapOvr>
  <p:transition>
    <p:fade thruBlk="1"/>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609600" y="76200"/>
            <a:ext cx="8229600" cy="1143000"/>
          </a:xfrm>
        </p:spPr>
        <p:txBody>
          <a:bodyPr/>
          <a:lstStyle/>
          <a:p>
            <a:r>
              <a:rPr lang="en-IN" b="1" smtClean="0">
                <a:latin typeface="Times New Roman" pitchFamily="18" charset="0"/>
                <a:cs typeface="Times New Roman" pitchFamily="18" charset="0"/>
              </a:rPr>
              <a:t>DIRECTIONAL  COUPLER</a:t>
            </a:r>
            <a:endParaRPr lang="en-IN" smtClean="0"/>
          </a:p>
        </p:txBody>
      </p:sp>
      <p:sp>
        <p:nvSpPr>
          <p:cNvPr id="3075" name="Content Placeholder 2"/>
          <p:cNvSpPr>
            <a:spLocks noGrp="1"/>
          </p:cNvSpPr>
          <p:nvPr>
            <p:ph idx="1"/>
          </p:nvPr>
        </p:nvSpPr>
        <p:spPr>
          <a:xfrm>
            <a:off x="0" y="1066800"/>
            <a:ext cx="6553200" cy="5791200"/>
          </a:xfrm>
        </p:spPr>
        <p:txBody>
          <a:bodyPr/>
          <a:lstStyle/>
          <a:p>
            <a:r>
              <a:rPr lang="en-IN" sz="2200" smtClean="0">
                <a:cs typeface="Times New Roman" pitchFamily="18" charset="0"/>
              </a:rPr>
              <a:t>A directional coupler is a passive device which couples part of the transmission power by a known amount out through another port, often by using two transmission lines set close enough together such that energy passing through one is coupled to the other.</a:t>
            </a:r>
          </a:p>
          <a:p>
            <a:endParaRPr lang="en-US" sz="2200" smtClean="0">
              <a:cs typeface="Times New Roman" pitchFamily="18" charset="0"/>
            </a:endParaRPr>
          </a:p>
          <a:p>
            <a:r>
              <a:rPr lang="en-IN" sz="2200" smtClean="0">
                <a:cs typeface="Times New Roman" pitchFamily="18" charset="0"/>
              </a:rPr>
              <a:t>The device has four ports: input, transmitted, coupled, and isolated. The term "main line" refers to the section between ports 1 and 2.</a:t>
            </a:r>
          </a:p>
          <a:p>
            <a:endParaRPr lang="en-US" sz="2200" smtClean="0">
              <a:cs typeface="Times New Roman" pitchFamily="18" charset="0"/>
            </a:endParaRPr>
          </a:p>
          <a:p>
            <a:r>
              <a:rPr lang="en-IN" sz="2200" smtClean="0">
                <a:cs typeface="Times New Roman" pitchFamily="18" charset="0"/>
              </a:rPr>
              <a:t>Common properties desired for all directional couplers are wide operational bandwidth, high directivity, and a good impedance match at all ports when the other ports are terminated in matched loads.</a:t>
            </a:r>
          </a:p>
        </p:txBody>
      </p:sp>
      <p:sp>
        <p:nvSpPr>
          <p:cNvPr id="5" name="Slide Number Placeholder 4"/>
          <p:cNvSpPr>
            <a:spLocks noGrp="1"/>
          </p:cNvSpPr>
          <p:nvPr>
            <p:ph type="sldNum" sz="quarter" idx="12"/>
          </p:nvPr>
        </p:nvSpPr>
        <p:spPr/>
        <p:txBody>
          <a:bodyPr/>
          <a:lstStyle/>
          <a:p>
            <a:pPr>
              <a:defRPr/>
            </a:pPr>
            <a:fld id="{D2235784-CE0E-48F2-A895-2C275E4B2C3B}" type="slidenum">
              <a:rPr lang="en-US"/>
              <a:pPr>
                <a:defRPr/>
              </a:pPr>
              <a:t>29</a:t>
            </a:fld>
            <a:endParaRPr lang="en-US"/>
          </a:p>
        </p:txBody>
      </p:sp>
      <p:pic>
        <p:nvPicPr>
          <p:cNvPr id="3078" name="Picture 3" descr="C:\Users\BHARAT\Desktop\mw\bi-dir_cpl_1.jpg"/>
          <p:cNvPicPr>
            <a:picLocks noChangeAspect="1" noChangeArrowheads="1"/>
          </p:cNvPicPr>
          <p:nvPr/>
        </p:nvPicPr>
        <p:blipFill>
          <a:blip r:embed="rId2" cstate="print"/>
          <a:srcRect/>
          <a:stretch>
            <a:fillRect/>
          </a:stretch>
        </p:blipFill>
        <p:spPr bwMode="auto">
          <a:xfrm>
            <a:off x="6553200" y="1219200"/>
            <a:ext cx="2386013" cy="2024063"/>
          </a:xfrm>
          <a:prstGeom prst="rect">
            <a:avLst/>
          </a:prstGeom>
          <a:noFill/>
          <a:ln w="9525">
            <a:noFill/>
            <a:miter lim="800000"/>
            <a:headEnd/>
            <a:tailEnd/>
          </a:ln>
        </p:spPr>
      </p:pic>
      <p:pic>
        <p:nvPicPr>
          <p:cNvPr id="3079" name="Picture 4" descr="C:\Users\BHARAT\Desktop\mw\dir-coupler.JPG"/>
          <p:cNvPicPr>
            <a:picLocks noChangeAspect="1" noChangeArrowheads="1"/>
          </p:cNvPicPr>
          <p:nvPr/>
        </p:nvPicPr>
        <p:blipFill>
          <a:blip r:embed="rId3" cstate="print"/>
          <a:srcRect l="19531" r="12500" b="25000"/>
          <a:stretch>
            <a:fillRect/>
          </a:stretch>
        </p:blipFill>
        <p:spPr bwMode="auto">
          <a:xfrm>
            <a:off x="6629400" y="4191000"/>
            <a:ext cx="2362200" cy="1954213"/>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8686800" cy="503238"/>
          </a:xfrm>
        </p:spPr>
        <p:txBody>
          <a:bodyPr rtlCol="0">
            <a:normAutofit fontScale="90000"/>
          </a:bodyPr>
          <a:lstStyle/>
          <a:p>
            <a:pPr eaLnBrk="1" fontAlgn="auto" hangingPunct="1">
              <a:spcAft>
                <a:spcPts val="0"/>
              </a:spcAft>
              <a:defRPr/>
            </a:pPr>
            <a:r>
              <a:rPr lang="en-US" dirty="0" smtClean="0"/>
              <a:t>Statements </a:t>
            </a:r>
            <a:endParaRPr lang="en-US" dirty="0"/>
          </a:p>
        </p:txBody>
      </p:sp>
      <p:sp>
        <p:nvSpPr>
          <p:cNvPr id="26627" name="Subtitle 2"/>
          <p:cNvSpPr>
            <a:spLocks noGrp="1"/>
          </p:cNvSpPr>
          <p:nvPr>
            <p:ph type="subTitle" idx="1"/>
          </p:nvPr>
        </p:nvSpPr>
        <p:spPr>
          <a:xfrm>
            <a:off x="228600" y="762000"/>
            <a:ext cx="8763000" cy="5943600"/>
          </a:xfrm>
        </p:spPr>
        <p:txBody>
          <a:bodyPr/>
          <a:lstStyle/>
          <a:p>
            <a:pPr marL="514350" indent="-514350" algn="l" eaLnBrk="1" hangingPunct="1">
              <a:buFont typeface="Arial" charset="0"/>
              <a:buAutoNum type="arabicPeriod"/>
            </a:pPr>
            <a:r>
              <a:rPr lang="en-US" smtClean="0">
                <a:solidFill>
                  <a:schemeClr val="tx1"/>
                </a:solidFill>
              </a:rPr>
              <a:t>A short circuit may always be placed in one of the arms of a three-port junction in such a way that no power can be transferred through the other two arms.</a:t>
            </a:r>
          </a:p>
          <a:p>
            <a:pPr marL="514350" indent="-514350" algn="l" eaLnBrk="1" hangingPunct="1">
              <a:buFont typeface="Arial" charset="0"/>
              <a:buAutoNum type="arabicPeriod"/>
            </a:pPr>
            <a:r>
              <a:rPr lang="en-US" smtClean="0">
                <a:solidFill>
                  <a:schemeClr val="tx1"/>
                </a:solidFill>
              </a:rPr>
              <a:t>If the junction is symmetric about one of its arms, a short circuit can always be placed in that arm so that no reflections occur in power transmission between the other two arms.      (i.e the arms present matched impedances.)</a:t>
            </a:r>
          </a:p>
        </p:txBody>
      </p:sp>
      <p:sp>
        <p:nvSpPr>
          <p:cNvPr id="26628" name="Slide Number Placeholder 5"/>
          <p:cNvSpPr>
            <a:spLocks noGrp="1"/>
          </p:cNvSpPr>
          <p:nvPr>
            <p:ph type="sldNum" sz="quarter" idx="12"/>
          </p:nvPr>
        </p:nvSpPr>
        <p:spPr bwMode="auto">
          <a:noFill/>
          <a:ln>
            <a:miter lim="800000"/>
            <a:headEnd/>
            <a:tailEnd/>
          </a:ln>
        </p:spPr>
        <p:txBody>
          <a:bodyPr/>
          <a:lstStyle/>
          <a:p>
            <a:fld id="{CE9F4A7B-C116-4556-ACAA-D7C702392D55}" type="slidenum">
              <a:rPr lang="en-US"/>
              <a:pPr/>
              <a:t>3</a:t>
            </a:fld>
            <a:endParaRPr lang="en-US"/>
          </a:p>
        </p:txBody>
      </p:sp>
    </p:spTree>
  </p:cSld>
  <p:clrMapOvr>
    <a:masterClrMapping/>
  </p:clrMapOvr>
  <p:transition>
    <p:fade thruBlk="1"/>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endParaRPr lang="en-IN" smtClean="0"/>
          </a:p>
        </p:txBody>
      </p:sp>
      <p:pic>
        <p:nvPicPr>
          <p:cNvPr id="4099" name="Picture 2"/>
          <p:cNvPicPr>
            <a:picLocks noChangeAspect="1" noChangeArrowheads="1"/>
          </p:cNvPicPr>
          <p:nvPr/>
        </p:nvPicPr>
        <p:blipFill>
          <a:blip r:embed="rId2" cstate="print"/>
          <a:srcRect/>
          <a:stretch>
            <a:fillRect/>
          </a:stretch>
        </p:blipFill>
        <p:spPr bwMode="auto">
          <a:xfrm>
            <a:off x="990600" y="1905000"/>
            <a:ext cx="7391400" cy="4219575"/>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pPr>
              <a:defRPr/>
            </a:pPr>
            <a:fld id="{D3B2F5DC-FFE2-416E-A8D2-DB07924FDE26}" type="slidenum">
              <a:rPr lang="en-US"/>
              <a:pPr>
                <a:defRPr/>
              </a:pPr>
              <a:t>30</a:t>
            </a:fld>
            <a:endParaRPr lang="en-US"/>
          </a:p>
        </p:txBody>
      </p:sp>
    </p:spTree>
  </p:cSld>
  <p:clrMapOvr>
    <a:masterClrMapping/>
  </p:clrMapOvr>
  <p:transition>
    <p:fade thruBlk="1"/>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rtlCol="0">
            <a:normAutofit fontScale="90000"/>
          </a:bodyPr>
          <a:lstStyle/>
          <a:p>
            <a:pPr fontAlgn="auto">
              <a:spcAft>
                <a:spcPts val="0"/>
              </a:spcAft>
              <a:defRPr/>
            </a:pPr>
            <a:r>
              <a:rPr lang="en-IN" b="1" u="sng" dirty="0" smtClean="0"/>
              <a:t>PARAMETERS</a:t>
            </a:r>
            <a:r>
              <a:rPr lang="en-IN" b="1" dirty="0" smtClean="0"/>
              <a:t>:</a:t>
            </a:r>
            <a:br>
              <a:rPr lang="en-IN" b="1" dirty="0" smtClean="0"/>
            </a:br>
            <a:r>
              <a:rPr lang="en-IN" b="1" dirty="0" smtClean="0"/>
              <a:t/>
            </a:r>
            <a:br>
              <a:rPr lang="en-IN" b="1" dirty="0" smtClean="0"/>
            </a:br>
            <a:endParaRPr lang="en-IN" dirty="0"/>
          </a:p>
        </p:txBody>
      </p:sp>
      <p:sp>
        <p:nvSpPr>
          <p:cNvPr id="3" name="Content Placeholder 2"/>
          <p:cNvSpPr>
            <a:spLocks noGrp="1"/>
          </p:cNvSpPr>
          <p:nvPr>
            <p:ph idx="1"/>
          </p:nvPr>
        </p:nvSpPr>
        <p:spPr>
          <a:xfrm>
            <a:off x="0" y="990600"/>
            <a:ext cx="6400800" cy="5867400"/>
          </a:xfrm>
        </p:spPr>
        <p:txBody>
          <a:bodyPr rtlCol="0">
            <a:normAutofit fontScale="85000" lnSpcReduction="10000"/>
          </a:bodyPr>
          <a:lstStyle/>
          <a:p>
            <a:pPr fontAlgn="auto">
              <a:spcAft>
                <a:spcPts val="0"/>
              </a:spcAft>
              <a:buFont typeface="Arial" pitchFamily="34" charset="0"/>
              <a:buNone/>
              <a:defRPr/>
            </a:pPr>
            <a:r>
              <a:rPr lang="en-IN" sz="4700" b="1" dirty="0" smtClean="0"/>
              <a:t>Coupling factor:</a:t>
            </a:r>
            <a:endParaRPr lang="en-IN" sz="4700" dirty="0" smtClean="0"/>
          </a:p>
          <a:p>
            <a:pPr fontAlgn="auto">
              <a:spcAft>
                <a:spcPts val="0"/>
              </a:spcAft>
              <a:buFont typeface="Arial" pitchFamily="34" charset="0"/>
              <a:buChar char="•"/>
              <a:defRPr/>
            </a:pPr>
            <a:r>
              <a:rPr lang="en-IN" dirty="0" smtClean="0"/>
              <a:t>The coupling factor is defined as: </a:t>
            </a:r>
          </a:p>
          <a:p>
            <a:pPr fontAlgn="auto">
              <a:spcAft>
                <a:spcPts val="0"/>
              </a:spcAft>
              <a:buFont typeface="Arial" pitchFamily="34" charset="0"/>
              <a:buNone/>
              <a:defRPr/>
            </a:pPr>
            <a:endParaRPr lang="en-IN" dirty="0" smtClean="0"/>
          </a:p>
          <a:p>
            <a:pPr fontAlgn="auto">
              <a:spcAft>
                <a:spcPts val="0"/>
              </a:spcAft>
              <a:buFont typeface="Arial" pitchFamily="34" charset="0"/>
              <a:buNone/>
              <a:defRPr/>
            </a:pPr>
            <a:r>
              <a:rPr lang="en-IN" dirty="0" smtClean="0"/>
              <a:t>     </a:t>
            </a:r>
          </a:p>
          <a:p>
            <a:pPr fontAlgn="auto">
              <a:spcAft>
                <a:spcPts val="0"/>
              </a:spcAft>
              <a:buFont typeface="Arial" pitchFamily="34" charset="0"/>
              <a:buNone/>
              <a:defRPr/>
            </a:pPr>
            <a:r>
              <a:rPr lang="en-IN" dirty="0" smtClean="0"/>
              <a:t> where P</a:t>
            </a:r>
            <a:r>
              <a:rPr lang="en-IN" baseline="-25000" dirty="0" smtClean="0"/>
              <a:t>1</a:t>
            </a:r>
            <a:r>
              <a:rPr lang="en-IN" dirty="0" smtClean="0"/>
              <a:t> is the input power at port 1 and P</a:t>
            </a:r>
            <a:r>
              <a:rPr lang="en-IN" baseline="-25000" dirty="0" smtClean="0"/>
              <a:t>3</a:t>
            </a:r>
            <a:r>
              <a:rPr lang="en-IN" dirty="0" smtClean="0"/>
              <a:t> is the output power from the coupled port.</a:t>
            </a:r>
          </a:p>
          <a:p>
            <a:pPr fontAlgn="auto">
              <a:spcAft>
                <a:spcPts val="0"/>
              </a:spcAft>
              <a:buFont typeface="Arial" pitchFamily="34" charset="0"/>
              <a:buNone/>
              <a:defRPr/>
            </a:pPr>
            <a:endParaRPr lang="en-IN" dirty="0" smtClean="0"/>
          </a:p>
          <a:p>
            <a:pPr fontAlgn="auto">
              <a:spcAft>
                <a:spcPts val="0"/>
              </a:spcAft>
              <a:buFont typeface="Arial" pitchFamily="34" charset="0"/>
              <a:buChar char="•"/>
              <a:defRPr/>
            </a:pPr>
            <a:r>
              <a:rPr lang="en-IN" dirty="0" smtClean="0"/>
              <a:t>The coupling factor represents the primary property of a directional coupler.  </a:t>
            </a:r>
          </a:p>
          <a:p>
            <a:pPr fontAlgn="auto">
              <a:spcAft>
                <a:spcPts val="0"/>
              </a:spcAft>
              <a:buFont typeface="Arial" pitchFamily="34" charset="0"/>
              <a:buChar char="•"/>
              <a:defRPr/>
            </a:pPr>
            <a:endParaRPr lang="en-IN" dirty="0" smtClean="0"/>
          </a:p>
          <a:p>
            <a:pPr fontAlgn="auto">
              <a:spcAft>
                <a:spcPts val="0"/>
              </a:spcAft>
              <a:buFont typeface="Arial" pitchFamily="34" charset="0"/>
              <a:buChar char="•"/>
              <a:defRPr/>
            </a:pPr>
            <a:r>
              <a:rPr lang="en-IN" dirty="0" smtClean="0"/>
              <a:t>Coupling is not constant, but varies with frequency.</a:t>
            </a:r>
          </a:p>
          <a:p>
            <a:pPr fontAlgn="auto">
              <a:spcAft>
                <a:spcPts val="0"/>
              </a:spcAft>
              <a:buFont typeface="Arial" pitchFamily="34" charset="0"/>
              <a:buChar char="•"/>
              <a:defRPr/>
            </a:pPr>
            <a:endParaRPr lang="en-IN" dirty="0" smtClean="0"/>
          </a:p>
        </p:txBody>
      </p:sp>
      <p:pic>
        <p:nvPicPr>
          <p:cNvPr id="5124" name="Picture 5"/>
          <p:cNvPicPr>
            <a:picLocks noChangeAspect="1" noChangeArrowheads="1"/>
          </p:cNvPicPr>
          <p:nvPr/>
        </p:nvPicPr>
        <p:blipFill>
          <a:blip r:embed="rId2" cstate="print"/>
          <a:srcRect/>
          <a:stretch>
            <a:fillRect/>
          </a:stretch>
        </p:blipFill>
        <p:spPr bwMode="auto">
          <a:xfrm>
            <a:off x="381000" y="2057400"/>
            <a:ext cx="4724400" cy="828675"/>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pPr>
              <a:defRPr/>
            </a:pPr>
            <a:fld id="{FD07FE3B-DCD6-447B-959D-9947819E19AB}" type="slidenum">
              <a:rPr lang="en-US"/>
              <a:pPr>
                <a:defRPr/>
              </a:pPr>
              <a:t>31</a:t>
            </a:fld>
            <a:endParaRPr lang="en-US"/>
          </a:p>
        </p:txBody>
      </p:sp>
      <p:pic>
        <p:nvPicPr>
          <p:cNvPr id="5127" name="Picture 2"/>
          <p:cNvPicPr>
            <a:picLocks noChangeAspect="1" noChangeArrowheads="1"/>
          </p:cNvPicPr>
          <p:nvPr/>
        </p:nvPicPr>
        <p:blipFill>
          <a:blip r:embed="rId3" cstate="print"/>
          <a:srcRect/>
          <a:stretch>
            <a:fillRect/>
          </a:stretch>
        </p:blipFill>
        <p:spPr bwMode="auto">
          <a:xfrm>
            <a:off x="6324600" y="1447800"/>
            <a:ext cx="2590800" cy="2438400"/>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066800"/>
            <a:ext cx="8839200" cy="5562600"/>
          </a:xfrm>
        </p:spPr>
        <p:txBody>
          <a:bodyPr rtlCol="0">
            <a:normAutofit fontScale="92500" lnSpcReduction="10000"/>
          </a:bodyPr>
          <a:lstStyle/>
          <a:p>
            <a:pPr fontAlgn="auto">
              <a:spcAft>
                <a:spcPts val="0"/>
              </a:spcAft>
              <a:buFont typeface="Arial" pitchFamily="34" charset="0"/>
              <a:buChar char="•"/>
              <a:defRPr/>
            </a:pPr>
            <a:r>
              <a:rPr lang="en-IN" dirty="0" smtClean="0"/>
              <a:t>Directional couplers are specified in terms of the coupling accuracy at the frequency band </a:t>
            </a:r>
            <a:r>
              <a:rPr lang="en-IN" dirty="0" err="1" smtClean="0"/>
              <a:t>center</a:t>
            </a:r>
            <a:r>
              <a:rPr lang="en-IN" dirty="0" smtClean="0"/>
              <a:t>. For example, a 10 dB coupling ± 0.5 dB means that the directional coupler can have 9.5 dB to 10.5 dB coupling at the frequency band </a:t>
            </a:r>
            <a:r>
              <a:rPr lang="en-IN" dirty="0" err="1" smtClean="0"/>
              <a:t>center</a:t>
            </a:r>
            <a:r>
              <a:rPr lang="en-IN" dirty="0" smtClean="0"/>
              <a:t>.</a:t>
            </a:r>
          </a:p>
          <a:p>
            <a:pPr fontAlgn="auto">
              <a:spcAft>
                <a:spcPts val="0"/>
              </a:spcAft>
              <a:buFont typeface="Arial" pitchFamily="34" charset="0"/>
              <a:buChar char="•"/>
              <a:defRPr/>
            </a:pPr>
            <a:endParaRPr lang="en-IN" dirty="0" smtClean="0"/>
          </a:p>
          <a:p>
            <a:pPr fontAlgn="auto">
              <a:spcAft>
                <a:spcPts val="0"/>
              </a:spcAft>
              <a:buFont typeface="Arial" pitchFamily="34" charset="0"/>
              <a:buChar char="•"/>
              <a:defRPr/>
            </a:pPr>
            <a:r>
              <a:rPr lang="en-IN" dirty="0" smtClean="0"/>
              <a:t>The accuracy is due to dimensional tolerances that can be held for the spacing of the two coupled lines.</a:t>
            </a:r>
          </a:p>
          <a:p>
            <a:pPr fontAlgn="auto">
              <a:spcAft>
                <a:spcPts val="0"/>
              </a:spcAft>
              <a:buFont typeface="Arial" pitchFamily="34" charset="0"/>
              <a:buChar char="•"/>
              <a:defRPr/>
            </a:pPr>
            <a:endParaRPr lang="en-IN" dirty="0" smtClean="0"/>
          </a:p>
          <a:p>
            <a:pPr fontAlgn="auto">
              <a:spcAft>
                <a:spcPts val="0"/>
              </a:spcAft>
              <a:buFont typeface="Arial" pitchFamily="34" charset="0"/>
              <a:buChar char="•"/>
              <a:defRPr/>
            </a:pPr>
            <a:r>
              <a:rPr lang="en-IN" dirty="0" smtClean="0"/>
              <a:t>Another coupling specification is frequency sensitivity. A larger frequency sensitivity will allow a larger frequency band of operation.</a:t>
            </a:r>
            <a:endParaRPr lang="en-IN" dirty="0"/>
          </a:p>
        </p:txBody>
      </p:sp>
      <p:sp>
        <p:nvSpPr>
          <p:cNvPr id="6147" name="TextBox 3"/>
          <p:cNvSpPr txBox="1">
            <a:spLocks noChangeArrowheads="1"/>
          </p:cNvSpPr>
          <p:nvPr/>
        </p:nvSpPr>
        <p:spPr bwMode="auto">
          <a:xfrm>
            <a:off x="5791200" y="609600"/>
            <a:ext cx="2971800" cy="461963"/>
          </a:xfrm>
          <a:prstGeom prst="rect">
            <a:avLst/>
          </a:prstGeom>
          <a:noFill/>
          <a:ln w="9525">
            <a:noFill/>
            <a:miter lim="800000"/>
            <a:headEnd/>
            <a:tailEnd/>
          </a:ln>
        </p:spPr>
        <p:txBody>
          <a:bodyPr>
            <a:spAutoFit/>
          </a:bodyPr>
          <a:lstStyle/>
          <a:p>
            <a:r>
              <a:rPr lang="en-US" sz="2400">
                <a:latin typeface="Calibri" pitchFamily="34" charset="0"/>
              </a:rPr>
              <a:t>continued……</a:t>
            </a:r>
            <a:endParaRPr lang="en-IN" sz="2400">
              <a:latin typeface="Calibri" pitchFamily="34" charset="0"/>
            </a:endParaRPr>
          </a:p>
        </p:txBody>
      </p:sp>
      <p:sp>
        <p:nvSpPr>
          <p:cNvPr id="6" name="Slide Number Placeholder 5"/>
          <p:cNvSpPr>
            <a:spLocks noGrp="1"/>
          </p:cNvSpPr>
          <p:nvPr>
            <p:ph type="sldNum" sz="quarter" idx="12"/>
          </p:nvPr>
        </p:nvSpPr>
        <p:spPr/>
        <p:txBody>
          <a:bodyPr/>
          <a:lstStyle/>
          <a:p>
            <a:pPr>
              <a:defRPr/>
            </a:pPr>
            <a:fld id="{868964AB-E80E-4694-A262-1BBEACC92E96}" type="slidenum">
              <a:rPr lang="en-US"/>
              <a:pPr>
                <a:defRPr/>
              </a:pPr>
              <a:t>32</a:t>
            </a:fld>
            <a:endParaRPr lang="en-US"/>
          </a:p>
        </p:txBody>
      </p:sp>
    </p:spTree>
  </p:cSld>
  <p:clrMapOvr>
    <a:masterClrMapping/>
  </p:clrMapOvr>
  <p:transition>
    <p:fade thruBlk="1"/>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Autofit/>
          </a:bodyPr>
          <a:lstStyle/>
          <a:p>
            <a:pPr fontAlgn="auto">
              <a:spcAft>
                <a:spcPts val="0"/>
              </a:spcAft>
              <a:defRPr/>
            </a:pPr>
            <a:r>
              <a:rPr lang="en-IN" sz="4800" b="1" dirty="0" smtClean="0"/>
              <a:t>Loss</a:t>
            </a:r>
            <a:br>
              <a:rPr lang="en-IN" sz="4800" b="1" dirty="0" smtClean="0"/>
            </a:br>
            <a:endParaRPr lang="en-IN" sz="4800" dirty="0"/>
          </a:p>
        </p:txBody>
      </p:sp>
      <p:sp>
        <p:nvSpPr>
          <p:cNvPr id="7171" name="Content Placeholder 2"/>
          <p:cNvSpPr>
            <a:spLocks noGrp="1"/>
          </p:cNvSpPr>
          <p:nvPr>
            <p:ph idx="1"/>
          </p:nvPr>
        </p:nvSpPr>
        <p:spPr>
          <a:xfrm>
            <a:off x="381000" y="1066800"/>
            <a:ext cx="8534400" cy="5410200"/>
          </a:xfrm>
        </p:spPr>
        <p:txBody>
          <a:bodyPr/>
          <a:lstStyle/>
          <a:p>
            <a:pPr>
              <a:buFont typeface="Arial" charset="0"/>
              <a:buNone/>
            </a:pPr>
            <a:r>
              <a:rPr lang="en-IN" smtClean="0"/>
              <a:t>The main line </a:t>
            </a:r>
            <a:r>
              <a:rPr lang="en-IN" smtClean="0">
                <a:hlinkClick r:id="rId2" tooltip="Insertion loss"/>
              </a:rPr>
              <a:t>insertion loss</a:t>
            </a:r>
            <a:r>
              <a:rPr lang="en-IN" smtClean="0"/>
              <a:t> from port 1 to port 2 (P</a:t>
            </a:r>
            <a:r>
              <a:rPr lang="en-IN" baseline="-25000" smtClean="0"/>
              <a:t>1</a:t>
            </a:r>
            <a:r>
              <a:rPr lang="en-IN" smtClean="0"/>
              <a:t> – P</a:t>
            </a:r>
            <a:r>
              <a:rPr lang="en-IN" baseline="-25000" smtClean="0"/>
              <a:t>2</a:t>
            </a:r>
            <a:r>
              <a:rPr lang="en-IN" smtClean="0"/>
              <a:t>) is:</a:t>
            </a:r>
          </a:p>
          <a:p>
            <a:r>
              <a:rPr lang="en-IN" smtClean="0"/>
              <a:t>Insertion loss: </a:t>
            </a:r>
          </a:p>
          <a:p>
            <a:endParaRPr lang="en-IN" smtClean="0"/>
          </a:p>
          <a:p>
            <a:r>
              <a:rPr lang="en-IN" smtClean="0"/>
              <a:t>Part of this loss is due to some power going to the coupled port and is called </a:t>
            </a:r>
            <a:r>
              <a:rPr lang="en-IN" smtClean="0">
                <a:hlinkClick r:id="rId3" tooltip="Coupling loss"/>
              </a:rPr>
              <a:t>coupling loss</a:t>
            </a:r>
            <a:r>
              <a:rPr lang="en-IN" smtClean="0"/>
              <a:t> and is given by-</a:t>
            </a:r>
          </a:p>
          <a:p>
            <a:r>
              <a:rPr lang="en-IN" smtClean="0"/>
              <a:t>Coupling loss: </a:t>
            </a:r>
          </a:p>
          <a:p>
            <a:endParaRPr lang="en-IN" smtClean="0"/>
          </a:p>
        </p:txBody>
      </p:sp>
      <p:pic>
        <p:nvPicPr>
          <p:cNvPr id="7172" name="Picture 2"/>
          <p:cNvPicPr>
            <a:picLocks noChangeAspect="1" noChangeArrowheads="1"/>
          </p:cNvPicPr>
          <p:nvPr/>
        </p:nvPicPr>
        <p:blipFill>
          <a:blip r:embed="rId4" cstate="print"/>
          <a:srcRect/>
          <a:stretch>
            <a:fillRect/>
          </a:stretch>
        </p:blipFill>
        <p:spPr bwMode="auto">
          <a:xfrm>
            <a:off x="3352800" y="1828800"/>
            <a:ext cx="4191000" cy="1219200"/>
          </a:xfrm>
          <a:prstGeom prst="rect">
            <a:avLst/>
          </a:prstGeom>
          <a:noFill/>
          <a:ln w="9525">
            <a:noFill/>
            <a:miter lim="800000"/>
            <a:headEnd/>
            <a:tailEnd/>
          </a:ln>
        </p:spPr>
      </p:pic>
      <p:pic>
        <p:nvPicPr>
          <p:cNvPr id="7173" name="Picture 3"/>
          <p:cNvPicPr>
            <a:picLocks noChangeAspect="1" noChangeArrowheads="1"/>
          </p:cNvPicPr>
          <p:nvPr/>
        </p:nvPicPr>
        <p:blipFill>
          <a:blip r:embed="rId5" cstate="print"/>
          <a:srcRect/>
          <a:stretch>
            <a:fillRect/>
          </a:stretch>
        </p:blipFill>
        <p:spPr bwMode="auto">
          <a:xfrm>
            <a:off x="3276600" y="5334000"/>
            <a:ext cx="4648200" cy="1009650"/>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pPr>
              <a:defRPr/>
            </a:pPr>
            <a:fld id="{B9449D81-7D47-411E-AFFC-F3722ABB587A}" type="slidenum">
              <a:rPr lang="en-US"/>
              <a:pPr>
                <a:defRPr/>
              </a:pPr>
              <a:t>33</a:t>
            </a:fld>
            <a:endParaRPr lang="en-US"/>
          </a:p>
        </p:txBody>
      </p:sp>
    </p:spTree>
  </p:cSld>
  <p:clrMapOvr>
    <a:masterClrMapping/>
  </p:clrMapOvr>
  <p:transition>
    <p:fade thruBlk="1"/>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304800"/>
            <a:ext cx="7696200" cy="1981200"/>
          </a:xfrm>
        </p:spPr>
        <p:txBody>
          <a:bodyPr rtlCol="0">
            <a:normAutofit fontScale="85000" lnSpcReduction="10000"/>
          </a:bodyPr>
          <a:lstStyle/>
          <a:p>
            <a:pPr fontAlgn="auto">
              <a:spcAft>
                <a:spcPts val="0"/>
              </a:spcAft>
              <a:buFont typeface="Arial" pitchFamily="34" charset="0"/>
              <a:buChar char="•"/>
              <a:defRPr/>
            </a:pPr>
            <a:r>
              <a:rPr lang="en-IN" sz="2800" dirty="0" smtClean="0"/>
              <a:t>The actual directional coupler loss will be a combination of coupling loss, dielectric loss, conductor loss, and VSWR loss. Depending on the frequency range, coupling loss becomes less significant above 15 dB coupling where the other losses constitute the majority of the total loss</a:t>
            </a:r>
            <a:r>
              <a:rPr lang="en-IN" dirty="0" smtClean="0"/>
              <a:t>.</a:t>
            </a:r>
          </a:p>
          <a:p>
            <a:pPr fontAlgn="auto">
              <a:spcAft>
                <a:spcPts val="0"/>
              </a:spcAft>
              <a:buFont typeface="Arial" pitchFamily="34" charset="0"/>
              <a:buChar char="•"/>
              <a:defRPr/>
            </a:pPr>
            <a:endParaRPr lang="en-IN" dirty="0"/>
          </a:p>
        </p:txBody>
      </p:sp>
      <p:pic>
        <p:nvPicPr>
          <p:cNvPr id="8195" name="Picture 2"/>
          <p:cNvPicPr>
            <a:picLocks noChangeAspect="1" noChangeArrowheads="1"/>
          </p:cNvPicPr>
          <p:nvPr/>
        </p:nvPicPr>
        <p:blipFill>
          <a:blip r:embed="rId2" cstate="print"/>
          <a:srcRect/>
          <a:stretch>
            <a:fillRect/>
          </a:stretch>
        </p:blipFill>
        <p:spPr bwMode="auto">
          <a:xfrm>
            <a:off x="1219200" y="2057400"/>
            <a:ext cx="7467600" cy="4064000"/>
          </a:xfrm>
          <a:prstGeom prst="rect">
            <a:avLst/>
          </a:prstGeom>
          <a:noFill/>
          <a:ln w="9525">
            <a:noFill/>
            <a:miter lim="800000"/>
            <a:headEnd/>
            <a:tailEnd/>
          </a:ln>
        </p:spPr>
      </p:pic>
      <p:sp>
        <p:nvSpPr>
          <p:cNvPr id="8196" name="Rectangle 4"/>
          <p:cNvSpPr>
            <a:spLocks noChangeArrowheads="1"/>
          </p:cNvSpPr>
          <p:nvPr/>
        </p:nvSpPr>
        <p:spPr bwMode="auto">
          <a:xfrm>
            <a:off x="1219200" y="6226175"/>
            <a:ext cx="7620000" cy="708025"/>
          </a:xfrm>
          <a:prstGeom prst="rect">
            <a:avLst/>
          </a:prstGeom>
          <a:noFill/>
          <a:ln w="9525">
            <a:noFill/>
            <a:miter lim="800000"/>
            <a:headEnd/>
            <a:tailEnd/>
          </a:ln>
        </p:spPr>
        <p:txBody>
          <a:bodyPr>
            <a:spAutoFit/>
          </a:bodyPr>
          <a:lstStyle/>
          <a:p>
            <a:r>
              <a:rPr lang="en-IN" sz="2000" dirty="0">
                <a:latin typeface="Calibri" pitchFamily="34" charset="0"/>
              </a:rPr>
              <a:t>A graph of the theoretical insertion loss (dB) </a:t>
            </a:r>
            <a:r>
              <a:rPr lang="en-IN" sz="2000" dirty="0" err="1">
                <a:latin typeface="Calibri" pitchFamily="34" charset="0"/>
              </a:rPr>
              <a:t>vs</a:t>
            </a:r>
            <a:r>
              <a:rPr lang="en-IN" sz="2000" dirty="0">
                <a:latin typeface="Calibri" pitchFamily="34" charset="0"/>
              </a:rPr>
              <a:t> coupling (dB) for </a:t>
            </a:r>
            <a:r>
              <a:rPr lang="en-IN" sz="2000" dirty="0" err="1">
                <a:latin typeface="Calibri" pitchFamily="34" charset="0"/>
              </a:rPr>
              <a:t>adissipationless</a:t>
            </a:r>
            <a:r>
              <a:rPr lang="en-IN" sz="2000" dirty="0">
                <a:latin typeface="Calibri" pitchFamily="34" charset="0"/>
              </a:rPr>
              <a:t> coupler is shown in Figure 2.</a:t>
            </a:r>
          </a:p>
        </p:txBody>
      </p:sp>
      <p:sp>
        <p:nvSpPr>
          <p:cNvPr id="8197" name="TextBox 5"/>
          <p:cNvSpPr txBox="1">
            <a:spLocks noChangeArrowheads="1"/>
          </p:cNvSpPr>
          <p:nvPr/>
        </p:nvSpPr>
        <p:spPr bwMode="auto">
          <a:xfrm>
            <a:off x="6629400" y="0"/>
            <a:ext cx="2971800" cy="369888"/>
          </a:xfrm>
          <a:prstGeom prst="rect">
            <a:avLst/>
          </a:prstGeom>
          <a:noFill/>
          <a:ln w="9525">
            <a:noFill/>
            <a:miter lim="800000"/>
            <a:headEnd/>
            <a:tailEnd/>
          </a:ln>
        </p:spPr>
        <p:txBody>
          <a:bodyPr>
            <a:spAutoFit/>
          </a:bodyPr>
          <a:lstStyle/>
          <a:p>
            <a:r>
              <a:rPr lang="en-US">
                <a:latin typeface="Calibri" pitchFamily="34" charset="0"/>
              </a:rPr>
              <a:t>continued……</a:t>
            </a:r>
            <a:endParaRPr lang="en-IN">
              <a:latin typeface="Calibri" pitchFamily="34" charset="0"/>
            </a:endParaRPr>
          </a:p>
        </p:txBody>
      </p:sp>
      <p:sp>
        <p:nvSpPr>
          <p:cNvPr id="8" name="Slide Number Placeholder 7"/>
          <p:cNvSpPr>
            <a:spLocks noGrp="1"/>
          </p:cNvSpPr>
          <p:nvPr>
            <p:ph type="sldNum" sz="quarter" idx="12"/>
          </p:nvPr>
        </p:nvSpPr>
        <p:spPr/>
        <p:txBody>
          <a:bodyPr/>
          <a:lstStyle/>
          <a:p>
            <a:pPr>
              <a:defRPr/>
            </a:pPr>
            <a:fld id="{1009AFBA-6851-4FDC-B29D-741316D85DEB}" type="slidenum">
              <a:rPr lang="en-US"/>
              <a:pPr>
                <a:defRPr/>
              </a:pPr>
              <a:t>34</a:t>
            </a:fld>
            <a:endParaRPr lang="en-US"/>
          </a:p>
        </p:txBody>
      </p:sp>
    </p:spTree>
  </p:cSld>
  <p:clrMapOvr>
    <a:masterClrMapping/>
  </p:clrMapOvr>
  <p:transition>
    <p:fade thruBlk="1"/>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Autofit/>
          </a:bodyPr>
          <a:lstStyle/>
          <a:p>
            <a:pPr fontAlgn="auto">
              <a:spcAft>
                <a:spcPts val="0"/>
              </a:spcAft>
              <a:defRPr/>
            </a:pPr>
            <a:r>
              <a:rPr lang="en-IN" sz="4800" b="1" dirty="0" smtClean="0"/>
              <a:t>Isolation</a:t>
            </a:r>
            <a:br>
              <a:rPr lang="en-IN" sz="4800" b="1" dirty="0" smtClean="0"/>
            </a:br>
            <a:endParaRPr lang="en-IN" sz="4800" dirty="0"/>
          </a:p>
        </p:txBody>
      </p:sp>
      <p:sp>
        <p:nvSpPr>
          <p:cNvPr id="3" name="Content Placeholder 2"/>
          <p:cNvSpPr>
            <a:spLocks noGrp="1"/>
          </p:cNvSpPr>
          <p:nvPr>
            <p:ph idx="1"/>
          </p:nvPr>
        </p:nvSpPr>
        <p:spPr>
          <a:xfrm>
            <a:off x="0" y="1066800"/>
            <a:ext cx="9144000" cy="5562600"/>
          </a:xfrm>
        </p:spPr>
        <p:txBody>
          <a:bodyPr rtlCol="0">
            <a:normAutofit fontScale="92500" lnSpcReduction="10000"/>
          </a:bodyPr>
          <a:lstStyle/>
          <a:p>
            <a:pPr fontAlgn="auto">
              <a:spcAft>
                <a:spcPts val="0"/>
              </a:spcAft>
              <a:buFont typeface="Arial" pitchFamily="34" charset="0"/>
              <a:buChar char="•"/>
              <a:defRPr/>
            </a:pPr>
            <a:r>
              <a:rPr lang="en-IN" dirty="0" smtClean="0"/>
              <a:t>Isolation of a directional coupler can be defined as the difference in signal levels in dB between the input port and the isolated port when the two other ports are terminated by matched loads.</a:t>
            </a:r>
          </a:p>
          <a:p>
            <a:pPr fontAlgn="auto">
              <a:spcAft>
                <a:spcPts val="0"/>
              </a:spcAft>
              <a:buFont typeface="Arial" pitchFamily="34" charset="0"/>
              <a:buNone/>
              <a:defRPr/>
            </a:pPr>
            <a:endParaRPr lang="en-IN" dirty="0" smtClean="0"/>
          </a:p>
          <a:p>
            <a:pPr fontAlgn="auto">
              <a:spcAft>
                <a:spcPts val="0"/>
              </a:spcAft>
              <a:buFont typeface="Arial" pitchFamily="34" charset="0"/>
              <a:buChar char="•"/>
              <a:defRPr/>
            </a:pPr>
            <a:r>
              <a:rPr lang="en-IN" dirty="0" smtClean="0"/>
              <a:t>Isolation: </a:t>
            </a:r>
          </a:p>
          <a:p>
            <a:pPr fontAlgn="auto">
              <a:spcAft>
                <a:spcPts val="0"/>
              </a:spcAft>
              <a:buFont typeface="Arial" pitchFamily="34" charset="0"/>
              <a:buChar char="•"/>
              <a:defRPr/>
            </a:pPr>
            <a:endParaRPr lang="en-IN" dirty="0" smtClean="0"/>
          </a:p>
          <a:p>
            <a:pPr fontAlgn="auto">
              <a:spcAft>
                <a:spcPts val="0"/>
              </a:spcAft>
              <a:buFont typeface="Arial" pitchFamily="34" charset="0"/>
              <a:buChar char="•"/>
              <a:defRPr/>
            </a:pPr>
            <a:r>
              <a:rPr lang="en-IN" dirty="0" smtClean="0"/>
              <a:t>It can also be defined between the two output ports. In this case, one of the output ports is used as the input; the other is considered the output port while the other two ports (input and isolated) are terminated by matched loads.</a:t>
            </a:r>
          </a:p>
          <a:p>
            <a:pPr fontAlgn="auto">
              <a:spcAft>
                <a:spcPts val="0"/>
              </a:spcAft>
              <a:buFont typeface="Arial" pitchFamily="34" charset="0"/>
              <a:buChar char="•"/>
              <a:defRPr/>
            </a:pPr>
            <a:endParaRPr lang="en-IN" dirty="0"/>
          </a:p>
        </p:txBody>
      </p:sp>
      <p:pic>
        <p:nvPicPr>
          <p:cNvPr id="9220" name="Picture 3"/>
          <p:cNvPicPr>
            <a:picLocks noChangeAspect="1" noChangeArrowheads="1"/>
          </p:cNvPicPr>
          <p:nvPr/>
        </p:nvPicPr>
        <p:blipFill>
          <a:blip r:embed="rId2" cstate="print"/>
          <a:srcRect/>
          <a:stretch>
            <a:fillRect/>
          </a:stretch>
        </p:blipFill>
        <p:spPr bwMode="auto">
          <a:xfrm>
            <a:off x="2514600" y="3124200"/>
            <a:ext cx="3124200" cy="990600"/>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pPr>
              <a:defRPr/>
            </a:pPr>
            <a:fld id="{AF8E583D-C370-48BF-B144-9B370451FEDE}" type="slidenum">
              <a:rPr lang="en-US"/>
              <a:pPr>
                <a:defRPr/>
              </a:pPr>
              <a:t>35</a:t>
            </a:fld>
            <a:endParaRPr lang="en-US"/>
          </a:p>
        </p:txBody>
      </p:sp>
      <p:pic>
        <p:nvPicPr>
          <p:cNvPr id="9224" name="Picture 3"/>
          <p:cNvPicPr>
            <a:picLocks noChangeAspect="1" noChangeArrowheads="1"/>
          </p:cNvPicPr>
          <p:nvPr/>
        </p:nvPicPr>
        <p:blipFill>
          <a:blip r:embed="rId3" cstate="print"/>
          <a:srcRect l="18056" t="13470" r="15279" b="11644"/>
          <a:stretch>
            <a:fillRect/>
          </a:stretch>
        </p:blipFill>
        <p:spPr bwMode="auto">
          <a:xfrm>
            <a:off x="5943600" y="2590800"/>
            <a:ext cx="2895600" cy="1447800"/>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endParaRPr lang="en-IN" smtClean="0"/>
          </a:p>
        </p:txBody>
      </p:sp>
      <p:sp>
        <p:nvSpPr>
          <p:cNvPr id="3" name="Content Placeholder 2"/>
          <p:cNvSpPr>
            <a:spLocks noGrp="1"/>
          </p:cNvSpPr>
          <p:nvPr>
            <p:ph idx="1"/>
          </p:nvPr>
        </p:nvSpPr>
        <p:spPr>
          <a:xfrm>
            <a:off x="0" y="1600200"/>
            <a:ext cx="9144000" cy="5029200"/>
          </a:xfrm>
        </p:spPr>
        <p:txBody>
          <a:bodyPr rtlCol="0">
            <a:normAutofit fontScale="92500"/>
          </a:bodyPr>
          <a:lstStyle/>
          <a:p>
            <a:pPr fontAlgn="auto">
              <a:spcAft>
                <a:spcPts val="0"/>
              </a:spcAft>
              <a:buFont typeface="Arial" pitchFamily="34" charset="0"/>
              <a:buChar char="•"/>
              <a:defRPr/>
            </a:pPr>
            <a:r>
              <a:rPr lang="en-IN" dirty="0" smtClean="0"/>
              <a:t>Consequently: </a:t>
            </a:r>
          </a:p>
          <a:p>
            <a:pPr fontAlgn="auto">
              <a:spcAft>
                <a:spcPts val="0"/>
              </a:spcAft>
              <a:buFont typeface="Arial" pitchFamily="34" charset="0"/>
              <a:buChar char="•"/>
              <a:defRPr/>
            </a:pPr>
            <a:endParaRPr lang="en-IN" dirty="0" smtClean="0"/>
          </a:p>
          <a:p>
            <a:pPr fontAlgn="auto">
              <a:spcAft>
                <a:spcPts val="0"/>
              </a:spcAft>
              <a:buFont typeface="Arial" pitchFamily="34" charset="0"/>
              <a:buChar char="•"/>
              <a:defRPr/>
            </a:pPr>
            <a:r>
              <a:rPr lang="en-IN" dirty="0" smtClean="0"/>
              <a:t>The isolation between the input and the isolated ports may be different from the isolation between the two output ports.</a:t>
            </a:r>
          </a:p>
          <a:p>
            <a:pPr fontAlgn="auto">
              <a:spcAft>
                <a:spcPts val="0"/>
              </a:spcAft>
              <a:buFont typeface="Arial" pitchFamily="34" charset="0"/>
              <a:buChar char="•"/>
              <a:defRPr/>
            </a:pPr>
            <a:endParaRPr lang="en-IN" dirty="0" smtClean="0"/>
          </a:p>
          <a:p>
            <a:pPr fontAlgn="auto">
              <a:spcAft>
                <a:spcPts val="0"/>
              </a:spcAft>
              <a:buFont typeface="Arial" pitchFamily="34" charset="0"/>
              <a:buChar char="•"/>
              <a:defRPr/>
            </a:pPr>
            <a:r>
              <a:rPr lang="en-IN" dirty="0" smtClean="0"/>
              <a:t> For example, the isolation between ports 1 and 4 can be 30 dB while the isolation between ports 2 and 3 can be a different value such as 25 dB. Isolation can be estimated from the coupling plus return loss.</a:t>
            </a:r>
          </a:p>
          <a:p>
            <a:pPr fontAlgn="auto">
              <a:spcAft>
                <a:spcPts val="0"/>
              </a:spcAft>
              <a:buFont typeface="Arial" pitchFamily="34" charset="0"/>
              <a:buChar char="•"/>
              <a:defRPr/>
            </a:pPr>
            <a:endParaRPr lang="en-IN" dirty="0"/>
          </a:p>
        </p:txBody>
      </p:sp>
      <p:pic>
        <p:nvPicPr>
          <p:cNvPr id="10244" name="Picture 4"/>
          <p:cNvPicPr>
            <a:picLocks noChangeAspect="1" noChangeArrowheads="1"/>
          </p:cNvPicPr>
          <p:nvPr/>
        </p:nvPicPr>
        <p:blipFill>
          <a:blip r:embed="rId2" cstate="print"/>
          <a:srcRect/>
          <a:stretch>
            <a:fillRect/>
          </a:stretch>
        </p:blipFill>
        <p:spPr bwMode="auto">
          <a:xfrm>
            <a:off x="3124200" y="1600200"/>
            <a:ext cx="4800600" cy="762000"/>
          </a:xfrm>
          <a:prstGeom prst="rect">
            <a:avLst/>
          </a:prstGeom>
          <a:noFill/>
          <a:ln w="9525">
            <a:noFill/>
            <a:miter lim="800000"/>
            <a:headEnd/>
            <a:tailEnd/>
          </a:ln>
        </p:spPr>
      </p:pic>
      <p:sp>
        <p:nvSpPr>
          <p:cNvPr id="10245" name="TextBox 4"/>
          <p:cNvSpPr txBox="1">
            <a:spLocks noChangeArrowheads="1"/>
          </p:cNvSpPr>
          <p:nvPr/>
        </p:nvSpPr>
        <p:spPr bwMode="auto">
          <a:xfrm>
            <a:off x="5410200" y="228600"/>
            <a:ext cx="2971800" cy="461963"/>
          </a:xfrm>
          <a:prstGeom prst="rect">
            <a:avLst/>
          </a:prstGeom>
          <a:noFill/>
          <a:ln w="9525">
            <a:noFill/>
            <a:miter lim="800000"/>
            <a:headEnd/>
            <a:tailEnd/>
          </a:ln>
        </p:spPr>
        <p:txBody>
          <a:bodyPr>
            <a:spAutoFit/>
          </a:bodyPr>
          <a:lstStyle/>
          <a:p>
            <a:r>
              <a:rPr lang="en-US" sz="2400">
                <a:latin typeface="Calibri" pitchFamily="34" charset="0"/>
              </a:rPr>
              <a:t>continued……</a:t>
            </a:r>
            <a:endParaRPr lang="en-IN" sz="2400">
              <a:latin typeface="Calibri" pitchFamily="34" charset="0"/>
            </a:endParaRPr>
          </a:p>
        </p:txBody>
      </p:sp>
      <p:sp>
        <p:nvSpPr>
          <p:cNvPr id="7" name="Slide Number Placeholder 6"/>
          <p:cNvSpPr>
            <a:spLocks noGrp="1"/>
          </p:cNvSpPr>
          <p:nvPr>
            <p:ph type="sldNum" sz="quarter" idx="12"/>
          </p:nvPr>
        </p:nvSpPr>
        <p:spPr/>
        <p:txBody>
          <a:bodyPr/>
          <a:lstStyle/>
          <a:p>
            <a:pPr>
              <a:defRPr/>
            </a:pPr>
            <a:fld id="{8406F853-4AC2-40D4-9FBA-360C643C54D2}" type="slidenum">
              <a:rPr lang="en-US"/>
              <a:pPr>
                <a:defRPr/>
              </a:pPr>
              <a:t>36</a:t>
            </a:fld>
            <a:endParaRPr lang="en-US"/>
          </a:p>
        </p:txBody>
      </p:sp>
    </p:spTree>
  </p:cSld>
  <p:clrMapOvr>
    <a:masterClrMapping/>
  </p:clrMapOvr>
  <p:transition>
    <p:fade thruBlk="1"/>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Autofit/>
          </a:bodyPr>
          <a:lstStyle/>
          <a:p>
            <a:pPr fontAlgn="auto">
              <a:spcAft>
                <a:spcPts val="0"/>
              </a:spcAft>
              <a:defRPr/>
            </a:pPr>
            <a:r>
              <a:rPr lang="en-IN" sz="4800" b="1" dirty="0" smtClean="0"/>
              <a:t>Directivity</a:t>
            </a:r>
            <a:br>
              <a:rPr lang="en-IN" sz="4800" b="1" dirty="0" smtClean="0"/>
            </a:br>
            <a:endParaRPr lang="en-IN" sz="4800" dirty="0"/>
          </a:p>
        </p:txBody>
      </p:sp>
      <p:sp>
        <p:nvSpPr>
          <p:cNvPr id="3" name="Content Placeholder 2"/>
          <p:cNvSpPr>
            <a:spLocks noGrp="1"/>
          </p:cNvSpPr>
          <p:nvPr>
            <p:ph idx="1"/>
          </p:nvPr>
        </p:nvSpPr>
        <p:spPr>
          <a:xfrm>
            <a:off x="2819400" y="1219200"/>
            <a:ext cx="6324600" cy="6019800"/>
          </a:xfrm>
        </p:spPr>
        <p:txBody>
          <a:bodyPr rtlCol="0">
            <a:normAutofit fontScale="85000" lnSpcReduction="10000"/>
          </a:bodyPr>
          <a:lstStyle/>
          <a:p>
            <a:pPr fontAlgn="auto">
              <a:spcAft>
                <a:spcPts val="0"/>
              </a:spcAft>
              <a:buFont typeface="Arial" pitchFamily="34" charset="0"/>
              <a:buChar char="•"/>
              <a:defRPr/>
            </a:pPr>
            <a:r>
              <a:rPr lang="en-IN" dirty="0" smtClean="0"/>
              <a:t>Directivity is directly related to isolation. It is defined as:</a:t>
            </a:r>
            <a:endParaRPr lang="en-US" dirty="0" smtClean="0"/>
          </a:p>
          <a:p>
            <a:pPr fontAlgn="auto">
              <a:spcAft>
                <a:spcPts val="0"/>
              </a:spcAft>
              <a:buFont typeface="Arial" pitchFamily="34" charset="0"/>
              <a:buNone/>
              <a:defRPr/>
            </a:pPr>
            <a:r>
              <a:rPr lang="en-IN" dirty="0" smtClean="0"/>
              <a:t>     </a:t>
            </a:r>
          </a:p>
          <a:p>
            <a:pPr fontAlgn="auto">
              <a:spcAft>
                <a:spcPts val="0"/>
              </a:spcAft>
              <a:buFont typeface="Arial" pitchFamily="34" charset="0"/>
              <a:buNone/>
              <a:defRPr/>
            </a:pPr>
            <a:r>
              <a:rPr lang="en-IN" dirty="0" smtClean="0"/>
              <a:t>   </a:t>
            </a:r>
          </a:p>
          <a:p>
            <a:pPr fontAlgn="auto">
              <a:spcAft>
                <a:spcPts val="0"/>
              </a:spcAft>
              <a:buFont typeface="Arial" pitchFamily="34" charset="0"/>
              <a:buNone/>
              <a:defRPr/>
            </a:pPr>
            <a:r>
              <a:rPr lang="en-IN" dirty="0" smtClean="0"/>
              <a:t>   where: P</a:t>
            </a:r>
            <a:r>
              <a:rPr lang="en-IN" baseline="-25000" dirty="0" smtClean="0"/>
              <a:t>3</a:t>
            </a:r>
            <a:r>
              <a:rPr lang="en-IN" dirty="0" smtClean="0"/>
              <a:t> is the output power from the coupled port and P</a:t>
            </a:r>
            <a:r>
              <a:rPr lang="en-IN" baseline="-25000" dirty="0" smtClean="0"/>
              <a:t>4</a:t>
            </a:r>
            <a:r>
              <a:rPr lang="en-IN" dirty="0" smtClean="0"/>
              <a:t> is the power output from the isolated port.</a:t>
            </a:r>
          </a:p>
          <a:p>
            <a:pPr fontAlgn="auto">
              <a:spcAft>
                <a:spcPts val="0"/>
              </a:spcAft>
              <a:buFont typeface="Arial" pitchFamily="34" charset="0"/>
              <a:buNone/>
              <a:defRPr/>
            </a:pPr>
            <a:endParaRPr lang="en-IN" dirty="0" smtClean="0"/>
          </a:p>
          <a:p>
            <a:pPr fontAlgn="auto">
              <a:spcAft>
                <a:spcPts val="0"/>
              </a:spcAft>
              <a:buFont typeface="Arial" pitchFamily="34" charset="0"/>
              <a:buChar char="•"/>
              <a:defRPr/>
            </a:pPr>
            <a:r>
              <a:rPr lang="en-IN" dirty="0" smtClean="0"/>
              <a:t>The directivity should be as high as possible. The directivity is very high at the design frequency and is a more sensitive function of frequency because it depends on the cancellation of two wave components. </a:t>
            </a:r>
          </a:p>
          <a:p>
            <a:pPr fontAlgn="auto">
              <a:spcAft>
                <a:spcPts val="0"/>
              </a:spcAft>
              <a:buFont typeface="Arial" pitchFamily="34" charset="0"/>
              <a:buNone/>
              <a:defRPr/>
            </a:pPr>
            <a:endParaRPr lang="en-IN" dirty="0" smtClean="0"/>
          </a:p>
          <a:p>
            <a:pPr fontAlgn="auto">
              <a:spcAft>
                <a:spcPts val="0"/>
              </a:spcAft>
              <a:buFont typeface="Arial" pitchFamily="34" charset="0"/>
              <a:buChar char="•"/>
              <a:defRPr/>
            </a:pPr>
            <a:endParaRPr lang="en-IN" dirty="0" smtClean="0"/>
          </a:p>
          <a:p>
            <a:pPr fontAlgn="auto">
              <a:spcAft>
                <a:spcPts val="0"/>
              </a:spcAft>
              <a:buFont typeface="Arial" pitchFamily="34" charset="0"/>
              <a:buChar char="•"/>
              <a:defRPr/>
            </a:pPr>
            <a:endParaRPr lang="en-IN" dirty="0"/>
          </a:p>
        </p:txBody>
      </p:sp>
      <p:pic>
        <p:nvPicPr>
          <p:cNvPr id="11268" name="Picture 2"/>
          <p:cNvPicPr>
            <a:picLocks noChangeAspect="1" noChangeArrowheads="1"/>
          </p:cNvPicPr>
          <p:nvPr/>
        </p:nvPicPr>
        <p:blipFill>
          <a:blip r:embed="rId2" cstate="print"/>
          <a:srcRect/>
          <a:stretch>
            <a:fillRect/>
          </a:stretch>
        </p:blipFill>
        <p:spPr bwMode="auto">
          <a:xfrm>
            <a:off x="3124200" y="2057400"/>
            <a:ext cx="6019800" cy="914400"/>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pPr>
              <a:defRPr/>
            </a:pPr>
            <a:fld id="{1871D4CF-DDB7-4232-B792-1E5074ACD958}" type="slidenum">
              <a:rPr lang="en-US"/>
              <a:pPr>
                <a:defRPr/>
              </a:pPr>
              <a:t>37</a:t>
            </a:fld>
            <a:endParaRPr lang="en-US"/>
          </a:p>
        </p:txBody>
      </p:sp>
      <p:pic>
        <p:nvPicPr>
          <p:cNvPr id="11271" name="Picture 2"/>
          <p:cNvPicPr>
            <a:picLocks noChangeAspect="1" noChangeArrowheads="1"/>
          </p:cNvPicPr>
          <p:nvPr/>
        </p:nvPicPr>
        <p:blipFill>
          <a:blip r:embed="rId3" cstate="print"/>
          <a:srcRect/>
          <a:stretch>
            <a:fillRect/>
          </a:stretch>
        </p:blipFill>
        <p:spPr bwMode="auto">
          <a:xfrm>
            <a:off x="228600" y="1371600"/>
            <a:ext cx="2667000" cy="3886200"/>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2"/>
          <p:cNvSpPr>
            <a:spLocks noGrp="1"/>
          </p:cNvSpPr>
          <p:nvPr>
            <p:ph idx="1"/>
          </p:nvPr>
        </p:nvSpPr>
        <p:spPr>
          <a:xfrm>
            <a:off x="0" y="1143000"/>
            <a:ext cx="8686800" cy="4525963"/>
          </a:xfrm>
        </p:spPr>
        <p:txBody>
          <a:bodyPr/>
          <a:lstStyle/>
          <a:p>
            <a:r>
              <a:rPr lang="en-IN" smtClean="0"/>
              <a:t>Waveguide directional couplers will have the best directivity. </a:t>
            </a:r>
          </a:p>
          <a:p>
            <a:endParaRPr lang="en-IN" smtClean="0"/>
          </a:p>
          <a:p>
            <a:r>
              <a:rPr lang="en-IN" smtClean="0"/>
              <a:t>Directivity is not directly measurable, and is calculated from the difference of the isolation and coupling measurements as:</a:t>
            </a:r>
            <a:endParaRPr lang="en-IN" baseline="30000" smtClean="0"/>
          </a:p>
          <a:p>
            <a:endParaRPr lang="en-IN" smtClean="0"/>
          </a:p>
        </p:txBody>
      </p:sp>
      <p:pic>
        <p:nvPicPr>
          <p:cNvPr id="12291" name="Picture 4"/>
          <p:cNvPicPr>
            <a:picLocks noChangeAspect="1" noChangeArrowheads="1"/>
          </p:cNvPicPr>
          <p:nvPr/>
        </p:nvPicPr>
        <p:blipFill>
          <a:blip r:embed="rId2" cstate="print"/>
          <a:srcRect/>
          <a:stretch>
            <a:fillRect/>
          </a:stretch>
        </p:blipFill>
        <p:spPr bwMode="auto">
          <a:xfrm>
            <a:off x="1447800" y="4343400"/>
            <a:ext cx="6789738" cy="838200"/>
          </a:xfrm>
          <a:prstGeom prst="rect">
            <a:avLst/>
          </a:prstGeom>
          <a:noFill/>
          <a:ln w="9525">
            <a:noFill/>
            <a:miter lim="800000"/>
            <a:headEnd/>
            <a:tailEnd/>
          </a:ln>
        </p:spPr>
      </p:pic>
      <p:pic>
        <p:nvPicPr>
          <p:cNvPr id="12292" name="Picture 5"/>
          <p:cNvPicPr>
            <a:picLocks noChangeAspect="1" noChangeArrowheads="1"/>
          </p:cNvPicPr>
          <p:nvPr/>
        </p:nvPicPr>
        <p:blipFill>
          <a:blip r:embed="rId3" cstate="print"/>
          <a:srcRect/>
          <a:stretch>
            <a:fillRect/>
          </a:stretch>
        </p:blipFill>
        <p:spPr bwMode="auto">
          <a:xfrm>
            <a:off x="2743200" y="5105400"/>
            <a:ext cx="3505200" cy="752475"/>
          </a:xfrm>
          <a:prstGeom prst="rect">
            <a:avLst/>
          </a:prstGeom>
          <a:noFill/>
          <a:ln w="9525">
            <a:noFill/>
            <a:miter lim="800000"/>
            <a:headEnd/>
            <a:tailEnd/>
          </a:ln>
        </p:spPr>
      </p:pic>
      <p:sp>
        <p:nvSpPr>
          <p:cNvPr id="12293" name="TextBox 5"/>
          <p:cNvSpPr txBox="1">
            <a:spLocks noChangeArrowheads="1"/>
          </p:cNvSpPr>
          <p:nvPr/>
        </p:nvSpPr>
        <p:spPr bwMode="auto">
          <a:xfrm>
            <a:off x="5486400" y="381000"/>
            <a:ext cx="2971800" cy="461963"/>
          </a:xfrm>
          <a:prstGeom prst="rect">
            <a:avLst/>
          </a:prstGeom>
          <a:noFill/>
          <a:ln w="9525">
            <a:noFill/>
            <a:miter lim="800000"/>
            <a:headEnd/>
            <a:tailEnd/>
          </a:ln>
        </p:spPr>
        <p:txBody>
          <a:bodyPr>
            <a:spAutoFit/>
          </a:bodyPr>
          <a:lstStyle/>
          <a:p>
            <a:r>
              <a:rPr lang="en-US" sz="2400">
                <a:latin typeface="Calibri" pitchFamily="34" charset="0"/>
              </a:rPr>
              <a:t>continued……</a:t>
            </a:r>
            <a:endParaRPr lang="en-IN" sz="2400">
              <a:latin typeface="Calibri" pitchFamily="34" charset="0"/>
            </a:endParaRPr>
          </a:p>
        </p:txBody>
      </p:sp>
      <p:sp>
        <p:nvSpPr>
          <p:cNvPr id="8" name="Slide Number Placeholder 7"/>
          <p:cNvSpPr>
            <a:spLocks noGrp="1"/>
          </p:cNvSpPr>
          <p:nvPr>
            <p:ph type="sldNum" sz="quarter" idx="12"/>
          </p:nvPr>
        </p:nvSpPr>
        <p:spPr/>
        <p:txBody>
          <a:bodyPr/>
          <a:lstStyle/>
          <a:p>
            <a:pPr>
              <a:defRPr/>
            </a:pPr>
            <a:fld id="{0042B598-3787-42D9-A73D-DF854CDFDE32}" type="slidenum">
              <a:rPr lang="en-US"/>
              <a:pPr>
                <a:defRPr/>
              </a:pPr>
              <a:t>38</a:t>
            </a:fld>
            <a:endParaRPr lang="en-US"/>
          </a:p>
        </p:txBody>
      </p:sp>
    </p:spTree>
  </p:cSld>
  <p:clrMapOvr>
    <a:masterClrMapping/>
  </p:clrMapOvr>
  <p:transition>
    <p:fade thruBlk="1"/>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sz="5400" b="1" smtClean="0"/>
              <a:t>APPLICATIONS </a:t>
            </a:r>
            <a:endParaRPr lang="en-IN" sz="5400" b="1" smtClean="0"/>
          </a:p>
        </p:txBody>
      </p:sp>
      <p:sp>
        <p:nvSpPr>
          <p:cNvPr id="13315" name="Content Placeholder 2"/>
          <p:cNvSpPr>
            <a:spLocks noGrp="1"/>
          </p:cNvSpPr>
          <p:nvPr>
            <p:ph idx="1"/>
          </p:nvPr>
        </p:nvSpPr>
        <p:spPr>
          <a:xfrm>
            <a:off x="76200" y="1600200"/>
            <a:ext cx="4876800" cy="5334000"/>
          </a:xfrm>
        </p:spPr>
        <p:txBody>
          <a:bodyPr/>
          <a:lstStyle/>
          <a:p>
            <a:r>
              <a:rPr lang="en-IN" b="1" dirty="0" smtClean="0"/>
              <a:t>Monitoring / Power measurements</a:t>
            </a:r>
          </a:p>
          <a:p>
            <a:pPr>
              <a:buFont typeface="Arial" charset="0"/>
              <a:buNone/>
            </a:pPr>
            <a:r>
              <a:rPr lang="en-IN" dirty="0" smtClean="0"/>
              <a:t>   The coupled output from the directional coupler can be used to monitor frequency and power level on the signal without interrupting the main power flow in the system.</a:t>
            </a:r>
          </a:p>
          <a:p>
            <a:endParaRPr lang="en-IN" dirty="0" smtClean="0"/>
          </a:p>
        </p:txBody>
      </p:sp>
      <p:sp>
        <p:nvSpPr>
          <p:cNvPr id="7" name="Slide Number Placeholder 6"/>
          <p:cNvSpPr>
            <a:spLocks noGrp="1"/>
          </p:cNvSpPr>
          <p:nvPr>
            <p:ph type="sldNum" sz="quarter" idx="12"/>
          </p:nvPr>
        </p:nvSpPr>
        <p:spPr/>
        <p:txBody>
          <a:bodyPr/>
          <a:lstStyle/>
          <a:p>
            <a:pPr>
              <a:defRPr/>
            </a:pPr>
            <a:fld id="{61249F9E-4BE1-400C-8D46-8728D82612F5}" type="slidenum">
              <a:rPr lang="en-US"/>
              <a:pPr>
                <a:defRPr/>
              </a:pPr>
              <a:t>39</a:t>
            </a:fld>
            <a:endParaRPr lang="en-US"/>
          </a:p>
        </p:txBody>
      </p:sp>
      <p:pic>
        <p:nvPicPr>
          <p:cNvPr id="13319" name="Picture 4"/>
          <p:cNvPicPr>
            <a:picLocks noChangeAspect="1" noChangeArrowheads="1"/>
          </p:cNvPicPr>
          <p:nvPr/>
        </p:nvPicPr>
        <p:blipFill>
          <a:blip r:embed="rId2" cstate="print"/>
          <a:srcRect/>
          <a:stretch>
            <a:fillRect/>
          </a:stretch>
        </p:blipFill>
        <p:spPr bwMode="auto">
          <a:xfrm>
            <a:off x="5105400" y="1828800"/>
            <a:ext cx="3048000" cy="2286000"/>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8686800" cy="503238"/>
          </a:xfrm>
        </p:spPr>
        <p:txBody>
          <a:bodyPr rtlCol="0">
            <a:normAutofit fontScale="90000"/>
          </a:bodyPr>
          <a:lstStyle/>
          <a:p>
            <a:pPr eaLnBrk="1" fontAlgn="auto" hangingPunct="1">
              <a:spcAft>
                <a:spcPts val="0"/>
              </a:spcAft>
              <a:defRPr/>
            </a:pPr>
            <a:endParaRPr lang="en-US" dirty="0"/>
          </a:p>
        </p:txBody>
      </p:sp>
      <p:sp>
        <p:nvSpPr>
          <p:cNvPr id="27651" name="Subtitle 2"/>
          <p:cNvSpPr>
            <a:spLocks noGrp="1"/>
          </p:cNvSpPr>
          <p:nvPr>
            <p:ph type="subTitle" idx="1"/>
          </p:nvPr>
        </p:nvSpPr>
        <p:spPr>
          <a:xfrm>
            <a:off x="228600" y="762000"/>
            <a:ext cx="8763000" cy="5943600"/>
          </a:xfrm>
        </p:spPr>
        <p:txBody>
          <a:bodyPr/>
          <a:lstStyle/>
          <a:p>
            <a:pPr algn="l" eaLnBrk="1" hangingPunct="1"/>
            <a:r>
              <a:rPr lang="en-US" smtClean="0">
                <a:solidFill>
                  <a:schemeClr val="tx1"/>
                </a:solidFill>
              </a:rPr>
              <a:t>3. It is impossible for a general three-port junction of arbitrary symmetry to present matched impedances at all three arms.</a:t>
            </a:r>
          </a:p>
        </p:txBody>
      </p:sp>
      <p:sp>
        <p:nvSpPr>
          <p:cNvPr id="27652" name="Slide Number Placeholder 5"/>
          <p:cNvSpPr>
            <a:spLocks noGrp="1"/>
          </p:cNvSpPr>
          <p:nvPr>
            <p:ph type="sldNum" sz="quarter" idx="12"/>
          </p:nvPr>
        </p:nvSpPr>
        <p:spPr bwMode="auto">
          <a:noFill/>
          <a:ln>
            <a:miter lim="800000"/>
            <a:headEnd/>
            <a:tailEnd/>
          </a:ln>
        </p:spPr>
        <p:txBody>
          <a:bodyPr/>
          <a:lstStyle/>
          <a:p>
            <a:fld id="{871B1908-533E-4CD0-A98C-DFF8ABB4653C}" type="slidenum">
              <a:rPr lang="en-US"/>
              <a:pPr/>
              <a:t>4</a:t>
            </a:fld>
            <a:endParaRPr lang="en-US"/>
          </a:p>
        </p:txBody>
      </p:sp>
    </p:spTree>
  </p:cSld>
  <p:clrMapOvr>
    <a:masterClrMapping/>
  </p:clrMapOvr>
  <p:transition>
    <p:fade thruBlk="1"/>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endParaRPr lang="en-IN" smtClean="0"/>
          </a:p>
        </p:txBody>
      </p:sp>
      <p:sp>
        <p:nvSpPr>
          <p:cNvPr id="14339" name="Content Placeholder 2"/>
          <p:cNvSpPr>
            <a:spLocks noGrp="1"/>
          </p:cNvSpPr>
          <p:nvPr>
            <p:ph idx="1"/>
          </p:nvPr>
        </p:nvSpPr>
        <p:spPr>
          <a:xfrm>
            <a:off x="3505200" y="1676400"/>
            <a:ext cx="6477000" cy="4525963"/>
          </a:xfrm>
        </p:spPr>
        <p:txBody>
          <a:bodyPr/>
          <a:lstStyle/>
          <a:p>
            <a:r>
              <a:rPr lang="en-IN" smtClean="0"/>
              <a:t>Frequency measurements</a:t>
            </a:r>
          </a:p>
          <a:p>
            <a:r>
              <a:rPr lang="en-IN" smtClean="0"/>
              <a:t>Signal levelling</a:t>
            </a:r>
          </a:p>
          <a:p>
            <a:r>
              <a:rPr lang="en-IN" smtClean="0"/>
              <a:t>Reflection coefficient measurements</a:t>
            </a:r>
          </a:p>
          <a:p>
            <a:r>
              <a:rPr lang="en-IN" smtClean="0"/>
              <a:t>Signal sampling</a:t>
            </a:r>
          </a:p>
          <a:p>
            <a:r>
              <a:rPr lang="en-IN" smtClean="0"/>
              <a:t>Signal injection</a:t>
            </a:r>
          </a:p>
          <a:p>
            <a:r>
              <a:rPr lang="en-IN" smtClean="0"/>
              <a:t>Measure incident and reflected power to determine VSWR</a:t>
            </a:r>
          </a:p>
          <a:p>
            <a:pPr>
              <a:buFont typeface="Arial" charset="0"/>
              <a:buNone/>
            </a:pPr>
            <a:endParaRPr lang="en-IN" smtClean="0"/>
          </a:p>
        </p:txBody>
      </p:sp>
      <p:sp>
        <p:nvSpPr>
          <p:cNvPr id="5" name="Slide Number Placeholder 4"/>
          <p:cNvSpPr>
            <a:spLocks noGrp="1"/>
          </p:cNvSpPr>
          <p:nvPr>
            <p:ph type="sldNum" sz="quarter" idx="12"/>
          </p:nvPr>
        </p:nvSpPr>
        <p:spPr/>
        <p:txBody>
          <a:bodyPr/>
          <a:lstStyle/>
          <a:p>
            <a:pPr>
              <a:defRPr/>
            </a:pPr>
            <a:fld id="{326053CF-9D75-4851-A831-4B4F85A42A3E}" type="slidenum">
              <a:rPr lang="en-US"/>
              <a:pPr>
                <a:defRPr/>
              </a:pPr>
              <a:t>40</a:t>
            </a:fld>
            <a:endParaRPr lang="en-US"/>
          </a:p>
        </p:txBody>
      </p:sp>
      <p:sp>
        <p:nvSpPr>
          <p:cNvPr id="14342" name="TextBox 5"/>
          <p:cNvSpPr txBox="1">
            <a:spLocks noChangeArrowheads="1"/>
          </p:cNvSpPr>
          <p:nvPr/>
        </p:nvSpPr>
        <p:spPr bwMode="auto">
          <a:xfrm>
            <a:off x="5181600" y="223838"/>
            <a:ext cx="2971800" cy="461962"/>
          </a:xfrm>
          <a:prstGeom prst="rect">
            <a:avLst/>
          </a:prstGeom>
          <a:noFill/>
          <a:ln w="9525">
            <a:noFill/>
            <a:miter lim="800000"/>
            <a:headEnd/>
            <a:tailEnd/>
          </a:ln>
        </p:spPr>
        <p:txBody>
          <a:bodyPr>
            <a:spAutoFit/>
          </a:bodyPr>
          <a:lstStyle/>
          <a:p>
            <a:r>
              <a:rPr lang="en-US" sz="2400">
                <a:latin typeface="Calibri" pitchFamily="34" charset="0"/>
              </a:rPr>
              <a:t>continued……</a:t>
            </a:r>
            <a:endParaRPr lang="en-IN" sz="2400">
              <a:latin typeface="Calibri" pitchFamily="34" charset="0"/>
            </a:endParaRPr>
          </a:p>
        </p:txBody>
      </p:sp>
      <p:pic>
        <p:nvPicPr>
          <p:cNvPr id="14343" name="Picture 3"/>
          <p:cNvPicPr>
            <a:picLocks noChangeAspect="1" noChangeArrowheads="1"/>
          </p:cNvPicPr>
          <p:nvPr/>
        </p:nvPicPr>
        <p:blipFill>
          <a:blip r:embed="rId2" cstate="print"/>
          <a:srcRect/>
          <a:stretch>
            <a:fillRect/>
          </a:stretch>
        </p:blipFill>
        <p:spPr bwMode="auto">
          <a:xfrm>
            <a:off x="152400" y="1828800"/>
            <a:ext cx="3124200" cy="3124200"/>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endParaRPr lang="en-IN" smtClean="0"/>
          </a:p>
        </p:txBody>
      </p:sp>
      <p:sp>
        <p:nvSpPr>
          <p:cNvPr id="15363" name="Content Placeholder 2"/>
          <p:cNvSpPr>
            <a:spLocks noGrp="1"/>
          </p:cNvSpPr>
          <p:nvPr>
            <p:ph idx="1"/>
          </p:nvPr>
        </p:nvSpPr>
        <p:spPr>
          <a:xfrm>
            <a:off x="0" y="1295400"/>
            <a:ext cx="4724400" cy="5257800"/>
          </a:xfrm>
        </p:spPr>
        <p:txBody>
          <a:bodyPr/>
          <a:lstStyle/>
          <a:p>
            <a:r>
              <a:rPr lang="en-IN" b="1" smtClean="0"/>
              <a:t>Making use of isolation-                      </a:t>
            </a:r>
          </a:p>
          <a:p>
            <a:pPr>
              <a:buFont typeface="Arial" charset="0"/>
              <a:buNone/>
            </a:pPr>
            <a:r>
              <a:rPr lang="en-IN" b="1" smtClean="0"/>
              <a:t>    </a:t>
            </a:r>
            <a:r>
              <a:rPr lang="en-IN" smtClean="0"/>
              <a:t>If isolation is high, directional couplers are good for combining signals to feed a single line to a receiver. </a:t>
            </a:r>
          </a:p>
        </p:txBody>
      </p:sp>
      <p:pic>
        <p:nvPicPr>
          <p:cNvPr id="15364" name="Picture 2"/>
          <p:cNvPicPr>
            <a:picLocks noChangeAspect="1" noChangeArrowheads="1"/>
          </p:cNvPicPr>
          <p:nvPr/>
        </p:nvPicPr>
        <p:blipFill>
          <a:blip r:embed="rId2" cstate="print"/>
          <a:srcRect/>
          <a:stretch>
            <a:fillRect/>
          </a:stretch>
        </p:blipFill>
        <p:spPr bwMode="auto">
          <a:xfrm>
            <a:off x="4648200" y="1447800"/>
            <a:ext cx="3962400" cy="2895600"/>
          </a:xfrm>
          <a:prstGeom prst="rect">
            <a:avLst/>
          </a:prstGeom>
          <a:noFill/>
          <a:ln w="9525">
            <a:noFill/>
            <a:miter lim="800000"/>
            <a:headEnd/>
            <a:tailEnd/>
          </a:ln>
        </p:spPr>
      </p:pic>
      <p:pic>
        <p:nvPicPr>
          <p:cNvPr id="15365" name="Picture 2"/>
          <p:cNvPicPr>
            <a:picLocks noChangeAspect="1" noChangeArrowheads="1"/>
          </p:cNvPicPr>
          <p:nvPr/>
        </p:nvPicPr>
        <p:blipFill>
          <a:blip r:embed="rId3" cstate="print"/>
          <a:srcRect/>
          <a:stretch>
            <a:fillRect/>
          </a:stretch>
        </p:blipFill>
        <p:spPr bwMode="auto">
          <a:xfrm>
            <a:off x="4648200" y="4495800"/>
            <a:ext cx="4038600" cy="1943100"/>
          </a:xfrm>
          <a:prstGeom prst="rect">
            <a:avLst/>
          </a:prstGeom>
          <a:noFill/>
          <a:ln w="9525">
            <a:noFill/>
            <a:miter lim="800000"/>
            <a:headEnd/>
            <a:tailEnd/>
          </a:ln>
        </p:spPr>
      </p:pic>
      <p:sp>
        <p:nvSpPr>
          <p:cNvPr id="15366" name="TextBox 5"/>
          <p:cNvSpPr txBox="1">
            <a:spLocks noChangeArrowheads="1"/>
          </p:cNvSpPr>
          <p:nvPr/>
        </p:nvSpPr>
        <p:spPr bwMode="auto">
          <a:xfrm>
            <a:off x="5486400" y="228600"/>
            <a:ext cx="2971800" cy="461963"/>
          </a:xfrm>
          <a:prstGeom prst="rect">
            <a:avLst/>
          </a:prstGeom>
          <a:noFill/>
          <a:ln w="9525">
            <a:noFill/>
            <a:miter lim="800000"/>
            <a:headEnd/>
            <a:tailEnd/>
          </a:ln>
        </p:spPr>
        <p:txBody>
          <a:bodyPr>
            <a:spAutoFit/>
          </a:bodyPr>
          <a:lstStyle/>
          <a:p>
            <a:r>
              <a:rPr lang="en-US" sz="2400">
                <a:latin typeface="Calibri" pitchFamily="34" charset="0"/>
              </a:rPr>
              <a:t>continued……</a:t>
            </a:r>
            <a:endParaRPr lang="en-IN" sz="2400">
              <a:latin typeface="Calibri" pitchFamily="34" charset="0"/>
            </a:endParaRPr>
          </a:p>
        </p:txBody>
      </p:sp>
      <p:sp>
        <p:nvSpPr>
          <p:cNvPr id="8" name="Slide Number Placeholder 7"/>
          <p:cNvSpPr>
            <a:spLocks noGrp="1"/>
          </p:cNvSpPr>
          <p:nvPr>
            <p:ph type="sldNum" sz="quarter" idx="12"/>
          </p:nvPr>
        </p:nvSpPr>
        <p:spPr/>
        <p:txBody>
          <a:bodyPr/>
          <a:lstStyle/>
          <a:p>
            <a:pPr>
              <a:defRPr/>
            </a:pPr>
            <a:fld id="{860B6C8B-285F-4984-8A3D-A9FB75082902}" type="slidenum">
              <a:rPr lang="en-US"/>
              <a:pPr>
                <a:defRPr/>
              </a:pPr>
              <a:t>41</a:t>
            </a:fld>
            <a:endParaRPr lang="en-US"/>
          </a:p>
        </p:txBody>
      </p:sp>
    </p:spTree>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8686800" cy="503238"/>
          </a:xfrm>
        </p:spPr>
        <p:txBody>
          <a:bodyPr rtlCol="0">
            <a:normAutofit fontScale="90000"/>
          </a:bodyPr>
          <a:lstStyle/>
          <a:p>
            <a:pPr eaLnBrk="1" fontAlgn="auto" hangingPunct="1">
              <a:spcAft>
                <a:spcPts val="0"/>
              </a:spcAft>
              <a:defRPr/>
            </a:pPr>
            <a:r>
              <a:rPr lang="en-US" dirty="0" smtClean="0"/>
              <a:t>E-plane Tee</a:t>
            </a:r>
            <a:endParaRPr lang="en-US" dirty="0"/>
          </a:p>
        </p:txBody>
      </p:sp>
      <p:sp>
        <p:nvSpPr>
          <p:cNvPr id="28675" name="Subtitle 2"/>
          <p:cNvSpPr>
            <a:spLocks noGrp="1"/>
          </p:cNvSpPr>
          <p:nvPr>
            <p:ph type="subTitle" idx="1"/>
          </p:nvPr>
        </p:nvSpPr>
        <p:spPr>
          <a:xfrm>
            <a:off x="228600" y="762000"/>
            <a:ext cx="8763000" cy="5943600"/>
          </a:xfrm>
        </p:spPr>
        <p:txBody>
          <a:bodyPr/>
          <a:lstStyle/>
          <a:p>
            <a:pPr algn="l" eaLnBrk="1" hangingPunct="1"/>
            <a:r>
              <a:rPr lang="en-US" smtClean="0">
                <a:solidFill>
                  <a:schemeClr val="tx1"/>
                </a:solidFill>
              </a:rPr>
              <a:t>Series Tee</a:t>
            </a:r>
          </a:p>
          <a:p>
            <a:pPr algn="l" eaLnBrk="1" hangingPunct="1"/>
            <a:r>
              <a:rPr lang="en-US" smtClean="0">
                <a:solidFill>
                  <a:schemeClr val="tx1"/>
                </a:solidFill>
              </a:rPr>
              <a:t>A waveguide tee in which the </a:t>
            </a:r>
            <a:r>
              <a:rPr lang="en-US" b="1" smtClean="0">
                <a:solidFill>
                  <a:schemeClr val="tx1"/>
                </a:solidFill>
              </a:rPr>
              <a:t>axis</a:t>
            </a:r>
            <a:r>
              <a:rPr lang="en-US" smtClean="0">
                <a:solidFill>
                  <a:schemeClr val="tx1"/>
                </a:solidFill>
              </a:rPr>
              <a:t> of its side arm is </a:t>
            </a:r>
            <a:r>
              <a:rPr lang="en-US" b="1" smtClean="0">
                <a:solidFill>
                  <a:schemeClr val="tx1"/>
                </a:solidFill>
              </a:rPr>
              <a:t>parallel to the E-field </a:t>
            </a:r>
            <a:r>
              <a:rPr lang="en-US" smtClean="0">
                <a:solidFill>
                  <a:schemeClr val="tx1"/>
                </a:solidFill>
              </a:rPr>
              <a:t>of the main guide.</a:t>
            </a:r>
          </a:p>
        </p:txBody>
      </p:sp>
      <p:pic>
        <p:nvPicPr>
          <p:cNvPr id="28676" name="Picture 2"/>
          <p:cNvPicPr>
            <a:picLocks noChangeAspect="1" noChangeArrowheads="1"/>
          </p:cNvPicPr>
          <p:nvPr/>
        </p:nvPicPr>
        <p:blipFill>
          <a:blip r:embed="rId2"/>
          <a:srcRect/>
          <a:stretch>
            <a:fillRect/>
          </a:stretch>
        </p:blipFill>
        <p:spPr bwMode="auto">
          <a:xfrm>
            <a:off x="1524000" y="2362200"/>
            <a:ext cx="6286500" cy="4048125"/>
          </a:xfrm>
          <a:prstGeom prst="rect">
            <a:avLst/>
          </a:prstGeom>
          <a:noFill/>
          <a:ln w="9525">
            <a:noFill/>
            <a:miter lim="800000"/>
            <a:headEnd/>
            <a:tailEnd/>
          </a:ln>
        </p:spPr>
      </p:pic>
      <p:sp>
        <p:nvSpPr>
          <p:cNvPr id="28677" name="Slide Number Placeholder 5"/>
          <p:cNvSpPr>
            <a:spLocks noGrp="1"/>
          </p:cNvSpPr>
          <p:nvPr>
            <p:ph type="sldNum" sz="quarter" idx="12"/>
          </p:nvPr>
        </p:nvSpPr>
        <p:spPr bwMode="auto">
          <a:noFill/>
          <a:ln>
            <a:miter lim="800000"/>
            <a:headEnd/>
            <a:tailEnd/>
          </a:ln>
        </p:spPr>
        <p:txBody>
          <a:bodyPr/>
          <a:lstStyle/>
          <a:p>
            <a:fld id="{9C7E7832-9107-468A-B4F1-300ACE2B985E}" type="slidenum">
              <a:rPr lang="en-US"/>
              <a:pPr/>
              <a:t>5</a:t>
            </a:fld>
            <a:endParaRPr lang="en-US"/>
          </a:p>
        </p:txBody>
      </p:sp>
    </p:spTree>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8686800" cy="503238"/>
          </a:xfrm>
        </p:spPr>
        <p:txBody>
          <a:bodyPr rtlCol="0">
            <a:normAutofit fontScale="90000"/>
          </a:bodyPr>
          <a:lstStyle/>
          <a:p>
            <a:pPr eaLnBrk="1" fontAlgn="auto" hangingPunct="1">
              <a:spcAft>
                <a:spcPts val="0"/>
              </a:spcAft>
              <a:defRPr/>
            </a:pPr>
            <a:endParaRPr lang="en-US" dirty="0"/>
          </a:p>
        </p:txBody>
      </p:sp>
      <p:sp>
        <p:nvSpPr>
          <p:cNvPr id="3" name="Subtitle 2"/>
          <p:cNvSpPr>
            <a:spLocks noGrp="1"/>
          </p:cNvSpPr>
          <p:nvPr>
            <p:ph type="subTitle" idx="1"/>
          </p:nvPr>
        </p:nvSpPr>
        <p:spPr>
          <a:xfrm>
            <a:off x="228600" y="762000"/>
            <a:ext cx="8763000" cy="5943600"/>
          </a:xfrm>
        </p:spPr>
        <p:txBody>
          <a:bodyPr rtlCol="0">
            <a:normAutofit/>
          </a:bodyPr>
          <a:lstStyle/>
          <a:p>
            <a:pPr algn="l" eaLnBrk="1" fontAlgn="auto" hangingPunct="1">
              <a:spcAft>
                <a:spcPts val="0"/>
              </a:spcAft>
              <a:buFont typeface="Arial" panose="020B0604020202020204" pitchFamily="34" charset="0"/>
              <a:buNone/>
              <a:defRPr/>
            </a:pPr>
            <a:r>
              <a:rPr lang="en-US" dirty="0" smtClean="0">
                <a:solidFill>
                  <a:schemeClr val="tx1"/>
                </a:solidFill>
              </a:rPr>
              <a:t>If the collinear arms are symmetric about the side arm, there are two different transmission characteristics</a:t>
            </a:r>
          </a:p>
          <a:p>
            <a:pPr algn="l" eaLnBrk="1" fontAlgn="auto" hangingPunct="1">
              <a:spcAft>
                <a:spcPts val="0"/>
              </a:spcAft>
              <a:buFont typeface="Arial" panose="020B0604020202020204" pitchFamily="34" charset="0"/>
              <a:buNone/>
              <a:defRPr/>
            </a:pPr>
            <a:endParaRPr lang="en-US" dirty="0" smtClean="0">
              <a:solidFill>
                <a:schemeClr val="tx1"/>
              </a:solidFill>
            </a:endParaRPr>
          </a:p>
          <a:p>
            <a:pPr algn="l" eaLnBrk="1" fontAlgn="auto" hangingPunct="1">
              <a:spcAft>
                <a:spcPts val="0"/>
              </a:spcAft>
              <a:buFont typeface="Arial" panose="020B0604020202020204" pitchFamily="34" charset="0"/>
              <a:buNone/>
              <a:defRPr/>
            </a:pPr>
            <a:endParaRPr lang="en-US" dirty="0">
              <a:solidFill>
                <a:schemeClr val="tx1"/>
              </a:solidFill>
            </a:endParaRPr>
          </a:p>
          <a:p>
            <a:pPr algn="l" eaLnBrk="1" fontAlgn="auto" hangingPunct="1">
              <a:spcAft>
                <a:spcPts val="0"/>
              </a:spcAft>
              <a:buFont typeface="Arial" panose="020B0604020202020204" pitchFamily="34" charset="0"/>
              <a:buNone/>
              <a:defRPr/>
            </a:pPr>
            <a:endParaRPr lang="en-US" dirty="0">
              <a:solidFill>
                <a:schemeClr val="tx1"/>
              </a:solidFill>
            </a:endParaRPr>
          </a:p>
          <a:p>
            <a:pPr algn="l" eaLnBrk="1" fontAlgn="auto" hangingPunct="1">
              <a:spcAft>
                <a:spcPts val="0"/>
              </a:spcAft>
              <a:buFont typeface="Arial" panose="020B0604020202020204" pitchFamily="34" charset="0"/>
              <a:buNone/>
              <a:defRPr/>
            </a:pPr>
            <a:r>
              <a:rPr lang="en-US" sz="2400" dirty="0" smtClean="0">
                <a:solidFill>
                  <a:schemeClr val="tx1"/>
                </a:solidFill>
              </a:rPr>
              <a:t>Two way</a:t>
            </a:r>
          </a:p>
          <a:p>
            <a:pPr algn="l" eaLnBrk="1" fontAlgn="auto" hangingPunct="1">
              <a:spcAft>
                <a:spcPts val="0"/>
              </a:spcAft>
              <a:buFont typeface="Arial" panose="020B0604020202020204" pitchFamily="34" charset="0"/>
              <a:buNone/>
              <a:defRPr/>
            </a:pPr>
            <a:r>
              <a:rPr lang="en-US" sz="2400" dirty="0" smtClean="0">
                <a:solidFill>
                  <a:schemeClr val="tx1"/>
                </a:solidFill>
              </a:rPr>
              <a:t>Transmission of </a:t>
            </a:r>
          </a:p>
          <a:p>
            <a:pPr algn="l" eaLnBrk="1" fontAlgn="auto" hangingPunct="1">
              <a:spcAft>
                <a:spcPts val="0"/>
              </a:spcAft>
              <a:buFont typeface="Arial" panose="020B0604020202020204" pitchFamily="34" charset="0"/>
              <a:buNone/>
              <a:defRPr/>
            </a:pPr>
            <a:r>
              <a:rPr lang="en-US" sz="2400" dirty="0" smtClean="0">
                <a:solidFill>
                  <a:schemeClr val="tx1"/>
                </a:solidFill>
              </a:rPr>
              <a:t>E-plane tee</a:t>
            </a:r>
          </a:p>
          <a:p>
            <a:pPr marL="514350" indent="-514350" algn="l" eaLnBrk="1" fontAlgn="auto" hangingPunct="1">
              <a:spcAft>
                <a:spcPts val="0"/>
              </a:spcAft>
              <a:buFont typeface="Arial" panose="020B0604020202020204" pitchFamily="34" charset="0"/>
              <a:buAutoNum type="alphaLcParenR"/>
              <a:defRPr/>
            </a:pPr>
            <a:r>
              <a:rPr lang="en-US" sz="2400" dirty="0" smtClean="0">
                <a:solidFill>
                  <a:schemeClr val="tx1"/>
                </a:solidFill>
              </a:rPr>
              <a:t>i/p-main arm</a:t>
            </a:r>
          </a:p>
          <a:p>
            <a:pPr marL="514350" indent="-514350" algn="l" eaLnBrk="1" fontAlgn="auto" hangingPunct="1">
              <a:spcAft>
                <a:spcPts val="0"/>
              </a:spcAft>
              <a:buFont typeface="Arial" panose="020B0604020202020204" pitchFamily="34" charset="0"/>
              <a:buAutoNum type="alphaLcParenR"/>
              <a:defRPr/>
            </a:pPr>
            <a:r>
              <a:rPr lang="en-US" sz="2400" dirty="0" smtClean="0">
                <a:solidFill>
                  <a:schemeClr val="tx1"/>
                </a:solidFill>
              </a:rPr>
              <a:t>i/p-side arm</a:t>
            </a:r>
          </a:p>
          <a:p>
            <a:pPr algn="l" eaLnBrk="1" fontAlgn="auto" hangingPunct="1">
              <a:spcAft>
                <a:spcPts val="0"/>
              </a:spcAft>
              <a:buFont typeface="Arial" panose="020B0604020202020204" pitchFamily="34" charset="0"/>
              <a:buNone/>
              <a:defRPr/>
            </a:pPr>
            <a:endParaRPr lang="en-US" dirty="0">
              <a:solidFill>
                <a:schemeClr val="tx1"/>
              </a:solidFill>
            </a:endParaRPr>
          </a:p>
        </p:txBody>
      </p:sp>
      <p:pic>
        <p:nvPicPr>
          <p:cNvPr id="29700" name="Picture 2"/>
          <p:cNvPicPr>
            <a:picLocks noChangeAspect="1" noChangeArrowheads="1"/>
          </p:cNvPicPr>
          <p:nvPr/>
        </p:nvPicPr>
        <p:blipFill>
          <a:blip r:embed="rId2"/>
          <a:srcRect/>
          <a:stretch>
            <a:fillRect/>
          </a:stretch>
        </p:blipFill>
        <p:spPr bwMode="auto">
          <a:xfrm>
            <a:off x="3581400" y="1684338"/>
            <a:ext cx="5410200" cy="5135562"/>
          </a:xfrm>
          <a:prstGeom prst="rect">
            <a:avLst/>
          </a:prstGeom>
          <a:noFill/>
          <a:ln w="9525">
            <a:noFill/>
            <a:miter lim="800000"/>
            <a:headEnd/>
            <a:tailEnd/>
          </a:ln>
        </p:spPr>
      </p:pic>
      <p:sp>
        <p:nvSpPr>
          <p:cNvPr id="29701" name="Slide Number Placeholder 5"/>
          <p:cNvSpPr>
            <a:spLocks noGrp="1"/>
          </p:cNvSpPr>
          <p:nvPr>
            <p:ph type="sldNum" sz="quarter" idx="12"/>
          </p:nvPr>
        </p:nvSpPr>
        <p:spPr bwMode="auto">
          <a:noFill/>
          <a:ln>
            <a:miter lim="800000"/>
            <a:headEnd/>
            <a:tailEnd/>
          </a:ln>
        </p:spPr>
        <p:txBody>
          <a:bodyPr/>
          <a:lstStyle/>
          <a:p>
            <a:fld id="{A716D43B-D69E-474A-983B-129EB9B50DBA}" type="slidenum">
              <a:rPr lang="en-US"/>
              <a:pPr/>
              <a:t>6</a:t>
            </a:fld>
            <a:endParaRPr lang="en-US"/>
          </a:p>
        </p:txBody>
      </p:sp>
    </p:spTree>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8686800" cy="503238"/>
          </a:xfrm>
        </p:spPr>
        <p:txBody>
          <a:bodyPr rtlCol="0">
            <a:normAutofit fontScale="90000"/>
          </a:bodyPr>
          <a:lstStyle/>
          <a:p>
            <a:pPr eaLnBrk="1" fontAlgn="auto" hangingPunct="1">
              <a:spcAft>
                <a:spcPts val="0"/>
              </a:spcAft>
              <a:defRPr/>
            </a:pPr>
            <a:endParaRPr lang="en-US" dirty="0"/>
          </a:p>
        </p:txBody>
      </p:sp>
      <p:sp>
        <p:nvSpPr>
          <p:cNvPr id="30723" name="Subtitle 2"/>
          <p:cNvSpPr>
            <a:spLocks noGrp="1"/>
          </p:cNvSpPr>
          <p:nvPr>
            <p:ph type="subTitle" idx="1"/>
          </p:nvPr>
        </p:nvSpPr>
        <p:spPr>
          <a:xfrm>
            <a:off x="228600" y="762000"/>
            <a:ext cx="8763000" cy="5943600"/>
          </a:xfrm>
        </p:spPr>
        <p:txBody>
          <a:bodyPr/>
          <a:lstStyle/>
          <a:p>
            <a:pPr algn="l" eaLnBrk="1" hangingPunct="1"/>
            <a:r>
              <a:rPr lang="en-US" smtClean="0">
                <a:solidFill>
                  <a:schemeClr val="tx1"/>
                </a:solidFill>
              </a:rPr>
              <a:t>If E-plane tee is perfectly matched with the aid of screw tuners or inductive or capacitive windows at the junction, the diagonal components of the S-matrix, S11, S22 and S33 are zero because there will be no reflection.</a:t>
            </a:r>
          </a:p>
          <a:p>
            <a:pPr algn="l" eaLnBrk="1" hangingPunct="1"/>
            <a:r>
              <a:rPr lang="en-US" smtClean="0">
                <a:solidFill>
                  <a:schemeClr val="tx1"/>
                </a:solidFill>
              </a:rPr>
              <a:t>When the waves are fed into the side arm (port 3), the waves appearing at port1 and port2 of the collinear arm will be in the opposite phase and in the same magnitude. Therefore,</a:t>
            </a:r>
          </a:p>
          <a:p>
            <a:pPr algn="l" eaLnBrk="1" hangingPunct="1"/>
            <a:endParaRPr lang="en-US" smtClean="0">
              <a:solidFill>
                <a:schemeClr val="tx1"/>
              </a:solidFill>
            </a:endParaRPr>
          </a:p>
          <a:p>
            <a:pPr algn="l" eaLnBrk="1" hangingPunct="1"/>
            <a:r>
              <a:rPr lang="en-US" smtClean="0">
                <a:solidFill>
                  <a:schemeClr val="tx1"/>
                </a:solidFill>
              </a:rPr>
              <a:t>S13 = -S23 (both have opposite signs)</a:t>
            </a:r>
          </a:p>
        </p:txBody>
      </p:sp>
      <p:sp>
        <p:nvSpPr>
          <p:cNvPr id="30724" name="Slide Number Placeholder 5"/>
          <p:cNvSpPr>
            <a:spLocks noGrp="1"/>
          </p:cNvSpPr>
          <p:nvPr>
            <p:ph type="sldNum" sz="quarter" idx="12"/>
          </p:nvPr>
        </p:nvSpPr>
        <p:spPr bwMode="auto">
          <a:noFill/>
          <a:ln>
            <a:miter lim="800000"/>
            <a:headEnd/>
            <a:tailEnd/>
          </a:ln>
        </p:spPr>
        <p:txBody>
          <a:bodyPr/>
          <a:lstStyle/>
          <a:p>
            <a:fld id="{A5CE259E-9611-4AEA-81CF-79D86B9FE29C}" type="slidenum">
              <a:rPr lang="en-US"/>
              <a:pPr/>
              <a:t>7</a:t>
            </a:fld>
            <a:endParaRPr lang="en-US"/>
          </a:p>
        </p:txBody>
      </p:sp>
    </p:spTree>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8686800" cy="503238"/>
          </a:xfrm>
        </p:spPr>
        <p:txBody>
          <a:bodyPr rtlCol="0">
            <a:normAutofit fontScale="90000"/>
          </a:bodyPr>
          <a:lstStyle/>
          <a:p>
            <a:pPr eaLnBrk="1" fontAlgn="auto" hangingPunct="1">
              <a:spcAft>
                <a:spcPts val="0"/>
              </a:spcAft>
              <a:defRPr/>
            </a:pPr>
            <a:endParaRPr lang="en-US" dirty="0"/>
          </a:p>
        </p:txBody>
      </p:sp>
      <p:sp>
        <p:nvSpPr>
          <p:cNvPr id="31747" name="Subtitle 2"/>
          <p:cNvSpPr>
            <a:spLocks noGrp="1"/>
          </p:cNvSpPr>
          <p:nvPr>
            <p:ph type="subTitle" idx="1"/>
          </p:nvPr>
        </p:nvSpPr>
        <p:spPr>
          <a:xfrm>
            <a:off x="228600" y="152400"/>
            <a:ext cx="8763000" cy="6553200"/>
          </a:xfrm>
        </p:spPr>
        <p:txBody>
          <a:bodyPr/>
          <a:lstStyle/>
          <a:p>
            <a:pPr algn="l" eaLnBrk="1" hangingPunct="1"/>
            <a:r>
              <a:rPr lang="en-US" dirty="0" smtClean="0">
                <a:solidFill>
                  <a:schemeClr val="tx1"/>
                </a:solidFill>
              </a:rPr>
              <a:t>For a matched </a:t>
            </a:r>
            <a:r>
              <a:rPr lang="en-US" dirty="0" smtClean="0">
                <a:solidFill>
                  <a:schemeClr val="tx1"/>
                </a:solidFill>
              </a:rPr>
              <a:t>junction, the S matrix is </a:t>
            </a:r>
            <a:r>
              <a:rPr lang="en-US" dirty="0" smtClean="0">
                <a:solidFill>
                  <a:schemeClr val="tx1"/>
                </a:solidFill>
              </a:rPr>
              <a:t>given by</a:t>
            </a:r>
          </a:p>
          <a:p>
            <a:pPr algn="l" eaLnBrk="1" hangingPunct="1"/>
            <a:endParaRPr lang="en-US" dirty="0" smtClean="0">
              <a:solidFill>
                <a:schemeClr val="tx1"/>
              </a:solidFill>
            </a:endParaRPr>
          </a:p>
          <a:p>
            <a:pPr algn="l" eaLnBrk="1" hangingPunct="1"/>
            <a:endParaRPr lang="en-US" dirty="0" smtClean="0">
              <a:solidFill>
                <a:schemeClr val="tx1"/>
              </a:solidFill>
            </a:endParaRPr>
          </a:p>
          <a:p>
            <a:pPr algn="l" eaLnBrk="1" hangingPunct="1"/>
            <a:endParaRPr lang="en-US" dirty="0" smtClean="0">
              <a:solidFill>
                <a:schemeClr val="tx1"/>
              </a:solidFill>
            </a:endParaRPr>
          </a:p>
          <a:p>
            <a:pPr algn="l" eaLnBrk="1" hangingPunct="1"/>
            <a:r>
              <a:rPr lang="en-US" dirty="0" smtClean="0">
                <a:solidFill>
                  <a:schemeClr val="tx1"/>
                </a:solidFill>
              </a:rPr>
              <a:t>Symmetry property</a:t>
            </a:r>
          </a:p>
          <a:p>
            <a:pPr algn="l" eaLnBrk="1" hangingPunct="1"/>
            <a:r>
              <a:rPr lang="en-US" dirty="0" smtClean="0">
                <a:solidFill>
                  <a:schemeClr val="tx1"/>
                </a:solidFill>
              </a:rPr>
              <a:t>S12 = S21, S13 = S31 and S23 = S32</a:t>
            </a:r>
          </a:p>
          <a:p>
            <a:pPr algn="l" eaLnBrk="1" hangingPunct="1"/>
            <a:r>
              <a:rPr lang="en-US" dirty="0" smtClean="0">
                <a:solidFill>
                  <a:schemeClr val="tx1"/>
                </a:solidFill>
              </a:rPr>
              <a:t>Zero property,</a:t>
            </a:r>
          </a:p>
          <a:p>
            <a:pPr algn="l" eaLnBrk="1" hangingPunct="1"/>
            <a:r>
              <a:rPr lang="en-US" dirty="0" smtClean="0">
                <a:solidFill>
                  <a:schemeClr val="tx1"/>
                </a:solidFill>
              </a:rPr>
              <a:t>The sum of (each term of any column (row) multiplied by the complex conjugate of the corresponding terms of any column(row) is zero. )</a:t>
            </a:r>
          </a:p>
          <a:p>
            <a:pPr algn="l" eaLnBrk="1" hangingPunct="1"/>
            <a:endParaRPr lang="en-US" dirty="0" smtClean="0">
              <a:solidFill>
                <a:schemeClr val="tx1"/>
              </a:solidFill>
            </a:endParaRPr>
          </a:p>
        </p:txBody>
      </p:sp>
      <p:pic>
        <p:nvPicPr>
          <p:cNvPr id="31748" name="Picture 2"/>
          <p:cNvPicPr>
            <a:picLocks noChangeAspect="1" noChangeArrowheads="1"/>
          </p:cNvPicPr>
          <p:nvPr/>
        </p:nvPicPr>
        <p:blipFill>
          <a:blip r:embed="rId2"/>
          <a:srcRect/>
          <a:stretch>
            <a:fillRect/>
          </a:stretch>
        </p:blipFill>
        <p:spPr bwMode="auto">
          <a:xfrm>
            <a:off x="1905000" y="609600"/>
            <a:ext cx="3829050" cy="1857375"/>
          </a:xfrm>
          <a:prstGeom prst="rect">
            <a:avLst/>
          </a:prstGeom>
          <a:noFill/>
          <a:ln w="9525">
            <a:noFill/>
            <a:miter lim="800000"/>
            <a:headEnd/>
            <a:tailEnd/>
          </a:ln>
        </p:spPr>
      </p:pic>
      <p:sp>
        <p:nvSpPr>
          <p:cNvPr id="31749" name="Slide Number Placeholder 5"/>
          <p:cNvSpPr>
            <a:spLocks noGrp="1"/>
          </p:cNvSpPr>
          <p:nvPr>
            <p:ph type="sldNum" sz="quarter" idx="12"/>
          </p:nvPr>
        </p:nvSpPr>
        <p:spPr bwMode="auto">
          <a:noFill/>
          <a:ln>
            <a:miter lim="800000"/>
            <a:headEnd/>
            <a:tailEnd/>
          </a:ln>
        </p:spPr>
        <p:txBody>
          <a:bodyPr/>
          <a:lstStyle/>
          <a:p>
            <a:fld id="{3485FE8C-FDD2-43CD-BDB3-2193BC342DA6}" type="slidenum">
              <a:rPr lang="en-US"/>
              <a:pPr/>
              <a:t>8</a:t>
            </a:fld>
            <a:endParaRPr lang="en-US"/>
          </a:p>
        </p:txBody>
      </p:sp>
    </p:spTree>
  </p:cSld>
  <p:clrMapOvr>
    <a:masterClrMapping/>
  </p:clrMapOvr>
  <p:transition>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8686800" cy="503238"/>
          </a:xfrm>
        </p:spPr>
        <p:txBody>
          <a:bodyPr rtlCol="0">
            <a:normAutofit fontScale="90000"/>
          </a:bodyPr>
          <a:lstStyle/>
          <a:p>
            <a:pPr eaLnBrk="1" fontAlgn="auto" hangingPunct="1">
              <a:spcAft>
                <a:spcPts val="0"/>
              </a:spcAft>
              <a:defRPr/>
            </a:pPr>
            <a:endParaRPr lang="en-US" dirty="0"/>
          </a:p>
        </p:txBody>
      </p:sp>
      <p:sp>
        <p:nvSpPr>
          <p:cNvPr id="32771" name="Subtitle 2"/>
          <p:cNvSpPr>
            <a:spLocks noGrp="1"/>
          </p:cNvSpPr>
          <p:nvPr>
            <p:ph type="subTitle" idx="1"/>
          </p:nvPr>
        </p:nvSpPr>
        <p:spPr>
          <a:xfrm>
            <a:off x="228600" y="762000"/>
            <a:ext cx="8763000" cy="5943600"/>
          </a:xfrm>
        </p:spPr>
        <p:txBody>
          <a:bodyPr/>
          <a:lstStyle/>
          <a:p>
            <a:pPr algn="l" eaLnBrk="1" hangingPunct="1"/>
            <a:r>
              <a:rPr lang="en-US" smtClean="0">
                <a:solidFill>
                  <a:schemeClr val="tx1"/>
                </a:solidFill>
              </a:rPr>
              <a:t>S11S12* + S21S22* + S31S32* = 0</a:t>
            </a:r>
          </a:p>
          <a:p>
            <a:pPr algn="l" eaLnBrk="1" hangingPunct="1"/>
            <a:endParaRPr lang="en-US" smtClean="0">
              <a:solidFill>
                <a:schemeClr val="tx1"/>
              </a:solidFill>
            </a:endParaRPr>
          </a:p>
          <a:p>
            <a:pPr algn="l" eaLnBrk="1" hangingPunct="1"/>
            <a:endParaRPr lang="en-US" smtClean="0">
              <a:solidFill>
                <a:schemeClr val="tx1"/>
              </a:solidFill>
            </a:endParaRPr>
          </a:p>
          <a:p>
            <a:pPr algn="l" eaLnBrk="1" hangingPunct="1"/>
            <a:endParaRPr lang="en-US" smtClean="0">
              <a:solidFill>
                <a:schemeClr val="tx1"/>
              </a:solidFill>
            </a:endParaRPr>
          </a:p>
          <a:p>
            <a:pPr algn="l" eaLnBrk="1" hangingPunct="1"/>
            <a:endParaRPr lang="en-US" smtClean="0">
              <a:solidFill>
                <a:schemeClr val="tx1"/>
              </a:solidFill>
            </a:endParaRPr>
          </a:p>
          <a:p>
            <a:pPr algn="l" eaLnBrk="1" hangingPunct="1"/>
            <a:r>
              <a:rPr lang="en-US" smtClean="0">
                <a:solidFill>
                  <a:schemeClr val="tx1"/>
                </a:solidFill>
              </a:rPr>
              <a:t>Hence,</a:t>
            </a:r>
          </a:p>
          <a:p>
            <a:pPr algn="l" eaLnBrk="1" hangingPunct="1"/>
            <a:r>
              <a:rPr lang="en-US" smtClean="0">
                <a:solidFill>
                  <a:schemeClr val="tx1"/>
                </a:solidFill>
              </a:rPr>
              <a:t>S13S23* = 0</a:t>
            </a:r>
          </a:p>
          <a:p>
            <a:pPr algn="l" eaLnBrk="1" hangingPunct="1"/>
            <a:r>
              <a:rPr lang="en-US" smtClean="0">
                <a:solidFill>
                  <a:schemeClr val="tx1"/>
                </a:solidFill>
              </a:rPr>
              <a:t>i.e S13 = 0 or S23 = 0 or both = 0</a:t>
            </a:r>
          </a:p>
          <a:p>
            <a:pPr algn="l" eaLnBrk="1" hangingPunct="1"/>
            <a:endParaRPr lang="en-US" smtClean="0">
              <a:solidFill>
                <a:schemeClr val="tx1"/>
              </a:solidFill>
            </a:endParaRPr>
          </a:p>
        </p:txBody>
      </p:sp>
      <p:pic>
        <p:nvPicPr>
          <p:cNvPr id="32772" name="Picture 2"/>
          <p:cNvPicPr>
            <a:picLocks noChangeAspect="1" noChangeArrowheads="1"/>
          </p:cNvPicPr>
          <p:nvPr/>
        </p:nvPicPr>
        <p:blipFill>
          <a:blip r:embed="rId2"/>
          <a:srcRect/>
          <a:stretch>
            <a:fillRect/>
          </a:stretch>
        </p:blipFill>
        <p:spPr bwMode="auto">
          <a:xfrm>
            <a:off x="1905000" y="1371600"/>
            <a:ext cx="3829050" cy="1857375"/>
          </a:xfrm>
          <a:prstGeom prst="rect">
            <a:avLst/>
          </a:prstGeom>
          <a:noFill/>
          <a:ln w="9525">
            <a:noFill/>
            <a:miter lim="800000"/>
            <a:headEnd/>
            <a:tailEnd/>
          </a:ln>
        </p:spPr>
      </p:pic>
      <p:sp>
        <p:nvSpPr>
          <p:cNvPr id="32773" name="Slide Number Placeholder 6"/>
          <p:cNvSpPr>
            <a:spLocks noGrp="1"/>
          </p:cNvSpPr>
          <p:nvPr>
            <p:ph type="sldNum" sz="quarter" idx="12"/>
          </p:nvPr>
        </p:nvSpPr>
        <p:spPr bwMode="auto">
          <a:noFill/>
          <a:ln>
            <a:miter lim="800000"/>
            <a:headEnd/>
            <a:tailEnd/>
          </a:ln>
        </p:spPr>
        <p:txBody>
          <a:bodyPr/>
          <a:lstStyle/>
          <a:p>
            <a:fld id="{B838B8F6-5F35-4E9B-8AAA-4E79A04F0F86}" type="slidenum">
              <a:rPr lang="en-US"/>
              <a:pPr/>
              <a:t>9</a:t>
            </a:fld>
            <a:endParaRPr lang="en-US"/>
          </a:p>
        </p:txBody>
      </p:sp>
    </p:spTree>
  </p:cSld>
  <p:clrMapOvr>
    <a:masterClrMapping/>
  </p:clrMapOvr>
  <p:transition>
    <p:fade thruBlk="1"/>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549</TotalTime>
  <Words>1893</Words>
  <Application>Microsoft Office PowerPoint</Application>
  <PresentationFormat>On-screen Show (4:3)</PresentationFormat>
  <Paragraphs>258</Paragraphs>
  <Slides>41</Slides>
  <Notes>0</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Office Theme</vt:lpstr>
      <vt:lpstr>Waveguide Tee</vt:lpstr>
      <vt:lpstr>Tee Junction</vt:lpstr>
      <vt:lpstr>Statements </vt:lpstr>
      <vt:lpstr>Slide 4</vt:lpstr>
      <vt:lpstr>E-plane Tee</vt:lpstr>
      <vt:lpstr>Slide 6</vt:lpstr>
      <vt:lpstr>Slide 7</vt:lpstr>
      <vt:lpstr>Slide 8</vt:lpstr>
      <vt:lpstr>Slide 9</vt:lpstr>
      <vt:lpstr>Slide 10</vt:lpstr>
      <vt:lpstr>Slide 11</vt:lpstr>
      <vt:lpstr>Slide 12</vt:lpstr>
      <vt:lpstr>H-Plane Tee</vt:lpstr>
      <vt:lpstr>Slide 14</vt:lpstr>
      <vt:lpstr>Magic Tees (Hybrid Tees)</vt:lpstr>
      <vt:lpstr>Characteristics </vt:lpstr>
      <vt:lpstr>Slide 17</vt:lpstr>
      <vt:lpstr>Application</vt:lpstr>
      <vt:lpstr>Slide 19</vt:lpstr>
      <vt:lpstr>Slide 20</vt:lpstr>
      <vt:lpstr>Hybrid Rings (Rat-Race Circuits)</vt:lpstr>
      <vt:lpstr>Slide 22</vt:lpstr>
      <vt:lpstr>Slide 23</vt:lpstr>
      <vt:lpstr>Waveguide Corners, Bends, and Twists</vt:lpstr>
      <vt:lpstr>Slide 25</vt:lpstr>
      <vt:lpstr>Slide 26</vt:lpstr>
      <vt:lpstr>Slide 27</vt:lpstr>
      <vt:lpstr>DIRECTIONAL  COUPLER</vt:lpstr>
      <vt:lpstr>DIRECTIONAL  COUPLER</vt:lpstr>
      <vt:lpstr>Slide 30</vt:lpstr>
      <vt:lpstr>PARAMETERS:  </vt:lpstr>
      <vt:lpstr>Slide 32</vt:lpstr>
      <vt:lpstr>Loss </vt:lpstr>
      <vt:lpstr>Slide 34</vt:lpstr>
      <vt:lpstr>Isolation </vt:lpstr>
      <vt:lpstr>Slide 36</vt:lpstr>
      <vt:lpstr>Directivity </vt:lpstr>
      <vt:lpstr>Slide 38</vt:lpstr>
      <vt:lpstr>APPLICATIONS </vt:lpstr>
      <vt:lpstr>Slide 40</vt:lpstr>
      <vt:lpstr>Slide 41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BHARAT</dc:creator>
  <cp:lastModifiedBy>ELEX</cp:lastModifiedBy>
  <cp:revision>49</cp:revision>
  <dcterms:created xsi:type="dcterms:W3CDTF">2006-08-16T00:00:00Z</dcterms:created>
  <dcterms:modified xsi:type="dcterms:W3CDTF">2016-07-19T10:22:02Z</dcterms:modified>
</cp:coreProperties>
</file>