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1"/>
  </p:sldMasterIdLst>
  <p:sldIdLst>
    <p:sldId id="256" r:id="rId2"/>
    <p:sldId id="262" r:id="rId3"/>
    <p:sldId id="264" r:id="rId4"/>
    <p:sldId id="265" r:id="rId5"/>
    <p:sldId id="266"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6" autoAdjust="0"/>
    <p:restoredTop sz="94660"/>
  </p:normalViewPr>
  <p:slideViewPr>
    <p:cSldViewPr snapToGrid="0">
      <p:cViewPr>
        <p:scale>
          <a:sx n="100" d="100"/>
          <a:sy n="100" d="100"/>
        </p:scale>
        <p:origin x="-115"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61437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57661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0969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62133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5949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607556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295584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73695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48206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78144-6FD4-461A-BEE3-AC1989F0538A}"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46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78144-6FD4-461A-BEE3-AC1989F0538A}"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403385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78144-6FD4-461A-BEE3-AC1989F0538A}"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4519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78144-6FD4-461A-BEE3-AC1989F0538A}"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283888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78144-6FD4-461A-BEE3-AC1989F0538A}"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83113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78144-6FD4-461A-BEE3-AC1989F0538A}"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170583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78144-6FD4-461A-BEE3-AC1989F0538A}"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A6F0B9-6EDB-4F55-99E3-017684D7DF32}" type="slidenum">
              <a:rPr lang="en-US" smtClean="0"/>
              <a:t>‹#›</a:t>
            </a:fld>
            <a:endParaRPr lang="en-US"/>
          </a:p>
        </p:txBody>
      </p:sp>
    </p:spTree>
    <p:extLst>
      <p:ext uri="{BB962C8B-B14F-4D97-AF65-F5344CB8AC3E}">
        <p14:creationId xmlns:p14="http://schemas.microsoft.com/office/powerpoint/2010/main" val="385997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A78144-6FD4-461A-BEE3-AC1989F0538A}" type="datetimeFigureOut">
              <a:rPr lang="en-US" smtClean="0"/>
              <a:t>3/27/2023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A6F0B9-6EDB-4F55-99E3-017684D7DF32}" type="slidenum">
              <a:rPr lang="en-US" smtClean="0"/>
              <a:t>‹#›</a:t>
            </a:fld>
            <a:endParaRPr lang="en-US"/>
          </a:p>
        </p:txBody>
      </p:sp>
    </p:spTree>
    <p:extLst>
      <p:ext uri="{BB962C8B-B14F-4D97-AF65-F5344CB8AC3E}">
        <p14:creationId xmlns:p14="http://schemas.microsoft.com/office/powerpoint/2010/main" val="1187581740"/>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web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DC19-8E5F-4EBE-976D-B016F37BF913}"/>
              </a:ext>
            </a:extLst>
          </p:cNvPr>
          <p:cNvSpPr>
            <a:spLocks noGrp="1"/>
          </p:cNvSpPr>
          <p:nvPr>
            <p:ph type="ctrTitle"/>
          </p:nvPr>
        </p:nvSpPr>
        <p:spPr>
          <a:xfrm>
            <a:off x="722438" y="918270"/>
            <a:ext cx="10955548" cy="699905"/>
          </a:xfrm>
          <a:solidFill>
            <a:srgbClr val="FFC000"/>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rmAutofit/>
          </a:bodyPr>
          <a:lstStyle/>
          <a:p>
            <a:pPr algn="ctr"/>
            <a:r>
              <a:rPr lang="en-US" sz="3200" b="1" dirty="0">
                <a:solidFill>
                  <a:schemeClr val="tx1"/>
                </a:solidFill>
                <a:latin typeface="Bahnschrift Condensed" panose="020B0502040204020203" pitchFamily="34" charset="0"/>
              </a:rPr>
              <a:t>FULL ADDER USING TWO HALF ADDER AND 1-BIT COMPARATOR(Xnor using Nor)</a:t>
            </a:r>
          </a:p>
        </p:txBody>
      </p:sp>
      <p:sp>
        <p:nvSpPr>
          <p:cNvPr id="8" name="Subtitle 7">
            <a:extLst>
              <a:ext uri="{FF2B5EF4-FFF2-40B4-BE49-F238E27FC236}">
                <a16:creationId xmlns:a16="http://schemas.microsoft.com/office/drawing/2014/main" id="{2695AABC-5781-469E-A0AB-5ABC4A3A50C8}"/>
              </a:ext>
            </a:extLst>
          </p:cNvPr>
          <p:cNvSpPr>
            <a:spLocks noGrp="1"/>
          </p:cNvSpPr>
          <p:nvPr>
            <p:ph type="subTitle" idx="1"/>
          </p:nvPr>
        </p:nvSpPr>
        <p:spPr>
          <a:xfrm>
            <a:off x="3657598" y="1836262"/>
            <a:ext cx="4876801" cy="400619"/>
          </a:xfrm>
          <a:solidFill>
            <a:schemeClr val="accent6">
              <a:lumMod val="40000"/>
              <a:lumOff val="60000"/>
            </a:schemeClr>
          </a:solidFill>
          <a:ln>
            <a:solidFill>
              <a:schemeClr val="accent1">
                <a:lumMod val="75000"/>
              </a:schemeClr>
            </a:solidFill>
          </a:ln>
          <a:effectLst>
            <a:glow rad="101600">
              <a:schemeClr val="accent2">
                <a:satMod val="175000"/>
                <a:alpha val="40000"/>
              </a:schemeClr>
            </a:glow>
          </a:effectLst>
          <a:scene3d>
            <a:camera prst="orthographicFront"/>
            <a:lightRig rig="threePt" dir="t"/>
          </a:scene3d>
          <a:sp3d>
            <a:bevelT/>
          </a:sp3d>
        </p:spPr>
        <p:txBody>
          <a:bodyPr>
            <a:normAutofit/>
          </a:bodyPr>
          <a:lstStyle/>
          <a:p>
            <a:pPr algn="l"/>
            <a:r>
              <a:rPr lang="en-US" b="1" dirty="0">
                <a:solidFill>
                  <a:schemeClr val="tx1"/>
                </a:solidFill>
              </a:rPr>
              <a:t>Prepared By:-</a:t>
            </a:r>
          </a:p>
        </p:txBody>
      </p:sp>
      <p:pic>
        <p:nvPicPr>
          <p:cNvPr id="5" name="Picture 4">
            <a:extLst>
              <a:ext uri="{FF2B5EF4-FFF2-40B4-BE49-F238E27FC236}">
                <a16:creationId xmlns:a16="http://schemas.microsoft.com/office/drawing/2014/main" id="{D0A1ABFC-AE90-4EE9-BAA9-5820F5EDC630}"/>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pic>
        <p:nvPicPr>
          <p:cNvPr id="6" name="Picture 5">
            <a:extLst>
              <a:ext uri="{FF2B5EF4-FFF2-40B4-BE49-F238E27FC236}">
                <a16:creationId xmlns:a16="http://schemas.microsoft.com/office/drawing/2014/main" id="{67E81F9E-9554-4840-A6CA-C59F6CE31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sp>
        <p:nvSpPr>
          <p:cNvPr id="3" name="Rectangle 2">
            <a:extLst>
              <a:ext uri="{FF2B5EF4-FFF2-40B4-BE49-F238E27FC236}">
                <a16:creationId xmlns:a16="http://schemas.microsoft.com/office/drawing/2014/main" id="{B09017FC-D9CD-12F4-E8F3-0194D2CF4588}"/>
              </a:ext>
            </a:extLst>
          </p:cNvPr>
          <p:cNvSpPr/>
          <p:nvPr/>
        </p:nvSpPr>
        <p:spPr>
          <a:xfrm>
            <a:off x="3674853" y="3713875"/>
            <a:ext cx="4899804" cy="1095555"/>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Student 2 Name: NILAKSH PIMPALE</a:t>
            </a:r>
          </a:p>
          <a:p>
            <a:r>
              <a:rPr lang="en-US" dirty="0">
                <a:solidFill>
                  <a:schemeClr val="tx1"/>
                </a:solidFill>
                <a:latin typeface="Times New Roman" panose="02020603050405020304" pitchFamily="18" charset="0"/>
                <a:cs typeface="Times New Roman" panose="02020603050405020304" pitchFamily="18" charset="0"/>
              </a:rPr>
              <a:t>Roll no: 11</a:t>
            </a:r>
          </a:p>
          <a:p>
            <a:r>
              <a:rPr lang="en-US" dirty="0">
                <a:solidFill>
                  <a:schemeClr val="tx1"/>
                </a:solidFill>
                <a:latin typeface="Times New Roman" panose="02020603050405020304" pitchFamily="18" charset="0"/>
                <a:cs typeface="Times New Roman" panose="02020603050405020304" pitchFamily="18" charset="0"/>
              </a:rPr>
              <a:t>Enrollment No: 22002170220029</a:t>
            </a:r>
          </a:p>
          <a:p>
            <a:r>
              <a:rPr lang="en-US" dirty="0">
                <a:solidFill>
                  <a:schemeClr val="tx1"/>
                </a:solidFill>
                <a:latin typeface="Times New Roman" panose="02020603050405020304" pitchFamily="18" charset="0"/>
                <a:cs typeface="Times New Roman" panose="02020603050405020304" pitchFamily="18" charset="0"/>
              </a:rPr>
              <a:t>Batch:  F1        Branch: IT</a:t>
            </a:r>
          </a:p>
        </p:txBody>
      </p:sp>
      <p:sp>
        <p:nvSpPr>
          <p:cNvPr id="4" name="Rectangle 3">
            <a:extLst>
              <a:ext uri="{FF2B5EF4-FFF2-40B4-BE49-F238E27FC236}">
                <a16:creationId xmlns:a16="http://schemas.microsoft.com/office/drawing/2014/main" id="{A8B9476D-7BFA-B357-95B5-3930EB9C68F6}"/>
              </a:ext>
            </a:extLst>
          </p:cNvPr>
          <p:cNvSpPr/>
          <p:nvPr/>
        </p:nvSpPr>
        <p:spPr>
          <a:xfrm>
            <a:off x="3634595" y="2427600"/>
            <a:ext cx="4899804" cy="1095555"/>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Student 1 Name: TIRTH MISTRY</a:t>
            </a:r>
          </a:p>
          <a:p>
            <a:r>
              <a:rPr lang="en-US" dirty="0">
                <a:solidFill>
                  <a:schemeClr val="tx1"/>
                </a:solidFill>
                <a:latin typeface="Times New Roman" panose="02020603050405020304" pitchFamily="18" charset="0"/>
                <a:cs typeface="Times New Roman" panose="02020603050405020304" pitchFamily="18" charset="0"/>
              </a:rPr>
              <a:t>Roll no: 10</a:t>
            </a:r>
          </a:p>
          <a:p>
            <a:r>
              <a:rPr lang="en-US" dirty="0">
                <a:solidFill>
                  <a:schemeClr val="tx1"/>
                </a:solidFill>
                <a:latin typeface="Times New Roman" panose="02020603050405020304" pitchFamily="18" charset="0"/>
                <a:cs typeface="Times New Roman" panose="02020603050405020304" pitchFamily="18" charset="0"/>
              </a:rPr>
              <a:t>Enrollment No: 22002170220019</a:t>
            </a:r>
          </a:p>
          <a:p>
            <a:r>
              <a:rPr lang="en-US" dirty="0">
                <a:solidFill>
                  <a:schemeClr val="tx1"/>
                </a:solidFill>
                <a:latin typeface="Times New Roman" panose="02020603050405020304" pitchFamily="18" charset="0"/>
                <a:cs typeface="Times New Roman" panose="02020603050405020304" pitchFamily="18" charset="0"/>
              </a:rPr>
              <a:t>Batch: F1          Branch: IT</a:t>
            </a:r>
          </a:p>
        </p:txBody>
      </p:sp>
      <p:sp>
        <p:nvSpPr>
          <p:cNvPr id="7" name="Rectangle 6">
            <a:extLst>
              <a:ext uri="{FF2B5EF4-FFF2-40B4-BE49-F238E27FC236}">
                <a16:creationId xmlns:a16="http://schemas.microsoft.com/office/drawing/2014/main" id="{A96A7182-09AB-9D18-C213-A4BF3F43922E}"/>
              </a:ext>
            </a:extLst>
          </p:cNvPr>
          <p:cNvSpPr/>
          <p:nvPr/>
        </p:nvSpPr>
        <p:spPr>
          <a:xfrm>
            <a:off x="3674853" y="5123851"/>
            <a:ext cx="4899804" cy="1095555"/>
          </a:xfrm>
          <a:prstGeom prst="rect">
            <a:avLst/>
          </a:prstGeom>
          <a:solidFill>
            <a:schemeClr val="accent2">
              <a:lumMod val="20000"/>
              <a:lumOff val="80000"/>
            </a:schemeClr>
          </a:solidFill>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Student 3 Name: HEET SHAH</a:t>
            </a:r>
          </a:p>
          <a:p>
            <a:r>
              <a:rPr lang="en-US" dirty="0">
                <a:solidFill>
                  <a:schemeClr val="tx1"/>
                </a:solidFill>
                <a:latin typeface="Times New Roman" panose="02020603050405020304" pitchFamily="18" charset="0"/>
                <a:cs typeface="Times New Roman" panose="02020603050405020304" pitchFamily="18" charset="0"/>
              </a:rPr>
              <a:t>Roll no: 18</a:t>
            </a:r>
          </a:p>
          <a:p>
            <a:r>
              <a:rPr lang="en-US" dirty="0">
                <a:solidFill>
                  <a:schemeClr val="tx1"/>
                </a:solidFill>
                <a:latin typeface="Times New Roman" panose="02020603050405020304" pitchFamily="18" charset="0"/>
                <a:cs typeface="Times New Roman" panose="02020603050405020304" pitchFamily="18" charset="0"/>
              </a:rPr>
              <a:t>Enrollment No: 22002170220012</a:t>
            </a:r>
          </a:p>
          <a:p>
            <a:r>
              <a:rPr lang="en-US" dirty="0">
                <a:solidFill>
                  <a:schemeClr val="tx1"/>
                </a:solidFill>
                <a:latin typeface="Times New Roman" panose="02020603050405020304" pitchFamily="18" charset="0"/>
                <a:cs typeface="Times New Roman" panose="02020603050405020304" pitchFamily="18" charset="0"/>
              </a:rPr>
              <a:t>Batch: F1        Branch: IT</a:t>
            </a:r>
          </a:p>
        </p:txBody>
      </p:sp>
    </p:spTree>
    <p:extLst>
      <p:ext uri="{BB962C8B-B14F-4D97-AF65-F5344CB8AC3E}">
        <p14:creationId xmlns:p14="http://schemas.microsoft.com/office/powerpoint/2010/main" val="361097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
        <p:nvSpPr>
          <p:cNvPr id="9" name="Title 1">
            <a:extLst>
              <a:ext uri="{FF2B5EF4-FFF2-40B4-BE49-F238E27FC236}">
                <a16:creationId xmlns:a16="http://schemas.microsoft.com/office/drawing/2014/main" id="{3727EB0A-8543-424E-B68B-41BCA737BE39}"/>
              </a:ext>
            </a:extLst>
          </p:cNvPr>
          <p:cNvSpPr>
            <a:spLocks noGrp="1"/>
          </p:cNvSpPr>
          <p:nvPr>
            <p:ph type="title"/>
          </p:nvPr>
        </p:nvSpPr>
        <p:spPr>
          <a:xfrm>
            <a:off x="779755" y="724619"/>
            <a:ext cx="10515600" cy="935847"/>
          </a:xfrm>
          <a:solidFill>
            <a:srgbClr val="FFC000"/>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rmAutofit/>
          </a:bodyPr>
          <a:lstStyle/>
          <a:p>
            <a:pPr algn="ctr"/>
            <a:r>
              <a:rPr lang="en-US" sz="3600" b="1" dirty="0">
                <a:solidFill>
                  <a:schemeClr val="tx1"/>
                </a:solidFill>
                <a:latin typeface="Bahnschrift Condensed" panose="020B0502040204020203" pitchFamily="34" charset="0"/>
              </a:rPr>
              <a:t>Project Outline</a:t>
            </a:r>
          </a:p>
        </p:txBody>
      </p:sp>
      <p:sp>
        <p:nvSpPr>
          <p:cNvPr id="8" name="Content Placeholder 7">
            <a:extLst>
              <a:ext uri="{FF2B5EF4-FFF2-40B4-BE49-F238E27FC236}">
                <a16:creationId xmlns:a16="http://schemas.microsoft.com/office/drawing/2014/main" id="{03619788-4B18-4365-8C59-0298600E2314}"/>
              </a:ext>
            </a:extLst>
          </p:cNvPr>
          <p:cNvSpPr>
            <a:spLocks noGrp="1"/>
          </p:cNvSpPr>
          <p:nvPr>
            <p:ph idx="1"/>
          </p:nvPr>
        </p:nvSpPr>
        <p:spPr>
          <a:xfrm>
            <a:off x="779755" y="1781236"/>
            <a:ext cx="10515600" cy="5007752"/>
          </a:xfrm>
          <a:solidFill>
            <a:schemeClr val="accent2">
              <a:lumMod val="20000"/>
              <a:lumOff val="80000"/>
            </a:schemeClr>
          </a:solidFill>
        </p:spPr>
        <p:txBody>
          <a:bodyPr>
            <a:noAutofit/>
          </a:bodyPr>
          <a:lstStyle/>
          <a:p>
            <a:pPr>
              <a:buFont typeface="Wingdings" panose="05000000000000000000" pitchFamily="2" charset="2"/>
              <a:buChar char="Ø"/>
            </a:pPr>
            <a:r>
              <a:rPr lang="en-US" sz="1200" b="1" dirty="0">
                <a:solidFill>
                  <a:schemeClr val="tx1"/>
                </a:solidFill>
                <a:latin typeface="Bahnschrift Light Condensed" panose="020B0502040204020203" pitchFamily="34" charset="0"/>
                <a:cs typeface="Times New Roman" panose="02020603050405020304" pitchFamily="18" charset="0"/>
              </a:rPr>
              <a:t>Idea that lead to the concept:</a:t>
            </a:r>
          </a:p>
          <a:p>
            <a:r>
              <a:rPr lang="en-US" sz="1200" b="0" i="0" dirty="0">
                <a:solidFill>
                  <a:schemeClr val="tx1"/>
                </a:solidFill>
                <a:effectLst/>
                <a:latin typeface="Bahnschrift Light Condensed" panose="020B0502040204020203" pitchFamily="34" charset="0"/>
              </a:rPr>
              <a:t>The idea behind using two half adders to create a full adder is to combine two smaller, simpler circuits to perform a more complex task. A full adder is a combinational logic circuit that is used to perform addition of three single-bit binary numbers: two operands and a carry-in bit. A half adder is a digital circuit that takes two binary inputs (A and B) and produces two binary outputs: the sum (S) and the carry (C). However, when adding three binary inputs (A, B, and C_in) to produce a sum (S) and a carry (C_out), a full adder is needed.</a:t>
            </a:r>
            <a:endParaRPr lang="en-US" sz="1200" i="0" dirty="0">
              <a:solidFill>
                <a:schemeClr val="tx1"/>
              </a:solidFill>
              <a:effectLst/>
              <a:latin typeface="Bahnschrift Light Condensed" panose="020B0502040204020203" pitchFamily="34" charset="0"/>
            </a:endParaRPr>
          </a:p>
          <a:p>
            <a:r>
              <a:rPr lang="en-US" sz="1200" i="0" dirty="0">
                <a:solidFill>
                  <a:schemeClr val="tx1"/>
                </a:solidFill>
                <a:effectLst/>
                <a:latin typeface="Bahnschrift Light Condensed" panose="020B0502040204020203" pitchFamily="34" charset="0"/>
              </a:rPr>
              <a:t>Using two half adders to construct a full adder allows for a simpler, modular design that can be easily expanded to handle larger inputs. It also reduces the complexity of the individual circuits, making them easier to design and test.</a:t>
            </a:r>
          </a:p>
          <a:p>
            <a:r>
              <a:rPr lang="en-US" sz="1200" i="0" dirty="0">
                <a:solidFill>
                  <a:schemeClr val="tx1"/>
                </a:solidFill>
                <a:effectLst/>
                <a:latin typeface="Bahnschrift Light Condensed" panose="020B0502040204020203" pitchFamily="34" charset="0"/>
              </a:rPr>
              <a:t>The idea behind the project of implementing a 1-bit magnitude comparator is to create a digital circuit that can compare the relative magnitudes of two binary numbers. The circuit takes two binary numbers, each consisting of one bit, and determines whether one number is greater than, less than, or equal to the other number.</a:t>
            </a:r>
          </a:p>
          <a:p>
            <a:r>
              <a:rPr lang="en-US" sz="1200" i="0" dirty="0">
                <a:solidFill>
                  <a:schemeClr val="tx1"/>
                </a:solidFill>
                <a:effectLst/>
                <a:latin typeface="Bahnschrift Light Condensed" panose="020B0502040204020203" pitchFamily="34" charset="0"/>
              </a:rPr>
              <a:t>Overall, the project of implementing a 1-bit magnitude comparator is an important step towards creating more complex digital circuits and systems that can perform advanced mathematical operations on binary numbers.</a:t>
            </a:r>
          </a:p>
          <a:p>
            <a:r>
              <a:rPr lang="en-US" sz="1200" b="1" dirty="0">
                <a:solidFill>
                  <a:schemeClr val="tx1"/>
                </a:solidFill>
                <a:latin typeface="Bahnschrift Light Condensed" panose="020B0502040204020203" pitchFamily="34" charset="0"/>
                <a:cs typeface="Times New Roman" panose="02020603050405020304" pitchFamily="18" charset="0"/>
              </a:rPr>
              <a:t>Components:</a:t>
            </a:r>
          </a:p>
          <a:p>
            <a:pPr marL="0" marR="0">
              <a:lnSpc>
                <a:spcPct val="115000"/>
              </a:lnSpc>
              <a:spcBef>
                <a:spcPts val="0"/>
              </a:spcBef>
              <a:spcAft>
                <a:spcPts val="0"/>
              </a:spcAft>
            </a:pPr>
            <a:r>
              <a:rPr lang="en-IN" sz="1200" dirty="0">
                <a:solidFill>
                  <a:schemeClr val="tx1"/>
                </a:solidFill>
                <a:latin typeface="Bahnschrift Light Condensed" panose="020B0502040204020203" pitchFamily="34" charset="0"/>
                <a:ea typeface="Arial" panose="020B0604020202020204" pitchFamily="34" charset="0"/>
              </a:rPr>
              <a:t>F</a:t>
            </a:r>
            <a:r>
              <a:rPr lang="en-IN" sz="1200" dirty="0">
                <a:solidFill>
                  <a:schemeClr val="tx1"/>
                </a:solidFill>
                <a:effectLst/>
                <a:latin typeface="Bahnschrift Light Condensed" panose="020B0502040204020203" pitchFamily="34" charset="0"/>
                <a:ea typeface="Arial" panose="020B0604020202020204" pitchFamily="34" charset="0"/>
              </a:rPr>
              <a:t>ollowing are the Components:</a:t>
            </a:r>
          </a:p>
          <a:p>
            <a:pPr marL="0" marR="0">
              <a:lnSpc>
                <a:spcPct val="115000"/>
              </a:lnSpc>
              <a:spcBef>
                <a:spcPts val="0"/>
              </a:spcBef>
              <a:spcAft>
                <a:spcPts val="0"/>
              </a:spcAft>
            </a:pPr>
            <a:r>
              <a:rPr lang="en-IN" sz="1200" dirty="0">
                <a:solidFill>
                  <a:schemeClr val="tx1"/>
                </a:solidFill>
                <a:latin typeface="Bahnschrift Light Condensed" panose="020B0502040204020203" pitchFamily="34" charset="0"/>
                <a:ea typeface="Arial" panose="020B0604020202020204" pitchFamily="34" charset="0"/>
              </a:rPr>
              <a:t>1) EX-OR GATE IC</a:t>
            </a:r>
          </a:p>
          <a:p>
            <a:pPr marL="0" marR="0">
              <a:lnSpc>
                <a:spcPct val="115000"/>
              </a:lnSpc>
              <a:spcBef>
                <a:spcPts val="0"/>
              </a:spcBef>
              <a:spcAft>
                <a:spcPts val="0"/>
              </a:spcAft>
            </a:pPr>
            <a:r>
              <a:rPr lang="en-IN" sz="1200" dirty="0">
                <a:solidFill>
                  <a:schemeClr val="tx1"/>
                </a:solidFill>
                <a:effectLst/>
                <a:latin typeface="Bahnschrift Light Condensed" panose="020B0502040204020203" pitchFamily="34" charset="0"/>
                <a:ea typeface="Arial" panose="020B0604020202020204" pitchFamily="34" charset="0"/>
              </a:rPr>
              <a:t>2) AND GATE IC</a:t>
            </a:r>
            <a:endParaRPr lang="en-IN" sz="1200" dirty="0">
              <a:solidFill>
                <a:schemeClr val="tx1"/>
              </a:solidFill>
              <a:latin typeface="Bahnschrift Light Condensed" panose="020B0502040204020203" pitchFamily="34" charset="0"/>
              <a:ea typeface="Arial" panose="020B0604020202020204" pitchFamily="34" charset="0"/>
            </a:endParaRPr>
          </a:p>
          <a:p>
            <a:pPr marL="0" marR="0">
              <a:lnSpc>
                <a:spcPct val="115000"/>
              </a:lnSpc>
              <a:spcBef>
                <a:spcPts val="0"/>
              </a:spcBef>
              <a:spcAft>
                <a:spcPts val="0"/>
              </a:spcAft>
            </a:pPr>
            <a:r>
              <a:rPr lang="en-IN" sz="1200" dirty="0">
                <a:solidFill>
                  <a:schemeClr val="tx1"/>
                </a:solidFill>
                <a:effectLst/>
                <a:latin typeface="Bahnschrift Light Condensed" panose="020B0502040204020203" pitchFamily="34" charset="0"/>
                <a:ea typeface="Arial" panose="020B0604020202020204" pitchFamily="34" charset="0"/>
              </a:rPr>
              <a:t>3) OR GATE IC</a:t>
            </a:r>
          </a:p>
          <a:p>
            <a:pPr>
              <a:lnSpc>
                <a:spcPct val="115000"/>
              </a:lnSpc>
              <a:spcBef>
                <a:spcPts val="0"/>
              </a:spcBef>
            </a:pPr>
            <a:r>
              <a:rPr lang="en-IN" sz="1200" dirty="0">
                <a:solidFill>
                  <a:schemeClr val="tx1"/>
                </a:solidFill>
                <a:latin typeface="Bahnschrift Light Condensed" panose="020B0502040204020203" pitchFamily="34" charset="0"/>
                <a:ea typeface="Arial" panose="020B0604020202020204" pitchFamily="34" charset="0"/>
              </a:rPr>
              <a:t>4) NOR GATE IC</a:t>
            </a:r>
            <a:endParaRPr lang="en-IN" sz="1200" dirty="0">
              <a:solidFill>
                <a:schemeClr val="tx1"/>
              </a:solidFill>
              <a:effectLst/>
              <a:latin typeface="Bahnschrift Light Condensed" panose="020B0502040204020203" pitchFamily="34" charset="0"/>
              <a:ea typeface="Arial" panose="020B0604020202020204" pitchFamily="34" charset="0"/>
            </a:endParaRPr>
          </a:p>
          <a:p>
            <a:pPr marR="0">
              <a:lnSpc>
                <a:spcPct val="115000"/>
              </a:lnSpc>
              <a:spcBef>
                <a:spcPts val="0"/>
              </a:spcBef>
              <a:spcAft>
                <a:spcPts val="0"/>
              </a:spcAft>
              <a:buFont typeface="Wingdings" panose="05000000000000000000" pitchFamily="2" charset="2"/>
              <a:buChar char="Ø"/>
            </a:pPr>
            <a:r>
              <a:rPr lang="en-US" sz="1200" b="1" dirty="0">
                <a:solidFill>
                  <a:schemeClr val="tx1"/>
                </a:solidFill>
                <a:latin typeface="Bahnschrift Light Condensed" panose="020B0502040204020203" pitchFamily="34" charset="0"/>
                <a:cs typeface="Times New Roman" panose="02020603050405020304" pitchFamily="18" charset="0"/>
              </a:rPr>
              <a:t>Functionality:</a:t>
            </a:r>
          </a:p>
          <a:p>
            <a:pPr marL="0" marR="0">
              <a:lnSpc>
                <a:spcPct val="115000"/>
              </a:lnSpc>
              <a:spcBef>
                <a:spcPts val="0"/>
              </a:spcBef>
              <a:spcAft>
                <a:spcPts val="0"/>
              </a:spcAft>
            </a:pPr>
            <a:r>
              <a:rPr lang="en-IN" sz="1200" dirty="0">
                <a:solidFill>
                  <a:schemeClr val="tx1"/>
                </a:solidFill>
                <a:effectLst/>
                <a:latin typeface="Bahnschrift Light Condensed" panose="020B0502040204020203" pitchFamily="34" charset="0"/>
                <a:ea typeface="Arial" panose="020B0604020202020204" pitchFamily="34" charset="0"/>
              </a:rPr>
              <a:t>The user can </a:t>
            </a:r>
            <a:r>
              <a:rPr lang="en-IN" sz="1200" dirty="0">
                <a:solidFill>
                  <a:schemeClr val="tx1"/>
                </a:solidFill>
                <a:latin typeface="Bahnschrift Light Condensed" panose="020B0502040204020203" pitchFamily="34" charset="0"/>
                <a:ea typeface="Arial" panose="020B0604020202020204" pitchFamily="34" charset="0"/>
              </a:rPr>
              <a:t>have</a:t>
            </a:r>
            <a:r>
              <a:rPr lang="en-IN" sz="1200" dirty="0">
                <a:solidFill>
                  <a:schemeClr val="tx1"/>
                </a:solidFill>
                <a:effectLst/>
                <a:latin typeface="Bahnschrift Light Condensed" panose="020B0502040204020203" pitchFamily="34" charset="0"/>
                <a:ea typeface="Arial" panose="020B0604020202020204" pitchFamily="34" charset="0"/>
              </a:rPr>
              <a:t> the following </a:t>
            </a:r>
            <a:r>
              <a:rPr lang="en-IN" sz="1200" dirty="0">
                <a:solidFill>
                  <a:schemeClr val="tx1"/>
                </a:solidFill>
                <a:latin typeface="Bahnschrift Light Condensed" panose="020B0502040204020203" pitchFamily="34" charset="0"/>
                <a:ea typeface="Arial" panose="020B0604020202020204" pitchFamily="34" charset="0"/>
              </a:rPr>
              <a:t>functionality</a:t>
            </a:r>
            <a:r>
              <a:rPr lang="en-IN" sz="1200" dirty="0">
                <a:solidFill>
                  <a:schemeClr val="tx1"/>
                </a:solidFill>
                <a:effectLst/>
                <a:latin typeface="Bahnschrift Light Condensed" panose="020B0502040204020203" pitchFamily="34" charset="0"/>
                <a:ea typeface="Arial" panose="020B0604020202020204" pitchFamily="34" charset="0"/>
              </a:rPr>
              <a:t>:</a:t>
            </a:r>
          </a:p>
          <a:p>
            <a:pPr marL="0" marR="0">
              <a:lnSpc>
                <a:spcPct val="115000"/>
              </a:lnSpc>
              <a:spcBef>
                <a:spcPts val="0"/>
              </a:spcBef>
              <a:spcAft>
                <a:spcPts val="0"/>
              </a:spcAft>
            </a:pPr>
            <a:r>
              <a:rPr lang="en-IN" sz="1200" dirty="0">
                <a:solidFill>
                  <a:schemeClr val="tx1"/>
                </a:solidFill>
                <a:latin typeface="Bahnschrift Light Condensed" panose="020B0502040204020203" pitchFamily="34" charset="0"/>
                <a:ea typeface="Arial" panose="020B0604020202020204" pitchFamily="34" charset="0"/>
              </a:rPr>
              <a:t>1) FULL ADDER USING 2 HALF ADDER</a:t>
            </a:r>
          </a:p>
          <a:p>
            <a:pPr marL="0" marR="0">
              <a:lnSpc>
                <a:spcPct val="115000"/>
              </a:lnSpc>
              <a:spcBef>
                <a:spcPts val="0"/>
              </a:spcBef>
              <a:spcAft>
                <a:spcPts val="0"/>
              </a:spcAft>
            </a:pPr>
            <a:endParaRPr lang="en-IN" sz="1200" dirty="0">
              <a:solidFill>
                <a:schemeClr val="tx1"/>
              </a:solidFill>
              <a:latin typeface="Bahnschrift Light Condensed" panose="020B0502040204020203" pitchFamily="34" charset="0"/>
              <a:ea typeface="Arial" panose="020B0604020202020204" pitchFamily="34" charset="0"/>
            </a:endParaRPr>
          </a:p>
          <a:p>
            <a:pPr marL="0" marR="0">
              <a:lnSpc>
                <a:spcPct val="115000"/>
              </a:lnSpc>
              <a:spcBef>
                <a:spcPts val="0"/>
              </a:spcBef>
              <a:spcAft>
                <a:spcPts val="0"/>
              </a:spcAft>
            </a:pPr>
            <a:endParaRPr lang="en-IN" sz="1200" dirty="0">
              <a:solidFill>
                <a:schemeClr val="tx1"/>
              </a:solidFill>
              <a:latin typeface="Bahnschrift Light Condensed" panose="020B0502040204020203" pitchFamily="34" charset="0"/>
              <a:ea typeface="Arial" panose="020B0604020202020204" pitchFamily="34" charset="0"/>
            </a:endParaRPr>
          </a:p>
          <a:p>
            <a:pPr marL="0" marR="0" indent="0">
              <a:lnSpc>
                <a:spcPct val="115000"/>
              </a:lnSpc>
              <a:spcBef>
                <a:spcPts val="0"/>
              </a:spcBef>
              <a:spcAft>
                <a:spcPts val="0"/>
              </a:spcAft>
              <a:buNone/>
            </a:pPr>
            <a:endParaRPr lang="en-IN" sz="1200" dirty="0">
              <a:solidFill>
                <a:schemeClr val="tx1"/>
              </a:solidFill>
              <a:effectLst/>
              <a:latin typeface="Bahnschrift Light Condensed" panose="020B0502040204020203" pitchFamily="34" charset="0"/>
              <a:ea typeface="Arial" panose="020B0604020202020204" pitchFamily="34" charset="0"/>
            </a:endParaRPr>
          </a:p>
          <a:p>
            <a:pPr marL="0" indent="0">
              <a:buNone/>
            </a:pPr>
            <a:endParaRPr lang="en-IN" sz="1200" dirty="0">
              <a:solidFill>
                <a:schemeClr val="tx1"/>
              </a:solidFill>
              <a:effectLst/>
              <a:latin typeface="Bahnschrift Light Condensed" panose="020B0502040204020203" pitchFamily="34" charset="0"/>
              <a:ea typeface="Arial" panose="020B0604020202020204" pitchFamily="34" charset="0"/>
            </a:endParaRPr>
          </a:p>
          <a:p>
            <a:pPr marL="0" indent="0">
              <a:buNone/>
            </a:pPr>
            <a:endParaRPr lang="en-US" sz="1200" b="1" dirty="0">
              <a:solidFill>
                <a:schemeClr val="tx1"/>
              </a:solidFill>
              <a:latin typeface="Bahnschrift Light Condensed" panose="020B0502040204020203" pitchFamily="34" charset="0"/>
            </a:endParaRPr>
          </a:p>
          <a:p>
            <a:pPr marL="0" indent="0">
              <a:buNone/>
            </a:pPr>
            <a:endParaRPr lang="en-IN" sz="1200" dirty="0">
              <a:solidFill>
                <a:schemeClr val="tx1"/>
              </a:solidFill>
              <a:latin typeface="Bahnschrift Light Condensed" panose="020B0502040204020203" pitchFamily="34" charset="0"/>
            </a:endParaRPr>
          </a:p>
        </p:txBody>
      </p:sp>
    </p:spTree>
    <p:extLst>
      <p:ext uri="{BB962C8B-B14F-4D97-AF65-F5344CB8AC3E}">
        <p14:creationId xmlns:p14="http://schemas.microsoft.com/office/powerpoint/2010/main" val="295927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CEEE52-EAA4-1D0A-93BD-4E4F03A1C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3" name="Picture 2">
            <a:extLst>
              <a:ext uri="{FF2B5EF4-FFF2-40B4-BE49-F238E27FC236}">
                <a16:creationId xmlns:a16="http://schemas.microsoft.com/office/drawing/2014/main" id="{4D39CACF-C933-DCA2-8DCC-4458B08AEC2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
        <p:nvSpPr>
          <p:cNvPr id="4" name="Content Placeholder 7">
            <a:extLst>
              <a:ext uri="{FF2B5EF4-FFF2-40B4-BE49-F238E27FC236}">
                <a16:creationId xmlns:a16="http://schemas.microsoft.com/office/drawing/2014/main" id="{34D9F51D-D27B-1909-E2CB-EFB234515D45}"/>
              </a:ext>
            </a:extLst>
          </p:cNvPr>
          <p:cNvSpPr txBox="1">
            <a:spLocks/>
          </p:cNvSpPr>
          <p:nvPr/>
        </p:nvSpPr>
        <p:spPr>
          <a:xfrm>
            <a:off x="865730" y="1820308"/>
            <a:ext cx="10515600" cy="4797059"/>
          </a:xfrm>
          <a:prstGeom prst="rect">
            <a:avLst/>
          </a:prstGeom>
          <a:solidFill>
            <a:schemeClr val="accent2">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5000"/>
              </a:lnSpc>
              <a:spcBef>
                <a:spcPts val="0"/>
              </a:spcBef>
            </a:pPr>
            <a:endParaRPr lang="en-IN" sz="1600">
              <a:latin typeface="Arial" panose="020B0604020202020204" pitchFamily="34" charset="0"/>
              <a:ea typeface="Arial" panose="020B0604020202020204" pitchFamily="34" charset="0"/>
            </a:endParaRPr>
          </a:p>
          <a:p>
            <a:pPr marL="0" indent="0">
              <a:buFont typeface="Arial" panose="020B0604020202020204" pitchFamily="34" charset="0"/>
              <a:buNone/>
            </a:pPr>
            <a:endParaRPr lang="en-IN" sz="1800" dirty="0">
              <a:latin typeface="Arial" panose="020B0604020202020204" pitchFamily="34" charset="0"/>
              <a:ea typeface="Arial" panose="020B0604020202020204" pitchFamily="34" charset="0"/>
            </a:endParaRPr>
          </a:p>
          <a:p>
            <a:pPr marL="0" indent="0">
              <a:buFont typeface="Arial" panose="020B0604020202020204" pitchFamily="34" charset="0"/>
              <a:buNone/>
            </a:pPr>
            <a:endParaRPr lang="en-US" b="1" dirty="0">
              <a:latin typeface="Bodoni MT" panose="02070603080606020203" pitchFamily="18" charset="0"/>
            </a:endParaRPr>
          </a:p>
          <a:p>
            <a:pPr marL="0" indent="0">
              <a:buFont typeface="Arial" panose="020B0604020202020204" pitchFamily="34" charset="0"/>
              <a:buNone/>
            </a:pPr>
            <a:endParaRPr lang="en-IN" dirty="0"/>
          </a:p>
        </p:txBody>
      </p:sp>
      <p:sp>
        <p:nvSpPr>
          <p:cNvPr id="5" name="Title 1">
            <a:extLst>
              <a:ext uri="{FF2B5EF4-FFF2-40B4-BE49-F238E27FC236}">
                <a16:creationId xmlns:a16="http://schemas.microsoft.com/office/drawing/2014/main" id="{3DB81471-DFA6-A941-2B78-0D684A761292}"/>
              </a:ext>
            </a:extLst>
          </p:cNvPr>
          <p:cNvSpPr txBox="1">
            <a:spLocks/>
          </p:cNvSpPr>
          <p:nvPr/>
        </p:nvSpPr>
        <p:spPr>
          <a:xfrm>
            <a:off x="838200" y="738785"/>
            <a:ext cx="10515600" cy="1086839"/>
          </a:xfrm>
          <a:prstGeom prst="rect">
            <a:avLst/>
          </a:prstGeom>
          <a:solidFill>
            <a:srgbClr val="FFC000"/>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latin typeface="Bodoni MT" panose="02070603080606020203" pitchFamily="18" charset="0"/>
              </a:rPr>
              <a:t>Circuit diagram/Block diagram:-</a:t>
            </a:r>
          </a:p>
        </p:txBody>
      </p:sp>
      <p:pic>
        <p:nvPicPr>
          <p:cNvPr id="7" name="Picture 6">
            <a:extLst>
              <a:ext uri="{FF2B5EF4-FFF2-40B4-BE49-F238E27FC236}">
                <a16:creationId xmlns:a16="http://schemas.microsoft.com/office/drawing/2014/main" id="{C17D5749-FA2C-4C87-93F5-92051A4EF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189" y="1975267"/>
            <a:ext cx="5134811" cy="1929732"/>
          </a:xfrm>
          <a:prstGeom prst="rect">
            <a:avLst/>
          </a:prstGeom>
        </p:spPr>
      </p:pic>
      <p:pic>
        <p:nvPicPr>
          <p:cNvPr id="9" name="Picture 8">
            <a:extLst>
              <a:ext uri="{FF2B5EF4-FFF2-40B4-BE49-F238E27FC236}">
                <a16:creationId xmlns:a16="http://schemas.microsoft.com/office/drawing/2014/main" id="{C3B5D58C-50F8-722B-E8B2-F1CB24170B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2059" y="3064620"/>
            <a:ext cx="4058151" cy="1495926"/>
          </a:xfrm>
          <a:prstGeom prst="rect">
            <a:avLst/>
          </a:prstGeom>
        </p:spPr>
      </p:pic>
      <p:sp>
        <p:nvSpPr>
          <p:cNvPr id="13" name="Subtitle 7">
            <a:extLst>
              <a:ext uri="{FF2B5EF4-FFF2-40B4-BE49-F238E27FC236}">
                <a16:creationId xmlns:a16="http://schemas.microsoft.com/office/drawing/2014/main" id="{F31A5C68-3281-67EE-0054-215FBBF74E51}"/>
              </a:ext>
            </a:extLst>
          </p:cNvPr>
          <p:cNvSpPr txBox="1">
            <a:spLocks/>
          </p:cNvSpPr>
          <p:nvPr/>
        </p:nvSpPr>
        <p:spPr>
          <a:xfrm>
            <a:off x="1940424" y="4054642"/>
            <a:ext cx="3176339" cy="400619"/>
          </a:xfrm>
          <a:prstGeom prst="rect">
            <a:avLst/>
          </a:prstGeom>
          <a:solidFill>
            <a:schemeClr val="accent6">
              <a:lumMod val="40000"/>
              <a:lumOff val="60000"/>
            </a:schemeClr>
          </a:solidFill>
          <a:ln>
            <a:solidFill>
              <a:schemeClr val="accent1">
                <a:lumMod val="75000"/>
              </a:schemeClr>
            </a:solidFill>
          </a:ln>
          <a:effectLst>
            <a:glow rad="101600">
              <a:schemeClr val="accent2">
                <a:satMod val="175000"/>
                <a:alpha val="40000"/>
              </a:schemeClr>
            </a:glow>
          </a:effectLst>
          <a:scene3d>
            <a:camera prst="orthographicFront"/>
            <a:lightRig rig="threePt" dir="t"/>
          </a:scene3d>
          <a:sp3d>
            <a:bevelT/>
          </a:sp3d>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Circuit diagram of full adder using two half adder</a:t>
            </a:r>
          </a:p>
        </p:txBody>
      </p:sp>
      <p:sp>
        <p:nvSpPr>
          <p:cNvPr id="14" name="Subtitle 7">
            <a:extLst>
              <a:ext uri="{FF2B5EF4-FFF2-40B4-BE49-F238E27FC236}">
                <a16:creationId xmlns:a16="http://schemas.microsoft.com/office/drawing/2014/main" id="{FDAAB843-33FE-591A-4D7E-933A5909A6CF}"/>
              </a:ext>
            </a:extLst>
          </p:cNvPr>
          <p:cNvSpPr txBox="1">
            <a:spLocks/>
          </p:cNvSpPr>
          <p:nvPr/>
        </p:nvSpPr>
        <p:spPr>
          <a:xfrm>
            <a:off x="7121096" y="4839271"/>
            <a:ext cx="3180076" cy="400619"/>
          </a:xfrm>
          <a:prstGeom prst="rect">
            <a:avLst/>
          </a:prstGeom>
          <a:solidFill>
            <a:schemeClr val="accent6">
              <a:lumMod val="40000"/>
              <a:lumOff val="60000"/>
            </a:schemeClr>
          </a:solidFill>
          <a:ln>
            <a:solidFill>
              <a:schemeClr val="accent1">
                <a:lumMod val="75000"/>
              </a:schemeClr>
            </a:solidFill>
          </a:ln>
          <a:effectLst>
            <a:glow rad="101600">
              <a:schemeClr val="accent2">
                <a:satMod val="175000"/>
                <a:alpha val="40000"/>
              </a:schemeClr>
            </a:glow>
          </a:effectLst>
          <a:scene3d>
            <a:camera prst="orthographicFront"/>
            <a:lightRig rig="threePt" dir="t"/>
          </a:scene3d>
          <a:sp3d>
            <a:bevelT/>
          </a:sp3d>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Full adder on breadboard</a:t>
            </a:r>
          </a:p>
        </p:txBody>
      </p:sp>
    </p:spTree>
    <p:extLst>
      <p:ext uri="{BB962C8B-B14F-4D97-AF65-F5344CB8AC3E}">
        <p14:creationId xmlns:p14="http://schemas.microsoft.com/office/powerpoint/2010/main" val="190753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CEEE52-EAA4-1D0A-93BD-4E4F03A1C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3" name="Picture 2">
            <a:extLst>
              <a:ext uri="{FF2B5EF4-FFF2-40B4-BE49-F238E27FC236}">
                <a16:creationId xmlns:a16="http://schemas.microsoft.com/office/drawing/2014/main" id="{4D39CACF-C933-DCA2-8DCC-4458B08AEC2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
        <p:nvSpPr>
          <p:cNvPr id="4" name="Content Placeholder 7">
            <a:extLst>
              <a:ext uri="{FF2B5EF4-FFF2-40B4-BE49-F238E27FC236}">
                <a16:creationId xmlns:a16="http://schemas.microsoft.com/office/drawing/2014/main" id="{34D9F51D-D27B-1909-E2CB-EFB234515D45}"/>
              </a:ext>
            </a:extLst>
          </p:cNvPr>
          <p:cNvSpPr txBox="1">
            <a:spLocks/>
          </p:cNvSpPr>
          <p:nvPr/>
        </p:nvSpPr>
        <p:spPr>
          <a:xfrm>
            <a:off x="865730" y="1820309"/>
            <a:ext cx="10515600" cy="3858000"/>
          </a:xfrm>
          <a:prstGeom prst="rect">
            <a:avLst/>
          </a:prstGeom>
          <a:solidFill>
            <a:schemeClr val="accent2">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2286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3DB81471-DFA6-A941-2B78-0D684A761292}"/>
              </a:ext>
            </a:extLst>
          </p:cNvPr>
          <p:cNvSpPr txBox="1">
            <a:spLocks/>
          </p:cNvSpPr>
          <p:nvPr/>
        </p:nvSpPr>
        <p:spPr>
          <a:xfrm>
            <a:off x="838200" y="738785"/>
            <a:ext cx="10515600" cy="1086839"/>
          </a:xfrm>
          <a:prstGeom prst="rect">
            <a:avLst/>
          </a:prstGeom>
          <a:solidFill>
            <a:srgbClr val="FFC000"/>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prstClr val="black"/>
                </a:solidFill>
                <a:effectLst/>
                <a:uLnTx/>
                <a:uFillTx/>
                <a:latin typeface="Bodoni MT" panose="02070603080606020203" pitchFamily="18" charset="0"/>
                <a:ea typeface="+mj-ea"/>
                <a:cs typeface="+mj-cs"/>
              </a:rPr>
              <a:t>Circuit diagram/Block diagram:-</a:t>
            </a:r>
          </a:p>
        </p:txBody>
      </p:sp>
      <p:sp>
        <p:nvSpPr>
          <p:cNvPr id="13" name="Subtitle 7">
            <a:extLst>
              <a:ext uri="{FF2B5EF4-FFF2-40B4-BE49-F238E27FC236}">
                <a16:creationId xmlns:a16="http://schemas.microsoft.com/office/drawing/2014/main" id="{F31A5C68-3281-67EE-0054-215FBBF74E51}"/>
              </a:ext>
            </a:extLst>
          </p:cNvPr>
          <p:cNvSpPr txBox="1">
            <a:spLocks/>
          </p:cNvSpPr>
          <p:nvPr/>
        </p:nvSpPr>
        <p:spPr>
          <a:xfrm>
            <a:off x="1940424" y="4054642"/>
            <a:ext cx="2671681" cy="400619"/>
          </a:xfrm>
          <a:prstGeom prst="rect">
            <a:avLst/>
          </a:prstGeom>
          <a:solidFill>
            <a:schemeClr val="accent6">
              <a:lumMod val="40000"/>
              <a:lumOff val="60000"/>
            </a:schemeClr>
          </a:solidFill>
          <a:ln>
            <a:solidFill>
              <a:schemeClr val="accent1">
                <a:lumMod val="75000"/>
              </a:schemeClr>
            </a:solidFill>
          </a:ln>
          <a:effectLst>
            <a:glow rad="101600">
              <a:schemeClr val="accent2">
                <a:satMod val="175000"/>
                <a:alpha val="40000"/>
              </a:schemeClr>
            </a:glow>
          </a:effectLst>
          <a:scene3d>
            <a:camera prst="orthographicFront"/>
            <a:lightRig rig="threePt" dir="t"/>
          </a:scene3d>
          <a:sp3d>
            <a:bevelT/>
          </a:sp3d>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solidFill>
                  <a:prstClr val="black"/>
                </a:solidFill>
                <a:latin typeface="Calibri" panose="020F0502020204030204"/>
              </a:rPr>
              <a:t>1 bit comparator </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Subtitle 7">
            <a:extLst>
              <a:ext uri="{FF2B5EF4-FFF2-40B4-BE49-F238E27FC236}">
                <a16:creationId xmlns:a16="http://schemas.microsoft.com/office/drawing/2014/main" id="{FDAAB843-33FE-591A-4D7E-933A5909A6CF}"/>
              </a:ext>
            </a:extLst>
          </p:cNvPr>
          <p:cNvSpPr txBox="1">
            <a:spLocks/>
          </p:cNvSpPr>
          <p:nvPr/>
        </p:nvSpPr>
        <p:spPr>
          <a:xfrm>
            <a:off x="7071500" y="4374568"/>
            <a:ext cx="3180076" cy="400619"/>
          </a:xfrm>
          <a:prstGeom prst="rect">
            <a:avLst/>
          </a:prstGeom>
          <a:solidFill>
            <a:schemeClr val="accent6">
              <a:lumMod val="40000"/>
              <a:lumOff val="60000"/>
            </a:schemeClr>
          </a:solidFill>
          <a:ln>
            <a:solidFill>
              <a:schemeClr val="accent1">
                <a:lumMod val="75000"/>
              </a:schemeClr>
            </a:solidFill>
          </a:ln>
          <a:effectLst>
            <a:glow rad="101600">
              <a:schemeClr val="accent2">
                <a:satMod val="175000"/>
                <a:alpha val="40000"/>
              </a:schemeClr>
            </a:glow>
          </a:effectLst>
          <a:scene3d>
            <a:camera prst="orthographicFront"/>
            <a:lightRig rig="threePt" dir="t"/>
          </a:scene3d>
          <a:sp3d>
            <a:bevelT/>
          </a:sp3d>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Full adder on breadboard</a:t>
            </a:r>
          </a:p>
        </p:txBody>
      </p:sp>
      <p:pic>
        <p:nvPicPr>
          <p:cNvPr id="6" name="Picture 5">
            <a:extLst>
              <a:ext uri="{FF2B5EF4-FFF2-40B4-BE49-F238E27FC236}">
                <a16:creationId xmlns:a16="http://schemas.microsoft.com/office/drawing/2014/main" id="{2B7EEDDE-B0B5-CC74-E346-7CD459DC16A0}"/>
              </a:ext>
            </a:extLst>
          </p:cNvPr>
          <p:cNvPicPr>
            <a:picLocks noChangeAspect="1"/>
          </p:cNvPicPr>
          <p:nvPr/>
        </p:nvPicPr>
        <p:blipFill>
          <a:blip r:embed="rId4"/>
          <a:stretch>
            <a:fillRect/>
          </a:stretch>
        </p:blipFill>
        <p:spPr>
          <a:xfrm>
            <a:off x="1451790" y="2132831"/>
            <a:ext cx="3934157" cy="1679752"/>
          </a:xfrm>
          <a:prstGeom prst="rect">
            <a:avLst/>
          </a:prstGeom>
        </p:spPr>
      </p:pic>
      <p:pic>
        <p:nvPicPr>
          <p:cNvPr id="10" name="Picture 9">
            <a:extLst>
              <a:ext uri="{FF2B5EF4-FFF2-40B4-BE49-F238E27FC236}">
                <a16:creationId xmlns:a16="http://schemas.microsoft.com/office/drawing/2014/main" id="{FD6BE883-8489-F6AC-7154-802E5662B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2007" y="1685373"/>
            <a:ext cx="4647950" cy="2689195"/>
          </a:xfrm>
          <a:prstGeom prst="rect">
            <a:avLst/>
          </a:prstGeom>
        </p:spPr>
      </p:pic>
    </p:spTree>
    <p:extLst>
      <p:ext uri="{BB962C8B-B14F-4D97-AF65-F5344CB8AC3E}">
        <p14:creationId xmlns:p14="http://schemas.microsoft.com/office/powerpoint/2010/main" val="39274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CEEE52-EAA4-1D0A-93BD-4E4F03A1C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3" name="Picture 2">
            <a:extLst>
              <a:ext uri="{FF2B5EF4-FFF2-40B4-BE49-F238E27FC236}">
                <a16:creationId xmlns:a16="http://schemas.microsoft.com/office/drawing/2014/main" id="{4D39CACF-C933-DCA2-8DCC-4458B08AEC2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
        <p:nvSpPr>
          <p:cNvPr id="4" name="Content Placeholder 7">
            <a:extLst>
              <a:ext uri="{FF2B5EF4-FFF2-40B4-BE49-F238E27FC236}">
                <a16:creationId xmlns:a16="http://schemas.microsoft.com/office/drawing/2014/main" id="{34D9F51D-D27B-1909-E2CB-EFB234515D45}"/>
              </a:ext>
            </a:extLst>
          </p:cNvPr>
          <p:cNvSpPr txBox="1">
            <a:spLocks/>
          </p:cNvSpPr>
          <p:nvPr/>
        </p:nvSpPr>
        <p:spPr>
          <a:xfrm>
            <a:off x="865730" y="1820309"/>
            <a:ext cx="10488070" cy="4904582"/>
          </a:xfrm>
          <a:prstGeom prst="rect">
            <a:avLst/>
          </a:prstGeom>
          <a:solidFill>
            <a:schemeClr val="accent2">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22860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endParaRPr kumimoji="0" lang="en-IN" sz="1600" b="0" i="0" u="none" strike="noStrike" kern="1200" cap="none" spc="0" normalizeH="0" baseline="0" noProof="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Arial" panose="020B0604020202020204" pitchFamily="34"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1" i="0" u="none" strike="noStrike" kern="1200" cap="none" spc="0" normalizeH="0" baseline="0" noProof="0" dirty="0">
              <a:ln>
                <a:noFill/>
              </a:ln>
              <a:solidFill>
                <a:prstClr val="black"/>
              </a:solidFill>
              <a:effectLst/>
              <a:uLnTx/>
              <a:uFillTx/>
              <a:latin typeface="Bodoni MT" panose="02070603080606020203"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3DB81471-DFA6-A941-2B78-0D684A761292}"/>
              </a:ext>
            </a:extLst>
          </p:cNvPr>
          <p:cNvSpPr txBox="1">
            <a:spLocks/>
          </p:cNvSpPr>
          <p:nvPr/>
        </p:nvSpPr>
        <p:spPr>
          <a:xfrm>
            <a:off x="838200" y="738785"/>
            <a:ext cx="10515600" cy="1086839"/>
          </a:xfrm>
          <a:prstGeom prst="rect">
            <a:avLst/>
          </a:prstGeom>
          <a:solidFill>
            <a:srgbClr val="FFC000"/>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1" i="0" u="none" strike="noStrike" kern="1200" cap="none" spc="0" normalizeH="0" baseline="0" noProof="0" dirty="0">
                <a:ln>
                  <a:noFill/>
                </a:ln>
                <a:solidFill>
                  <a:prstClr val="black"/>
                </a:solidFill>
                <a:effectLst/>
                <a:uLnTx/>
                <a:uFillTx/>
                <a:latin typeface="Bodoni MT" panose="02070603080606020203" pitchFamily="18" charset="0"/>
                <a:ea typeface="+mj-ea"/>
                <a:cs typeface="+mj-cs"/>
              </a:rPr>
              <a:t>On </a:t>
            </a:r>
            <a:r>
              <a:rPr lang="en-US" sz="4800" b="1" dirty="0">
                <a:solidFill>
                  <a:prstClr val="black"/>
                </a:solidFill>
                <a:latin typeface="Bodoni MT" panose="02070603080606020203" pitchFamily="18" charset="0"/>
              </a:rPr>
              <a:t>IC Representation</a:t>
            </a:r>
            <a:endParaRPr kumimoji="0" lang="en-US" sz="4800" b="1" i="0" u="none" strike="noStrike" kern="1200" cap="none" spc="0" normalizeH="0" baseline="0" noProof="0" dirty="0">
              <a:ln>
                <a:noFill/>
              </a:ln>
              <a:solidFill>
                <a:prstClr val="black"/>
              </a:solidFill>
              <a:effectLst/>
              <a:uLnTx/>
              <a:uFillTx/>
              <a:latin typeface="Bodoni MT" panose="02070603080606020203" pitchFamily="18" charset="0"/>
              <a:ea typeface="+mj-ea"/>
              <a:cs typeface="+mj-cs"/>
            </a:endParaRPr>
          </a:p>
        </p:txBody>
      </p:sp>
      <p:pic>
        <p:nvPicPr>
          <p:cNvPr id="25" name="Picture 24">
            <a:extLst>
              <a:ext uri="{FF2B5EF4-FFF2-40B4-BE49-F238E27FC236}">
                <a16:creationId xmlns:a16="http://schemas.microsoft.com/office/drawing/2014/main" id="{A1D25AF4-90C9-4C60-C475-E2223AB33371}"/>
              </a:ext>
            </a:extLst>
          </p:cNvPr>
          <p:cNvPicPr>
            <a:picLocks noChangeAspect="1"/>
          </p:cNvPicPr>
          <p:nvPr/>
        </p:nvPicPr>
        <p:blipFill>
          <a:blip r:embed="rId4"/>
          <a:stretch>
            <a:fillRect/>
          </a:stretch>
        </p:blipFill>
        <p:spPr>
          <a:xfrm>
            <a:off x="7392090" y="2177752"/>
            <a:ext cx="3344779" cy="4195011"/>
          </a:xfrm>
          <a:prstGeom prst="rect">
            <a:avLst/>
          </a:prstGeom>
        </p:spPr>
      </p:pic>
      <p:pic>
        <p:nvPicPr>
          <p:cNvPr id="27" name="Picture 26">
            <a:extLst>
              <a:ext uri="{FF2B5EF4-FFF2-40B4-BE49-F238E27FC236}">
                <a16:creationId xmlns:a16="http://schemas.microsoft.com/office/drawing/2014/main" id="{75E81A62-0507-45C8-3AF8-63E703F4CE6B}"/>
              </a:ext>
            </a:extLst>
          </p:cNvPr>
          <p:cNvPicPr>
            <a:picLocks noChangeAspect="1"/>
          </p:cNvPicPr>
          <p:nvPr/>
        </p:nvPicPr>
        <p:blipFill>
          <a:blip r:embed="rId5"/>
          <a:stretch>
            <a:fillRect/>
          </a:stretch>
        </p:blipFill>
        <p:spPr>
          <a:xfrm>
            <a:off x="954506" y="2177752"/>
            <a:ext cx="3657600" cy="4195011"/>
          </a:xfrm>
          <a:prstGeom prst="rect">
            <a:avLst/>
          </a:prstGeom>
        </p:spPr>
      </p:pic>
    </p:spTree>
    <p:extLst>
      <p:ext uri="{BB962C8B-B14F-4D97-AF65-F5344CB8AC3E}">
        <p14:creationId xmlns:p14="http://schemas.microsoft.com/office/powerpoint/2010/main" val="276615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978"/>
            <a:ext cx="741512" cy="603850"/>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70324" y="0"/>
            <a:ext cx="3152518" cy="603849"/>
          </a:xfrm>
          <a:prstGeom prst="rect">
            <a:avLst/>
          </a:prstGeom>
        </p:spPr>
      </p:pic>
      <p:sp>
        <p:nvSpPr>
          <p:cNvPr id="9" name="Title 1">
            <a:extLst>
              <a:ext uri="{FF2B5EF4-FFF2-40B4-BE49-F238E27FC236}">
                <a16:creationId xmlns:a16="http://schemas.microsoft.com/office/drawing/2014/main" id="{3727EB0A-8543-424E-B68B-41BCA737BE39}"/>
              </a:ext>
            </a:extLst>
          </p:cNvPr>
          <p:cNvSpPr>
            <a:spLocks noGrp="1"/>
          </p:cNvSpPr>
          <p:nvPr>
            <p:ph type="title"/>
          </p:nvPr>
        </p:nvSpPr>
        <p:spPr>
          <a:xfrm>
            <a:off x="810670" y="646951"/>
            <a:ext cx="10515600" cy="603849"/>
          </a:xfrm>
          <a:solidFill>
            <a:srgbClr val="FFC000"/>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a:normAutofit fontScale="90000"/>
          </a:bodyPr>
          <a:lstStyle/>
          <a:p>
            <a:pPr algn="ctr"/>
            <a:r>
              <a:rPr lang="en-US" sz="4000" b="1" dirty="0">
                <a:solidFill>
                  <a:schemeClr val="tx1"/>
                </a:solidFill>
                <a:latin typeface="Bahnschrift Condensed" panose="020B0502040204020203" pitchFamily="34" charset="0"/>
              </a:rPr>
              <a:t>Merits ,Demerits and Future scope</a:t>
            </a:r>
          </a:p>
        </p:txBody>
      </p:sp>
      <p:sp>
        <p:nvSpPr>
          <p:cNvPr id="8" name="Content Placeholder 7">
            <a:extLst>
              <a:ext uri="{FF2B5EF4-FFF2-40B4-BE49-F238E27FC236}">
                <a16:creationId xmlns:a16="http://schemas.microsoft.com/office/drawing/2014/main" id="{03619788-4B18-4365-8C59-0298600E2314}"/>
              </a:ext>
            </a:extLst>
          </p:cNvPr>
          <p:cNvSpPr>
            <a:spLocks noGrp="1"/>
          </p:cNvSpPr>
          <p:nvPr>
            <p:ph idx="1"/>
          </p:nvPr>
        </p:nvSpPr>
        <p:spPr>
          <a:xfrm>
            <a:off x="810670" y="1293903"/>
            <a:ext cx="10543130" cy="5564097"/>
          </a:xfrm>
          <a:solidFill>
            <a:schemeClr val="accent2">
              <a:lumMod val="20000"/>
              <a:lumOff val="80000"/>
            </a:schemeClr>
          </a:solidFill>
        </p:spPr>
        <p:txBody>
          <a:bodyPr>
            <a:normAutofit fontScale="77500" lnSpcReduction="20000"/>
          </a:bodyPr>
          <a:lstStyle/>
          <a:p>
            <a:pPr marR="0">
              <a:lnSpc>
                <a:spcPct val="115000"/>
              </a:lnSpc>
              <a:spcBef>
                <a:spcPts val="0"/>
              </a:spcBef>
              <a:spcAft>
                <a:spcPts val="0"/>
              </a:spcAft>
              <a:buFont typeface="Wingdings" panose="05000000000000000000" pitchFamily="2" charset="2"/>
              <a:buChar char="Ø"/>
            </a:pPr>
            <a:r>
              <a:rPr lang="en-US" sz="2400" b="1" dirty="0">
                <a:solidFill>
                  <a:schemeClr val="tx1"/>
                </a:solidFill>
                <a:latin typeface="Bahnschrift Condensed" panose="020B0502040204020203" pitchFamily="34" charset="0"/>
                <a:cs typeface="Times New Roman" panose="02020603050405020304" pitchFamily="18" charset="0"/>
              </a:rPr>
              <a:t>Merits</a:t>
            </a:r>
            <a:r>
              <a:rPr lang="en-US" sz="1600" b="1" dirty="0">
                <a:solidFill>
                  <a:schemeClr val="tx1"/>
                </a:solidFill>
                <a:latin typeface="Bahnschrift Condensed" panose="020B0502040204020203" pitchFamily="34" charset="0"/>
                <a:cs typeface="Times New Roman" panose="02020603050405020304" pitchFamily="18" charset="0"/>
              </a:rPr>
              <a:t>:</a:t>
            </a:r>
            <a:r>
              <a:rPr lang="en-GB" dirty="0">
                <a:solidFill>
                  <a:schemeClr val="tx1"/>
                </a:solidFill>
                <a:effectLst/>
                <a:latin typeface="Bahnschrift Condensed" panose="020B0502040204020203" pitchFamily="34" charset="0"/>
                <a:ea typeface="Arial" panose="020B0604020202020204" pitchFamily="34" charset="0"/>
                <a:cs typeface="Times New Roman" panose="02020603050405020304" pitchFamily="18" charset="0"/>
              </a:rPr>
              <a:t> </a:t>
            </a:r>
            <a:endParaRPr lang="en-IN" dirty="0">
              <a:solidFill>
                <a:schemeClr val="tx1"/>
              </a:solidFill>
              <a:effectLst/>
              <a:latin typeface="Bahnschrift Condensed" panose="020B0502040204020203" pitchFamily="34" charset="0"/>
              <a:ea typeface="Arial" panose="020B0604020202020204" pitchFamily="34" charset="0"/>
              <a:cs typeface="Times New Roman" panose="02020603050405020304" pitchFamily="18" charset="0"/>
            </a:endParaRP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Versatility: A full adder can be used to perform addition of two single-bit binary numbers as well as addition of multiple-bit binary numbers by cascading multiple full adders.</a:t>
            </a: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Accuracy: The full adder circuit is designed to accurately add binary numbers, ensuring that the output is correct.</a:t>
            </a: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Speed: Full adders can perform additions in a very short amount of time, making them ideal for use in high-speed arithmetic circuits.</a:t>
            </a: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Simplicity: The 1-bit comparator is a very simple circuit, requiring only a few logic gates to implement.</a:t>
            </a: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Speed: The 1-bit comparator can perform comparisons in a very short amount of time, making it ideal for use in high-speed digital systems.</a:t>
            </a: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Accuracy: The 1-bit comparator circuit is designed to accurately compare binary values, ensuring that the output is correct.</a:t>
            </a:r>
          </a:p>
          <a:p>
            <a:pPr marL="0" marR="0">
              <a:lnSpc>
                <a:spcPct val="115000"/>
              </a:lnSpc>
              <a:spcBef>
                <a:spcPts val="0"/>
              </a:spcBef>
              <a:spcAft>
                <a:spcPts val="0"/>
              </a:spcAft>
            </a:pPr>
            <a:endParaRPr lang="en-US" sz="1700" dirty="0">
              <a:solidFill>
                <a:schemeClr val="tx1"/>
              </a:solidFill>
              <a:effectLst/>
              <a:latin typeface="Bahnschrift Condensed" panose="020B0502040204020203" pitchFamily="34" charset="0"/>
              <a:ea typeface="Arial" panose="020B0604020202020204" pitchFamily="34" charset="0"/>
            </a:endParaRPr>
          </a:p>
          <a:p>
            <a:pPr marL="114300" marR="0" indent="-342900">
              <a:lnSpc>
                <a:spcPct val="115000"/>
              </a:lnSpc>
              <a:spcBef>
                <a:spcPts val="0"/>
              </a:spcBef>
              <a:spcAft>
                <a:spcPts val="0"/>
              </a:spcAft>
              <a:buFont typeface="Wingdings" panose="05000000000000000000" pitchFamily="2" charset="2"/>
              <a:buChar char="Ø"/>
            </a:pPr>
            <a:r>
              <a:rPr lang="en-US" sz="2400" b="1" dirty="0">
                <a:solidFill>
                  <a:schemeClr val="tx1"/>
                </a:solidFill>
                <a:latin typeface="Bahnschrift Condensed" panose="020B0502040204020203" pitchFamily="34" charset="0"/>
                <a:cs typeface="Times New Roman" panose="02020603050405020304" pitchFamily="18" charset="0"/>
              </a:rPr>
              <a:t>Demerits</a:t>
            </a:r>
            <a:r>
              <a:rPr lang="en-US" sz="1600" b="1" dirty="0">
                <a:solidFill>
                  <a:schemeClr val="tx1"/>
                </a:solidFill>
                <a:latin typeface="Bahnschrift Condensed" panose="020B0502040204020203" pitchFamily="34" charset="0"/>
                <a:cs typeface="Times New Roman" panose="02020603050405020304" pitchFamily="18" charset="0"/>
              </a:rPr>
              <a:t>:</a:t>
            </a:r>
            <a:endParaRPr lang="en-US" sz="1800" dirty="0">
              <a:solidFill>
                <a:schemeClr val="tx1"/>
              </a:solidFill>
              <a:effectLst/>
              <a:latin typeface="Bahnschrift Condensed" panose="020B0502040204020203" pitchFamily="34" charset="0"/>
              <a:ea typeface="Arial" panose="020B0604020202020204" pitchFamily="34" charset="0"/>
            </a:endParaRPr>
          </a:p>
          <a:p>
            <a:pPr marL="0" marR="0">
              <a:lnSpc>
                <a:spcPct val="115000"/>
              </a:lnSpc>
              <a:spcBef>
                <a:spcPts val="0"/>
              </a:spcBef>
              <a:spcAft>
                <a:spcPts val="0"/>
              </a:spcAft>
            </a:pPr>
            <a:r>
              <a:rPr lang="en-US" sz="1800" dirty="0">
                <a:solidFill>
                  <a:schemeClr val="tx1"/>
                </a:solidFill>
                <a:effectLst/>
                <a:latin typeface="Bahnschrift Condensed" panose="020B0502040204020203" pitchFamily="34" charset="0"/>
                <a:ea typeface="Arial" panose="020B0604020202020204" pitchFamily="34" charset="0"/>
              </a:rPr>
              <a:t>Additional components: Using two half adders instead of a single full adder requires additional components, which can increase the cost and physical size of the circuit.</a:t>
            </a:r>
          </a:p>
          <a:p>
            <a:pPr marL="0" marR="0" indent="0">
              <a:lnSpc>
                <a:spcPct val="115000"/>
              </a:lnSpc>
              <a:spcBef>
                <a:spcPts val="0"/>
              </a:spcBef>
              <a:spcAft>
                <a:spcPts val="0"/>
              </a:spcAft>
              <a:buNone/>
            </a:pPr>
            <a:endParaRPr lang="en-US" sz="1800" dirty="0">
              <a:solidFill>
                <a:schemeClr val="tx1"/>
              </a:solidFill>
              <a:effectLst/>
              <a:latin typeface="Bahnschrift Condensed" panose="020B0502040204020203" pitchFamily="34" charset="0"/>
              <a:ea typeface="Arial" panose="020B0604020202020204" pitchFamily="34" charset="0"/>
            </a:endParaRPr>
          </a:p>
          <a:p>
            <a:pPr marL="0" marR="0">
              <a:lnSpc>
                <a:spcPct val="115000"/>
              </a:lnSpc>
              <a:spcBef>
                <a:spcPts val="0"/>
              </a:spcBef>
              <a:spcAft>
                <a:spcPts val="0"/>
              </a:spcAft>
            </a:pPr>
            <a:r>
              <a:rPr lang="en-US" sz="1800" dirty="0">
                <a:solidFill>
                  <a:schemeClr val="tx1"/>
                </a:solidFill>
                <a:effectLst/>
                <a:latin typeface="Bahnschrift Condensed" panose="020B0502040204020203" pitchFamily="34" charset="0"/>
                <a:ea typeface="Arial" panose="020B0604020202020204" pitchFamily="34" charset="0"/>
              </a:rPr>
              <a:t>Slower operation: The use of an additional OR gate to combine the carry outputs from the two half adders can slow down the overall operation of the circuit.</a:t>
            </a:r>
          </a:p>
          <a:p>
            <a:pPr marL="0" marR="0" indent="0">
              <a:lnSpc>
                <a:spcPct val="115000"/>
              </a:lnSpc>
              <a:spcBef>
                <a:spcPts val="0"/>
              </a:spcBef>
              <a:spcAft>
                <a:spcPts val="0"/>
              </a:spcAft>
              <a:buNone/>
            </a:pPr>
            <a:endParaRPr lang="en-US" sz="1800" dirty="0">
              <a:solidFill>
                <a:schemeClr val="tx1"/>
              </a:solidFill>
              <a:latin typeface="Bahnschrift Condensed" panose="020B0502040204020203" pitchFamily="34" charset="0"/>
              <a:ea typeface="Arial" panose="020B0604020202020204" pitchFamily="34" charset="0"/>
            </a:endParaRPr>
          </a:p>
          <a:p>
            <a:pPr>
              <a:lnSpc>
                <a:spcPct val="115000"/>
              </a:lnSpc>
              <a:spcBef>
                <a:spcPts val="0"/>
              </a:spcBef>
            </a:pPr>
            <a:r>
              <a:rPr lang="en-US" sz="1800" dirty="0">
                <a:solidFill>
                  <a:schemeClr val="tx1"/>
                </a:solidFill>
                <a:effectLst/>
                <a:latin typeface="Bahnschrift Condensed" panose="020B0502040204020203" pitchFamily="34" charset="0"/>
                <a:ea typeface="Arial" panose="020B0604020202020204" pitchFamily="34" charset="0"/>
              </a:rPr>
              <a:t>Reduced efficiency: The use of two half adders can be less efficient than using a single full adder, as it requires additional circuitry and can consume more power.</a:t>
            </a:r>
            <a:endParaRPr lang="en-US" sz="1800" dirty="0">
              <a:solidFill>
                <a:schemeClr val="tx1"/>
              </a:solidFill>
              <a:latin typeface="Bahnschrift Condensed" panose="020B0502040204020203" pitchFamily="34" charset="0"/>
              <a:ea typeface="Arial" panose="020B0604020202020204" pitchFamily="34" charset="0"/>
            </a:endParaRPr>
          </a:p>
          <a:p>
            <a:pPr>
              <a:lnSpc>
                <a:spcPct val="115000"/>
              </a:lnSpc>
              <a:spcBef>
                <a:spcPts val="0"/>
              </a:spcBef>
            </a:pPr>
            <a:endParaRPr lang="en-US" sz="1800" dirty="0">
              <a:solidFill>
                <a:schemeClr val="tx1"/>
              </a:solidFill>
              <a:effectLst/>
              <a:latin typeface="Bahnschrift Condensed" panose="020B0502040204020203" pitchFamily="34" charset="0"/>
              <a:ea typeface="Arial" panose="020B0604020202020204" pitchFamily="34" charset="0"/>
            </a:endParaRPr>
          </a:p>
          <a:p>
            <a:pPr>
              <a:lnSpc>
                <a:spcPct val="115000"/>
              </a:lnSpc>
              <a:spcBef>
                <a:spcPts val="0"/>
              </a:spcBef>
            </a:pPr>
            <a:r>
              <a:rPr lang="en-US" sz="1800" dirty="0">
                <a:solidFill>
                  <a:schemeClr val="tx1"/>
                </a:solidFill>
                <a:effectLst/>
                <a:latin typeface="Bahnschrift Condensed" panose="020B0502040204020203" pitchFamily="34" charset="0"/>
                <a:ea typeface="Arial" panose="020B0604020202020204" pitchFamily="34" charset="0"/>
              </a:rPr>
              <a:t>Limited functionality: A 1-bit magnitude comparator can only compare two 1-bit binary numbers, making it suitable for only small-scale applications. For larger applications, multi-bit comparators must be used.</a:t>
            </a:r>
          </a:p>
          <a:p>
            <a:pPr marR="0">
              <a:lnSpc>
                <a:spcPct val="115000"/>
              </a:lnSpc>
              <a:spcBef>
                <a:spcPts val="0"/>
              </a:spcBef>
              <a:spcAft>
                <a:spcPts val="0"/>
              </a:spcAft>
              <a:buFont typeface="Wingdings" panose="05000000000000000000" pitchFamily="2" charset="2"/>
              <a:buChar char="Ø"/>
            </a:pPr>
            <a:r>
              <a:rPr lang="en-US" sz="2400" b="1" dirty="0">
                <a:solidFill>
                  <a:schemeClr val="tx1"/>
                </a:solidFill>
                <a:effectLst/>
                <a:latin typeface="Bahnschrift Condensed" panose="020B0502040204020203" pitchFamily="34" charset="0"/>
                <a:ea typeface="Arial" panose="020B0604020202020204" pitchFamily="34" charset="0"/>
                <a:cs typeface="Times New Roman" panose="02020603050405020304" pitchFamily="18" charset="0"/>
              </a:rPr>
              <a:t>References:</a:t>
            </a:r>
          </a:p>
          <a:p>
            <a:pPr marL="114300" marR="0" indent="-342900">
              <a:lnSpc>
                <a:spcPct val="115000"/>
              </a:lnSpc>
              <a:spcBef>
                <a:spcPts val="0"/>
              </a:spcBef>
              <a:spcAft>
                <a:spcPts val="0"/>
              </a:spcAft>
            </a:pPr>
            <a:r>
              <a:rPr lang="en-US" sz="1800" dirty="0">
                <a:solidFill>
                  <a:schemeClr val="tx1"/>
                </a:solidFill>
                <a:effectLst/>
                <a:latin typeface="Bahnschrift Condensed" panose="020B0502040204020203" pitchFamily="34" charset="0"/>
                <a:ea typeface="Arial" panose="020B0604020202020204" pitchFamily="34" charset="0"/>
                <a:cs typeface="Arial" panose="020B0604020202020204" pitchFamily="34" charset="0"/>
              </a:rPr>
              <a:t>Deldsim</a:t>
            </a:r>
            <a:br>
              <a:rPr lang="en-US" sz="1800" dirty="0">
                <a:solidFill>
                  <a:schemeClr val="tx1"/>
                </a:solidFill>
                <a:effectLst/>
                <a:latin typeface="Bahnschrift Condensed" panose="020B0502040204020203" pitchFamily="34" charset="0"/>
                <a:ea typeface="Arial" panose="020B0604020202020204" pitchFamily="34" charset="0"/>
                <a:cs typeface="Arial" panose="020B0604020202020204" pitchFamily="34" charset="0"/>
              </a:rPr>
            </a:br>
            <a:endParaRPr lang="en-GB" sz="1400" dirty="0">
              <a:solidFill>
                <a:schemeClr val="tx1"/>
              </a:solidFill>
              <a:effectLst/>
              <a:latin typeface="Bahnschrift Condensed" panose="020B0502040204020203" pitchFamily="34" charset="0"/>
              <a:ea typeface="Arial" panose="020B0604020202020204" pitchFamily="34" charset="0"/>
              <a:cs typeface="Arial" panose="020B0604020202020204" pitchFamily="34" charset="0"/>
            </a:endParaRPr>
          </a:p>
          <a:p>
            <a:pPr>
              <a:lnSpc>
                <a:spcPct val="115000"/>
              </a:lnSpc>
              <a:spcBef>
                <a:spcPts val="0"/>
              </a:spcBef>
              <a:buFont typeface="Wingdings" panose="05000000000000000000" pitchFamily="2" charset="2"/>
              <a:buChar char="Ø"/>
            </a:pPr>
            <a:r>
              <a:rPr lang="en-US" sz="2400" b="1" dirty="0">
                <a:solidFill>
                  <a:schemeClr val="tx1"/>
                </a:solidFill>
                <a:latin typeface="Bahnschrift Condensed" panose="020B0502040204020203" pitchFamily="34" charset="0"/>
                <a:cs typeface="Times New Roman" panose="02020603050405020304" pitchFamily="18" charset="0"/>
              </a:rPr>
              <a:t>Future scope:</a:t>
            </a: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Integration with other circuits: The full adder circuit can be integrated with other circuits, such as memory and storage circuits, to build more complex digital systems.</a:t>
            </a:r>
          </a:p>
          <a:p>
            <a:pPr marL="0" marR="0">
              <a:lnSpc>
                <a:spcPct val="115000"/>
              </a:lnSpc>
              <a:spcBef>
                <a:spcPts val="0"/>
              </a:spcBef>
              <a:spcAft>
                <a:spcPts val="0"/>
              </a:spcAft>
            </a:pPr>
            <a:r>
              <a:rPr lang="en-US" sz="1700" dirty="0">
                <a:solidFill>
                  <a:schemeClr val="tx1"/>
                </a:solidFill>
                <a:effectLst/>
                <a:latin typeface="Bahnschrift Condensed" panose="020B0502040204020203" pitchFamily="34" charset="0"/>
                <a:ea typeface="Arial" panose="020B0604020202020204" pitchFamily="34" charset="0"/>
              </a:rPr>
              <a:t>Add more bit to compare in comparator.</a:t>
            </a:r>
          </a:p>
          <a:p>
            <a:pPr marL="0" marR="0">
              <a:lnSpc>
                <a:spcPct val="115000"/>
              </a:lnSpc>
              <a:spcBef>
                <a:spcPts val="0"/>
              </a:spcBef>
              <a:spcAft>
                <a:spcPts val="0"/>
              </a:spcAft>
            </a:pPr>
            <a:r>
              <a:rPr lang="en-US" sz="1700" dirty="0">
                <a:solidFill>
                  <a:schemeClr val="tx1"/>
                </a:solidFill>
                <a:latin typeface="Bahnschrift Condensed" panose="020B0502040204020203" pitchFamily="34" charset="0"/>
                <a:ea typeface="Arial" panose="020B0604020202020204" pitchFamily="34" charset="0"/>
              </a:rPr>
              <a:t>Optimization for speed and power consumption: The circuit can be optimized for speed and power consumption by using different circuit designs, technologies, and fabrication processes.</a:t>
            </a:r>
          </a:p>
          <a:p>
            <a:pPr marL="0" marR="0">
              <a:lnSpc>
                <a:spcPct val="115000"/>
              </a:lnSpc>
              <a:spcBef>
                <a:spcPts val="0"/>
              </a:spcBef>
              <a:spcAft>
                <a:spcPts val="0"/>
              </a:spcAft>
            </a:pPr>
            <a:endParaRPr lang="en-US" sz="2800" b="1" dirty="0">
              <a:solidFill>
                <a:schemeClr val="tx1"/>
              </a:solidFill>
              <a:latin typeface="Bahnschrift Condensed" panose="020B0502040204020203" pitchFamily="34" charset="0"/>
            </a:endParaRPr>
          </a:p>
          <a:p>
            <a:pPr marL="0" indent="0">
              <a:buNone/>
            </a:pPr>
            <a:endParaRPr lang="en-IN"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227691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C29B81-3830-43D1-8B37-FAE1AF341739}"/>
              </a:ext>
            </a:extLst>
          </p:cNvPr>
          <p:cNvSpPr txBox="1">
            <a:spLocks/>
          </p:cNvSpPr>
          <p:nvPr/>
        </p:nvSpPr>
        <p:spPr>
          <a:xfrm>
            <a:off x="664233" y="3328632"/>
            <a:ext cx="10955548" cy="699905"/>
          </a:xfrm>
          <a:prstGeom prst="rect">
            <a:avLst/>
          </a:prstGeom>
          <a:solidFill>
            <a:schemeClr val="accent3"/>
          </a:solidFill>
          <a:ln>
            <a:solidFill>
              <a:schemeClr val="accent1"/>
            </a:solidFill>
          </a:ln>
          <a:effectLst>
            <a:glow rad="101600">
              <a:schemeClr val="accent2">
                <a:satMod val="175000"/>
                <a:alpha val="40000"/>
              </a:schemeClr>
            </a:glow>
          </a:effectLst>
          <a:scene3d>
            <a:camera prst="orthographicFront"/>
            <a:lightRig rig="threePt" dir="t"/>
          </a:scene3d>
          <a:sp3d>
            <a:bevelT w="165100" prst="coolSlant"/>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Bodoni MT" panose="02070603080606020203" pitchFamily="18" charset="0"/>
                <a:ea typeface="+mj-ea"/>
                <a:cs typeface="+mj-cs"/>
              </a:rPr>
              <a:t>THANK YOU….</a:t>
            </a:r>
          </a:p>
        </p:txBody>
      </p:sp>
      <p:pic>
        <p:nvPicPr>
          <p:cNvPr id="5" name="Picture 4">
            <a:extLst>
              <a:ext uri="{FF2B5EF4-FFF2-40B4-BE49-F238E27FC236}">
                <a16:creationId xmlns:a16="http://schemas.microsoft.com/office/drawing/2014/main" id="{A514A87F-CCA0-427F-A3F0-8B3BF0EA1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6" name="Picture 5">
            <a:extLst>
              <a:ext uri="{FF2B5EF4-FFF2-40B4-BE49-F238E27FC236}">
                <a16:creationId xmlns:a16="http://schemas.microsoft.com/office/drawing/2014/main" id="{C9F77A39-F2EF-44EA-A247-25F97DC06C21}"/>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0"/>
            <a:ext cx="3152518" cy="603849"/>
          </a:xfrm>
          <a:prstGeom prst="rect">
            <a:avLst/>
          </a:prstGeom>
        </p:spPr>
      </p:pic>
    </p:spTree>
    <p:extLst>
      <p:ext uri="{BB962C8B-B14F-4D97-AF65-F5344CB8AC3E}">
        <p14:creationId xmlns:p14="http://schemas.microsoft.com/office/powerpoint/2010/main" val="16909634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850</TotalTime>
  <Words>781</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Bahnschrift Condensed</vt:lpstr>
      <vt:lpstr>Bahnschrift Light Condensed</vt:lpstr>
      <vt:lpstr>Bodoni MT</vt:lpstr>
      <vt:lpstr>Calibri</vt:lpstr>
      <vt:lpstr>Times New Roman</vt:lpstr>
      <vt:lpstr>Trebuchet MS</vt:lpstr>
      <vt:lpstr>Wingdings</vt:lpstr>
      <vt:lpstr>Wingdings 3</vt:lpstr>
      <vt:lpstr>Facet</vt:lpstr>
      <vt:lpstr>FULL ADDER USING TWO HALF ADDER AND 1-BIT COMPARATOR(Xnor using Nor)</vt:lpstr>
      <vt:lpstr>Project Outline</vt:lpstr>
      <vt:lpstr>PowerPoint Presentation</vt:lpstr>
      <vt:lpstr>PowerPoint Presentation</vt:lpstr>
      <vt:lpstr>PowerPoint Presentation</vt:lpstr>
      <vt:lpstr>Merits ,Demerits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Definition</dc:title>
  <dc:creator>LJIET</dc:creator>
  <cp:lastModifiedBy>Nilaksh Pimpale</cp:lastModifiedBy>
  <cp:revision>60</cp:revision>
  <dcterms:created xsi:type="dcterms:W3CDTF">2022-02-18T03:37:33Z</dcterms:created>
  <dcterms:modified xsi:type="dcterms:W3CDTF">2023-03-27T05:36:06Z</dcterms:modified>
</cp:coreProperties>
</file>