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1"/>
  </p:notesMasterIdLst>
  <p:handoutMasterIdLst>
    <p:handoutMasterId r:id="rId52"/>
  </p:handoutMasterIdLst>
  <p:sldIdLst>
    <p:sldId id="504" r:id="rId5"/>
    <p:sldId id="985" r:id="rId6"/>
    <p:sldId id="1019" r:id="rId7"/>
    <p:sldId id="1020" r:id="rId8"/>
    <p:sldId id="1021" r:id="rId9"/>
    <p:sldId id="1018" r:id="rId10"/>
    <p:sldId id="1008" r:id="rId11"/>
    <p:sldId id="1009" r:id="rId12"/>
    <p:sldId id="1010" r:id="rId13"/>
    <p:sldId id="1011" r:id="rId14"/>
    <p:sldId id="1012" r:id="rId15"/>
    <p:sldId id="988" r:id="rId16"/>
    <p:sldId id="994" r:id="rId17"/>
    <p:sldId id="989" r:id="rId18"/>
    <p:sldId id="990" r:id="rId19"/>
    <p:sldId id="993" r:id="rId20"/>
    <p:sldId id="1022" r:id="rId21"/>
    <p:sldId id="1013" r:id="rId22"/>
    <p:sldId id="1014" r:id="rId23"/>
    <p:sldId id="1015" r:id="rId24"/>
    <p:sldId id="995" r:id="rId25"/>
    <p:sldId id="996" r:id="rId26"/>
    <p:sldId id="997" r:id="rId27"/>
    <p:sldId id="998" r:id="rId28"/>
    <p:sldId id="999" r:id="rId29"/>
    <p:sldId id="1023" r:id="rId30"/>
    <p:sldId id="1026" r:id="rId31"/>
    <p:sldId id="1027" r:id="rId32"/>
    <p:sldId id="1028" r:id="rId33"/>
    <p:sldId id="1029" r:id="rId34"/>
    <p:sldId id="1030" r:id="rId35"/>
    <p:sldId id="1031" r:id="rId36"/>
    <p:sldId id="1032" r:id="rId37"/>
    <p:sldId id="1000" r:id="rId38"/>
    <p:sldId id="1001" r:id="rId39"/>
    <p:sldId id="1024" r:id="rId40"/>
    <p:sldId id="1025" r:id="rId41"/>
    <p:sldId id="1004" r:id="rId42"/>
    <p:sldId id="1005" r:id="rId43"/>
    <p:sldId id="1016" r:id="rId44"/>
    <p:sldId id="1017" r:id="rId45"/>
    <p:sldId id="1006" r:id="rId46"/>
    <p:sldId id="1007" r:id="rId47"/>
    <p:sldId id="1033" r:id="rId48"/>
    <p:sldId id="1034" r:id="rId49"/>
    <p:sldId id="976" r:id="rId5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69" userDrawn="1">
          <p15:clr>
            <a:srgbClr val="A4A3A4"/>
          </p15:clr>
        </p15:guide>
        <p15:guide id="6" pos="7520" userDrawn="1">
          <p15:clr>
            <a:srgbClr val="A4A3A4"/>
          </p15:clr>
        </p15:guide>
        <p15:guide id="7"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2"/>
    <a:srgbClr val="B5CCEA"/>
    <a:srgbClr val="234E8F"/>
    <a:srgbClr val="2F82BF"/>
    <a:srgbClr val="B42359"/>
    <a:srgbClr val="3086BF"/>
    <a:srgbClr val="123761"/>
    <a:srgbClr val="4F7DAD"/>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090" autoAdjust="0"/>
  </p:normalViewPr>
  <p:slideViewPr>
    <p:cSldViewPr snapToGrid="0">
      <p:cViewPr varScale="1">
        <p:scale>
          <a:sx n="69" d="100"/>
          <a:sy n="69" d="100"/>
        </p:scale>
        <p:origin x="780" y="60"/>
      </p:cViewPr>
      <p:guideLst>
        <p:guide orient="horz" pos="1260"/>
        <p:guide orient="horz" pos="4102"/>
        <p:guide orient="horz" pos="212"/>
        <p:guide orient="horz" pos="2140"/>
        <p:guide pos="169"/>
        <p:guide pos="7520"/>
        <p:guide pos="619"/>
      </p:guideLst>
    </p:cSldViewPr>
  </p:slideViewPr>
  <p:notesTextViewPr>
    <p:cViewPr>
      <p:scale>
        <a:sx n="100" d="100"/>
        <a:sy n="100" d="100"/>
      </p:scale>
      <p:origin x="0" y="0"/>
    </p:cViewPr>
  </p:notesTextViewPr>
  <p:sorterViewPr>
    <p:cViewPr varScale="1">
      <p:scale>
        <a:sx n="1" d="1"/>
        <a:sy n="1" d="1"/>
      </p:scale>
      <p:origin x="0" y="-13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4/13/2020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4/13/2020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a:t>Click icon to add picture</a:t>
            </a:r>
            <a:endParaRPr lang="en-IN"/>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a:t>Click to edit Master title style</a:t>
            </a:r>
            <a:endParaRPr lang="en-US" dirty="0"/>
          </a:p>
        </p:txBody>
      </p:sp>
      <p:pic>
        <p:nvPicPr>
          <p:cNvPr id="10" name="Picture 9" descr="MAVERIC LOGO.eps"/>
          <p:cNvPicPr>
            <a:picLocks noChangeAspect="1"/>
          </p:cNvPicPr>
          <p:nvPr userDrawn="1"/>
        </p:nvPicPr>
        <p:blipFill rotWithShape="1">
          <a:blip r:embed="rId3">
            <a:extLst>
              <a:ext uri="{28A0092B-C50C-407E-A947-70E740481C1C}">
                <a14:useLocalDpi xmlns:a14="http://schemas.microsoft.com/office/drawing/2010/main" val="0"/>
              </a:ext>
            </a:extLst>
          </a:blip>
          <a:srcRect b="57599"/>
          <a:stretch/>
        </p:blipFill>
        <p:spPr bwMode="auto">
          <a:xfrm>
            <a:off x="1119189" y="4422957"/>
            <a:ext cx="2157413" cy="59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a:t>Click to edit title</a:t>
            </a:r>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sp>
        <p:nvSpPr>
          <p:cNvPr id="72" name="Freeform 71"/>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9" name="TextBox 37"/>
          <p:cNvSpPr txBox="1"/>
          <p:nvPr/>
        </p:nvSpPr>
        <p:spPr bwMode="gray">
          <a:xfrm>
            <a:off x="3187896"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2019.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50" name="TextBox 49"/>
          <p:cNvSpPr txBox="1"/>
          <p:nvPr/>
        </p:nvSpPr>
        <p:spPr bwMode="gray">
          <a:xfrm>
            <a:off x="3910081" y="1375632"/>
            <a:ext cx="4371839"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a:solidFill>
                  <a:prstClr val="black">
                    <a:lumMod val="65000"/>
                    <a:lumOff val="35000"/>
                  </a:prstClr>
                </a:solidFill>
                <a:latin typeface="+mj-lt"/>
                <a:cs typeface="Arial" panose="020B0604020202020204" pitchFamily="34" charset="0"/>
              </a:rPr>
              <a:t>Thiru</a:t>
            </a:r>
            <a:r>
              <a:rPr lang="en-US" sz="1200" dirty="0">
                <a:solidFill>
                  <a:prstClr val="black">
                    <a:lumMod val="65000"/>
                    <a:lumOff val="35000"/>
                  </a:prstClr>
                </a:solidFill>
                <a:latin typeface="+mj-lt"/>
                <a:cs typeface="Arial" panose="020B0604020202020204" pitchFamily="34" charset="0"/>
              </a:rPr>
              <a:t> Vi </a:t>
            </a:r>
            <a:r>
              <a:rPr lang="en-US" sz="1200" dirty="0" err="1">
                <a:solidFill>
                  <a:prstClr val="black">
                    <a:lumMod val="65000"/>
                    <a:lumOff val="35000"/>
                  </a:prstClr>
                </a:solidFill>
                <a:latin typeface="+mj-lt"/>
                <a:cs typeface="Arial" panose="020B0604020202020204" pitchFamily="34" charset="0"/>
              </a:rPr>
              <a:t>Ka</a:t>
            </a:r>
            <a:r>
              <a:rPr lang="en-US" sz="1200" dirty="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a:solidFill>
                  <a:prstClr val="black">
                    <a:lumMod val="65000"/>
                    <a:lumOff val="35000"/>
                  </a:prstClr>
                </a:solidFill>
                <a:latin typeface="+mj-lt"/>
                <a:cs typeface="Arial" panose="020B0604020202020204" pitchFamily="34" charset="0"/>
              </a:rPr>
              <a:t>Ekkaduthangal</a:t>
            </a:r>
            <a:r>
              <a:rPr lang="en-US" sz="1200" dirty="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r>
              <a:rPr lang="en-IN" sz="1200" baseline="0" dirty="0">
                <a:solidFill>
                  <a:srgbClr val="000000">
                    <a:lumMod val="65000"/>
                    <a:lumOff val="35000"/>
                  </a:srgbClr>
                </a:solidFill>
                <a:latin typeface="+mj-lt"/>
                <a:cs typeface="Arial" panose="020B0604020202020204" pitchFamily="34" charset="0"/>
              </a:rPr>
              <a:t>  |  MEXICO</a:t>
            </a:r>
            <a:endParaRPr lang="en-IN" sz="1200" dirty="0">
              <a:solidFill>
                <a:srgbClr val="000000">
                  <a:lumMod val="65000"/>
                  <a:lumOff val="35000"/>
                </a:srgbClr>
              </a:solidFill>
              <a:latin typeface="+mj-lt"/>
              <a:cs typeface="Arial" panose="020B0604020202020204" pitchFamily="34" charset="0"/>
            </a:endParaRPr>
          </a:p>
        </p:txBody>
      </p:sp>
    </p:spTree>
    <p:extLst>
      <p:ext uri="{BB962C8B-B14F-4D97-AF65-F5344CB8AC3E}">
        <p14:creationId xmlns:p14="http://schemas.microsoft.com/office/powerpoint/2010/main" val="2032067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Banking International Payments</a:t>
            </a:r>
            <a:endParaRPr lang="en-IN" dirty="0"/>
          </a:p>
        </p:txBody>
      </p:sp>
      <p:sp>
        <p:nvSpPr>
          <p:cNvPr id="3" name="Subtitle 2"/>
          <p:cNvSpPr>
            <a:spLocks noGrp="1"/>
          </p:cNvSpPr>
          <p:nvPr>
            <p:ph type="subTitle" idx="1"/>
          </p:nvPr>
        </p:nvSpPr>
        <p:spPr>
          <a:xfrm>
            <a:off x="1119189" y="3013807"/>
            <a:ext cx="8095149" cy="307777"/>
          </a:xfrm>
        </p:spPr>
        <p:txBody>
          <a:bodyPr/>
          <a:lstStyle/>
          <a:p>
            <a:r>
              <a:rPr lang="en-IN" b="1" dirty="0" smtClean="0"/>
              <a:t>SWIFT</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4" y="1848802"/>
            <a:ext cx="2143125" cy="2143125"/>
          </a:xfrm>
          <a:prstGeom prst="rect">
            <a:avLst/>
          </a:prstGeom>
        </p:spPr>
      </p:pic>
    </p:spTree>
    <p:extLst>
      <p:ext uri="{BB962C8B-B14F-4D97-AF65-F5344CB8AC3E}">
        <p14:creationId xmlns:p14="http://schemas.microsoft.com/office/powerpoint/2010/main" val="3783670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41432425"/>
              </p:ext>
            </p:extLst>
          </p:nvPr>
        </p:nvGraphicFramePr>
        <p:xfrm>
          <a:off x="1001485" y="1094509"/>
          <a:ext cx="10926764" cy="4450080"/>
        </p:xfrm>
        <a:graphic>
          <a:graphicData uri="http://schemas.openxmlformats.org/drawingml/2006/table">
            <a:tbl>
              <a:tblPr firstRow="1" bandRow="1">
                <a:tableStyleId>{5C22544A-7EE6-4342-B048-85BDC9FD1C3A}</a:tableStyleId>
              </a:tblPr>
              <a:tblGrid>
                <a:gridCol w="1215014">
                  <a:extLst>
                    <a:ext uri="{9D8B030D-6E8A-4147-A177-3AD203B41FA5}">
                      <a16:colId xmlns:a16="http://schemas.microsoft.com/office/drawing/2014/main" val="3577051938"/>
                    </a:ext>
                  </a:extLst>
                </a:gridCol>
                <a:gridCol w="942109">
                  <a:extLst>
                    <a:ext uri="{9D8B030D-6E8A-4147-A177-3AD203B41FA5}">
                      <a16:colId xmlns:a16="http://schemas.microsoft.com/office/drawing/2014/main" val="2744661952"/>
                    </a:ext>
                  </a:extLst>
                </a:gridCol>
                <a:gridCol w="4308764">
                  <a:extLst>
                    <a:ext uri="{9D8B030D-6E8A-4147-A177-3AD203B41FA5}">
                      <a16:colId xmlns:a16="http://schemas.microsoft.com/office/drawing/2014/main" val="3720650931"/>
                    </a:ext>
                  </a:extLst>
                </a:gridCol>
                <a:gridCol w="4460877">
                  <a:extLst>
                    <a:ext uri="{9D8B030D-6E8A-4147-A177-3AD203B41FA5}">
                      <a16:colId xmlns:a16="http://schemas.microsoft.com/office/drawing/2014/main" val="3429180805"/>
                    </a:ext>
                  </a:extLst>
                </a:gridCol>
              </a:tblGrid>
              <a:tr h="370840">
                <a:tc>
                  <a:txBody>
                    <a:bodyPr/>
                    <a:lstStyle/>
                    <a:p>
                      <a:pPr algn="ctr"/>
                      <a:r>
                        <a:rPr lang="en-IN" dirty="0" smtClean="0"/>
                        <a:t>Status</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 Name</a:t>
                      </a:r>
                      <a:endParaRPr lang="en-IN" dirty="0"/>
                    </a:p>
                  </a:txBody>
                  <a:tcPr/>
                </a:tc>
                <a:tc>
                  <a:txBody>
                    <a:bodyPr/>
                    <a:lstStyle/>
                    <a:p>
                      <a:pPr algn="ctr"/>
                      <a:r>
                        <a:rPr lang="en-IN" dirty="0" smtClean="0"/>
                        <a:t>Contents</a:t>
                      </a:r>
                      <a:endParaRPr lang="en-IN" dirty="0"/>
                    </a:p>
                  </a:txBody>
                  <a:tcPr/>
                </a:tc>
                <a:extLst>
                  <a:ext uri="{0D108BD9-81ED-4DB2-BD59-A6C34878D82A}">
                    <a16:rowId xmlns:a16="http://schemas.microsoft.com/office/drawing/2014/main" val="1125760698"/>
                  </a:ext>
                </a:extLst>
              </a:tr>
              <a:tr h="370840">
                <a:tc>
                  <a:txBody>
                    <a:bodyPr/>
                    <a:lstStyle/>
                    <a:p>
                      <a:pPr algn="ctr"/>
                      <a:r>
                        <a:rPr lang="en-IN" dirty="0" smtClean="0">
                          <a:latin typeface="Calibri" panose="020F0502020204030204" pitchFamily="34" charset="0"/>
                          <a:cs typeface="Calibri" panose="020F0502020204030204" pitchFamily="34" charset="0"/>
                        </a:rPr>
                        <a:t>O </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57a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Account with Institution</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A or C</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92092100"/>
                  </a:ext>
                </a:extLst>
              </a:tr>
              <a:tr h="370840">
                <a:tc>
                  <a:txBody>
                    <a:bodyPr/>
                    <a:lstStyle/>
                    <a:p>
                      <a:pPr algn="ctr"/>
                      <a:r>
                        <a:rPr lang="en-IN" dirty="0" smtClean="0">
                          <a:latin typeface="Calibri" panose="020F0502020204030204" pitchFamily="34" charset="0"/>
                          <a:cs typeface="Calibri" panose="020F0502020204030204" pitchFamily="34" charset="0"/>
                        </a:rPr>
                        <a:t>M</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59a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Beneficiary Customer</a:t>
                      </a:r>
                      <a:endParaRPr lang="en-IN" dirty="0">
                        <a:latin typeface="Calibri" panose="020F0502020204030204" pitchFamily="34" charset="0"/>
                        <a:cs typeface="Calibri" panose="020F0502020204030204" pitchFamily="34" charset="0"/>
                      </a:endParaRPr>
                    </a:p>
                  </a:txBody>
                  <a:tcPr/>
                </a:tc>
                <a:tc>
                  <a:txBody>
                    <a:bodyPr/>
                    <a:lstStyle/>
                    <a:p>
                      <a:r>
                        <a:rPr lang="en-US" sz="1800" b="0" i="0" u="none" strike="noStrike" kern="1200" baseline="0" dirty="0" smtClean="0">
                          <a:solidFill>
                            <a:schemeClr val="dk1"/>
                          </a:solidFill>
                          <a:latin typeface="Calibri" panose="020F0502020204030204" pitchFamily="34" charset="0"/>
                          <a:ea typeface="+mn-ea"/>
                          <a:cs typeface="Calibri" panose="020F0502020204030204" pitchFamily="34" charset="0"/>
                        </a:rPr>
                        <a:t>No letter option, A, or F</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69265092"/>
                  </a:ext>
                </a:extLst>
              </a:tr>
              <a:tr h="370840">
                <a:tc>
                  <a:txBody>
                    <a:bodyPr/>
                    <a:lstStyle/>
                    <a:p>
                      <a:pPr algn="ctr"/>
                      <a:r>
                        <a:rPr lang="en-IN" dirty="0" smtClean="0">
                          <a:latin typeface="Calibri" panose="020F0502020204030204" pitchFamily="34" charset="0"/>
                          <a:cs typeface="Calibri" panose="020F0502020204030204" pitchFamily="34" charset="0"/>
                        </a:rPr>
                        <a:t>O</a:t>
                      </a:r>
                      <a:r>
                        <a:rPr lang="en-IN" baseline="0"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70 </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Remittance</a:t>
                      </a:r>
                      <a:r>
                        <a:rPr lang="en-IN" baseline="0" dirty="0" smtClean="0">
                          <a:latin typeface="Calibri" panose="020F0502020204030204" pitchFamily="34" charset="0"/>
                          <a:cs typeface="Calibri" panose="020F0502020204030204" pitchFamily="34" charset="0"/>
                        </a:rPr>
                        <a:t> Information</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4*35x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97633234"/>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26T</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Transaction Type Code</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3!c</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81138575"/>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77B</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Regulatory Reporting</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3*35x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42282501"/>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33B </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Currency /</a:t>
                      </a:r>
                      <a:r>
                        <a:rPr lang="en-IN" baseline="0" dirty="0" smtClean="0">
                          <a:latin typeface="Calibri" panose="020F0502020204030204" pitchFamily="34" charset="0"/>
                          <a:cs typeface="Calibri" panose="020F0502020204030204" pitchFamily="34" charset="0"/>
                        </a:rPr>
                        <a:t> Instructed Amount</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3!a15d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50353566"/>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71A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Details of Charges</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3!a</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19007315"/>
                  </a:ext>
                </a:extLst>
              </a:tr>
              <a:tr h="370840">
                <a:tc>
                  <a:txBody>
                    <a:bodyPr/>
                    <a:lstStyle/>
                    <a:p>
                      <a:pPr algn="ctr"/>
                      <a:r>
                        <a:rPr lang="en-IN" dirty="0" smtClean="0">
                          <a:latin typeface="Calibri" panose="020F0502020204030204" pitchFamily="34" charset="0"/>
                          <a:cs typeface="Calibri" panose="020F0502020204030204" pitchFamily="34" charset="0"/>
                        </a:rPr>
                        <a:t>O </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71F</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Sender’s Charges</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3!a15d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80535561"/>
                  </a:ext>
                </a:extLst>
              </a:tr>
              <a:tr h="370840">
                <a:tc>
                  <a:txBody>
                    <a:bodyPr/>
                    <a:lstStyle/>
                    <a:p>
                      <a:pPr algn="ctr"/>
                      <a:r>
                        <a:rPr lang="en-IN" dirty="0" smtClean="0">
                          <a:latin typeface="Calibri" panose="020F0502020204030204" pitchFamily="34" charset="0"/>
                          <a:cs typeface="Calibri" panose="020F0502020204030204" pitchFamily="34" charset="0"/>
                        </a:rPr>
                        <a:t>O </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71G</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Receiver’s Charges</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3!a15d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39890956"/>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36</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Exchange Rate</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12d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42850059"/>
                  </a:ext>
                </a:extLst>
              </a:tr>
              <a:tr h="370840">
                <a:tc gridSpan="4">
                  <a:txBody>
                    <a:bodyPr/>
                    <a:lstStyle/>
                    <a:p>
                      <a:pPr algn="l"/>
                      <a:r>
                        <a:rPr lang="en-IN" b="1" dirty="0" smtClean="0">
                          <a:latin typeface="Calibri" panose="020F0502020204030204" pitchFamily="34" charset="0"/>
                          <a:cs typeface="Calibri" panose="020F0502020204030204" pitchFamily="34" charset="0"/>
                        </a:rPr>
                        <a:t>End of Sequence B – Transaction Details</a:t>
                      </a:r>
                      <a:endParaRPr lang="en-IN" b="1" dirty="0">
                        <a:latin typeface="Calibri" panose="020F0502020204030204" pitchFamily="34" charset="0"/>
                        <a:cs typeface="Calibri" panose="020F0502020204030204" pitchFamily="34" charset="0"/>
                      </a:endParaRPr>
                    </a:p>
                  </a:txBody>
                  <a:tcPr/>
                </a:tc>
                <a:tc hMerge="1">
                  <a:txBody>
                    <a:bodyPr/>
                    <a:lstStyle/>
                    <a:p>
                      <a:pPr algn="ctr"/>
                      <a:endParaRPr lang="en-IN" b="1" dirty="0">
                        <a:latin typeface="Calibri" panose="020F0502020204030204" pitchFamily="34" charset="0"/>
                        <a:cs typeface="Calibri" panose="020F0502020204030204" pitchFamily="34" charset="0"/>
                      </a:endParaRPr>
                    </a:p>
                  </a:txBody>
                  <a:tcPr/>
                </a:tc>
                <a:tc hMerge="1">
                  <a:txBody>
                    <a:bodyPr/>
                    <a:lstStyle/>
                    <a:p>
                      <a:endParaRPr lang="en-IN" b="1" dirty="0">
                        <a:latin typeface="Calibri" panose="020F0502020204030204" pitchFamily="34" charset="0"/>
                        <a:cs typeface="Calibri" panose="020F0502020204030204" pitchFamily="34" charset="0"/>
                      </a:endParaRPr>
                    </a:p>
                  </a:txBody>
                  <a:tcPr/>
                </a:tc>
                <a:tc hMerge="1">
                  <a:txBody>
                    <a:bodyPr/>
                    <a:lstStyle/>
                    <a:p>
                      <a:endParaRPr lang="en-IN" b="1"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30582053"/>
                  </a:ext>
                </a:extLst>
              </a:tr>
            </a:tbl>
          </a:graphicData>
        </a:graphic>
      </p:graphicFrame>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180431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94415066"/>
              </p:ext>
            </p:extLst>
          </p:nvPr>
        </p:nvGraphicFramePr>
        <p:xfrm>
          <a:off x="1001713" y="1371600"/>
          <a:ext cx="10926764" cy="3708400"/>
        </p:xfrm>
        <a:graphic>
          <a:graphicData uri="http://schemas.openxmlformats.org/drawingml/2006/table">
            <a:tbl>
              <a:tblPr firstRow="1" bandRow="1">
                <a:tableStyleId>{5C22544A-7EE6-4342-B048-85BDC9FD1C3A}</a:tableStyleId>
              </a:tblPr>
              <a:tblGrid>
                <a:gridCol w="1062614">
                  <a:extLst>
                    <a:ext uri="{9D8B030D-6E8A-4147-A177-3AD203B41FA5}">
                      <a16:colId xmlns:a16="http://schemas.microsoft.com/office/drawing/2014/main" val="3723819207"/>
                    </a:ext>
                  </a:extLst>
                </a:gridCol>
                <a:gridCol w="969818">
                  <a:extLst>
                    <a:ext uri="{9D8B030D-6E8A-4147-A177-3AD203B41FA5}">
                      <a16:colId xmlns:a16="http://schemas.microsoft.com/office/drawing/2014/main" val="4056955635"/>
                    </a:ext>
                  </a:extLst>
                </a:gridCol>
                <a:gridCol w="4585855">
                  <a:extLst>
                    <a:ext uri="{9D8B030D-6E8A-4147-A177-3AD203B41FA5}">
                      <a16:colId xmlns:a16="http://schemas.microsoft.com/office/drawing/2014/main" val="1215986365"/>
                    </a:ext>
                  </a:extLst>
                </a:gridCol>
                <a:gridCol w="4308477">
                  <a:extLst>
                    <a:ext uri="{9D8B030D-6E8A-4147-A177-3AD203B41FA5}">
                      <a16:colId xmlns:a16="http://schemas.microsoft.com/office/drawing/2014/main" val="4102062666"/>
                    </a:ext>
                  </a:extLst>
                </a:gridCol>
              </a:tblGrid>
              <a:tr h="370840">
                <a:tc>
                  <a:txBody>
                    <a:bodyPr/>
                    <a:lstStyle/>
                    <a:p>
                      <a:pPr algn="ctr"/>
                      <a:r>
                        <a:rPr lang="en-IN" dirty="0" smtClean="0"/>
                        <a:t>Status</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 Name</a:t>
                      </a:r>
                      <a:endParaRPr lang="en-IN" dirty="0"/>
                    </a:p>
                  </a:txBody>
                  <a:tcPr/>
                </a:tc>
                <a:tc>
                  <a:txBody>
                    <a:bodyPr/>
                    <a:lstStyle/>
                    <a:p>
                      <a:pPr algn="ctr"/>
                      <a:r>
                        <a:rPr lang="en-IN" dirty="0" smtClean="0"/>
                        <a:t>Contents</a:t>
                      </a:r>
                      <a:endParaRPr lang="en-IN" dirty="0"/>
                    </a:p>
                  </a:txBody>
                  <a:tcPr/>
                </a:tc>
                <a:extLst>
                  <a:ext uri="{0D108BD9-81ED-4DB2-BD59-A6C34878D82A}">
                    <a16:rowId xmlns:a16="http://schemas.microsoft.com/office/drawing/2014/main" val="1988041053"/>
                  </a:ext>
                </a:extLst>
              </a:tr>
              <a:tr h="370840">
                <a:tc gridSpan="4">
                  <a:txBody>
                    <a:bodyPr/>
                    <a:lstStyle/>
                    <a:p>
                      <a:pPr algn="l"/>
                      <a:r>
                        <a:rPr lang="en-IN" b="1" dirty="0" smtClean="0">
                          <a:latin typeface="Calibri" panose="020F0502020204030204" pitchFamily="34" charset="0"/>
                          <a:cs typeface="Calibri" panose="020F0502020204030204" pitchFamily="34" charset="0"/>
                        </a:rPr>
                        <a:t>Mandatory Sequence C</a:t>
                      </a:r>
                      <a:r>
                        <a:rPr lang="en-IN" b="1" baseline="0" dirty="0" smtClean="0">
                          <a:latin typeface="Calibri" panose="020F0502020204030204" pitchFamily="34" charset="0"/>
                          <a:cs typeface="Calibri" panose="020F0502020204030204" pitchFamily="34" charset="0"/>
                        </a:rPr>
                        <a:t> Settlement Details</a:t>
                      </a:r>
                      <a:endParaRPr lang="en-IN" b="1" dirty="0">
                        <a:latin typeface="Calibri" panose="020F0502020204030204" pitchFamily="34" charset="0"/>
                        <a:cs typeface="Calibri" panose="020F0502020204030204" pitchFamily="34" charset="0"/>
                      </a:endParaRPr>
                    </a:p>
                  </a:txBody>
                  <a:tcPr/>
                </a:tc>
                <a:tc hMerge="1">
                  <a:txBody>
                    <a:bodyPr/>
                    <a:lstStyle/>
                    <a:p>
                      <a:pPr algn="ctr"/>
                      <a:endParaRPr lang="en-IN" dirty="0">
                        <a:latin typeface="Calibri" panose="020F0502020204030204" pitchFamily="34" charset="0"/>
                        <a:cs typeface="Calibri" panose="020F0502020204030204" pitchFamily="34" charset="0"/>
                      </a:endParaRPr>
                    </a:p>
                  </a:txBody>
                  <a:tcPr/>
                </a:tc>
                <a:tc hMerge="1">
                  <a:txBody>
                    <a:bodyPr/>
                    <a:lstStyle/>
                    <a:p>
                      <a:endParaRPr lang="en-IN" dirty="0">
                        <a:latin typeface="Calibri" panose="020F0502020204030204" pitchFamily="34" charset="0"/>
                        <a:cs typeface="Calibri" panose="020F0502020204030204" pitchFamily="34" charset="0"/>
                      </a:endParaRPr>
                    </a:p>
                  </a:txBody>
                  <a:tcPr/>
                </a:tc>
                <a:tc hMerge="1">
                  <a:txBody>
                    <a:bodyPr/>
                    <a:lstStyle/>
                    <a:p>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78056318"/>
                  </a:ext>
                </a:extLst>
              </a:tr>
              <a:tr h="370840">
                <a:tc>
                  <a:txBody>
                    <a:bodyPr/>
                    <a:lstStyle/>
                    <a:p>
                      <a:pPr algn="ctr"/>
                      <a:r>
                        <a:rPr lang="en-IN" dirty="0" smtClean="0">
                          <a:latin typeface="Calibri" panose="020F0502020204030204" pitchFamily="34" charset="0"/>
                          <a:cs typeface="Calibri" panose="020F0502020204030204" pitchFamily="34" charset="0"/>
                        </a:rPr>
                        <a:t>M </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32A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Value Date, Currency Code, Amount</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mn-lt"/>
                          <a:ea typeface="+mn-ea"/>
                          <a:cs typeface="+mn-cs"/>
                        </a:rPr>
                        <a:t>6!n3!a15d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99091088"/>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19 </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Sum of Amounts</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mn-lt"/>
                          <a:ea typeface="+mn-ea"/>
                          <a:cs typeface="+mn-cs"/>
                        </a:rPr>
                        <a:t>17d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25611744"/>
                  </a:ext>
                </a:extLst>
              </a:tr>
              <a:tr h="370840">
                <a:tc>
                  <a:txBody>
                    <a:bodyPr/>
                    <a:lstStyle/>
                    <a:p>
                      <a:pPr algn="ctr"/>
                      <a:r>
                        <a:rPr lang="en-IN" dirty="0" smtClean="0">
                          <a:latin typeface="Calibri" panose="020F0502020204030204" pitchFamily="34" charset="0"/>
                          <a:cs typeface="Calibri" panose="020F0502020204030204" pitchFamily="34" charset="0"/>
                        </a:rPr>
                        <a:t>O </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71G </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Sum of Receiver Charges</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mn-lt"/>
                          <a:ea typeface="+mn-ea"/>
                          <a:cs typeface="+mn-cs"/>
                        </a:rPr>
                        <a:t>3!a15d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19924938"/>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13C</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Time Indication</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mn-lt"/>
                          <a:ea typeface="+mn-ea"/>
                          <a:cs typeface="+mn-cs"/>
                        </a:rPr>
                        <a:t>/8c/4!n1!x4!n</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53610154"/>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53a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Sender’s Correspondent</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mn-lt"/>
                          <a:ea typeface="+mn-ea"/>
                          <a:cs typeface="+mn-cs"/>
                        </a:rPr>
                        <a:t>A or C</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98149223"/>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54a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Receiver's Correspondent</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mn-lt"/>
                          <a:ea typeface="+mn-ea"/>
                          <a:cs typeface="+mn-cs"/>
                        </a:rPr>
                        <a:t>[/1!a][/34x]&lt;</a:t>
                      </a:r>
                      <a:r>
                        <a:rPr lang="en-IN" sz="1800" b="0" i="0" u="none" strike="noStrike" kern="1200" baseline="0" dirty="0" err="1" smtClean="0">
                          <a:solidFill>
                            <a:schemeClr val="dk1"/>
                          </a:solidFill>
                          <a:latin typeface="+mn-lt"/>
                          <a:ea typeface="+mn-ea"/>
                          <a:cs typeface="+mn-cs"/>
                        </a:rPr>
                        <a:t>crlf</a:t>
                      </a:r>
                      <a:r>
                        <a:rPr lang="en-IN" sz="1800" b="0" i="0" u="none" strike="noStrike" kern="1200" baseline="0" dirty="0" smtClean="0">
                          <a:solidFill>
                            <a:schemeClr val="dk1"/>
                          </a:solidFill>
                          <a:latin typeface="+mn-lt"/>
                          <a:ea typeface="+mn-ea"/>
                          <a:cs typeface="+mn-cs"/>
                        </a:rPr>
                        <a:t>&gt;4!a2!a2!c[3!c]</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66703062"/>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72</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Sender to Receiver</a:t>
                      </a:r>
                      <a:r>
                        <a:rPr lang="en-IN" baseline="0" dirty="0" smtClean="0">
                          <a:latin typeface="Calibri" panose="020F0502020204030204" pitchFamily="34" charset="0"/>
                          <a:cs typeface="Calibri" panose="020F0502020204030204" pitchFamily="34" charset="0"/>
                        </a:rPr>
                        <a:t> Information</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mn-lt"/>
                          <a:ea typeface="+mn-ea"/>
                          <a:cs typeface="+mn-cs"/>
                        </a:rPr>
                        <a:t>6*35x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54615556"/>
                  </a:ext>
                </a:extLst>
              </a:tr>
              <a:tr h="370840">
                <a:tc gridSpan="4">
                  <a:txBody>
                    <a:bodyPr/>
                    <a:lstStyle/>
                    <a:p>
                      <a:pPr algn="l"/>
                      <a:r>
                        <a:rPr lang="en-IN" b="1" dirty="0" smtClean="0">
                          <a:latin typeface="Calibri" panose="020F0502020204030204" pitchFamily="34" charset="0"/>
                          <a:cs typeface="Calibri" panose="020F0502020204030204" pitchFamily="34" charset="0"/>
                        </a:rPr>
                        <a:t>End of Sequence</a:t>
                      </a:r>
                      <a:r>
                        <a:rPr lang="en-IN" b="1" baseline="0" dirty="0" smtClean="0">
                          <a:latin typeface="Calibri" panose="020F0502020204030204" pitchFamily="34" charset="0"/>
                          <a:cs typeface="Calibri" panose="020F0502020204030204" pitchFamily="34" charset="0"/>
                        </a:rPr>
                        <a:t> C Settlement Details</a:t>
                      </a:r>
                      <a:endParaRPr lang="en-IN" b="1" dirty="0">
                        <a:latin typeface="Calibri" panose="020F0502020204030204" pitchFamily="34" charset="0"/>
                        <a:cs typeface="Calibri" panose="020F0502020204030204" pitchFamily="34" charset="0"/>
                      </a:endParaRPr>
                    </a:p>
                  </a:txBody>
                  <a:tcPr/>
                </a:tc>
                <a:tc hMerge="1">
                  <a:txBody>
                    <a:bodyPr/>
                    <a:lstStyle/>
                    <a:p>
                      <a:pPr algn="ctr"/>
                      <a:endParaRPr lang="en-IN" dirty="0">
                        <a:latin typeface="Calibri" panose="020F0502020204030204" pitchFamily="34" charset="0"/>
                        <a:cs typeface="Calibri" panose="020F0502020204030204" pitchFamily="34" charset="0"/>
                      </a:endParaRPr>
                    </a:p>
                  </a:txBody>
                  <a:tcPr/>
                </a:tc>
                <a:tc hMerge="1">
                  <a:txBody>
                    <a:bodyPr/>
                    <a:lstStyle/>
                    <a:p>
                      <a:endParaRPr lang="en-IN" dirty="0">
                        <a:latin typeface="Calibri" panose="020F0502020204030204" pitchFamily="34" charset="0"/>
                        <a:cs typeface="Calibri" panose="020F0502020204030204" pitchFamily="34" charset="0"/>
                      </a:endParaRPr>
                    </a:p>
                  </a:txBody>
                  <a:tcPr/>
                </a:tc>
                <a:tc hMerge="1">
                  <a:txBody>
                    <a:bodyPr/>
                    <a:lstStyle/>
                    <a:p>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4609344"/>
                  </a:ext>
                </a:extLst>
              </a:tr>
            </a:tbl>
          </a:graphicData>
        </a:graphic>
      </p:graphicFrame>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696407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762000"/>
            <a:ext cx="10719461" cy="5347855"/>
          </a:xfrm>
        </p:spPr>
        <p:txBody>
          <a:bodyPr/>
          <a:lstStyle/>
          <a:p>
            <a:r>
              <a:rPr lang="en-US" dirty="0">
                <a:latin typeface="Calibri" panose="020F0502020204030204" pitchFamily="34" charset="0"/>
                <a:cs typeface="Calibri" panose="020F0502020204030204" pitchFamily="34" charset="0"/>
              </a:rPr>
              <a:t>MT103 is a standardized SWIFT payment message used specifically for cross-border or international wire transfers. An MT103 serves as a valid proof of payment including all the payment details such as payment date, amount, currency, sender and recipient details. All banks and financial institutions which make payments via SWIFT will have an MT103 for every payment they make</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Benefits of MT 103 message</a:t>
            </a:r>
          </a:p>
          <a:p>
            <a:endParaRPr lang="en-US" dirty="0" smtClean="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Confirmation</a:t>
            </a:r>
          </a:p>
          <a:p>
            <a:pPr marL="0" lvl="1" indent="0">
              <a:buNone/>
            </a:pPr>
            <a:r>
              <a:rPr lang="en-US" dirty="0" smtClean="0">
                <a:latin typeface="Calibri" panose="020F0502020204030204" pitchFamily="34" charset="0"/>
                <a:cs typeface="Calibri" panose="020F0502020204030204" pitchFamily="34" charset="0"/>
              </a:rPr>
              <a:t>Customer will receive confirmation for the payment that has been sent, including all the details such as recipient information and payment amount</a:t>
            </a:r>
          </a:p>
          <a:p>
            <a:endParaRPr lang="en-US"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Evidence</a:t>
            </a:r>
            <a:endParaRPr lang="en-US" b="1"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Serves as valid proof of payment, whether to send to a supplier to serve as proof of payment or to accounts payable for reconciliation purpose</a:t>
            </a:r>
          </a:p>
          <a:p>
            <a:endParaRPr lang="en-US"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Tracking</a:t>
            </a:r>
          </a:p>
          <a:p>
            <a:r>
              <a:rPr lang="en-US" dirty="0" smtClean="0">
                <a:latin typeface="Calibri" panose="020F0502020204030204" pitchFamily="34" charset="0"/>
                <a:cs typeface="Calibri" panose="020F0502020204030204" pitchFamily="34" charset="0"/>
              </a:rPr>
              <a:t>An  MT 103 can help with payment location and tracking if the funds are held up in regional clearing banks on the way to your recipient</a:t>
            </a: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MT 103 – Single Customer Credit Transfer</a:t>
            </a:r>
            <a:endParaRPr lang="en-IN" sz="3000" dirty="0">
              <a:latin typeface="+mj-lt"/>
            </a:endParaRPr>
          </a:p>
        </p:txBody>
      </p:sp>
    </p:spTree>
    <p:extLst>
      <p:ext uri="{BB962C8B-B14F-4D97-AF65-F5344CB8AC3E}">
        <p14:creationId xmlns:p14="http://schemas.microsoft.com/office/powerpoint/2010/main" val="3356421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mj-lt"/>
              </a:rPr>
              <a:t>MT 103 Outward Remittance </a:t>
            </a:r>
            <a:endParaRPr lang="en-IN" dirty="0">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484" y="2270845"/>
            <a:ext cx="10539352" cy="3201700"/>
          </a:xfrm>
          <a:prstGeom prst="rect">
            <a:avLst/>
          </a:prstGeom>
        </p:spPr>
      </p:pic>
    </p:spTree>
    <p:extLst>
      <p:ext uri="{BB962C8B-B14F-4D97-AF65-F5344CB8AC3E}">
        <p14:creationId xmlns:p14="http://schemas.microsoft.com/office/powerpoint/2010/main" val="2632080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886691"/>
            <a:ext cx="10926987" cy="5306291"/>
          </a:xfrm>
        </p:spPr>
        <p:txBody>
          <a:bodyPr/>
          <a:lstStyle/>
          <a:p>
            <a:r>
              <a:rPr lang="en-IN" dirty="0" smtClean="0">
                <a:latin typeface="Calibri" panose="020F0502020204030204" pitchFamily="34" charset="0"/>
                <a:cs typeface="Calibri" panose="020F0502020204030204" pitchFamily="34" charset="0"/>
              </a:rPr>
              <a:t>The table contains information that is highlighted  in the examples provided in the SWIFT message</a:t>
            </a: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p>
          <a:p>
            <a:endParaRPr lang="en-IN" dirty="0" smtClean="0">
              <a:latin typeface="Calibri" panose="020F0502020204030204" pitchFamily="34" charset="0"/>
              <a:cs typeface="Calibri" panose="020F0502020204030204" pitchFamily="34" charset="0"/>
            </a:endParaRPr>
          </a:p>
          <a:p>
            <a:endParaRPr lang="en-IN" dirty="0"/>
          </a:p>
          <a:p>
            <a:endParaRPr lang="en-IN" dirty="0" smtClean="0">
              <a:latin typeface="Calibri" panose="020F0502020204030204" pitchFamily="34" charset="0"/>
              <a:cs typeface="Calibri" panose="020F0502020204030204" pitchFamily="34" charset="0"/>
            </a:endParaRPr>
          </a:p>
          <a:p>
            <a:pPr fontAlgn="t">
              <a:spcBef>
                <a:spcPts val="0"/>
              </a:spcBef>
              <a:spcAft>
                <a:spcPts val="0"/>
              </a:spcAft>
            </a:pPr>
            <a:endParaRPr lang="en-IN" dirty="0"/>
          </a:p>
          <a:p>
            <a:endParaRPr lang="en-IN" dirty="0" smtClean="0">
              <a:latin typeface="Calibri" panose="020F0502020204030204" pitchFamily="34" charset="0"/>
              <a:cs typeface="Calibri" panose="020F0502020204030204" pitchFamily="34" charset="0"/>
            </a:endParaRPr>
          </a:p>
          <a:p>
            <a:endParaRPr lang="en-IN" dirty="0"/>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MT 103 Message Format</a:t>
            </a:r>
            <a:endParaRPr lang="en-IN" sz="30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2408668620"/>
              </p:ext>
            </p:extLst>
          </p:nvPr>
        </p:nvGraphicFramePr>
        <p:xfrm>
          <a:off x="1001481" y="1343888"/>
          <a:ext cx="9763500" cy="4659160"/>
        </p:xfrm>
        <a:graphic>
          <a:graphicData uri="http://schemas.openxmlformats.org/drawingml/2006/table">
            <a:tbl>
              <a:tblPr firstRow="1" bandRow="1">
                <a:tableStyleId>{5C22544A-7EE6-4342-B048-85BDC9FD1C3A}</a:tableStyleId>
              </a:tblPr>
              <a:tblGrid>
                <a:gridCol w="1090555">
                  <a:extLst>
                    <a:ext uri="{9D8B030D-6E8A-4147-A177-3AD203B41FA5}">
                      <a16:colId xmlns:a16="http://schemas.microsoft.com/office/drawing/2014/main" val="2457642954"/>
                    </a:ext>
                  </a:extLst>
                </a:gridCol>
                <a:gridCol w="914400">
                  <a:extLst>
                    <a:ext uri="{9D8B030D-6E8A-4147-A177-3AD203B41FA5}">
                      <a16:colId xmlns:a16="http://schemas.microsoft.com/office/drawing/2014/main" val="2607890302"/>
                    </a:ext>
                  </a:extLst>
                </a:gridCol>
                <a:gridCol w="5317670">
                  <a:extLst>
                    <a:ext uri="{9D8B030D-6E8A-4147-A177-3AD203B41FA5}">
                      <a16:colId xmlns:a16="http://schemas.microsoft.com/office/drawing/2014/main" val="2127034614"/>
                    </a:ext>
                  </a:extLst>
                </a:gridCol>
                <a:gridCol w="2440875">
                  <a:extLst>
                    <a:ext uri="{9D8B030D-6E8A-4147-A177-3AD203B41FA5}">
                      <a16:colId xmlns:a16="http://schemas.microsoft.com/office/drawing/2014/main" val="1314217132"/>
                    </a:ext>
                  </a:extLst>
                </a:gridCol>
              </a:tblGrid>
              <a:tr h="401908">
                <a:tc>
                  <a:txBody>
                    <a:bodyPr/>
                    <a:lstStyle/>
                    <a:p>
                      <a:pPr algn="ctr"/>
                      <a:r>
                        <a:rPr lang="en-IN" dirty="0" smtClean="0"/>
                        <a:t>Status</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a:t>
                      </a:r>
                      <a:r>
                        <a:rPr lang="en-IN" baseline="0" dirty="0" smtClean="0"/>
                        <a:t> Name</a:t>
                      </a:r>
                      <a:endParaRPr lang="en-IN" dirty="0"/>
                    </a:p>
                  </a:txBody>
                  <a:tcPr/>
                </a:tc>
                <a:tc>
                  <a:txBody>
                    <a:bodyPr/>
                    <a:lstStyle/>
                    <a:p>
                      <a:pPr algn="ctr"/>
                      <a:r>
                        <a:rPr lang="en-IN" dirty="0" smtClean="0"/>
                        <a:t>Content / Options</a:t>
                      </a:r>
                      <a:endParaRPr lang="en-IN" dirty="0"/>
                    </a:p>
                  </a:txBody>
                  <a:tcPr/>
                </a:tc>
                <a:extLst>
                  <a:ext uri="{0D108BD9-81ED-4DB2-BD59-A6C34878D82A}">
                    <a16:rowId xmlns:a16="http://schemas.microsoft.com/office/drawing/2014/main" val="2708090091"/>
                  </a:ext>
                </a:extLst>
              </a:tr>
              <a:tr h="401908">
                <a:tc>
                  <a:txBody>
                    <a:bodyPr/>
                    <a:lstStyle/>
                    <a:p>
                      <a:pPr algn="ctr"/>
                      <a:r>
                        <a:rPr lang="en-IN" dirty="0" smtClean="0"/>
                        <a:t>M</a:t>
                      </a:r>
                      <a:endParaRPr lang="en-IN" dirty="0"/>
                    </a:p>
                  </a:txBody>
                  <a:tcPr/>
                </a:tc>
                <a:tc>
                  <a:txBody>
                    <a:bodyPr/>
                    <a:lstStyle/>
                    <a:p>
                      <a:pPr algn="ctr"/>
                      <a:r>
                        <a:rPr lang="en-IN" dirty="0" smtClean="0"/>
                        <a:t>20 </a:t>
                      </a:r>
                      <a:endParaRPr lang="en-IN" dirty="0"/>
                    </a:p>
                  </a:txBody>
                  <a:tcPr/>
                </a:tc>
                <a:tc>
                  <a:txBody>
                    <a:bodyPr/>
                    <a:lstStyle/>
                    <a:p>
                      <a:r>
                        <a:rPr lang="en-IN" dirty="0" smtClean="0"/>
                        <a:t>Sender’s Reference</a:t>
                      </a:r>
                      <a:endParaRPr lang="en-IN" dirty="0"/>
                    </a:p>
                  </a:txBody>
                  <a:tcPr/>
                </a:tc>
                <a:tc>
                  <a:txBody>
                    <a:bodyPr/>
                    <a:lstStyle/>
                    <a:p>
                      <a:r>
                        <a:rPr lang="en-IN" sz="1800" b="0" i="0" u="none" strike="noStrike" kern="1200" baseline="0" dirty="0" smtClean="0">
                          <a:solidFill>
                            <a:schemeClr val="dk1"/>
                          </a:solidFill>
                          <a:latin typeface="+mn-lt"/>
                          <a:ea typeface="+mn-ea"/>
                          <a:cs typeface="+mn-cs"/>
                        </a:rPr>
                        <a:t>16x</a:t>
                      </a:r>
                      <a:endParaRPr lang="en-IN" dirty="0"/>
                    </a:p>
                  </a:txBody>
                  <a:tcPr/>
                </a:tc>
                <a:extLst>
                  <a:ext uri="{0D108BD9-81ED-4DB2-BD59-A6C34878D82A}">
                    <a16:rowId xmlns:a16="http://schemas.microsoft.com/office/drawing/2014/main" val="1772277385"/>
                  </a:ext>
                </a:extLst>
              </a:tr>
              <a:tr h="401908">
                <a:tc>
                  <a:txBody>
                    <a:bodyPr/>
                    <a:lstStyle/>
                    <a:p>
                      <a:pPr algn="ctr"/>
                      <a:r>
                        <a:rPr lang="en-IN" dirty="0" smtClean="0"/>
                        <a:t>O</a:t>
                      </a:r>
                      <a:endParaRPr lang="en-IN" dirty="0"/>
                    </a:p>
                  </a:txBody>
                  <a:tcPr/>
                </a:tc>
                <a:tc>
                  <a:txBody>
                    <a:bodyPr/>
                    <a:lstStyle/>
                    <a:p>
                      <a:pPr algn="ctr"/>
                      <a:r>
                        <a:rPr lang="en-IN" dirty="0" smtClean="0"/>
                        <a:t>13C</a:t>
                      </a:r>
                      <a:endParaRPr lang="en-IN" dirty="0"/>
                    </a:p>
                  </a:txBody>
                  <a:tcPr/>
                </a:tc>
                <a:tc>
                  <a:txBody>
                    <a:bodyPr/>
                    <a:lstStyle/>
                    <a:p>
                      <a:r>
                        <a:rPr lang="en-IN" dirty="0" smtClean="0"/>
                        <a:t>Time Indication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/8c/4!n1!x4!n</a:t>
                      </a:r>
                      <a:endParaRPr lang="en-IN" dirty="0"/>
                    </a:p>
                  </a:txBody>
                  <a:tcPr/>
                </a:tc>
                <a:extLst>
                  <a:ext uri="{0D108BD9-81ED-4DB2-BD59-A6C34878D82A}">
                    <a16:rowId xmlns:a16="http://schemas.microsoft.com/office/drawing/2014/main" val="2289923384"/>
                  </a:ext>
                </a:extLst>
              </a:tr>
              <a:tr h="401908">
                <a:tc>
                  <a:txBody>
                    <a:bodyPr/>
                    <a:lstStyle/>
                    <a:p>
                      <a:pPr algn="ctr"/>
                      <a:r>
                        <a:rPr lang="en-IN" dirty="0" smtClean="0"/>
                        <a:t>M</a:t>
                      </a:r>
                      <a:endParaRPr lang="en-IN" dirty="0"/>
                    </a:p>
                  </a:txBody>
                  <a:tcPr/>
                </a:tc>
                <a:tc>
                  <a:txBody>
                    <a:bodyPr/>
                    <a:lstStyle/>
                    <a:p>
                      <a:pPr algn="ctr"/>
                      <a:r>
                        <a:rPr lang="en-IN" dirty="0" smtClean="0"/>
                        <a:t>23B</a:t>
                      </a:r>
                      <a:endParaRPr lang="en-IN" dirty="0"/>
                    </a:p>
                  </a:txBody>
                  <a:tcPr/>
                </a:tc>
                <a:tc>
                  <a:txBody>
                    <a:bodyPr/>
                    <a:lstStyle/>
                    <a:p>
                      <a:r>
                        <a:rPr lang="en-IN" dirty="0" smtClean="0"/>
                        <a:t>Bank Operation Code</a:t>
                      </a:r>
                      <a:endParaRPr lang="en-IN" dirty="0"/>
                    </a:p>
                  </a:txBody>
                  <a:tcPr/>
                </a:tc>
                <a:tc>
                  <a:txBody>
                    <a:bodyPr/>
                    <a:lstStyle/>
                    <a:p>
                      <a:r>
                        <a:rPr lang="en-IN" sz="1800" b="0" i="0" u="none" strike="noStrike" kern="1200" baseline="0" dirty="0" smtClean="0">
                          <a:solidFill>
                            <a:schemeClr val="dk1"/>
                          </a:solidFill>
                          <a:latin typeface="+mn-lt"/>
                          <a:ea typeface="+mn-ea"/>
                          <a:cs typeface="+mn-cs"/>
                        </a:rPr>
                        <a:t>4!c</a:t>
                      </a:r>
                      <a:endParaRPr lang="en-IN" dirty="0"/>
                    </a:p>
                  </a:txBody>
                  <a:tcPr/>
                </a:tc>
                <a:extLst>
                  <a:ext uri="{0D108BD9-81ED-4DB2-BD59-A6C34878D82A}">
                    <a16:rowId xmlns:a16="http://schemas.microsoft.com/office/drawing/2014/main" val="2575168049"/>
                  </a:ext>
                </a:extLst>
              </a:tr>
              <a:tr h="401908">
                <a:tc>
                  <a:txBody>
                    <a:bodyPr/>
                    <a:lstStyle/>
                    <a:p>
                      <a:pPr algn="ctr"/>
                      <a:r>
                        <a:rPr lang="en-IN" dirty="0" smtClean="0"/>
                        <a:t>O</a:t>
                      </a:r>
                      <a:endParaRPr lang="en-IN" dirty="0"/>
                    </a:p>
                  </a:txBody>
                  <a:tcPr/>
                </a:tc>
                <a:tc>
                  <a:txBody>
                    <a:bodyPr/>
                    <a:lstStyle/>
                    <a:p>
                      <a:pPr algn="ctr"/>
                      <a:r>
                        <a:rPr lang="en-IN" dirty="0" smtClean="0"/>
                        <a:t>23E</a:t>
                      </a:r>
                      <a:endParaRPr lang="en-IN" dirty="0"/>
                    </a:p>
                  </a:txBody>
                  <a:tcPr/>
                </a:tc>
                <a:tc>
                  <a:txBody>
                    <a:bodyPr/>
                    <a:lstStyle/>
                    <a:p>
                      <a:r>
                        <a:rPr lang="en-IN" dirty="0" smtClean="0"/>
                        <a:t>Instruction Code</a:t>
                      </a:r>
                      <a:endParaRPr lang="en-IN" dirty="0"/>
                    </a:p>
                  </a:txBody>
                  <a:tcPr/>
                </a:tc>
                <a:tc>
                  <a:txBody>
                    <a:bodyPr/>
                    <a:lstStyle/>
                    <a:p>
                      <a:r>
                        <a:rPr lang="en-IN" sz="1800" b="0" i="0" u="none" strike="noStrike" kern="1200" baseline="0" dirty="0" smtClean="0">
                          <a:solidFill>
                            <a:schemeClr val="dk1"/>
                          </a:solidFill>
                          <a:latin typeface="+mn-lt"/>
                          <a:ea typeface="+mn-ea"/>
                          <a:cs typeface="+mn-cs"/>
                        </a:rPr>
                        <a:t>4!c[/30x]</a:t>
                      </a:r>
                      <a:endParaRPr lang="en-IN" dirty="0"/>
                    </a:p>
                  </a:txBody>
                  <a:tcPr/>
                </a:tc>
                <a:extLst>
                  <a:ext uri="{0D108BD9-81ED-4DB2-BD59-A6C34878D82A}">
                    <a16:rowId xmlns:a16="http://schemas.microsoft.com/office/drawing/2014/main" val="2611480414"/>
                  </a:ext>
                </a:extLst>
              </a:tr>
              <a:tr h="401908">
                <a:tc>
                  <a:txBody>
                    <a:bodyPr/>
                    <a:lstStyle/>
                    <a:p>
                      <a:pPr algn="ctr"/>
                      <a:r>
                        <a:rPr lang="en-IN" dirty="0" smtClean="0"/>
                        <a:t>O</a:t>
                      </a:r>
                      <a:endParaRPr lang="en-IN" dirty="0"/>
                    </a:p>
                  </a:txBody>
                  <a:tcPr/>
                </a:tc>
                <a:tc>
                  <a:txBody>
                    <a:bodyPr/>
                    <a:lstStyle/>
                    <a:p>
                      <a:pPr algn="ctr"/>
                      <a:r>
                        <a:rPr lang="en-IN" dirty="0" smtClean="0"/>
                        <a:t>26T</a:t>
                      </a:r>
                      <a:endParaRPr lang="en-IN" dirty="0"/>
                    </a:p>
                  </a:txBody>
                  <a:tcPr/>
                </a:tc>
                <a:tc>
                  <a:txBody>
                    <a:bodyPr/>
                    <a:lstStyle/>
                    <a:p>
                      <a:r>
                        <a:rPr lang="en-IN" dirty="0" smtClean="0"/>
                        <a:t>Transaction Type Code</a:t>
                      </a:r>
                      <a:endParaRPr lang="en-IN" dirty="0"/>
                    </a:p>
                  </a:txBody>
                  <a:tcPr/>
                </a:tc>
                <a:tc>
                  <a:txBody>
                    <a:bodyPr/>
                    <a:lstStyle/>
                    <a:p>
                      <a:r>
                        <a:rPr lang="en-IN" sz="1800" b="0" i="0" u="none" strike="noStrike" kern="1200" baseline="0" dirty="0" smtClean="0">
                          <a:solidFill>
                            <a:schemeClr val="dk1"/>
                          </a:solidFill>
                          <a:latin typeface="+mn-lt"/>
                          <a:ea typeface="+mn-ea"/>
                          <a:cs typeface="+mn-cs"/>
                        </a:rPr>
                        <a:t>3!c</a:t>
                      </a:r>
                      <a:endParaRPr lang="en-IN" dirty="0"/>
                    </a:p>
                  </a:txBody>
                  <a:tcPr/>
                </a:tc>
                <a:extLst>
                  <a:ext uri="{0D108BD9-81ED-4DB2-BD59-A6C34878D82A}">
                    <a16:rowId xmlns:a16="http://schemas.microsoft.com/office/drawing/2014/main" val="2127207321"/>
                  </a:ext>
                </a:extLst>
              </a:tr>
              <a:tr h="401908">
                <a:tc>
                  <a:txBody>
                    <a:bodyPr/>
                    <a:lstStyle/>
                    <a:p>
                      <a:pPr algn="ctr"/>
                      <a:r>
                        <a:rPr lang="en-IN" dirty="0" smtClean="0"/>
                        <a:t>M</a:t>
                      </a:r>
                      <a:endParaRPr lang="en-IN" dirty="0"/>
                    </a:p>
                  </a:txBody>
                  <a:tcPr/>
                </a:tc>
                <a:tc>
                  <a:txBody>
                    <a:bodyPr/>
                    <a:lstStyle/>
                    <a:p>
                      <a:pPr algn="ctr"/>
                      <a:r>
                        <a:rPr lang="en-IN" dirty="0" smtClean="0"/>
                        <a:t>32A</a:t>
                      </a:r>
                      <a:endParaRPr lang="en-IN" dirty="0"/>
                    </a:p>
                  </a:txBody>
                  <a:tcPr/>
                </a:tc>
                <a:tc>
                  <a:txBody>
                    <a:bodyPr/>
                    <a:lstStyle/>
                    <a:p>
                      <a:r>
                        <a:rPr lang="en-IN" dirty="0" smtClean="0"/>
                        <a:t>Value Date/ Currency/</a:t>
                      </a:r>
                      <a:r>
                        <a:rPr lang="en-IN" baseline="0" dirty="0" smtClean="0"/>
                        <a:t> Interbank Settled Amount</a:t>
                      </a:r>
                      <a:endParaRPr lang="en-IN" dirty="0"/>
                    </a:p>
                  </a:txBody>
                  <a:tcPr/>
                </a:tc>
                <a:tc>
                  <a:txBody>
                    <a:bodyPr/>
                    <a:lstStyle/>
                    <a:p>
                      <a:r>
                        <a:rPr lang="en-IN" sz="1800" b="0" i="0" u="none" strike="noStrike" kern="1200" baseline="0" dirty="0" smtClean="0">
                          <a:solidFill>
                            <a:schemeClr val="dk1"/>
                          </a:solidFill>
                          <a:latin typeface="+mn-lt"/>
                          <a:ea typeface="+mn-ea"/>
                          <a:cs typeface="+mn-cs"/>
                        </a:rPr>
                        <a:t>6!n3!a15d</a:t>
                      </a:r>
                      <a:endParaRPr lang="en-IN" dirty="0"/>
                    </a:p>
                  </a:txBody>
                  <a:tcPr/>
                </a:tc>
                <a:extLst>
                  <a:ext uri="{0D108BD9-81ED-4DB2-BD59-A6C34878D82A}">
                    <a16:rowId xmlns:a16="http://schemas.microsoft.com/office/drawing/2014/main" val="935949392"/>
                  </a:ext>
                </a:extLst>
              </a:tr>
              <a:tr h="401908">
                <a:tc>
                  <a:txBody>
                    <a:bodyPr/>
                    <a:lstStyle/>
                    <a:p>
                      <a:pPr algn="ctr"/>
                      <a:r>
                        <a:rPr lang="en-IN" dirty="0" smtClean="0"/>
                        <a:t>O</a:t>
                      </a:r>
                      <a:endParaRPr lang="en-IN" dirty="0"/>
                    </a:p>
                  </a:txBody>
                  <a:tcPr/>
                </a:tc>
                <a:tc>
                  <a:txBody>
                    <a:bodyPr/>
                    <a:lstStyle/>
                    <a:p>
                      <a:pPr algn="ctr"/>
                      <a:r>
                        <a:rPr lang="en-IN" dirty="0" smtClean="0"/>
                        <a:t>33B</a:t>
                      </a:r>
                      <a:endParaRPr lang="en-IN" dirty="0"/>
                    </a:p>
                  </a:txBody>
                  <a:tcPr/>
                </a:tc>
                <a:tc>
                  <a:txBody>
                    <a:bodyPr/>
                    <a:lstStyle/>
                    <a:p>
                      <a:r>
                        <a:rPr lang="en-IN" dirty="0" smtClean="0"/>
                        <a:t>Currency/Instructed Amount</a:t>
                      </a:r>
                      <a:endParaRPr lang="en-IN" dirty="0"/>
                    </a:p>
                  </a:txBody>
                  <a:tcPr/>
                </a:tc>
                <a:tc>
                  <a:txBody>
                    <a:bodyPr/>
                    <a:lstStyle/>
                    <a:p>
                      <a:r>
                        <a:rPr lang="en-IN" sz="1800" b="0" i="0" u="none" strike="noStrike" kern="1200" baseline="0" dirty="0" smtClean="0">
                          <a:solidFill>
                            <a:schemeClr val="dk1"/>
                          </a:solidFill>
                          <a:latin typeface="+mn-lt"/>
                          <a:ea typeface="+mn-ea"/>
                          <a:cs typeface="+mn-cs"/>
                        </a:rPr>
                        <a:t>3!a15d</a:t>
                      </a:r>
                      <a:endParaRPr lang="en-IN" dirty="0"/>
                    </a:p>
                  </a:txBody>
                  <a:tcPr/>
                </a:tc>
                <a:extLst>
                  <a:ext uri="{0D108BD9-81ED-4DB2-BD59-A6C34878D82A}">
                    <a16:rowId xmlns:a16="http://schemas.microsoft.com/office/drawing/2014/main" val="1811110640"/>
                  </a:ext>
                </a:extLst>
              </a:tr>
              <a:tr h="401908">
                <a:tc>
                  <a:txBody>
                    <a:bodyPr/>
                    <a:lstStyle/>
                    <a:p>
                      <a:pPr algn="ctr"/>
                      <a:r>
                        <a:rPr lang="en-IN" dirty="0" smtClean="0"/>
                        <a:t>O</a:t>
                      </a:r>
                      <a:endParaRPr lang="en-IN" dirty="0"/>
                    </a:p>
                  </a:txBody>
                  <a:tcPr/>
                </a:tc>
                <a:tc>
                  <a:txBody>
                    <a:bodyPr/>
                    <a:lstStyle/>
                    <a:p>
                      <a:pPr algn="ctr"/>
                      <a:r>
                        <a:rPr lang="en-IN" dirty="0" smtClean="0"/>
                        <a:t>36</a:t>
                      </a:r>
                      <a:endParaRPr lang="en-IN" dirty="0"/>
                    </a:p>
                  </a:txBody>
                  <a:tcPr/>
                </a:tc>
                <a:tc>
                  <a:txBody>
                    <a:bodyPr/>
                    <a:lstStyle/>
                    <a:p>
                      <a:r>
                        <a:rPr lang="en-IN" dirty="0" smtClean="0"/>
                        <a:t>Exchange Rate</a:t>
                      </a:r>
                      <a:endParaRPr lang="en-IN" dirty="0"/>
                    </a:p>
                  </a:txBody>
                  <a:tcPr/>
                </a:tc>
                <a:tc>
                  <a:txBody>
                    <a:bodyPr/>
                    <a:lstStyle/>
                    <a:p>
                      <a:r>
                        <a:rPr lang="en-IN" sz="1800" b="0" i="0" u="none" strike="noStrike" kern="1200" baseline="0" dirty="0" smtClean="0">
                          <a:solidFill>
                            <a:schemeClr val="dk1"/>
                          </a:solidFill>
                          <a:latin typeface="+mn-lt"/>
                          <a:ea typeface="+mn-ea"/>
                          <a:cs typeface="+mn-cs"/>
                        </a:rPr>
                        <a:t>12d</a:t>
                      </a:r>
                      <a:endParaRPr lang="en-IN" dirty="0"/>
                    </a:p>
                  </a:txBody>
                  <a:tcPr/>
                </a:tc>
                <a:extLst>
                  <a:ext uri="{0D108BD9-81ED-4DB2-BD59-A6C34878D82A}">
                    <a16:rowId xmlns:a16="http://schemas.microsoft.com/office/drawing/2014/main" val="1192609964"/>
                  </a:ext>
                </a:extLst>
              </a:tr>
              <a:tr h="401908">
                <a:tc>
                  <a:txBody>
                    <a:bodyPr/>
                    <a:lstStyle/>
                    <a:p>
                      <a:pPr algn="ctr"/>
                      <a:r>
                        <a:rPr lang="en-IN" dirty="0" smtClean="0"/>
                        <a:t>M</a:t>
                      </a:r>
                      <a:endParaRPr lang="en-IN" dirty="0"/>
                    </a:p>
                  </a:txBody>
                  <a:tcPr/>
                </a:tc>
                <a:tc>
                  <a:txBody>
                    <a:bodyPr/>
                    <a:lstStyle/>
                    <a:p>
                      <a:pPr algn="ctr"/>
                      <a:r>
                        <a:rPr lang="en-IN" dirty="0" smtClean="0"/>
                        <a:t>50a</a:t>
                      </a:r>
                      <a:endParaRPr lang="en-IN" dirty="0"/>
                    </a:p>
                  </a:txBody>
                  <a:tcPr/>
                </a:tc>
                <a:tc>
                  <a:txBody>
                    <a:bodyPr/>
                    <a:lstStyle/>
                    <a:p>
                      <a:r>
                        <a:rPr lang="en-IN" dirty="0" smtClean="0"/>
                        <a:t>Ordering Customer</a:t>
                      </a:r>
                      <a:endParaRPr lang="en-IN" dirty="0"/>
                    </a:p>
                  </a:txBody>
                  <a:tcPr/>
                </a:tc>
                <a:tc>
                  <a:txBody>
                    <a:bodyPr/>
                    <a:lstStyle/>
                    <a:p>
                      <a:r>
                        <a:rPr lang="en-IN" sz="1800" b="0" i="0" u="none" strike="noStrike" kern="1200" baseline="0" dirty="0" smtClean="0">
                          <a:solidFill>
                            <a:schemeClr val="dk1"/>
                          </a:solidFill>
                          <a:latin typeface="+mn-lt"/>
                          <a:ea typeface="+mn-ea"/>
                          <a:cs typeface="+mn-cs"/>
                        </a:rPr>
                        <a:t>A, F, or K</a:t>
                      </a:r>
                      <a:endParaRPr lang="en-IN" dirty="0"/>
                    </a:p>
                  </a:txBody>
                  <a:tcPr/>
                </a:tc>
                <a:extLst>
                  <a:ext uri="{0D108BD9-81ED-4DB2-BD59-A6C34878D82A}">
                    <a16:rowId xmlns:a16="http://schemas.microsoft.com/office/drawing/2014/main" val="2054588869"/>
                  </a:ext>
                </a:extLst>
              </a:tr>
              <a:tr h="401908">
                <a:tc>
                  <a:txBody>
                    <a:bodyPr/>
                    <a:lstStyle/>
                    <a:p>
                      <a:pPr algn="ctr"/>
                      <a:r>
                        <a:rPr lang="en-IN" dirty="0" smtClean="0"/>
                        <a:t>O</a:t>
                      </a:r>
                      <a:endParaRPr lang="en-IN" dirty="0"/>
                    </a:p>
                  </a:txBody>
                  <a:tcPr/>
                </a:tc>
                <a:tc>
                  <a:txBody>
                    <a:bodyPr/>
                    <a:lstStyle/>
                    <a:p>
                      <a:pPr algn="ctr"/>
                      <a:r>
                        <a:rPr lang="en-IN" dirty="0" smtClean="0"/>
                        <a:t>51A</a:t>
                      </a:r>
                      <a:endParaRPr lang="en-IN" dirty="0"/>
                    </a:p>
                  </a:txBody>
                  <a:tcPr/>
                </a:tc>
                <a:tc>
                  <a:txBody>
                    <a:bodyPr/>
                    <a:lstStyle/>
                    <a:p>
                      <a:r>
                        <a:rPr lang="en-IN" dirty="0" smtClean="0"/>
                        <a:t>Sending Institution </a:t>
                      </a:r>
                      <a:endParaRPr lang="en-IN" dirty="0"/>
                    </a:p>
                  </a:txBody>
                  <a:tcPr/>
                </a:tc>
                <a:tc>
                  <a:txBody>
                    <a:bodyPr/>
                    <a:lstStyle/>
                    <a:p>
                      <a:r>
                        <a:rPr lang="en-IN" sz="1800" b="0" i="0" u="none" strike="noStrike" kern="1200" baseline="0" dirty="0" smtClean="0">
                          <a:solidFill>
                            <a:schemeClr val="dk1"/>
                          </a:solidFill>
                          <a:latin typeface="+mn-lt"/>
                          <a:ea typeface="+mn-ea"/>
                          <a:cs typeface="+mn-cs"/>
                        </a:rPr>
                        <a:t>[/1!a][/34x]&lt;</a:t>
                      </a:r>
                      <a:r>
                        <a:rPr lang="en-IN" sz="1800" b="0" i="0" u="none" strike="noStrike" kern="1200" baseline="0" dirty="0" err="1" smtClean="0">
                          <a:solidFill>
                            <a:schemeClr val="dk1"/>
                          </a:solidFill>
                          <a:latin typeface="+mn-lt"/>
                          <a:ea typeface="+mn-ea"/>
                          <a:cs typeface="+mn-cs"/>
                        </a:rPr>
                        <a:t>crlf</a:t>
                      </a:r>
                      <a:r>
                        <a:rPr lang="en-IN" sz="1800" b="0" i="0" u="none" strike="noStrike" kern="1200" baseline="0" dirty="0" smtClean="0">
                          <a:solidFill>
                            <a:schemeClr val="dk1"/>
                          </a:solidFill>
                          <a:latin typeface="+mn-lt"/>
                          <a:ea typeface="+mn-ea"/>
                          <a:cs typeface="+mn-cs"/>
                        </a:rPr>
                        <a:t>&gt;4!a2!a2!c[3!c]</a:t>
                      </a:r>
                      <a:endParaRPr lang="en-IN" dirty="0"/>
                    </a:p>
                  </a:txBody>
                  <a:tcPr/>
                </a:tc>
                <a:extLst>
                  <a:ext uri="{0D108BD9-81ED-4DB2-BD59-A6C34878D82A}">
                    <a16:rowId xmlns:a16="http://schemas.microsoft.com/office/drawing/2014/main" val="1265823839"/>
                  </a:ext>
                </a:extLst>
              </a:tr>
            </a:tbl>
          </a:graphicData>
        </a:graphic>
      </p:graphicFrame>
    </p:spTree>
    <p:extLst>
      <p:ext uri="{BB962C8B-B14F-4D97-AF65-F5344CB8AC3E}">
        <p14:creationId xmlns:p14="http://schemas.microsoft.com/office/powerpoint/2010/main" val="27970723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276999"/>
          </a:xfrm>
        </p:spPr>
        <p:txBody>
          <a:bodyPr/>
          <a:lstStyle/>
          <a:p>
            <a:r>
              <a:rPr lang="en-US" dirty="0" smtClean="0"/>
              <a:t>.</a:t>
            </a:r>
            <a:endParaRPr lang="en-IN" dirty="0"/>
          </a:p>
        </p:txBody>
      </p:sp>
      <p:sp>
        <p:nvSpPr>
          <p:cNvPr id="3" name="Title 2"/>
          <p:cNvSpPr>
            <a:spLocks noGrp="1"/>
          </p:cNvSpPr>
          <p:nvPr>
            <p:ph type="title"/>
          </p:nvPr>
        </p:nvSpPr>
        <p:spPr/>
        <p:txBody>
          <a:bodyPr/>
          <a:lstStyle/>
          <a:p>
            <a:endParaRPr lang="en-IN"/>
          </a:p>
        </p:txBody>
      </p:sp>
      <p:graphicFrame>
        <p:nvGraphicFramePr>
          <p:cNvPr id="5" name="Table 4"/>
          <p:cNvGraphicFramePr>
            <a:graphicFrameLocks noGrp="1"/>
          </p:cNvGraphicFramePr>
          <p:nvPr>
            <p:extLst>
              <p:ext uri="{D42A27DB-BD31-4B8C-83A1-F6EECF244321}">
                <p14:modId xmlns:p14="http://schemas.microsoft.com/office/powerpoint/2010/main" val="804864874"/>
              </p:ext>
            </p:extLst>
          </p:nvPr>
        </p:nvGraphicFramePr>
        <p:xfrm>
          <a:off x="1001480" y="803558"/>
          <a:ext cx="10567064" cy="5454232"/>
        </p:xfrm>
        <a:graphic>
          <a:graphicData uri="http://schemas.openxmlformats.org/drawingml/2006/table">
            <a:tbl>
              <a:tblPr firstRow="1" bandRow="1">
                <a:tableStyleId>{5C22544A-7EE6-4342-B048-85BDC9FD1C3A}</a:tableStyleId>
              </a:tblPr>
              <a:tblGrid>
                <a:gridCol w="1229102">
                  <a:extLst>
                    <a:ext uri="{9D8B030D-6E8A-4147-A177-3AD203B41FA5}">
                      <a16:colId xmlns:a16="http://schemas.microsoft.com/office/drawing/2014/main" val="3081107746"/>
                    </a:ext>
                  </a:extLst>
                </a:gridCol>
                <a:gridCol w="1011382">
                  <a:extLst>
                    <a:ext uri="{9D8B030D-6E8A-4147-A177-3AD203B41FA5}">
                      <a16:colId xmlns:a16="http://schemas.microsoft.com/office/drawing/2014/main" val="2297181588"/>
                    </a:ext>
                  </a:extLst>
                </a:gridCol>
                <a:gridCol w="5684814">
                  <a:extLst>
                    <a:ext uri="{9D8B030D-6E8A-4147-A177-3AD203B41FA5}">
                      <a16:colId xmlns:a16="http://schemas.microsoft.com/office/drawing/2014/main" val="1618055051"/>
                    </a:ext>
                  </a:extLst>
                </a:gridCol>
                <a:gridCol w="2641766">
                  <a:extLst>
                    <a:ext uri="{9D8B030D-6E8A-4147-A177-3AD203B41FA5}">
                      <a16:colId xmlns:a16="http://schemas.microsoft.com/office/drawing/2014/main" val="1543182750"/>
                    </a:ext>
                  </a:extLst>
                </a:gridCol>
              </a:tblGrid>
              <a:tr h="389588">
                <a:tc>
                  <a:txBody>
                    <a:bodyPr/>
                    <a:lstStyle/>
                    <a:p>
                      <a:pPr algn="ctr"/>
                      <a:r>
                        <a:rPr lang="en-IN" dirty="0" smtClean="0"/>
                        <a:t>Status</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a:t>
                      </a:r>
                      <a:r>
                        <a:rPr lang="en-IN" baseline="0" dirty="0" smtClean="0"/>
                        <a:t> Name</a:t>
                      </a:r>
                      <a:endParaRPr lang="en-IN" dirty="0"/>
                    </a:p>
                  </a:txBody>
                  <a:tcPr/>
                </a:tc>
                <a:tc>
                  <a:txBody>
                    <a:bodyPr/>
                    <a:lstStyle/>
                    <a:p>
                      <a:pPr algn="ctr"/>
                      <a:r>
                        <a:rPr lang="en-IN" dirty="0" smtClean="0"/>
                        <a:t>Content / Options</a:t>
                      </a:r>
                      <a:endParaRPr lang="en-IN" dirty="0"/>
                    </a:p>
                  </a:txBody>
                  <a:tcPr/>
                </a:tc>
                <a:extLst>
                  <a:ext uri="{0D108BD9-81ED-4DB2-BD59-A6C34878D82A}">
                    <a16:rowId xmlns:a16="http://schemas.microsoft.com/office/drawing/2014/main" val="4289863079"/>
                  </a:ext>
                </a:extLst>
              </a:tr>
              <a:tr h="389588">
                <a:tc>
                  <a:txBody>
                    <a:bodyPr/>
                    <a:lstStyle/>
                    <a:p>
                      <a:pPr algn="ctr"/>
                      <a:r>
                        <a:rPr lang="en-IN" dirty="0" smtClean="0"/>
                        <a:t>O</a:t>
                      </a:r>
                      <a:endParaRPr lang="en-IN" dirty="0"/>
                    </a:p>
                  </a:txBody>
                  <a:tcPr/>
                </a:tc>
                <a:tc>
                  <a:txBody>
                    <a:bodyPr/>
                    <a:lstStyle/>
                    <a:p>
                      <a:pPr algn="ctr"/>
                      <a:r>
                        <a:rPr lang="en-IN" dirty="0" smtClean="0"/>
                        <a:t>52a</a:t>
                      </a:r>
                      <a:endParaRPr lang="en-IN" dirty="0"/>
                    </a:p>
                  </a:txBody>
                  <a:tcPr/>
                </a:tc>
                <a:tc>
                  <a:txBody>
                    <a:bodyPr/>
                    <a:lstStyle/>
                    <a:p>
                      <a:r>
                        <a:rPr lang="en-IN" dirty="0" smtClean="0"/>
                        <a:t>Ordering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or D</a:t>
                      </a:r>
                      <a:endParaRPr lang="en-IN" dirty="0"/>
                    </a:p>
                  </a:txBody>
                  <a:tcPr/>
                </a:tc>
                <a:extLst>
                  <a:ext uri="{0D108BD9-81ED-4DB2-BD59-A6C34878D82A}">
                    <a16:rowId xmlns:a16="http://schemas.microsoft.com/office/drawing/2014/main" val="1499029576"/>
                  </a:ext>
                </a:extLst>
              </a:tr>
              <a:tr h="389588">
                <a:tc>
                  <a:txBody>
                    <a:bodyPr/>
                    <a:lstStyle/>
                    <a:p>
                      <a:pPr algn="ctr"/>
                      <a:r>
                        <a:rPr lang="en-IN" dirty="0" smtClean="0"/>
                        <a:t>O</a:t>
                      </a:r>
                      <a:endParaRPr lang="en-IN" dirty="0"/>
                    </a:p>
                  </a:txBody>
                  <a:tcPr/>
                </a:tc>
                <a:tc>
                  <a:txBody>
                    <a:bodyPr/>
                    <a:lstStyle/>
                    <a:p>
                      <a:pPr algn="ctr"/>
                      <a:r>
                        <a:rPr lang="en-IN" dirty="0" smtClean="0"/>
                        <a:t>53a</a:t>
                      </a:r>
                      <a:endParaRPr lang="en-IN" dirty="0"/>
                    </a:p>
                  </a:txBody>
                  <a:tcPr/>
                </a:tc>
                <a:tc>
                  <a:txBody>
                    <a:bodyPr/>
                    <a:lstStyle/>
                    <a:p>
                      <a:r>
                        <a:rPr lang="en-IN" dirty="0" smtClean="0"/>
                        <a:t>Sender’s Correspondent</a:t>
                      </a:r>
                      <a:endParaRPr lang="en-IN" dirty="0"/>
                    </a:p>
                  </a:txBody>
                  <a:tcPr/>
                </a:tc>
                <a:tc>
                  <a:txBody>
                    <a:bodyPr/>
                    <a:lstStyle/>
                    <a:p>
                      <a:r>
                        <a:rPr lang="en-IN" sz="1800" b="0" i="0" u="none" strike="noStrike" kern="1200" baseline="0" dirty="0" smtClean="0">
                          <a:solidFill>
                            <a:schemeClr val="dk1"/>
                          </a:solidFill>
                          <a:latin typeface="+mn-lt"/>
                          <a:ea typeface="+mn-ea"/>
                          <a:cs typeface="+mn-cs"/>
                        </a:rPr>
                        <a:t>A, B, or D</a:t>
                      </a:r>
                      <a:endParaRPr lang="en-IN" dirty="0"/>
                    </a:p>
                  </a:txBody>
                  <a:tcPr/>
                </a:tc>
                <a:extLst>
                  <a:ext uri="{0D108BD9-81ED-4DB2-BD59-A6C34878D82A}">
                    <a16:rowId xmlns:a16="http://schemas.microsoft.com/office/drawing/2014/main" val="1876077750"/>
                  </a:ext>
                </a:extLst>
              </a:tr>
              <a:tr h="389588">
                <a:tc>
                  <a:txBody>
                    <a:bodyPr/>
                    <a:lstStyle/>
                    <a:p>
                      <a:pPr algn="ctr"/>
                      <a:r>
                        <a:rPr lang="en-IN" dirty="0" smtClean="0"/>
                        <a:t>O</a:t>
                      </a:r>
                      <a:endParaRPr lang="en-IN" dirty="0"/>
                    </a:p>
                  </a:txBody>
                  <a:tcPr/>
                </a:tc>
                <a:tc>
                  <a:txBody>
                    <a:bodyPr/>
                    <a:lstStyle/>
                    <a:p>
                      <a:pPr algn="ctr"/>
                      <a:r>
                        <a:rPr lang="en-IN" dirty="0" smtClean="0"/>
                        <a:t>54a</a:t>
                      </a:r>
                      <a:endParaRPr lang="en-IN" dirty="0"/>
                    </a:p>
                  </a:txBody>
                  <a:tcPr/>
                </a:tc>
                <a:tc>
                  <a:txBody>
                    <a:bodyPr/>
                    <a:lstStyle/>
                    <a:p>
                      <a:r>
                        <a:rPr lang="en-IN" dirty="0" smtClean="0"/>
                        <a:t>Receiver’s Correspondent</a:t>
                      </a:r>
                      <a:endParaRPr lang="en-IN" dirty="0"/>
                    </a:p>
                  </a:txBody>
                  <a:tcPr/>
                </a:tc>
                <a:tc>
                  <a:txBody>
                    <a:bodyPr/>
                    <a:lstStyle/>
                    <a:p>
                      <a:r>
                        <a:rPr lang="en-IN" sz="1800" b="0" i="0" u="none" strike="noStrike" kern="1200" baseline="0" dirty="0" smtClean="0">
                          <a:solidFill>
                            <a:schemeClr val="dk1"/>
                          </a:solidFill>
                          <a:latin typeface="+mn-lt"/>
                          <a:ea typeface="+mn-ea"/>
                          <a:cs typeface="+mn-cs"/>
                        </a:rPr>
                        <a:t>A, B, or D</a:t>
                      </a:r>
                      <a:endParaRPr lang="en-IN" dirty="0"/>
                    </a:p>
                  </a:txBody>
                  <a:tcPr/>
                </a:tc>
                <a:extLst>
                  <a:ext uri="{0D108BD9-81ED-4DB2-BD59-A6C34878D82A}">
                    <a16:rowId xmlns:a16="http://schemas.microsoft.com/office/drawing/2014/main" val="1974865284"/>
                  </a:ext>
                </a:extLst>
              </a:tr>
              <a:tr h="389588">
                <a:tc>
                  <a:txBody>
                    <a:bodyPr/>
                    <a:lstStyle/>
                    <a:p>
                      <a:pPr algn="ctr"/>
                      <a:r>
                        <a:rPr lang="en-IN" dirty="0" smtClean="0"/>
                        <a:t>O</a:t>
                      </a:r>
                      <a:endParaRPr lang="en-IN" dirty="0"/>
                    </a:p>
                  </a:txBody>
                  <a:tcPr/>
                </a:tc>
                <a:tc>
                  <a:txBody>
                    <a:bodyPr/>
                    <a:lstStyle/>
                    <a:p>
                      <a:pPr algn="ctr"/>
                      <a:r>
                        <a:rPr lang="en-IN" dirty="0" smtClean="0"/>
                        <a:t>55a</a:t>
                      </a:r>
                      <a:endParaRPr lang="en-IN" dirty="0"/>
                    </a:p>
                  </a:txBody>
                  <a:tcPr/>
                </a:tc>
                <a:tc>
                  <a:txBody>
                    <a:bodyPr/>
                    <a:lstStyle/>
                    <a:p>
                      <a:r>
                        <a:rPr lang="en-IN" dirty="0" smtClean="0"/>
                        <a:t>Third Reimbursement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B, or D</a:t>
                      </a:r>
                      <a:endParaRPr lang="en-IN" dirty="0"/>
                    </a:p>
                  </a:txBody>
                  <a:tcPr/>
                </a:tc>
                <a:extLst>
                  <a:ext uri="{0D108BD9-81ED-4DB2-BD59-A6C34878D82A}">
                    <a16:rowId xmlns:a16="http://schemas.microsoft.com/office/drawing/2014/main" val="2729488240"/>
                  </a:ext>
                </a:extLst>
              </a:tr>
              <a:tr h="389588">
                <a:tc>
                  <a:txBody>
                    <a:bodyPr/>
                    <a:lstStyle/>
                    <a:p>
                      <a:pPr algn="ctr"/>
                      <a:r>
                        <a:rPr lang="en-IN" dirty="0" smtClean="0"/>
                        <a:t>O</a:t>
                      </a:r>
                      <a:endParaRPr lang="en-IN" dirty="0"/>
                    </a:p>
                  </a:txBody>
                  <a:tcPr/>
                </a:tc>
                <a:tc>
                  <a:txBody>
                    <a:bodyPr/>
                    <a:lstStyle/>
                    <a:p>
                      <a:pPr algn="ctr"/>
                      <a:r>
                        <a:rPr lang="en-IN" dirty="0" smtClean="0"/>
                        <a:t>56a</a:t>
                      </a:r>
                      <a:endParaRPr lang="en-IN" dirty="0"/>
                    </a:p>
                  </a:txBody>
                  <a:tcPr/>
                </a:tc>
                <a:tc>
                  <a:txBody>
                    <a:bodyPr/>
                    <a:lstStyle/>
                    <a:p>
                      <a:r>
                        <a:rPr lang="en-IN" dirty="0" smtClean="0"/>
                        <a:t>Intermediary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C, or D</a:t>
                      </a:r>
                      <a:endParaRPr lang="en-IN" dirty="0"/>
                    </a:p>
                  </a:txBody>
                  <a:tcPr/>
                </a:tc>
                <a:extLst>
                  <a:ext uri="{0D108BD9-81ED-4DB2-BD59-A6C34878D82A}">
                    <a16:rowId xmlns:a16="http://schemas.microsoft.com/office/drawing/2014/main" val="997801338"/>
                  </a:ext>
                </a:extLst>
              </a:tr>
              <a:tr h="389588">
                <a:tc>
                  <a:txBody>
                    <a:bodyPr/>
                    <a:lstStyle/>
                    <a:p>
                      <a:pPr algn="ctr"/>
                      <a:r>
                        <a:rPr lang="en-IN" dirty="0" smtClean="0"/>
                        <a:t>O</a:t>
                      </a:r>
                      <a:endParaRPr lang="en-IN" dirty="0"/>
                    </a:p>
                  </a:txBody>
                  <a:tcPr/>
                </a:tc>
                <a:tc>
                  <a:txBody>
                    <a:bodyPr/>
                    <a:lstStyle/>
                    <a:p>
                      <a:pPr algn="ctr"/>
                      <a:r>
                        <a:rPr lang="en-IN" dirty="0" smtClean="0"/>
                        <a:t>57a</a:t>
                      </a:r>
                      <a:endParaRPr lang="en-IN" dirty="0"/>
                    </a:p>
                  </a:txBody>
                  <a:tcPr/>
                </a:tc>
                <a:tc>
                  <a:txBody>
                    <a:bodyPr/>
                    <a:lstStyle/>
                    <a:p>
                      <a:r>
                        <a:rPr lang="en-IN" dirty="0" smtClean="0"/>
                        <a:t>Account with Institution</a:t>
                      </a:r>
                      <a:endParaRPr lang="en-IN" dirty="0"/>
                    </a:p>
                  </a:txBody>
                  <a:tcPr/>
                </a:tc>
                <a:tc>
                  <a:txBody>
                    <a:bodyPr/>
                    <a:lstStyle/>
                    <a:p>
                      <a:r>
                        <a:rPr lang="en-US" sz="1800" b="0" i="0" u="none" strike="noStrike" kern="1200" baseline="0" dirty="0" smtClean="0">
                          <a:solidFill>
                            <a:schemeClr val="dk1"/>
                          </a:solidFill>
                          <a:latin typeface="+mn-lt"/>
                          <a:ea typeface="+mn-ea"/>
                          <a:cs typeface="+mn-cs"/>
                        </a:rPr>
                        <a:t>A, B, C, or D</a:t>
                      </a:r>
                      <a:endParaRPr lang="en-IN" dirty="0"/>
                    </a:p>
                  </a:txBody>
                  <a:tcPr/>
                </a:tc>
                <a:extLst>
                  <a:ext uri="{0D108BD9-81ED-4DB2-BD59-A6C34878D82A}">
                    <a16:rowId xmlns:a16="http://schemas.microsoft.com/office/drawing/2014/main" val="1461391806"/>
                  </a:ext>
                </a:extLst>
              </a:tr>
              <a:tr h="389588">
                <a:tc>
                  <a:txBody>
                    <a:bodyPr/>
                    <a:lstStyle/>
                    <a:p>
                      <a:pPr algn="ctr"/>
                      <a:r>
                        <a:rPr lang="en-IN" dirty="0" smtClean="0"/>
                        <a:t>M</a:t>
                      </a:r>
                      <a:endParaRPr lang="en-IN" dirty="0"/>
                    </a:p>
                  </a:txBody>
                  <a:tcPr/>
                </a:tc>
                <a:tc>
                  <a:txBody>
                    <a:bodyPr/>
                    <a:lstStyle/>
                    <a:p>
                      <a:pPr algn="ctr"/>
                      <a:r>
                        <a:rPr lang="en-IN" dirty="0" smtClean="0"/>
                        <a:t>59a</a:t>
                      </a:r>
                      <a:endParaRPr lang="en-IN" dirty="0"/>
                    </a:p>
                  </a:txBody>
                  <a:tcPr/>
                </a:tc>
                <a:tc>
                  <a:txBody>
                    <a:bodyPr/>
                    <a:lstStyle/>
                    <a:p>
                      <a:r>
                        <a:rPr lang="en-IN" dirty="0" smtClean="0"/>
                        <a:t>Beneficiary Customer</a:t>
                      </a:r>
                      <a:endParaRPr lang="en-IN" dirty="0"/>
                    </a:p>
                  </a:txBody>
                  <a:tcPr/>
                </a:tc>
                <a:tc>
                  <a:txBody>
                    <a:bodyPr/>
                    <a:lstStyle/>
                    <a:p>
                      <a:r>
                        <a:rPr lang="en-US" sz="1800" b="0" i="0" u="none" strike="noStrike" kern="1200" baseline="0" dirty="0" smtClean="0">
                          <a:solidFill>
                            <a:schemeClr val="dk1"/>
                          </a:solidFill>
                          <a:latin typeface="+mn-lt"/>
                          <a:ea typeface="+mn-ea"/>
                          <a:cs typeface="+mn-cs"/>
                        </a:rPr>
                        <a:t>No letter option, A, or F</a:t>
                      </a:r>
                      <a:endParaRPr lang="en-IN" dirty="0"/>
                    </a:p>
                  </a:txBody>
                  <a:tcPr/>
                </a:tc>
                <a:extLst>
                  <a:ext uri="{0D108BD9-81ED-4DB2-BD59-A6C34878D82A}">
                    <a16:rowId xmlns:a16="http://schemas.microsoft.com/office/drawing/2014/main" val="141764878"/>
                  </a:ext>
                </a:extLst>
              </a:tr>
              <a:tr h="389588">
                <a:tc>
                  <a:txBody>
                    <a:bodyPr/>
                    <a:lstStyle/>
                    <a:p>
                      <a:pPr algn="ctr"/>
                      <a:r>
                        <a:rPr lang="en-IN" dirty="0" smtClean="0"/>
                        <a:t>O</a:t>
                      </a:r>
                      <a:endParaRPr lang="en-IN" dirty="0"/>
                    </a:p>
                  </a:txBody>
                  <a:tcPr/>
                </a:tc>
                <a:tc>
                  <a:txBody>
                    <a:bodyPr/>
                    <a:lstStyle/>
                    <a:p>
                      <a:pPr algn="ctr"/>
                      <a:r>
                        <a:rPr lang="en-IN" dirty="0" smtClean="0"/>
                        <a:t>70 </a:t>
                      </a:r>
                      <a:endParaRPr lang="en-IN" dirty="0"/>
                    </a:p>
                  </a:txBody>
                  <a:tcPr/>
                </a:tc>
                <a:tc>
                  <a:txBody>
                    <a:bodyPr/>
                    <a:lstStyle/>
                    <a:p>
                      <a:r>
                        <a:rPr lang="en-IN" dirty="0" smtClean="0"/>
                        <a:t>Remittance Information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4*35x</a:t>
                      </a:r>
                      <a:endParaRPr lang="en-IN" dirty="0"/>
                    </a:p>
                  </a:txBody>
                  <a:tcPr/>
                </a:tc>
                <a:extLst>
                  <a:ext uri="{0D108BD9-81ED-4DB2-BD59-A6C34878D82A}">
                    <a16:rowId xmlns:a16="http://schemas.microsoft.com/office/drawing/2014/main" val="3767139082"/>
                  </a:ext>
                </a:extLst>
              </a:tr>
              <a:tr h="389588">
                <a:tc>
                  <a:txBody>
                    <a:bodyPr/>
                    <a:lstStyle/>
                    <a:p>
                      <a:pPr algn="ctr"/>
                      <a:r>
                        <a:rPr lang="en-IN" dirty="0" smtClean="0"/>
                        <a:t>M</a:t>
                      </a:r>
                      <a:endParaRPr lang="en-IN" dirty="0"/>
                    </a:p>
                  </a:txBody>
                  <a:tcPr/>
                </a:tc>
                <a:tc>
                  <a:txBody>
                    <a:bodyPr/>
                    <a:lstStyle/>
                    <a:p>
                      <a:pPr algn="ctr"/>
                      <a:r>
                        <a:rPr lang="en-IN" dirty="0" smtClean="0"/>
                        <a:t>71A</a:t>
                      </a:r>
                      <a:endParaRPr lang="en-IN" dirty="0"/>
                    </a:p>
                  </a:txBody>
                  <a:tcPr/>
                </a:tc>
                <a:tc>
                  <a:txBody>
                    <a:bodyPr/>
                    <a:lstStyle/>
                    <a:p>
                      <a:r>
                        <a:rPr lang="en-IN" dirty="0" smtClean="0"/>
                        <a:t>Details of Charges</a:t>
                      </a:r>
                      <a:endParaRPr lang="en-IN" dirty="0"/>
                    </a:p>
                  </a:txBody>
                  <a:tcPr/>
                </a:tc>
                <a:tc>
                  <a:txBody>
                    <a:bodyPr/>
                    <a:lstStyle/>
                    <a:p>
                      <a:r>
                        <a:rPr lang="en-IN" sz="1800" b="0" i="0" u="none" strike="noStrike" kern="1200" baseline="0" dirty="0" smtClean="0">
                          <a:solidFill>
                            <a:schemeClr val="dk1"/>
                          </a:solidFill>
                          <a:latin typeface="+mn-lt"/>
                          <a:ea typeface="+mn-ea"/>
                          <a:cs typeface="+mn-cs"/>
                        </a:rPr>
                        <a:t>3!a</a:t>
                      </a:r>
                      <a:endParaRPr lang="en-IN" dirty="0"/>
                    </a:p>
                  </a:txBody>
                  <a:tcPr/>
                </a:tc>
                <a:extLst>
                  <a:ext uri="{0D108BD9-81ED-4DB2-BD59-A6C34878D82A}">
                    <a16:rowId xmlns:a16="http://schemas.microsoft.com/office/drawing/2014/main" val="2604435405"/>
                  </a:ext>
                </a:extLst>
              </a:tr>
              <a:tr h="389588">
                <a:tc>
                  <a:txBody>
                    <a:bodyPr/>
                    <a:lstStyle/>
                    <a:p>
                      <a:pPr algn="ctr"/>
                      <a:r>
                        <a:rPr lang="en-IN" dirty="0" smtClean="0"/>
                        <a:t>O</a:t>
                      </a:r>
                      <a:endParaRPr lang="en-IN" dirty="0"/>
                    </a:p>
                  </a:txBody>
                  <a:tcPr/>
                </a:tc>
                <a:tc>
                  <a:txBody>
                    <a:bodyPr/>
                    <a:lstStyle/>
                    <a:p>
                      <a:pPr algn="ctr"/>
                      <a:r>
                        <a:rPr lang="en-IN" dirty="0" smtClean="0"/>
                        <a:t>71F</a:t>
                      </a:r>
                      <a:endParaRPr lang="en-IN" dirty="0"/>
                    </a:p>
                  </a:txBody>
                  <a:tcPr/>
                </a:tc>
                <a:tc>
                  <a:txBody>
                    <a:bodyPr/>
                    <a:lstStyle/>
                    <a:p>
                      <a:r>
                        <a:rPr lang="en-IN" dirty="0" smtClean="0"/>
                        <a:t>Sender’s Charges</a:t>
                      </a:r>
                      <a:endParaRPr lang="en-IN" dirty="0"/>
                    </a:p>
                  </a:txBody>
                  <a:tcPr/>
                </a:tc>
                <a:tc>
                  <a:txBody>
                    <a:bodyPr/>
                    <a:lstStyle/>
                    <a:p>
                      <a:r>
                        <a:rPr lang="en-IN" sz="1800" b="0" i="0" u="none" strike="noStrike" kern="1200" baseline="0" dirty="0" smtClean="0">
                          <a:solidFill>
                            <a:schemeClr val="dk1"/>
                          </a:solidFill>
                          <a:latin typeface="+mn-lt"/>
                          <a:ea typeface="+mn-ea"/>
                          <a:cs typeface="+mn-cs"/>
                        </a:rPr>
                        <a:t>3!a15d</a:t>
                      </a:r>
                      <a:endParaRPr lang="en-IN" dirty="0"/>
                    </a:p>
                  </a:txBody>
                  <a:tcPr/>
                </a:tc>
                <a:extLst>
                  <a:ext uri="{0D108BD9-81ED-4DB2-BD59-A6C34878D82A}">
                    <a16:rowId xmlns:a16="http://schemas.microsoft.com/office/drawing/2014/main" val="3261880348"/>
                  </a:ext>
                </a:extLst>
              </a:tr>
              <a:tr h="389588">
                <a:tc>
                  <a:txBody>
                    <a:bodyPr/>
                    <a:lstStyle/>
                    <a:p>
                      <a:pPr algn="ctr"/>
                      <a:r>
                        <a:rPr lang="en-IN" dirty="0" smtClean="0"/>
                        <a:t>O</a:t>
                      </a:r>
                      <a:endParaRPr lang="en-IN" dirty="0"/>
                    </a:p>
                  </a:txBody>
                  <a:tcPr/>
                </a:tc>
                <a:tc>
                  <a:txBody>
                    <a:bodyPr/>
                    <a:lstStyle/>
                    <a:p>
                      <a:pPr algn="ctr"/>
                      <a:r>
                        <a:rPr lang="en-IN" dirty="0" smtClean="0"/>
                        <a:t>71G</a:t>
                      </a:r>
                      <a:endParaRPr lang="en-IN" dirty="0"/>
                    </a:p>
                  </a:txBody>
                  <a:tcPr/>
                </a:tc>
                <a:tc>
                  <a:txBody>
                    <a:bodyPr/>
                    <a:lstStyle/>
                    <a:p>
                      <a:r>
                        <a:rPr lang="en-IN" dirty="0" smtClean="0"/>
                        <a:t>Receiver's Charges</a:t>
                      </a:r>
                      <a:endParaRPr lang="en-IN" dirty="0"/>
                    </a:p>
                  </a:txBody>
                  <a:tcPr/>
                </a:tc>
                <a:tc>
                  <a:txBody>
                    <a:bodyPr/>
                    <a:lstStyle/>
                    <a:p>
                      <a:r>
                        <a:rPr lang="en-IN" sz="1800" b="0" i="0" u="none" strike="noStrike" kern="1200" baseline="0" dirty="0" smtClean="0">
                          <a:solidFill>
                            <a:schemeClr val="dk1"/>
                          </a:solidFill>
                          <a:latin typeface="+mn-lt"/>
                          <a:ea typeface="+mn-ea"/>
                          <a:cs typeface="+mn-cs"/>
                        </a:rPr>
                        <a:t>3!a15d</a:t>
                      </a:r>
                      <a:endParaRPr lang="en-IN" dirty="0"/>
                    </a:p>
                  </a:txBody>
                  <a:tcPr/>
                </a:tc>
                <a:extLst>
                  <a:ext uri="{0D108BD9-81ED-4DB2-BD59-A6C34878D82A}">
                    <a16:rowId xmlns:a16="http://schemas.microsoft.com/office/drawing/2014/main" val="3587955057"/>
                  </a:ext>
                </a:extLst>
              </a:tr>
              <a:tr h="389588">
                <a:tc>
                  <a:txBody>
                    <a:bodyPr/>
                    <a:lstStyle/>
                    <a:p>
                      <a:pPr algn="ctr"/>
                      <a:r>
                        <a:rPr lang="en-IN" dirty="0" smtClean="0"/>
                        <a:t>O</a:t>
                      </a:r>
                      <a:endParaRPr lang="en-IN" dirty="0"/>
                    </a:p>
                  </a:txBody>
                  <a:tcPr/>
                </a:tc>
                <a:tc>
                  <a:txBody>
                    <a:bodyPr/>
                    <a:lstStyle/>
                    <a:p>
                      <a:pPr algn="ctr"/>
                      <a:r>
                        <a:rPr lang="en-IN" dirty="0" smtClean="0"/>
                        <a:t>72</a:t>
                      </a:r>
                      <a:endParaRPr lang="en-IN" dirty="0"/>
                    </a:p>
                  </a:txBody>
                  <a:tcPr/>
                </a:tc>
                <a:tc>
                  <a:txBody>
                    <a:bodyPr/>
                    <a:lstStyle/>
                    <a:p>
                      <a:r>
                        <a:rPr lang="en-IN" dirty="0" smtClean="0"/>
                        <a:t>Sender</a:t>
                      </a:r>
                      <a:r>
                        <a:rPr lang="en-IN" baseline="0" dirty="0" smtClean="0"/>
                        <a:t> to Receiver Information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6*35x</a:t>
                      </a:r>
                      <a:endParaRPr lang="en-IN" dirty="0"/>
                    </a:p>
                  </a:txBody>
                  <a:tcPr/>
                </a:tc>
                <a:extLst>
                  <a:ext uri="{0D108BD9-81ED-4DB2-BD59-A6C34878D82A}">
                    <a16:rowId xmlns:a16="http://schemas.microsoft.com/office/drawing/2014/main" val="3216659814"/>
                  </a:ext>
                </a:extLst>
              </a:tr>
              <a:tr h="389588">
                <a:tc>
                  <a:txBody>
                    <a:bodyPr/>
                    <a:lstStyle/>
                    <a:p>
                      <a:pPr algn="ctr"/>
                      <a:r>
                        <a:rPr lang="en-IN" dirty="0" smtClean="0"/>
                        <a:t>O</a:t>
                      </a:r>
                      <a:endParaRPr lang="en-IN" dirty="0"/>
                    </a:p>
                  </a:txBody>
                  <a:tcPr/>
                </a:tc>
                <a:tc>
                  <a:txBody>
                    <a:bodyPr/>
                    <a:lstStyle/>
                    <a:p>
                      <a:pPr algn="ctr"/>
                      <a:r>
                        <a:rPr lang="en-IN" dirty="0" smtClean="0"/>
                        <a:t>77B</a:t>
                      </a:r>
                      <a:endParaRPr lang="en-IN" dirty="0"/>
                    </a:p>
                  </a:txBody>
                  <a:tcPr/>
                </a:tc>
                <a:tc>
                  <a:txBody>
                    <a:bodyPr/>
                    <a:lstStyle/>
                    <a:p>
                      <a:r>
                        <a:rPr lang="en-IN" dirty="0" smtClean="0"/>
                        <a:t>Regulatory Reporting</a:t>
                      </a:r>
                      <a:endParaRPr lang="en-IN" dirty="0"/>
                    </a:p>
                  </a:txBody>
                  <a:tcPr/>
                </a:tc>
                <a:tc>
                  <a:txBody>
                    <a:bodyPr/>
                    <a:lstStyle/>
                    <a:p>
                      <a:r>
                        <a:rPr lang="en-IN" sz="1800" b="0" i="0" u="none" strike="noStrike" kern="1200" baseline="0" dirty="0" smtClean="0">
                          <a:solidFill>
                            <a:schemeClr val="dk1"/>
                          </a:solidFill>
                          <a:latin typeface="+mn-lt"/>
                          <a:ea typeface="+mn-ea"/>
                          <a:cs typeface="+mn-cs"/>
                        </a:rPr>
                        <a:t>3*35x</a:t>
                      </a:r>
                      <a:endParaRPr lang="en-IN" dirty="0"/>
                    </a:p>
                  </a:txBody>
                  <a:tcPr/>
                </a:tc>
                <a:extLst>
                  <a:ext uri="{0D108BD9-81ED-4DB2-BD59-A6C34878D82A}">
                    <a16:rowId xmlns:a16="http://schemas.microsoft.com/office/drawing/2014/main" val="3227969287"/>
                  </a:ext>
                </a:extLst>
              </a:tr>
            </a:tbl>
          </a:graphicData>
        </a:graphic>
      </p:graphicFrame>
    </p:spTree>
    <p:extLst>
      <p:ext uri="{BB962C8B-B14F-4D97-AF65-F5344CB8AC3E}">
        <p14:creationId xmlns:p14="http://schemas.microsoft.com/office/powerpoint/2010/main" val="2801034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914400"/>
            <a:ext cx="10926987" cy="5421997"/>
          </a:xfrm>
        </p:spPr>
        <p:txBody>
          <a:bodyPr/>
          <a:lstStyle/>
          <a:p>
            <a:r>
              <a:rPr lang="en-IN" b="1" dirty="0" smtClean="0">
                <a:latin typeface="Calibri" panose="020F0502020204030204" pitchFamily="34" charset="0"/>
                <a:cs typeface="Calibri" panose="020F0502020204030204" pitchFamily="34" charset="0"/>
              </a:rPr>
              <a:t>BEN (Beneficiary)</a:t>
            </a:r>
          </a:p>
          <a:p>
            <a:r>
              <a:rPr lang="en-IN" dirty="0">
                <a:latin typeface="Calibri" panose="020F0502020204030204" pitchFamily="34" charset="0"/>
                <a:cs typeface="Calibri" panose="020F0502020204030204" pitchFamily="34" charset="0"/>
              </a:rPr>
              <a:t>	</a:t>
            </a:r>
            <a:endParaRPr lang="en-IN" dirty="0" smtClean="0">
              <a:latin typeface="Calibri" panose="020F0502020204030204" pitchFamily="34" charset="0"/>
              <a:cs typeface="Calibri" panose="020F0502020204030204" pitchFamily="34" charset="0"/>
            </a:endParaRPr>
          </a:p>
          <a:p>
            <a:pPr marL="649288" lvl="1"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The Payee (recipient of the payment) will incur all of the payment transaction fees</a:t>
            </a:r>
          </a:p>
          <a:p>
            <a:pPr marL="649288" lvl="1"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The recipient</a:t>
            </a:r>
            <a:r>
              <a:rPr lang="en-IN" b="1"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will receive the payment minus the transfer charges</a:t>
            </a:r>
          </a:p>
          <a:p>
            <a:pPr marL="649288" lvl="1"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The Payer (sender of the payment) will not pay any payment fees </a:t>
            </a:r>
          </a:p>
          <a:p>
            <a:endParaRPr lang="en-IN" b="1"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OUR</a:t>
            </a:r>
          </a:p>
          <a:p>
            <a:endParaRPr lang="en-IN" b="1" dirty="0">
              <a:latin typeface="Calibri" panose="020F0502020204030204" pitchFamily="34" charset="0"/>
              <a:cs typeface="Calibri" panose="020F0502020204030204" pitchFamily="34" charset="0"/>
            </a:endParaRPr>
          </a:p>
          <a:p>
            <a:pPr marL="649288" lvl="1"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The Payer (sender of the payment) will bear of the payment transaction fees</a:t>
            </a:r>
          </a:p>
          <a:p>
            <a:pPr marL="649288" lvl="1"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The Payee (recipient of the payment) will not pay any payment fees</a:t>
            </a:r>
          </a:p>
          <a:p>
            <a:pPr marL="649288" lvl="1"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The beneficiary will receive the full amount of the payment</a:t>
            </a:r>
          </a:p>
          <a:p>
            <a:endParaRPr lang="en-IN" b="1"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SHA (Shared)</a:t>
            </a:r>
          </a:p>
          <a:p>
            <a:endParaRPr lang="en-IN" b="1" dirty="0">
              <a:latin typeface="Calibri" panose="020F0502020204030204" pitchFamily="34" charset="0"/>
              <a:cs typeface="Calibri" panose="020F0502020204030204" pitchFamily="34" charset="0"/>
            </a:endParaRPr>
          </a:p>
          <a:p>
            <a:pPr marL="649288" lvl="1"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The Payer (sender of the payment) will bear all fees charged by the sending bank</a:t>
            </a:r>
          </a:p>
          <a:p>
            <a:pPr marL="649288" lvl="1"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The Payee (recipient of the payment) will pay all fees charged by the receiving bank</a:t>
            </a:r>
          </a:p>
          <a:p>
            <a:pPr marL="649288" lvl="1"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The recipient will receive the payment minus any correspondent / intermediary fees</a:t>
            </a:r>
          </a:p>
          <a:p>
            <a:endParaRPr lang="en-IN" b="1"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IN" dirty="0" smtClean="0"/>
              <a:t>MT 103 </a:t>
            </a:r>
            <a:r>
              <a:rPr lang="en-IN" dirty="0" smtClean="0"/>
              <a:t>F</a:t>
            </a:r>
            <a:r>
              <a:rPr lang="en-IN" dirty="0" smtClean="0"/>
              <a:t>ield </a:t>
            </a:r>
            <a:r>
              <a:rPr lang="en-IN" dirty="0" smtClean="0"/>
              <a:t>71 </a:t>
            </a:r>
            <a:r>
              <a:rPr lang="en-IN" dirty="0" smtClean="0"/>
              <a:t>A - Charges</a:t>
            </a:r>
            <a:endParaRPr lang="en-IN" dirty="0"/>
          </a:p>
        </p:txBody>
      </p:sp>
    </p:spTree>
    <p:extLst>
      <p:ext uri="{BB962C8B-B14F-4D97-AF65-F5344CB8AC3E}">
        <p14:creationId xmlns:p14="http://schemas.microsoft.com/office/powerpoint/2010/main" val="18553391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1485" y="200320"/>
            <a:ext cx="10926987" cy="461665"/>
          </a:xfrm>
        </p:spPr>
        <p:txBody>
          <a:bodyPr/>
          <a:lstStyle/>
          <a:p>
            <a:r>
              <a:rPr lang="en-IN" sz="3000" dirty="0" smtClean="0">
                <a:latin typeface="+mj-lt"/>
              </a:rPr>
              <a:t>Example of MT 103 Swift Message</a:t>
            </a:r>
            <a:endParaRPr lang="en-IN" sz="3000" dirty="0">
              <a:latin typeface="+mj-lt"/>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485" y="789709"/>
            <a:ext cx="10414660" cy="5375564"/>
          </a:xfrm>
        </p:spPr>
      </p:pic>
    </p:spTree>
    <p:extLst>
      <p:ext uri="{BB962C8B-B14F-4D97-AF65-F5344CB8AC3E}">
        <p14:creationId xmlns:p14="http://schemas.microsoft.com/office/powerpoint/2010/main" val="1554746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955964"/>
            <a:ext cx="10926987" cy="2456489"/>
          </a:xfrm>
        </p:spPr>
        <p:txBody>
          <a:bodyPr/>
          <a:lstStyle/>
          <a:p>
            <a:r>
              <a:rPr lang="en-US" dirty="0">
                <a:latin typeface="Calibri" panose="020F0502020204030204" pitchFamily="34" charset="0"/>
                <a:cs typeface="Calibri" panose="020F0502020204030204" pitchFamily="34" charset="0"/>
              </a:rPr>
              <a:t>This message type is sent by an account servicing institution to the account owner</a:t>
            </a:r>
            <a:r>
              <a:rPr lang="en-US" dirty="0" smtClean="0">
                <a:latin typeface="Calibri" panose="020F0502020204030204" pitchFamily="34" charset="0"/>
                <a:cs typeface="Calibri" panose="020F0502020204030204" pitchFamily="34" charset="0"/>
              </a:rPr>
              <a:t>. It </a:t>
            </a:r>
            <a:r>
              <a:rPr lang="en-US" dirty="0">
                <a:latin typeface="Calibri" panose="020F0502020204030204" pitchFamily="34" charset="0"/>
                <a:cs typeface="Calibri" panose="020F0502020204030204" pitchFamily="34" charset="0"/>
              </a:rPr>
              <a:t>is used to advise charges, interest or other adjustments which have been debited or credited to </a:t>
            </a:r>
            <a:r>
              <a:rPr lang="en-US" dirty="0" smtClean="0">
                <a:latin typeface="Calibri" panose="020F0502020204030204" pitchFamily="34" charset="0"/>
                <a:cs typeface="Calibri" panose="020F0502020204030204" pitchFamily="34" charset="0"/>
              </a:rPr>
              <a:t>the account </a:t>
            </a:r>
            <a:r>
              <a:rPr lang="en-US" dirty="0">
                <a:latin typeface="Calibri" panose="020F0502020204030204" pitchFamily="34" charset="0"/>
                <a:cs typeface="Calibri" panose="020F0502020204030204" pitchFamily="34" charset="0"/>
              </a:rPr>
              <a:t>owner's account. It provides details of charges which are previously unknown to the Receiver</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MT 190 Format Specification</a:t>
            </a:r>
          </a:p>
          <a:p>
            <a:endParaRPr lang="en-IN" b="1"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MT 190 Advice of Charges, Interest and Other Adjustments</a:t>
            </a:r>
            <a:endParaRPr lang="en-IN" sz="30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1697991164"/>
              </p:ext>
            </p:extLst>
          </p:nvPr>
        </p:nvGraphicFramePr>
        <p:xfrm>
          <a:off x="1001483" y="2563091"/>
          <a:ext cx="10289971" cy="3177312"/>
        </p:xfrm>
        <a:graphic>
          <a:graphicData uri="http://schemas.openxmlformats.org/drawingml/2006/table">
            <a:tbl>
              <a:tblPr firstRow="1" bandRow="1">
                <a:tableStyleId>{5C22544A-7EE6-4342-B048-85BDC9FD1C3A}</a:tableStyleId>
              </a:tblPr>
              <a:tblGrid>
                <a:gridCol w="979717">
                  <a:extLst>
                    <a:ext uri="{9D8B030D-6E8A-4147-A177-3AD203B41FA5}">
                      <a16:colId xmlns:a16="http://schemas.microsoft.com/office/drawing/2014/main" val="2296474391"/>
                    </a:ext>
                  </a:extLst>
                </a:gridCol>
                <a:gridCol w="803564">
                  <a:extLst>
                    <a:ext uri="{9D8B030D-6E8A-4147-A177-3AD203B41FA5}">
                      <a16:colId xmlns:a16="http://schemas.microsoft.com/office/drawing/2014/main" val="988623594"/>
                    </a:ext>
                  </a:extLst>
                </a:gridCol>
                <a:gridCol w="5666509">
                  <a:extLst>
                    <a:ext uri="{9D8B030D-6E8A-4147-A177-3AD203B41FA5}">
                      <a16:colId xmlns:a16="http://schemas.microsoft.com/office/drawing/2014/main" val="2343177209"/>
                    </a:ext>
                  </a:extLst>
                </a:gridCol>
                <a:gridCol w="2840181">
                  <a:extLst>
                    <a:ext uri="{9D8B030D-6E8A-4147-A177-3AD203B41FA5}">
                      <a16:colId xmlns:a16="http://schemas.microsoft.com/office/drawing/2014/main" val="3651277650"/>
                    </a:ext>
                  </a:extLst>
                </a:gridCol>
              </a:tblGrid>
              <a:tr h="397164">
                <a:tc>
                  <a:txBody>
                    <a:bodyPr/>
                    <a:lstStyle/>
                    <a:p>
                      <a:pPr algn="ctr"/>
                      <a:r>
                        <a:rPr lang="en-IN" dirty="0" smtClean="0"/>
                        <a:t>Status</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a:t>
                      </a:r>
                      <a:r>
                        <a:rPr lang="en-IN" baseline="0" dirty="0" smtClean="0"/>
                        <a:t> Name</a:t>
                      </a:r>
                      <a:endParaRPr lang="en-IN" dirty="0"/>
                    </a:p>
                  </a:txBody>
                  <a:tcPr/>
                </a:tc>
                <a:tc>
                  <a:txBody>
                    <a:bodyPr/>
                    <a:lstStyle/>
                    <a:p>
                      <a:pPr algn="ctr"/>
                      <a:r>
                        <a:rPr lang="en-IN" dirty="0" smtClean="0"/>
                        <a:t>Content / Options</a:t>
                      </a:r>
                      <a:endParaRPr lang="en-IN" dirty="0"/>
                    </a:p>
                  </a:txBody>
                  <a:tcPr/>
                </a:tc>
                <a:extLst>
                  <a:ext uri="{0D108BD9-81ED-4DB2-BD59-A6C34878D82A}">
                    <a16:rowId xmlns:a16="http://schemas.microsoft.com/office/drawing/2014/main" val="1631088849"/>
                  </a:ext>
                </a:extLst>
              </a:tr>
              <a:tr h="397164">
                <a:tc>
                  <a:txBody>
                    <a:bodyPr/>
                    <a:lstStyle/>
                    <a:p>
                      <a:pPr algn="ctr"/>
                      <a:r>
                        <a:rPr lang="en-IN" dirty="0" smtClean="0"/>
                        <a:t>M</a:t>
                      </a:r>
                      <a:endParaRPr lang="en-IN" dirty="0"/>
                    </a:p>
                  </a:txBody>
                  <a:tcPr/>
                </a:tc>
                <a:tc>
                  <a:txBody>
                    <a:bodyPr/>
                    <a:lstStyle/>
                    <a:p>
                      <a:pPr algn="ctr"/>
                      <a:r>
                        <a:rPr lang="en-IN" dirty="0" smtClean="0"/>
                        <a:t>20</a:t>
                      </a:r>
                      <a:endParaRPr lang="en-IN" dirty="0"/>
                    </a:p>
                  </a:txBody>
                  <a:tcPr/>
                </a:tc>
                <a:tc>
                  <a:txBody>
                    <a:bodyPr/>
                    <a:lstStyle/>
                    <a:p>
                      <a:r>
                        <a:rPr lang="en-IN" dirty="0" smtClean="0"/>
                        <a:t>Transaction Reference Number</a:t>
                      </a:r>
                      <a:endParaRPr lang="en-IN" dirty="0"/>
                    </a:p>
                  </a:txBody>
                  <a:tcPr/>
                </a:tc>
                <a:tc>
                  <a:txBody>
                    <a:bodyPr/>
                    <a:lstStyle/>
                    <a:p>
                      <a:r>
                        <a:rPr lang="en-IN" sz="1800" b="0" i="0" u="none" strike="noStrike" kern="1200" baseline="0" dirty="0" smtClean="0">
                          <a:solidFill>
                            <a:schemeClr val="dk1"/>
                          </a:solidFill>
                          <a:latin typeface="+mn-lt"/>
                          <a:ea typeface="+mn-ea"/>
                          <a:cs typeface="+mn-cs"/>
                        </a:rPr>
                        <a:t>16x</a:t>
                      </a:r>
                      <a:endParaRPr lang="en-IN" dirty="0"/>
                    </a:p>
                  </a:txBody>
                  <a:tcPr/>
                </a:tc>
                <a:extLst>
                  <a:ext uri="{0D108BD9-81ED-4DB2-BD59-A6C34878D82A}">
                    <a16:rowId xmlns:a16="http://schemas.microsoft.com/office/drawing/2014/main" val="888213417"/>
                  </a:ext>
                </a:extLst>
              </a:tr>
              <a:tr h="397164">
                <a:tc>
                  <a:txBody>
                    <a:bodyPr/>
                    <a:lstStyle/>
                    <a:p>
                      <a:pPr algn="ctr"/>
                      <a:r>
                        <a:rPr lang="en-IN" dirty="0" smtClean="0"/>
                        <a:t>M</a:t>
                      </a:r>
                      <a:endParaRPr lang="en-IN" dirty="0"/>
                    </a:p>
                  </a:txBody>
                  <a:tcPr/>
                </a:tc>
                <a:tc>
                  <a:txBody>
                    <a:bodyPr/>
                    <a:lstStyle/>
                    <a:p>
                      <a:pPr algn="ctr"/>
                      <a:r>
                        <a:rPr lang="en-IN" dirty="0" smtClean="0"/>
                        <a:t>21</a:t>
                      </a:r>
                      <a:endParaRPr lang="en-IN" dirty="0"/>
                    </a:p>
                  </a:txBody>
                  <a:tcPr/>
                </a:tc>
                <a:tc>
                  <a:txBody>
                    <a:bodyPr/>
                    <a:lstStyle/>
                    <a:p>
                      <a:r>
                        <a:rPr lang="en-IN" dirty="0" smtClean="0"/>
                        <a:t>Related</a:t>
                      </a:r>
                      <a:r>
                        <a:rPr lang="en-IN" baseline="0" dirty="0" smtClean="0"/>
                        <a:t> Reference Number</a:t>
                      </a:r>
                      <a:endParaRPr lang="en-IN" dirty="0"/>
                    </a:p>
                  </a:txBody>
                  <a:tcPr/>
                </a:tc>
                <a:tc>
                  <a:txBody>
                    <a:bodyPr/>
                    <a:lstStyle/>
                    <a:p>
                      <a:r>
                        <a:rPr lang="en-IN" sz="1800" b="0" i="0" u="none" strike="noStrike" kern="1200" baseline="0" dirty="0" smtClean="0">
                          <a:solidFill>
                            <a:schemeClr val="dk1"/>
                          </a:solidFill>
                          <a:latin typeface="+mn-lt"/>
                          <a:ea typeface="+mn-ea"/>
                          <a:cs typeface="+mn-cs"/>
                        </a:rPr>
                        <a:t>16x</a:t>
                      </a:r>
                      <a:endParaRPr lang="en-IN" dirty="0"/>
                    </a:p>
                  </a:txBody>
                  <a:tcPr/>
                </a:tc>
                <a:extLst>
                  <a:ext uri="{0D108BD9-81ED-4DB2-BD59-A6C34878D82A}">
                    <a16:rowId xmlns:a16="http://schemas.microsoft.com/office/drawing/2014/main" val="1383396716"/>
                  </a:ext>
                </a:extLst>
              </a:tr>
              <a:tr h="397164">
                <a:tc>
                  <a:txBody>
                    <a:bodyPr/>
                    <a:lstStyle/>
                    <a:p>
                      <a:pPr algn="ctr"/>
                      <a:r>
                        <a:rPr lang="en-IN" dirty="0" smtClean="0"/>
                        <a:t>M</a:t>
                      </a:r>
                      <a:endParaRPr lang="en-IN" dirty="0"/>
                    </a:p>
                  </a:txBody>
                  <a:tcPr/>
                </a:tc>
                <a:tc>
                  <a:txBody>
                    <a:bodyPr/>
                    <a:lstStyle/>
                    <a:p>
                      <a:pPr algn="ctr"/>
                      <a:r>
                        <a:rPr lang="en-IN" dirty="0" smtClean="0"/>
                        <a:t>25</a:t>
                      </a:r>
                      <a:endParaRPr lang="en-IN" dirty="0"/>
                    </a:p>
                  </a:txBody>
                  <a:tcPr/>
                </a:tc>
                <a:tc>
                  <a:txBody>
                    <a:bodyPr/>
                    <a:lstStyle/>
                    <a:p>
                      <a:r>
                        <a:rPr lang="en-IN" dirty="0" smtClean="0"/>
                        <a:t>Account Identification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35x</a:t>
                      </a:r>
                      <a:endParaRPr lang="en-IN" dirty="0"/>
                    </a:p>
                  </a:txBody>
                  <a:tcPr/>
                </a:tc>
                <a:extLst>
                  <a:ext uri="{0D108BD9-81ED-4DB2-BD59-A6C34878D82A}">
                    <a16:rowId xmlns:a16="http://schemas.microsoft.com/office/drawing/2014/main" val="474896315"/>
                  </a:ext>
                </a:extLst>
              </a:tr>
              <a:tr h="397164">
                <a:tc>
                  <a:txBody>
                    <a:bodyPr/>
                    <a:lstStyle/>
                    <a:p>
                      <a:pPr algn="ctr"/>
                      <a:r>
                        <a:rPr lang="en-IN" dirty="0" smtClean="0"/>
                        <a:t>M</a:t>
                      </a:r>
                      <a:endParaRPr lang="en-IN" dirty="0"/>
                    </a:p>
                  </a:txBody>
                  <a:tcPr/>
                </a:tc>
                <a:tc>
                  <a:txBody>
                    <a:bodyPr/>
                    <a:lstStyle/>
                    <a:p>
                      <a:pPr algn="ctr"/>
                      <a:r>
                        <a:rPr lang="en-IN" dirty="0" smtClean="0"/>
                        <a:t>32a</a:t>
                      </a:r>
                      <a:endParaRPr lang="en-IN" dirty="0"/>
                    </a:p>
                  </a:txBody>
                  <a:tcPr/>
                </a:tc>
                <a:tc>
                  <a:txBody>
                    <a:bodyPr/>
                    <a:lstStyle/>
                    <a:p>
                      <a:r>
                        <a:rPr lang="en-IN" dirty="0" smtClean="0"/>
                        <a:t>Value Date, Currency Code, Amount</a:t>
                      </a:r>
                      <a:endParaRPr lang="en-IN" dirty="0"/>
                    </a:p>
                  </a:txBody>
                  <a:tcPr/>
                </a:tc>
                <a:tc>
                  <a:txBody>
                    <a:bodyPr/>
                    <a:lstStyle/>
                    <a:p>
                      <a:r>
                        <a:rPr lang="en-IN" sz="1800" b="0" i="0" u="none" strike="noStrike" kern="1200" baseline="0" dirty="0" smtClean="0">
                          <a:solidFill>
                            <a:schemeClr val="dk1"/>
                          </a:solidFill>
                          <a:latin typeface="+mn-lt"/>
                          <a:ea typeface="+mn-ea"/>
                          <a:cs typeface="+mn-cs"/>
                        </a:rPr>
                        <a:t>C or D</a:t>
                      </a:r>
                      <a:endParaRPr lang="en-IN" dirty="0"/>
                    </a:p>
                  </a:txBody>
                  <a:tcPr/>
                </a:tc>
                <a:extLst>
                  <a:ext uri="{0D108BD9-81ED-4DB2-BD59-A6C34878D82A}">
                    <a16:rowId xmlns:a16="http://schemas.microsoft.com/office/drawing/2014/main" val="2570569280"/>
                  </a:ext>
                </a:extLst>
              </a:tr>
              <a:tr h="397164">
                <a:tc>
                  <a:txBody>
                    <a:bodyPr/>
                    <a:lstStyle/>
                    <a:p>
                      <a:pPr algn="ctr"/>
                      <a:r>
                        <a:rPr lang="en-IN" dirty="0" smtClean="0"/>
                        <a:t>O</a:t>
                      </a:r>
                      <a:r>
                        <a:rPr lang="en-IN" baseline="0" dirty="0" smtClean="0"/>
                        <a:t> </a:t>
                      </a:r>
                      <a:endParaRPr lang="en-IN" dirty="0"/>
                    </a:p>
                  </a:txBody>
                  <a:tcPr/>
                </a:tc>
                <a:tc>
                  <a:txBody>
                    <a:bodyPr/>
                    <a:lstStyle/>
                    <a:p>
                      <a:pPr algn="ctr"/>
                      <a:r>
                        <a:rPr lang="en-IN" dirty="0" smtClean="0"/>
                        <a:t>52a</a:t>
                      </a:r>
                      <a:endParaRPr lang="en-IN" dirty="0"/>
                    </a:p>
                  </a:txBody>
                  <a:tcPr/>
                </a:tc>
                <a:tc>
                  <a:txBody>
                    <a:bodyPr/>
                    <a:lstStyle/>
                    <a:p>
                      <a:r>
                        <a:rPr lang="en-IN" dirty="0" smtClean="0"/>
                        <a:t>Ordering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or D</a:t>
                      </a:r>
                      <a:endParaRPr lang="en-IN" dirty="0"/>
                    </a:p>
                  </a:txBody>
                  <a:tcPr/>
                </a:tc>
                <a:extLst>
                  <a:ext uri="{0D108BD9-81ED-4DB2-BD59-A6C34878D82A}">
                    <a16:rowId xmlns:a16="http://schemas.microsoft.com/office/drawing/2014/main" val="2763053842"/>
                  </a:ext>
                </a:extLst>
              </a:tr>
              <a:tr h="397164">
                <a:tc>
                  <a:txBody>
                    <a:bodyPr/>
                    <a:lstStyle/>
                    <a:p>
                      <a:pPr algn="ctr"/>
                      <a:r>
                        <a:rPr lang="en-IN" dirty="0" smtClean="0"/>
                        <a:t>M</a:t>
                      </a:r>
                      <a:endParaRPr lang="en-IN" dirty="0"/>
                    </a:p>
                  </a:txBody>
                  <a:tcPr/>
                </a:tc>
                <a:tc>
                  <a:txBody>
                    <a:bodyPr/>
                    <a:lstStyle/>
                    <a:p>
                      <a:pPr algn="ctr"/>
                      <a:r>
                        <a:rPr lang="en-IN" dirty="0" smtClean="0"/>
                        <a:t>71B</a:t>
                      </a:r>
                      <a:endParaRPr lang="en-IN" dirty="0"/>
                    </a:p>
                  </a:txBody>
                  <a:tcPr/>
                </a:tc>
                <a:tc>
                  <a:txBody>
                    <a:bodyPr/>
                    <a:lstStyle/>
                    <a:p>
                      <a:r>
                        <a:rPr lang="en-IN" dirty="0" smtClean="0"/>
                        <a:t>Details of Charges</a:t>
                      </a:r>
                      <a:endParaRPr lang="en-IN" dirty="0"/>
                    </a:p>
                  </a:txBody>
                  <a:tcPr/>
                </a:tc>
                <a:tc>
                  <a:txBody>
                    <a:bodyPr/>
                    <a:lstStyle/>
                    <a:p>
                      <a:r>
                        <a:rPr lang="en-IN" sz="1800" b="0" i="0" u="none" strike="noStrike" kern="1200" baseline="0" dirty="0" smtClean="0">
                          <a:solidFill>
                            <a:schemeClr val="dk1"/>
                          </a:solidFill>
                          <a:latin typeface="+mn-lt"/>
                          <a:ea typeface="+mn-ea"/>
                          <a:cs typeface="+mn-cs"/>
                        </a:rPr>
                        <a:t>6*35x</a:t>
                      </a:r>
                      <a:endParaRPr lang="en-IN" dirty="0"/>
                    </a:p>
                  </a:txBody>
                  <a:tcPr/>
                </a:tc>
                <a:extLst>
                  <a:ext uri="{0D108BD9-81ED-4DB2-BD59-A6C34878D82A}">
                    <a16:rowId xmlns:a16="http://schemas.microsoft.com/office/drawing/2014/main" val="2186300959"/>
                  </a:ext>
                </a:extLst>
              </a:tr>
              <a:tr h="397164">
                <a:tc>
                  <a:txBody>
                    <a:bodyPr/>
                    <a:lstStyle/>
                    <a:p>
                      <a:pPr algn="ctr"/>
                      <a:r>
                        <a:rPr lang="en-IN" dirty="0" smtClean="0"/>
                        <a:t>O</a:t>
                      </a:r>
                      <a:endParaRPr lang="en-IN" dirty="0"/>
                    </a:p>
                  </a:txBody>
                  <a:tcPr/>
                </a:tc>
                <a:tc>
                  <a:txBody>
                    <a:bodyPr/>
                    <a:lstStyle/>
                    <a:p>
                      <a:pPr algn="ctr"/>
                      <a:r>
                        <a:rPr lang="en-IN" dirty="0" smtClean="0"/>
                        <a:t>72</a:t>
                      </a:r>
                      <a:endParaRPr lang="en-IN" dirty="0"/>
                    </a:p>
                  </a:txBody>
                  <a:tcPr/>
                </a:tc>
                <a:tc>
                  <a:txBody>
                    <a:bodyPr/>
                    <a:lstStyle/>
                    <a:p>
                      <a:r>
                        <a:rPr lang="en-IN" dirty="0" smtClean="0"/>
                        <a:t>Sender to Receiver Information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6*35x</a:t>
                      </a:r>
                      <a:endParaRPr lang="en-IN" dirty="0"/>
                    </a:p>
                  </a:txBody>
                  <a:tcPr/>
                </a:tc>
                <a:extLst>
                  <a:ext uri="{0D108BD9-81ED-4DB2-BD59-A6C34878D82A}">
                    <a16:rowId xmlns:a16="http://schemas.microsoft.com/office/drawing/2014/main" val="5999834"/>
                  </a:ext>
                </a:extLst>
              </a:tr>
            </a:tbl>
          </a:graphicData>
        </a:graphic>
      </p:graphicFrame>
    </p:spTree>
    <p:extLst>
      <p:ext uri="{BB962C8B-B14F-4D97-AF65-F5344CB8AC3E}">
        <p14:creationId xmlns:p14="http://schemas.microsoft.com/office/powerpoint/2010/main" val="4124379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93870243"/>
              </p:ext>
            </p:extLst>
          </p:nvPr>
        </p:nvGraphicFramePr>
        <p:xfrm>
          <a:off x="1001713" y="1371600"/>
          <a:ext cx="10899342" cy="4414520"/>
        </p:xfrm>
        <a:graphic>
          <a:graphicData uri="http://schemas.openxmlformats.org/drawingml/2006/table">
            <a:tbl>
              <a:tblPr firstRow="1" bandRow="1">
                <a:tableStyleId>{5C22544A-7EE6-4342-B048-85BDC9FD1C3A}</a:tableStyleId>
              </a:tblPr>
              <a:tblGrid>
                <a:gridCol w="852651">
                  <a:extLst>
                    <a:ext uri="{9D8B030D-6E8A-4147-A177-3AD203B41FA5}">
                      <a16:colId xmlns:a16="http://schemas.microsoft.com/office/drawing/2014/main" val="2584425227"/>
                    </a:ext>
                  </a:extLst>
                </a:gridCol>
                <a:gridCol w="1727472">
                  <a:extLst>
                    <a:ext uri="{9D8B030D-6E8A-4147-A177-3AD203B41FA5}">
                      <a16:colId xmlns:a16="http://schemas.microsoft.com/office/drawing/2014/main" val="2216667108"/>
                    </a:ext>
                  </a:extLst>
                </a:gridCol>
                <a:gridCol w="8319219">
                  <a:extLst>
                    <a:ext uri="{9D8B030D-6E8A-4147-A177-3AD203B41FA5}">
                      <a16:colId xmlns:a16="http://schemas.microsoft.com/office/drawing/2014/main" val="2174687628"/>
                    </a:ext>
                  </a:extLst>
                </a:gridCol>
              </a:tblGrid>
              <a:tr h="370840">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46222256"/>
                  </a:ext>
                </a:extLst>
              </a:tr>
              <a:tr h="370840">
                <a:tc>
                  <a:txBody>
                    <a:bodyPr/>
                    <a:lstStyle/>
                    <a:p>
                      <a:pPr algn="ctr"/>
                      <a:r>
                        <a:rPr lang="en-IN" dirty="0" smtClean="0"/>
                        <a:t>AMND</a:t>
                      </a:r>
                      <a:endParaRPr lang="en-IN" dirty="0"/>
                    </a:p>
                  </a:txBody>
                  <a:tcPr/>
                </a:tc>
                <a:tc>
                  <a:txBody>
                    <a:bodyPr/>
                    <a:lstStyle/>
                    <a:p>
                      <a:pPr algn="ctr"/>
                      <a:r>
                        <a:rPr lang="en-IN" dirty="0" smtClean="0"/>
                        <a:t>Amendment</a:t>
                      </a:r>
                      <a:endParaRPr lang="en-IN" dirty="0"/>
                    </a:p>
                  </a:txBody>
                  <a:tcPr/>
                </a:tc>
                <a:tc>
                  <a:txBody>
                    <a:bodyPr/>
                    <a:lstStyle/>
                    <a:p>
                      <a:r>
                        <a:rPr lang="en-IN" dirty="0" smtClean="0"/>
                        <a:t>Payment order was changed</a:t>
                      </a:r>
                      <a:r>
                        <a:rPr lang="en-IN" baseline="0" dirty="0" smtClean="0"/>
                        <a:t> based on a request to do so from the (original) sending bank or as a result of receiving amended information from the (original) sending bank</a:t>
                      </a:r>
                      <a:endParaRPr lang="en-IN" dirty="0"/>
                    </a:p>
                  </a:txBody>
                  <a:tcPr/>
                </a:tc>
                <a:extLst>
                  <a:ext uri="{0D108BD9-81ED-4DB2-BD59-A6C34878D82A}">
                    <a16:rowId xmlns:a16="http://schemas.microsoft.com/office/drawing/2014/main" val="1848164916"/>
                  </a:ext>
                </a:extLst>
              </a:tr>
              <a:tr h="370840">
                <a:tc>
                  <a:txBody>
                    <a:bodyPr/>
                    <a:lstStyle/>
                    <a:p>
                      <a:pPr algn="ctr"/>
                      <a:r>
                        <a:rPr lang="en-IN" dirty="0" smtClean="0"/>
                        <a:t>CANF</a:t>
                      </a:r>
                      <a:endParaRPr lang="en-IN" dirty="0"/>
                    </a:p>
                  </a:txBody>
                  <a:tcPr/>
                </a:tc>
                <a:tc>
                  <a:txBody>
                    <a:bodyPr/>
                    <a:lstStyle/>
                    <a:p>
                      <a:pPr algn="ctr"/>
                      <a:r>
                        <a:rPr lang="en-IN" dirty="0" smtClean="0"/>
                        <a:t>Cancellation Fee</a:t>
                      </a:r>
                      <a:endParaRPr lang="en-IN" dirty="0"/>
                    </a:p>
                  </a:txBody>
                  <a:tcPr/>
                </a:tc>
                <a:tc>
                  <a:txBody>
                    <a:bodyPr/>
                    <a:lstStyle/>
                    <a:p>
                      <a:r>
                        <a:rPr lang="en-IN" dirty="0" smtClean="0"/>
                        <a:t>Used when fees are assessed for cancellation of</a:t>
                      </a:r>
                      <a:r>
                        <a:rPr lang="en-IN" baseline="0" dirty="0" smtClean="0"/>
                        <a:t> payment</a:t>
                      </a:r>
                      <a:endParaRPr lang="en-IN" dirty="0"/>
                    </a:p>
                  </a:txBody>
                  <a:tcPr/>
                </a:tc>
                <a:extLst>
                  <a:ext uri="{0D108BD9-81ED-4DB2-BD59-A6C34878D82A}">
                    <a16:rowId xmlns:a16="http://schemas.microsoft.com/office/drawing/2014/main" val="1087209096"/>
                  </a:ext>
                </a:extLst>
              </a:tr>
              <a:tr h="370840">
                <a:tc>
                  <a:txBody>
                    <a:bodyPr/>
                    <a:lstStyle/>
                    <a:p>
                      <a:pPr algn="ctr"/>
                      <a:r>
                        <a:rPr lang="en-IN" dirty="0" smtClean="0"/>
                        <a:t>CLEF</a:t>
                      </a:r>
                      <a:endParaRPr lang="en-IN" dirty="0"/>
                    </a:p>
                  </a:txBody>
                  <a:tcPr/>
                </a:tc>
                <a:tc>
                  <a:txBody>
                    <a:bodyPr/>
                    <a:lstStyle/>
                    <a:p>
                      <a:pPr algn="ctr"/>
                      <a:r>
                        <a:rPr lang="en-IN" dirty="0" smtClean="0"/>
                        <a:t>Clearing Fee</a:t>
                      </a:r>
                      <a:endParaRPr lang="en-IN" dirty="0"/>
                    </a:p>
                  </a:txBody>
                  <a:tcPr/>
                </a:tc>
                <a:tc>
                  <a:txBody>
                    <a:bodyPr/>
                    <a:lstStyle/>
                    <a:p>
                      <a:r>
                        <a:rPr lang="en-IN" dirty="0" smtClean="0"/>
                        <a:t>Used when fees are assessed for standard</a:t>
                      </a:r>
                      <a:r>
                        <a:rPr lang="en-IN" baseline="0" dirty="0" smtClean="0"/>
                        <a:t> processing of financial institution type transfers (category 2 MT payments)</a:t>
                      </a:r>
                      <a:endParaRPr lang="en-IN" dirty="0"/>
                    </a:p>
                  </a:txBody>
                  <a:tcPr/>
                </a:tc>
                <a:extLst>
                  <a:ext uri="{0D108BD9-81ED-4DB2-BD59-A6C34878D82A}">
                    <a16:rowId xmlns:a16="http://schemas.microsoft.com/office/drawing/2014/main" val="681838908"/>
                  </a:ext>
                </a:extLst>
              </a:tr>
              <a:tr h="370840">
                <a:tc>
                  <a:txBody>
                    <a:bodyPr/>
                    <a:lstStyle/>
                    <a:p>
                      <a:pPr algn="ctr"/>
                      <a:r>
                        <a:rPr lang="en-IN" dirty="0" smtClean="0"/>
                        <a:t>COMM</a:t>
                      </a:r>
                      <a:endParaRPr lang="en-IN" dirty="0"/>
                    </a:p>
                  </a:txBody>
                  <a:tcPr/>
                </a:tc>
                <a:tc>
                  <a:txBody>
                    <a:bodyPr/>
                    <a:lstStyle/>
                    <a:p>
                      <a:pPr algn="ctr"/>
                      <a:r>
                        <a:rPr lang="en-IN" dirty="0" smtClean="0"/>
                        <a:t>Commission</a:t>
                      </a:r>
                      <a:endParaRPr lang="en-IN" dirty="0"/>
                    </a:p>
                  </a:txBody>
                  <a:tcPr/>
                </a:tc>
                <a:tc>
                  <a:txBody>
                    <a:bodyPr/>
                    <a:lstStyle/>
                    <a:p>
                      <a:r>
                        <a:rPr lang="en-IN" dirty="0" smtClean="0"/>
                        <a:t>Our</a:t>
                      </a:r>
                      <a:r>
                        <a:rPr lang="en-IN" baseline="0" dirty="0" smtClean="0"/>
                        <a:t> Commission</a:t>
                      </a:r>
                      <a:endParaRPr lang="en-IN" dirty="0"/>
                    </a:p>
                  </a:txBody>
                  <a:tcPr/>
                </a:tc>
                <a:extLst>
                  <a:ext uri="{0D108BD9-81ED-4DB2-BD59-A6C34878D82A}">
                    <a16:rowId xmlns:a16="http://schemas.microsoft.com/office/drawing/2014/main" val="549791764"/>
                  </a:ext>
                </a:extLst>
              </a:tr>
              <a:tr h="370840">
                <a:tc>
                  <a:txBody>
                    <a:bodyPr/>
                    <a:lstStyle/>
                    <a:p>
                      <a:pPr algn="ctr"/>
                      <a:r>
                        <a:rPr lang="en-IN" dirty="0" smtClean="0"/>
                        <a:t>INT</a:t>
                      </a:r>
                      <a:endParaRPr lang="en-IN" dirty="0"/>
                    </a:p>
                  </a:txBody>
                  <a:tcPr/>
                </a:tc>
                <a:tc>
                  <a:txBody>
                    <a:bodyPr/>
                    <a:lstStyle/>
                    <a:p>
                      <a:pPr algn="ctr"/>
                      <a:r>
                        <a:rPr lang="en-IN" dirty="0" smtClean="0"/>
                        <a:t>Interest</a:t>
                      </a:r>
                      <a:endParaRPr lang="en-IN" dirty="0"/>
                    </a:p>
                  </a:txBody>
                  <a:tcPr/>
                </a:tc>
                <a:tc>
                  <a:txBody>
                    <a:bodyPr/>
                    <a:lstStyle/>
                    <a:p>
                      <a:r>
                        <a:rPr lang="en-IN" dirty="0" smtClean="0"/>
                        <a:t>Interest</a:t>
                      </a:r>
                      <a:r>
                        <a:rPr lang="en-IN" baseline="0" dirty="0" smtClean="0"/>
                        <a:t> related charges</a:t>
                      </a:r>
                      <a:endParaRPr lang="en-IN" dirty="0"/>
                    </a:p>
                  </a:txBody>
                  <a:tcPr/>
                </a:tc>
                <a:extLst>
                  <a:ext uri="{0D108BD9-81ED-4DB2-BD59-A6C34878D82A}">
                    <a16:rowId xmlns:a16="http://schemas.microsoft.com/office/drawing/2014/main" val="2515019222"/>
                  </a:ext>
                </a:extLst>
              </a:tr>
              <a:tr h="370840">
                <a:tc>
                  <a:txBody>
                    <a:bodyPr/>
                    <a:lstStyle/>
                    <a:p>
                      <a:pPr algn="ctr"/>
                      <a:r>
                        <a:rPr lang="en-IN" dirty="0" smtClean="0"/>
                        <a:t>INVS</a:t>
                      </a:r>
                      <a:endParaRPr lang="en-IN" dirty="0"/>
                    </a:p>
                  </a:txBody>
                  <a:tcPr/>
                </a:tc>
                <a:tc>
                  <a:txBody>
                    <a:bodyPr/>
                    <a:lstStyle/>
                    <a:p>
                      <a:pPr algn="ctr"/>
                      <a:r>
                        <a:rPr lang="en-IN" dirty="0" smtClean="0"/>
                        <a:t>Investigation</a:t>
                      </a:r>
                      <a:endParaRPr lang="en-IN" dirty="0"/>
                    </a:p>
                  </a:txBody>
                  <a:tcPr/>
                </a:tc>
                <a:tc>
                  <a:txBody>
                    <a:bodyPr/>
                    <a:lstStyle/>
                    <a:p>
                      <a:r>
                        <a:rPr lang="en-IN" dirty="0" smtClean="0"/>
                        <a:t>Used</a:t>
                      </a:r>
                      <a:r>
                        <a:rPr lang="en-IN" baseline="0" dirty="0" smtClean="0"/>
                        <a:t> when charges are being assessed for investigation or request for information required to complete payment processing</a:t>
                      </a:r>
                      <a:endParaRPr lang="en-IN" dirty="0"/>
                    </a:p>
                  </a:txBody>
                  <a:tcPr/>
                </a:tc>
                <a:extLst>
                  <a:ext uri="{0D108BD9-81ED-4DB2-BD59-A6C34878D82A}">
                    <a16:rowId xmlns:a16="http://schemas.microsoft.com/office/drawing/2014/main" val="1844788989"/>
                  </a:ext>
                </a:extLst>
              </a:tr>
              <a:tr h="370840">
                <a:tc>
                  <a:txBody>
                    <a:bodyPr/>
                    <a:lstStyle/>
                    <a:p>
                      <a:pPr algn="ctr"/>
                      <a:r>
                        <a:rPr lang="en-IN" dirty="0" smtClean="0"/>
                        <a:t>NSTP</a:t>
                      </a:r>
                      <a:endParaRPr lang="en-IN" dirty="0"/>
                    </a:p>
                  </a:txBody>
                  <a:tcPr/>
                </a:tc>
                <a:tc>
                  <a:txBody>
                    <a:bodyPr/>
                    <a:lstStyle/>
                    <a:p>
                      <a:pPr algn="ctr"/>
                      <a:r>
                        <a:rPr lang="en-IN" dirty="0" smtClean="0"/>
                        <a:t>Non STP Charge</a:t>
                      </a:r>
                      <a:endParaRPr lang="en-IN" dirty="0"/>
                    </a:p>
                  </a:txBody>
                  <a:tcPr/>
                </a:tc>
                <a:tc>
                  <a:txBody>
                    <a:bodyPr/>
                    <a:lstStyle/>
                    <a:p>
                      <a:r>
                        <a:rPr lang="en-IN" dirty="0" smtClean="0"/>
                        <a:t>Charge for a payment that required an intervention during processing.</a:t>
                      </a:r>
                      <a:endParaRPr lang="en-IN" dirty="0"/>
                    </a:p>
                  </a:txBody>
                  <a:tcPr/>
                </a:tc>
                <a:extLst>
                  <a:ext uri="{0D108BD9-81ED-4DB2-BD59-A6C34878D82A}">
                    <a16:rowId xmlns:a16="http://schemas.microsoft.com/office/drawing/2014/main" val="1764005850"/>
                  </a:ext>
                </a:extLst>
              </a:tr>
              <a:tr h="370840">
                <a:tc>
                  <a:txBody>
                    <a:bodyPr/>
                    <a:lstStyle/>
                    <a:p>
                      <a:pPr algn="ctr"/>
                      <a:r>
                        <a:rPr lang="en-IN" dirty="0" smtClean="0"/>
                        <a:t>OURC</a:t>
                      </a:r>
                      <a:endParaRPr lang="en-IN" dirty="0"/>
                    </a:p>
                  </a:txBody>
                  <a:tcPr/>
                </a:tc>
                <a:tc>
                  <a:txBody>
                    <a:bodyPr/>
                    <a:lstStyle/>
                    <a:p>
                      <a:pPr algn="ctr"/>
                      <a:r>
                        <a:rPr lang="en-IN" dirty="0" smtClean="0"/>
                        <a:t>OUR charging</a:t>
                      </a:r>
                      <a:r>
                        <a:rPr lang="en-IN" baseline="0" dirty="0" smtClean="0"/>
                        <a:t> option used</a:t>
                      </a:r>
                      <a:endParaRPr lang="en-IN" dirty="0"/>
                    </a:p>
                  </a:txBody>
                  <a:tcPr/>
                </a:tc>
                <a:tc>
                  <a:txBody>
                    <a:bodyPr/>
                    <a:lstStyle/>
                    <a:p>
                      <a:r>
                        <a:rPr lang="en-IN" dirty="0" smtClean="0"/>
                        <a:t>Claim is being submitted in response to receiving a customer payment</a:t>
                      </a:r>
                      <a:r>
                        <a:rPr lang="en-IN" baseline="0" dirty="0" smtClean="0"/>
                        <a:t> with OUR  in filed 71A Details of Charges</a:t>
                      </a:r>
                      <a:endParaRPr lang="en-IN" dirty="0"/>
                    </a:p>
                  </a:txBody>
                  <a:tcPr/>
                </a:tc>
                <a:extLst>
                  <a:ext uri="{0D108BD9-81ED-4DB2-BD59-A6C34878D82A}">
                    <a16:rowId xmlns:a16="http://schemas.microsoft.com/office/drawing/2014/main" val="1419702321"/>
                  </a:ext>
                </a:extLst>
              </a:tr>
            </a:tbl>
          </a:graphicData>
        </a:graphic>
      </p:graphicFrame>
      <p:sp>
        <p:nvSpPr>
          <p:cNvPr id="3" name="Title 2"/>
          <p:cNvSpPr>
            <a:spLocks noGrp="1"/>
          </p:cNvSpPr>
          <p:nvPr>
            <p:ph type="title"/>
          </p:nvPr>
        </p:nvSpPr>
        <p:spPr>
          <a:xfrm>
            <a:off x="1001485" y="200320"/>
            <a:ext cx="10926987" cy="461665"/>
          </a:xfrm>
        </p:spPr>
        <p:txBody>
          <a:bodyPr/>
          <a:lstStyle/>
          <a:p>
            <a:r>
              <a:rPr lang="en-IN" sz="3000" dirty="0" smtClean="0">
                <a:latin typeface="Calibri" panose="020F0502020204030204" pitchFamily="34" charset="0"/>
                <a:cs typeface="Calibri" panose="020F0502020204030204" pitchFamily="34" charset="0"/>
              </a:rPr>
              <a:t>Charge Code used in MT 190</a:t>
            </a:r>
            <a:endParaRPr lang="en-IN" sz="3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2481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3277820"/>
          </a:xfrm>
        </p:spPr>
        <p:txBody>
          <a:bodyPr/>
          <a:lstStyle/>
          <a:p>
            <a:r>
              <a:rPr lang="en-US" dirty="0">
                <a:latin typeface="Calibri" panose="020F0502020204030204" pitchFamily="34" charset="0"/>
                <a:cs typeface="Calibri" panose="020F0502020204030204" pitchFamily="34" charset="0"/>
              </a:rPr>
              <a:t>SWIFT stands for the Society for Worldwide Interbank Financial Telecommunications. It is a messaging network that financial institutions use to securely transmit information and instructions through a standardized system of codes. </a:t>
            </a:r>
            <a:endParaRPr lang="en-IN"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SWIFT </a:t>
            </a:r>
            <a:r>
              <a:rPr lang="en-US" dirty="0">
                <a:latin typeface="Calibri" panose="020F0502020204030204" pitchFamily="34" charset="0"/>
                <a:cs typeface="Calibri" panose="020F0502020204030204" pitchFamily="34" charset="0"/>
              </a:rPr>
              <a:t>assigns each financial organization a unique code that has either eight characters or 11 characters.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b="1" dirty="0" smtClean="0">
                <a:latin typeface="Calibri" panose="020F0502020204030204" pitchFamily="34" charset="0"/>
                <a:cs typeface="Calibri" panose="020F0502020204030204" pitchFamily="34" charset="0"/>
              </a:rPr>
              <a:t>Example of Swift Code : </a:t>
            </a:r>
            <a:r>
              <a:rPr lang="en-US" dirty="0" smtClean="0">
                <a:latin typeface="Calibri" panose="020F0502020204030204" pitchFamily="34" charset="0"/>
                <a:cs typeface="Calibri" panose="020F0502020204030204" pitchFamily="34" charset="0"/>
              </a:rPr>
              <a:t>Citibank </a:t>
            </a:r>
            <a:r>
              <a:rPr lang="en-US" dirty="0">
                <a:latin typeface="Calibri" panose="020F0502020204030204" pitchFamily="34" charset="0"/>
                <a:cs typeface="Calibri" panose="020F0502020204030204" pitchFamily="34" charset="0"/>
              </a:rPr>
              <a:t>USA – CITIUS33</a:t>
            </a:r>
          </a:p>
          <a:p>
            <a:endParaRPr lang="en-US" dirty="0">
              <a:latin typeface="Calibri" panose="020F0502020204030204" pitchFamily="34" charset="0"/>
              <a:cs typeface="Calibri" panose="020F0502020204030204" pitchFamily="34" charset="0"/>
            </a:endParaRPr>
          </a:p>
          <a:p>
            <a:pPr lvl="1"/>
            <a:r>
              <a:rPr lang="en-US" dirty="0">
                <a:latin typeface="Calibri" panose="020F0502020204030204" pitchFamily="34" charset="0"/>
                <a:cs typeface="Calibri" panose="020F0502020204030204" pitchFamily="34" charset="0"/>
              </a:rPr>
              <a:t>First 4 Characters – Bank Code (only letters)</a:t>
            </a:r>
          </a:p>
          <a:p>
            <a:pPr lvl="1"/>
            <a:r>
              <a:rPr lang="en-US" dirty="0">
                <a:latin typeface="Calibri" panose="020F0502020204030204" pitchFamily="34" charset="0"/>
                <a:cs typeface="Calibri" panose="020F0502020204030204" pitchFamily="34" charset="0"/>
              </a:rPr>
              <a:t>Next 2 Characters - ISO 3166-1 alpha-2 country code (only letters)</a:t>
            </a:r>
          </a:p>
          <a:p>
            <a:pPr lvl="1"/>
            <a:r>
              <a:rPr lang="en-US" dirty="0">
                <a:latin typeface="Calibri" panose="020F0502020204030204" pitchFamily="34" charset="0"/>
                <a:cs typeface="Calibri" panose="020F0502020204030204" pitchFamily="34" charset="0"/>
              </a:rPr>
              <a:t>Next 2 Characters - location code (letters and digits) </a:t>
            </a:r>
          </a:p>
          <a:p>
            <a:pPr lvl="1"/>
            <a:r>
              <a:rPr lang="en-US" dirty="0">
                <a:latin typeface="Calibri" panose="020F0502020204030204" pitchFamily="34" charset="0"/>
                <a:cs typeface="Calibri" panose="020F0502020204030204" pitchFamily="34" charset="0"/>
              </a:rPr>
              <a:t>Last 3 Characters – branch code (letters and digits)</a:t>
            </a: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923330"/>
          </a:xfrm>
        </p:spPr>
        <p:txBody>
          <a:bodyPr/>
          <a:lstStyle/>
          <a:p>
            <a:pPr algn="ctr"/>
            <a:r>
              <a:rPr lang="en-IN" sz="3000" dirty="0" smtClean="0">
                <a:latin typeface="+mj-lt"/>
              </a:rPr>
              <a:t>SWIFT – Society </a:t>
            </a:r>
            <a:r>
              <a:rPr lang="en-IN" sz="3000" dirty="0" smtClean="0">
                <a:latin typeface="+mj-lt"/>
              </a:rPr>
              <a:t>For </a:t>
            </a:r>
            <a:r>
              <a:rPr lang="en-IN" sz="3000" dirty="0" smtClean="0">
                <a:latin typeface="+mj-lt"/>
              </a:rPr>
              <a:t>Worldwide Interbank Financial Telecommunications</a:t>
            </a:r>
            <a:endParaRPr lang="en-IN" sz="3000" dirty="0">
              <a:latin typeface="+mj-lt"/>
            </a:endParaRPr>
          </a:p>
        </p:txBody>
      </p:sp>
    </p:spTree>
    <p:extLst>
      <p:ext uri="{BB962C8B-B14F-4D97-AF65-F5344CB8AC3E}">
        <p14:creationId xmlns:p14="http://schemas.microsoft.com/office/powerpoint/2010/main" val="2172368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955964"/>
            <a:ext cx="10926987" cy="2507785"/>
          </a:xfrm>
        </p:spPr>
        <p:txBody>
          <a:bodyPr/>
          <a:lstStyle/>
          <a:p>
            <a:r>
              <a:rPr lang="en-US" dirty="0">
                <a:latin typeface="Calibri" panose="020F0502020204030204" pitchFamily="34" charset="0"/>
                <a:cs typeface="Calibri" panose="020F0502020204030204" pitchFamily="34" charset="0"/>
              </a:rPr>
              <a:t>This message type is sent by a financial institution to another financial institution.</a:t>
            </a:r>
          </a:p>
          <a:p>
            <a:r>
              <a:rPr lang="en-US" dirty="0">
                <a:latin typeface="Calibri" panose="020F0502020204030204" pitchFamily="34" charset="0"/>
                <a:cs typeface="Calibri" panose="020F0502020204030204" pitchFamily="34" charset="0"/>
              </a:rPr>
              <a:t>It is used to request the payment of charges, interest and/or other expenses which are previously</a:t>
            </a:r>
          </a:p>
          <a:p>
            <a:r>
              <a:rPr lang="en-IN" dirty="0">
                <a:latin typeface="Calibri" panose="020F0502020204030204" pitchFamily="34" charset="0"/>
                <a:cs typeface="Calibri" panose="020F0502020204030204" pitchFamily="34" charset="0"/>
              </a:rPr>
              <a:t>unknown to the Receiver</a:t>
            </a:r>
            <a:r>
              <a:rPr lang="en-IN" dirty="0" smtClean="0">
                <a:latin typeface="Calibri" panose="020F0502020204030204" pitchFamily="34" charset="0"/>
                <a:cs typeface="Calibri" panose="020F0502020204030204" pitchFamily="34" charset="0"/>
              </a:rPr>
              <a:t>.</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MT 191 – Format Specification</a:t>
            </a:r>
          </a:p>
          <a:p>
            <a:endParaRPr lang="en-IN" b="1"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MT 191 – Request Payment of Charges, Interest and Other Expenses</a:t>
            </a:r>
            <a:endParaRPr lang="en-IN" sz="30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3804349123"/>
              </p:ext>
            </p:extLst>
          </p:nvPr>
        </p:nvGraphicFramePr>
        <p:xfrm>
          <a:off x="1001484" y="2632362"/>
          <a:ext cx="10442372" cy="3171680"/>
        </p:xfrm>
        <a:graphic>
          <a:graphicData uri="http://schemas.openxmlformats.org/drawingml/2006/table">
            <a:tbl>
              <a:tblPr firstRow="1" bandRow="1">
                <a:tableStyleId>{5C22544A-7EE6-4342-B048-85BDC9FD1C3A}</a:tableStyleId>
              </a:tblPr>
              <a:tblGrid>
                <a:gridCol w="1035134">
                  <a:extLst>
                    <a:ext uri="{9D8B030D-6E8A-4147-A177-3AD203B41FA5}">
                      <a16:colId xmlns:a16="http://schemas.microsoft.com/office/drawing/2014/main" val="2422830465"/>
                    </a:ext>
                  </a:extLst>
                </a:gridCol>
                <a:gridCol w="955964">
                  <a:extLst>
                    <a:ext uri="{9D8B030D-6E8A-4147-A177-3AD203B41FA5}">
                      <a16:colId xmlns:a16="http://schemas.microsoft.com/office/drawing/2014/main" val="1388077809"/>
                    </a:ext>
                  </a:extLst>
                </a:gridCol>
                <a:gridCol w="4447309">
                  <a:extLst>
                    <a:ext uri="{9D8B030D-6E8A-4147-A177-3AD203B41FA5}">
                      <a16:colId xmlns:a16="http://schemas.microsoft.com/office/drawing/2014/main" val="3167733543"/>
                    </a:ext>
                  </a:extLst>
                </a:gridCol>
                <a:gridCol w="4003965">
                  <a:extLst>
                    <a:ext uri="{9D8B030D-6E8A-4147-A177-3AD203B41FA5}">
                      <a16:colId xmlns:a16="http://schemas.microsoft.com/office/drawing/2014/main" val="719711397"/>
                    </a:ext>
                  </a:extLst>
                </a:gridCol>
              </a:tblGrid>
              <a:tr h="396460">
                <a:tc>
                  <a:txBody>
                    <a:bodyPr/>
                    <a:lstStyle/>
                    <a:p>
                      <a:pPr algn="ctr"/>
                      <a:r>
                        <a:rPr lang="en-IN" dirty="0" smtClean="0"/>
                        <a:t>Status</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a:t>
                      </a:r>
                      <a:r>
                        <a:rPr lang="en-IN" baseline="0" dirty="0" smtClean="0"/>
                        <a:t> Name</a:t>
                      </a:r>
                      <a:endParaRPr lang="en-IN" dirty="0"/>
                    </a:p>
                  </a:txBody>
                  <a:tcPr/>
                </a:tc>
                <a:tc>
                  <a:txBody>
                    <a:bodyPr/>
                    <a:lstStyle/>
                    <a:p>
                      <a:pPr algn="ctr"/>
                      <a:r>
                        <a:rPr lang="en-IN" dirty="0" smtClean="0"/>
                        <a:t>Content / Options</a:t>
                      </a:r>
                      <a:endParaRPr lang="en-IN" dirty="0"/>
                    </a:p>
                  </a:txBody>
                  <a:tcPr/>
                </a:tc>
                <a:extLst>
                  <a:ext uri="{0D108BD9-81ED-4DB2-BD59-A6C34878D82A}">
                    <a16:rowId xmlns:a16="http://schemas.microsoft.com/office/drawing/2014/main" val="4205078549"/>
                  </a:ext>
                </a:extLst>
              </a:tr>
              <a:tr h="396460">
                <a:tc>
                  <a:txBody>
                    <a:bodyPr/>
                    <a:lstStyle/>
                    <a:p>
                      <a:pPr algn="ctr"/>
                      <a:r>
                        <a:rPr lang="en-IN" dirty="0" smtClean="0"/>
                        <a:t>M</a:t>
                      </a:r>
                      <a:endParaRPr lang="en-IN" dirty="0"/>
                    </a:p>
                  </a:txBody>
                  <a:tcPr/>
                </a:tc>
                <a:tc>
                  <a:txBody>
                    <a:bodyPr/>
                    <a:lstStyle/>
                    <a:p>
                      <a:pPr algn="ctr"/>
                      <a:r>
                        <a:rPr lang="en-IN" dirty="0" smtClean="0"/>
                        <a:t>20</a:t>
                      </a:r>
                      <a:endParaRPr lang="en-IN" dirty="0"/>
                    </a:p>
                  </a:txBody>
                  <a:tcPr/>
                </a:tc>
                <a:tc>
                  <a:txBody>
                    <a:bodyPr/>
                    <a:lstStyle/>
                    <a:p>
                      <a:r>
                        <a:rPr lang="en-IN" dirty="0" smtClean="0"/>
                        <a:t>Transaction</a:t>
                      </a:r>
                      <a:r>
                        <a:rPr lang="en-IN" baseline="0" dirty="0" smtClean="0"/>
                        <a:t> Reference Number</a:t>
                      </a:r>
                      <a:endParaRPr lang="en-IN" dirty="0"/>
                    </a:p>
                  </a:txBody>
                  <a:tcPr/>
                </a:tc>
                <a:tc>
                  <a:txBody>
                    <a:bodyPr/>
                    <a:lstStyle/>
                    <a:p>
                      <a:r>
                        <a:rPr lang="en-IN" sz="1800" b="0" i="0" u="none" strike="noStrike" kern="1200" baseline="0" dirty="0" smtClean="0">
                          <a:solidFill>
                            <a:schemeClr val="dk1"/>
                          </a:solidFill>
                          <a:latin typeface="+mn-lt"/>
                          <a:ea typeface="+mn-ea"/>
                          <a:cs typeface="+mn-cs"/>
                        </a:rPr>
                        <a:t>16x</a:t>
                      </a:r>
                      <a:endParaRPr lang="en-IN" dirty="0"/>
                    </a:p>
                  </a:txBody>
                  <a:tcPr/>
                </a:tc>
                <a:extLst>
                  <a:ext uri="{0D108BD9-81ED-4DB2-BD59-A6C34878D82A}">
                    <a16:rowId xmlns:a16="http://schemas.microsoft.com/office/drawing/2014/main" val="861833188"/>
                  </a:ext>
                </a:extLst>
              </a:tr>
              <a:tr h="396460">
                <a:tc>
                  <a:txBody>
                    <a:bodyPr/>
                    <a:lstStyle/>
                    <a:p>
                      <a:pPr algn="ctr"/>
                      <a:r>
                        <a:rPr lang="en-IN" dirty="0" smtClean="0"/>
                        <a:t>M</a:t>
                      </a:r>
                      <a:endParaRPr lang="en-IN" dirty="0"/>
                    </a:p>
                  </a:txBody>
                  <a:tcPr/>
                </a:tc>
                <a:tc>
                  <a:txBody>
                    <a:bodyPr/>
                    <a:lstStyle/>
                    <a:p>
                      <a:pPr algn="ctr"/>
                      <a:r>
                        <a:rPr lang="en-IN" dirty="0" smtClean="0"/>
                        <a:t>21</a:t>
                      </a:r>
                      <a:endParaRPr lang="en-IN" dirty="0"/>
                    </a:p>
                  </a:txBody>
                  <a:tcPr/>
                </a:tc>
                <a:tc>
                  <a:txBody>
                    <a:bodyPr/>
                    <a:lstStyle/>
                    <a:p>
                      <a:r>
                        <a:rPr lang="en-IN" dirty="0" smtClean="0"/>
                        <a:t>Related</a:t>
                      </a:r>
                      <a:r>
                        <a:rPr lang="en-IN" baseline="0" dirty="0" smtClean="0"/>
                        <a:t> Reference</a:t>
                      </a:r>
                      <a:endParaRPr lang="en-IN" dirty="0"/>
                    </a:p>
                  </a:txBody>
                  <a:tcPr/>
                </a:tc>
                <a:tc>
                  <a:txBody>
                    <a:bodyPr/>
                    <a:lstStyle/>
                    <a:p>
                      <a:r>
                        <a:rPr lang="en-IN" sz="1800" b="0" i="0" u="none" strike="noStrike" kern="1200" baseline="0" dirty="0" smtClean="0">
                          <a:solidFill>
                            <a:schemeClr val="dk1"/>
                          </a:solidFill>
                          <a:latin typeface="+mn-lt"/>
                          <a:ea typeface="+mn-ea"/>
                          <a:cs typeface="+mn-cs"/>
                        </a:rPr>
                        <a:t>16x</a:t>
                      </a:r>
                      <a:endParaRPr lang="en-IN" dirty="0"/>
                    </a:p>
                  </a:txBody>
                  <a:tcPr/>
                </a:tc>
                <a:extLst>
                  <a:ext uri="{0D108BD9-81ED-4DB2-BD59-A6C34878D82A}">
                    <a16:rowId xmlns:a16="http://schemas.microsoft.com/office/drawing/2014/main" val="1009442332"/>
                  </a:ext>
                </a:extLst>
              </a:tr>
              <a:tr h="396460">
                <a:tc>
                  <a:txBody>
                    <a:bodyPr/>
                    <a:lstStyle/>
                    <a:p>
                      <a:pPr algn="ctr"/>
                      <a:r>
                        <a:rPr lang="en-IN" dirty="0" smtClean="0"/>
                        <a:t>M</a:t>
                      </a:r>
                      <a:endParaRPr lang="en-IN" dirty="0"/>
                    </a:p>
                  </a:txBody>
                  <a:tcPr/>
                </a:tc>
                <a:tc>
                  <a:txBody>
                    <a:bodyPr/>
                    <a:lstStyle/>
                    <a:p>
                      <a:pPr algn="ctr"/>
                      <a:r>
                        <a:rPr lang="en-IN" dirty="0" smtClean="0"/>
                        <a:t>32B</a:t>
                      </a:r>
                      <a:endParaRPr lang="en-IN" dirty="0"/>
                    </a:p>
                  </a:txBody>
                  <a:tcPr/>
                </a:tc>
                <a:tc>
                  <a:txBody>
                    <a:bodyPr/>
                    <a:lstStyle/>
                    <a:p>
                      <a:r>
                        <a:rPr lang="en-IN" dirty="0" smtClean="0"/>
                        <a:t>Currency Code, Amount</a:t>
                      </a:r>
                      <a:endParaRPr lang="en-IN" dirty="0"/>
                    </a:p>
                  </a:txBody>
                  <a:tcPr/>
                </a:tc>
                <a:tc>
                  <a:txBody>
                    <a:bodyPr/>
                    <a:lstStyle/>
                    <a:p>
                      <a:r>
                        <a:rPr lang="en-IN" sz="1800" b="0" i="0" u="none" strike="noStrike" kern="1200" baseline="0" dirty="0" smtClean="0">
                          <a:solidFill>
                            <a:schemeClr val="dk1"/>
                          </a:solidFill>
                          <a:latin typeface="+mn-lt"/>
                          <a:ea typeface="+mn-ea"/>
                          <a:cs typeface="+mn-cs"/>
                        </a:rPr>
                        <a:t>3!a15d</a:t>
                      </a:r>
                      <a:endParaRPr lang="en-IN" dirty="0"/>
                    </a:p>
                  </a:txBody>
                  <a:tcPr/>
                </a:tc>
                <a:extLst>
                  <a:ext uri="{0D108BD9-81ED-4DB2-BD59-A6C34878D82A}">
                    <a16:rowId xmlns:a16="http://schemas.microsoft.com/office/drawing/2014/main" val="3978782088"/>
                  </a:ext>
                </a:extLst>
              </a:tr>
              <a:tr h="396460">
                <a:tc>
                  <a:txBody>
                    <a:bodyPr/>
                    <a:lstStyle/>
                    <a:p>
                      <a:pPr algn="ctr"/>
                      <a:r>
                        <a:rPr lang="en-IN" dirty="0" smtClean="0"/>
                        <a:t>O</a:t>
                      </a:r>
                      <a:endParaRPr lang="en-IN" dirty="0"/>
                    </a:p>
                  </a:txBody>
                  <a:tcPr/>
                </a:tc>
                <a:tc>
                  <a:txBody>
                    <a:bodyPr/>
                    <a:lstStyle/>
                    <a:p>
                      <a:pPr algn="ctr"/>
                      <a:r>
                        <a:rPr lang="en-IN" dirty="0" smtClean="0"/>
                        <a:t>52a</a:t>
                      </a:r>
                      <a:endParaRPr lang="en-IN" dirty="0"/>
                    </a:p>
                  </a:txBody>
                  <a:tcPr/>
                </a:tc>
                <a:tc>
                  <a:txBody>
                    <a:bodyPr/>
                    <a:lstStyle/>
                    <a:p>
                      <a:r>
                        <a:rPr lang="en-IN" dirty="0" smtClean="0"/>
                        <a:t>Ordering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or D</a:t>
                      </a:r>
                      <a:endParaRPr lang="en-IN" dirty="0"/>
                    </a:p>
                  </a:txBody>
                  <a:tcPr/>
                </a:tc>
                <a:extLst>
                  <a:ext uri="{0D108BD9-81ED-4DB2-BD59-A6C34878D82A}">
                    <a16:rowId xmlns:a16="http://schemas.microsoft.com/office/drawing/2014/main" val="1932958907"/>
                  </a:ext>
                </a:extLst>
              </a:tr>
              <a:tr h="396460">
                <a:tc>
                  <a:txBody>
                    <a:bodyPr/>
                    <a:lstStyle/>
                    <a:p>
                      <a:pPr algn="ctr"/>
                      <a:r>
                        <a:rPr lang="en-IN" dirty="0" smtClean="0"/>
                        <a:t>O</a:t>
                      </a:r>
                      <a:endParaRPr lang="en-IN" dirty="0"/>
                    </a:p>
                  </a:txBody>
                  <a:tcPr/>
                </a:tc>
                <a:tc>
                  <a:txBody>
                    <a:bodyPr/>
                    <a:lstStyle/>
                    <a:p>
                      <a:pPr algn="ctr"/>
                      <a:r>
                        <a:rPr lang="en-IN" dirty="0" smtClean="0"/>
                        <a:t>57a </a:t>
                      </a:r>
                      <a:endParaRPr lang="en-IN" dirty="0"/>
                    </a:p>
                  </a:txBody>
                  <a:tcPr/>
                </a:tc>
                <a:tc>
                  <a:txBody>
                    <a:bodyPr/>
                    <a:lstStyle/>
                    <a:p>
                      <a:r>
                        <a:rPr lang="en-IN" dirty="0" smtClean="0"/>
                        <a:t>Account with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B, or D</a:t>
                      </a:r>
                      <a:endParaRPr lang="en-IN" dirty="0"/>
                    </a:p>
                  </a:txBody>
                  <a:tcPr/>
                </a:tc>
                <a:extLst>
                  <a:ext uri="{0D108BD9-81ED-4DB2-BD59-A6C34878D82A}">
                    <a16:rowId xmlns:a16="http://schemas.microsoft.com/office/drawing/2014/main" val="1039860818"/>
                  </a:ext>
                </a:extLst>
              </a:tr>
              <a:tr h="396460">
                <a:tc>
                  <a:txBody>
                    <a:bodyPr/>
                    <a:lstStyle/>
                    <a:p>
                      <a:pPr algn="ctr"/>
                      <a:r>
                        <a:rPr lang="en-IN" dirty="0" smtClean="0"/>
                        <a:t>M</a:t>
                      </a:r>
                      <a:endParaRPr lang="en-IN" dirty="0"/>
                    </a:p>
                  </a:txBody>
                  <a:tcPr/>
                </a:tc>
                <a:tc>
                  <a:txBody>
                    <a:bodyPr/>
                    <a:lstStyle/>
                    <a:p>
                      <a:pPr algn="ctr"/>
                      <a:r>
                        <a:rPr lang="en-IN" dirty="0" smtClean="0"/>
                        <a:t>71B</a:t>
                      </a:r>
                      <a:endParaRPr lang="en-IN" dirty="0"/>
                    </a:p>
                  </a:txBody>
                  <a:tcPr/>
                </a:tc>
                <a:tc>
                  <a:txBody>
                    <a:bodyPr/>
                    <a:lstStyle/>
                    <a:p>
                      <a:r>
                        <a:rPr lang="en-IN" dirty="0" smtClean="0"/>
                        <a:t>Details of Charges</a:t>
                      </a:r>
                      <a:endParaRPr lang="en-IN" dirty="0"/>
                    </a:p>
                  </a:txBody>
                  <a:tcPr/>
                </a:tc>
                <a:tc>
                  <a:txBody>
                    <a:bodyPr/>
                    <a:lstStyle/>
                    <a:p>
                      <a:r>
                        <a:rPr lang="en-IN" sz="1800" b="0" i="0" u="none" strike="noStrike" kern="1200" baseline="0" dirty="0" smtClean="0">
                          <a:solidFill>
                            <a:schemeClr val="dk1"/>
                          </a:solidFill>
                          <a:latin typeface="+mn-lt"/>
                          <a:ea typeface="+mn-ea"/>
                          <a:cs typeface="+mn-cs"/>
                        </a:rPr>
                        <a:t>6*35x</a:t>
                      </a:r>
                      <a:endParaRPr lang="en-IN" dirty="0"/>
                    </a:p>
                  </a:txBody>
                  <a:tcPr/>
                </a:tc>
                <a:extLst>
                  <a:ext uri="{0D108BD9-81ED-4DB2-BD59-A6C34878D82A}">
                    <a16:rowId xmlns:a16="http://schemas.microsoft.com/office/drawing/2014/main" val="519859774"/>
                  </a:ext>
                </a:extLst>
              </a:tr>
              <a:tr h="396460">
                <a:tc>
                  <a:txBody>
                    <a:bodyPr/>
                    <a:lstStyle/>
                    <a:p>
                      <a:pPr algn="ctr"/>
                      <a:r>
                        <a:rPr lang="en-IN" dirty="0" smtClean="0"/>
                        <a:t>O</a:t>
                      </a:r>
                      <a:endParaRPr lang="en-IN" dirty="0"/>
                    </a:p>
                  </a:txBody>
                  <a:tcPr/>
                </a:tc>
                <a:tc>
                  <a:txBody>
                    <a:bodyPr/>
                    <a:lstStyle/>
                    <a:p>
                      <a:pPr algn="ctr"/>
                      <a:r>
                        <a:rPr lang="en-IN" dirty="0" smtClean="0"/>
                        <a:t>72</a:t>
                      </a:r>
                      <a:endParaRPr lang="en-IN" dirty="0"/>
                    </a:p>
                  </a:txBody>
                  <a:tcPr/>
                </a:tc>
                <a:tc>
                  <a:txBody>
                    <a:bodyPr/>
                    <a:lstStyle/>
                    <a:p>
                      <a:r>
                        <a:rPr lang="en-IN" dirty="0" smtClean="0"/>
                        <a:t>Sender to</a:t>
                      </a:r>
                      <a:r>
                        <a:rPr lang="en-IN" baseline="0" dirty="0" smtClean="0"/>
                        <a:t> Receiver Information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6*35x</a:t>
                      </a:r>
                      <a:endParaRPr lang="en-IN" dirty="0"/>
                    </a:p>
                  </a:txBody>
                  <a:tcPr/>
                </a:tc>
                <a:extLst>
                  <a:ext uri="{0D108BD9-81ED-4DB2-BD59-A6C34878D82A}">
                    <a16:rowId xmlns:a16="http://schemas.microsoft.com/office/drawing/2014/main" val="614894918"/>
                  </a:ext>
                </a:extLst>
              </a:tr>
            </a:tbl>
          </a:graphicData>
        </a:graphic>
      </p:graphicFrame>
    </p:spTree>
    <p:extLst>
      <p:ext uri="{BB962C8B-B14F-4D97-AF65-F5344CB8AC3E}">
        <p14:creationId xmlns:p14="http://schemas.microsoft.com/office/powerpoint/2010/main" val="180725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2898229"/>
          </a:xfrm>
        </p:spPr>
        <p:txBody>
          <a:bodyPr/>
          <a:lstStyle/>
          <a:p>
            <a:endParaRPr lang="en-IN"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SWIFT MT202 Messages are used for interbank funds transfers. There is no customer involved when issuing an MT202. Funds are not sent on behalf of a customer but on behalf of the initial sending banking institution itself</a:t>
            </a:r>
            <a:r>
              <a:rPr lang="en-US" dirty="0"/>
              <a:t>. </a:t>
            </a:r>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This </a:t>
            </a:r>
            <a:r>
              <a:rPr lang="en-IN" dirty="0" smtClean="0">
                <a:latin typeface="Calibri" panose="020F0502020204030204" pitchFamily="34" charset="0"/>
                <a:cs typeface="Calibri" panose="020F0502020204030204" pitchFamily="34" charset="0"/>
              </a:rPr>
              <a:t>message is sent by  or on behalf of the ordering institution directly, or through correspondents, to the financial institution of the beneficiary institution. It must only be used to order the movement of funds related to an underlying customer credit transfer that was sent with the cover method.</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It is specific to cover a single customer credit transfer (MT103), the MT 202 COV is not an alternative message type but the exclusive method to cover third party payments, it is not used to cover any other message </a:t>
            </a:r>
            <a:r>
              <a:rPr lang="en-IN" dirty="0" smtClean="0">
                <a:latin typeface="Calibri" panose="020F0502020204030204" pitchFamily="34" charset="0"/>
                <a:cs typeface="Calibri" panose="020F0502020204030204" pitchFamily="34" charset="0"/>
              </a:rPr>
              <a:t>types</a:t>
            </a: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MT 202 COV – Cover Payments</a:t>
            </a:r>
            <a:endParaRPr lang="en-IN" sz="3000" dirty="0">
              <a:latin typeface="+mj-lt"/>
            </a:endParaRPr>
          </a:p>
        </p:txBody>
      </p:sp>
    </p:spTree>
    <p:extLst>
      <p:ext uri="{BB962C8B-B14F-4D97-AF65-F5344CB8AC3E}">
        <p14:creationId xmlns:p14="http://schemas.microsoft.com/office/powerpoint/2010/main" val="2062951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6073" y="1565565"/>
            <a:ext cx="10501745" cy="4059380"/>
          </a:xfrm>
        </p:spPr>
      </p:pic>
      <p:sp>
        <p:nvSpPr>
          <p:cNvPr id="3" name="Title 2"/>
          <p:cNvSpPr>
            <a:spLocks noGrp="1"/>
          </p:cNvSpPr>
          <p:nvPr>
            <p:ph type="title"/>
          </p:nvPr>
        </p:nvSpPr>
        <p:spPr>
          <a:xfrm>
            <a:off x="1001485" y="200320"/>
            <a:ext cx="10926987" cy="461665"/>
          </a:xfrm>
        </p:spPr>
        <p:txBody>
          <a:bodyPr/>
          <a:lstStyle/>
          <a:p>
            <a:r>
              <a:rPr lang="en-IN" sz="3000" dirty="0" smtClean="0">
                <a:latin typeface="+mj-lt"/>
              </a:rPr>
              <a:t>Cover Payment – MT 103 Single Customer Credit Transfer</a:t>
            </a:r>
            <a:endParaRPr lang="en-IN" sz="3000" dirty="0">
              <a:latin typeface="+mj-lt"/>
            </a:endParaRPr>
          </a:p>
        </p:txBody>
      </p:sp>
    </p:spTree>
    <p:extLst>
      <p:ext uri="{BB962C8B-B14F-4D97-AF65-F5344CB8AC3E}">
        <p14:creationId xmlns:p14="http://schemas.microsoft.com/office/powerpoint/2010/main" val="14276670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928256"/>
            <a:ext cx="10926987" cy="5216813"/>
          </a:xfrm>
        </p:spPr>
        <p:txBody>
          <a:bodyPr/>
          <a:lstStyle/>
          <a:p>
            <a:r>
              <a:rPr lang="en-IN" dirty="0" smtClean="0">
                <a:latin typeface="Calibri" panose="020F0502020204030204" pitchFamily="34" charset="0"/>
                <a:cs typeface="Calibri" panose="020F0502020204030204" pitchFamily="34" charset="0"/>
              </a:rPr>
              <a:t>When the cover method is used, the party (usually a bank) that transfers the funds, initiates two payments an MT 103  announcement for customer transfer and a cover (MT202COV)</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The announcement is sent to the beneficiary bank to announce that funds are coming for a specific beneficiary. The announcement does not carry the funds. It just informs the bank of the beneficiary that 1)Funds are coming 2)From which beneficiary 3)The correspondent ( of the beneficiary bank) that will receive the funds. That is why it is called an announcement.</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The cover payment (MT202COV) is sent by the sender to its correspondent. This is the message that really moves the funds. With the MT202 COV, the sender say to its correspondent “Please debit my account that you hold and the credit the beneficiary bank’s account with its correspondent” Note that the correspondent of sender and beneficiary are located  in the same country. So this payment may go through a local clearing system and through SWIFT.</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When the beneficiary bank receives the announcement, it might already credit its customer even if the funds (the cover) has not arrived yet. It depends on many criteria</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A bank may decide to systematically wait for the cover if the transfer is in a specific currency </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Payment above a certain threshold will be credited only after the cover is received</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How good is the relationship of the bank with that party</a:t>
            </a: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072313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1485" y="200320"/>
            <a:ext cx="10926987" cy="461665"/>
          </a:xfrm>
        </p:spPr>
        <p:txBody>
          <a:bodyPr/>
          <a:lstStyle/>
          <a:p>
            <a:r>
              <a:rPr lang="en-IN" sz="3000" dirty="0" smtClean="0">
                <a:latin typeface="+mj-lt"/>
              </a:rPr>
              <a:t>MT 202 COV Message Format</a:t>
            </a:r>
            <a:endParaRPr lang="en-IN" sz="3000" dirty="0">
              <a:latin typeface="+mj-lt"/>
            </a:endParaRPr>
          </a:p>
        </p:txBody>
      </p:sp>
      <p:sp>
        <p:nvSpPr>
          <p:cNvPr id="2" name="Content Placeholder 1"/>
          <p:cNvSpPr>
            <a:spLocks noGrp="1"/>
          </p:cNvSpPr>
          <p:nvPr>
            <p:ph idx="1"/>
          </p:nvPr>
        </p:nvSpPr>
        <p:spPr>
          <a:xfrm>
            <a:off x="1001484" y="1011382"/>
            <a:ext cx="10926987" cy="3309011"/>
          </a:xfrm>
        </p:spPr>
        <p:txBody>
          <a:bodyPr/>
          <a:lstStyle/>
          <a:p>
            <a:r>
              <a:rPr lang="en-IN" dirty="0" smtClean="0">
                <a:latin typeface="Calibri" panose="020F0502020204030204" pitchFamily="34" charset="0"/>
                <a:cs typeface="Calibri" panose="020F0502020204030204" pitchFamily="34" charset="0"/>
              </a:rPr>
              <a:t>The MT 202COV consist of two sequences:</a:t>
            </a:r>
          </a:p>
          <a:p>
            <a:endParaRPr lang="en-IN" dirty="0" smtClean="0"/>
          </a:p>
          <a:p>
            <a:pPr marL="285750" indent="-285750">
              <a:buFont typeface="Arial" panose="020B0604020202020204" pitchFamily="34" charset="0"/>
              <a:buChar char="•"/>
            </a:pPr>
            <a:r>
              <a:rPr lang="en-IN" dirty="0" smtClean="0"/>
              <a:t>Sequence A General Information is a single occurrence sequence and contains information on the financial institution transfer between the ordering institution and beneficiary institution.</a:t>
            </a:r>
          </a:p>
          <a:p>
            <a:endParaRPr lang="en-IN" dirty="0" smtClean="0"/>
          </a:p>
          <a:p>
            <a:pPr marL="285750" indent="-285750">
              <a:buFont typeface="Arial" panose="020B0604020202020204" pitchFamily="34" charset="0"/>
              <a:buChar char="•"/>
            </a:pPr>
            <a:r>
              <a:rPr lang="en-IN" dirty="0" smtClean="0"/>
              <a:t>Sequence B Underlying Customer Credit Transfer Details is a single occurrence sequence and is used to provide details on an individual underlying customer credit transfer that was sent with the cover method.</a:t>
            </a:r>
          </a:p>
          <a:p>
            <a:pPr marL="285750" indent="-285750">
              <a:buFont typeface="Arial" panose="020B0604020202020204" pitchFamily="34" charset="0"/>
              <a:buChar char="•"/>
            </a:pPr>
            <a:endParaRPr lang="en-IN" dirty="0"/>
          </a:p>
          <a:p>
            <a:endParaRPr lang="en-IN"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231267608"/>
              </p:ext>
            </p:extLst>
          </p:nvPr>
        </p:nvGraphicFramePr>
        <p:xfrm>
          <a:off x="1001484" y="3629890"/>
          <a:ext cx="10487892" cy="1828800"/>
        </p:xfrm>
        <a:graphic>
          <a:graphicData uri="http://schemas.openxmlformats.org/drawingml/2006/table">
            <a:tbl>
              <a:tblPr firstRow="1" bandRow="1">
                <a:tableStyleId>{5C22544A-7EE6-4342-B048-85BDC9FD1C3A}</a:tableStyleId>
              </a:tblPr>
              <a:tblGrid>
                <a:gridCol w="1177639">
                  <a:extLst>
                    <a:ext uri="{9D8B030D-6E8A-4147-A177-3AD203B41FA5}">
                      <a16:colId xmlns:a16="http://schemas.microsoft.com/office/drawing/2014/main" val="1818193689"/>
                    </a:ext>
                  </a:extLst>
                </a:gridCol>
                <a:gridCol w="983672">
                  <a:extLst>
                    <a:ext uri="{9D8B030D-6E8A-4147-A177-3AD203B41FA5}">
                      <a16:colId xmlns:a16="http://schemas.microsoft.com/office/drawing/2014/main" val="3948111339"/>
                    </a:ext>
                  </a:extLst>
                </a:gridCol>
                <a:gridCol w="5704608">
                  <a:extLst>
                    <a:ext uri="{9D8B030D-6E8A-4147-A177-3AD203B41FA5}">
                      <a16:colId xmlns:a16="http://schemas.microsoft.com/office/drawing/2014/main" val="2028057255"/>
                    </a:ext>
                  </a:extLst>
                </a:gridCol>
                <a:gridCol w="2621973">
                  <a:extLst>
                    <a:ext uri="{9D8B030D-6E8A-4147-A177-3AD203B41FA5}">
                      <a16:colId xmlns:a16="http://schemas.microsoft.com/office/drawing/2014/main" val="2564342513"/>
                    </a:ext>
                  </a:extLst>
                </a:gridCol>
              </a:tblGrid>
              <a:tr h="359602">
                <a:tc>
                  <a:txBody>
                    <a:bodyPr/>
                    <a:lstStyle/>
                    <a:p>
                      <a:pPr algn="ctr"/>
                      <a:r>
                        <a:rPr lang="en-IN" dirty="0" smtClean="0"/>
                        <a:t>Status</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a:t>
                      </a:r>
                      <a:r>
                        <a:rPr lang="en-IN" baseline="0" dirty="0" smtClean="0"/>
                        <a:t> Name</a:t>
                      </a:r>
                      <a:endParaRPr lang="en-IN" dirty="0"/>
                    </a:p>
                  </a:txBody>
                  <a:tcPr/>
                </a:tc>
                <a:tc>
                  <a:txBody>
                    <a:bodyPr/>
                    <a:lstStyle/>
                    <a:p>
                      <a:pPr algn="ctr"/>
                      <a:r>
                        <a:rPr lang="en-IN" dirty="0" smtClean="0"/>
                        <a:t>Content/Options</a:t>
                      </a:r>
                      <a:endParaRPr lang="en-IN" dirty="0"/>
                    </a:p>
                  </a:txBody>
                  <a:tcPr/>
                </a:tc>
                <a:extLst>
                  <a:ext uri="{0D108BD9-81ED-4DB2-BD59-A6C34878D82A}">
                    <a16:rowId xmlns:a16="http://schemas.microsoft.com/office/drawing/2014/main" val="1769056237"/>
                  </a:ext>
                </a:extLst>
              </a:tr>
              <a:tr h="359602">
                <a:tc gridSpan="4">
                  <a:txBody>
                    <a:bodyPr/>
                    <a:lstStyle/>
                    <a:p>
                      <a:r>
                        <a:rPr lang="en-IN" b="1" dirty="0" smtClean="0"/>
                        <a:t>Mandatory Sequence A</a:t>
                      </a:r>
                      <a:r>
                        <a:rPr lang="en-IN" b="1" baseline="0" dirty="0" smtClean="0"/>
                        <a:t> General Information</a:t>
                      </a:r>
                      <a:endParaRPr lang="en-IN" b="1"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553848311"/>
                  </a:ext>
                </a:extLst>
              </a:tr>
              <a:tr h="359602">
                <a:tc>
                  <a:txBody>
                    <a:bodyPr/>
                    <a:lstStyle/>
                    <a:p>
                      <a:pPr algn="ctr"/>
                      <a:r>
                        <a:rPr lang="en-IN" dirty="0" smtClean="0"/>
                        <a:t>M</a:t>
                      </a:r>
                      <a:endParaRPr lang="en-IN" dirty="0"/>
                    </a:p>
                  </a:txBody>
                  <a:tcPr/>
                </a:tc>
                <a:tc>
                  <a:txBody>
                    <a:bodyPr/>
                    <a:lstStyle/>
                    <a:p>
                      <a:pPr algn="ctr"/>
                      <a:r>
                        <a:rPr lang="en-IN" dirty="0" smtClean="0"/>
                        <a:t>20</a:t>
                      </a:r>
                      <a:endParaRPr lang="en-IN" dirty="0"/>
                    </a:p>
                  </a:txBody>
                  <a:tcPr/>
                </a:tc>
                <a:tc>
                  <a:txBody>
                    <a:bodyPr/>
                    <a:lstStyle/>
                    <a:p>
                      <a:r>
                        <a:rPr lang="en-IN" dirty="0" smtClean="0"/>
                        <a:t>Transaction Reference Number</a:t>
                      </a:r>
                      <a:endParaRPr lang="en-IN" dirty="0"/>
                    </a:p>
                  </a:txBody>
                  <a:tcPr/>
                </a:tc>
                <a:tc>
                  <a:txBody>
                    <a:bodyPr/>
                    <a:lstStyle/>
                    <a:p>
                      <a:r>
                        <a:rPr lang="en-IN" dirty="0" smtClean="0"/>
                        <a:t>16x</a:t>
                      </a:r>
                      <a:endParaRPr lang="en-IN" dirty="0"/>
                    </a:p>
                  </a:txBody>
                  <a:tcPr/>
                </a:tc>
                <a:extLst>
                  <a:ext uri="{0D108BD9-81ED-4DB2-BD59-A6C34878D82A}">
                    <a16:rowId xmlns:a16="http://schemas.microsoft.com/office/drawing/2014/main" val="1031252060"/>
                  </a:ext>
                </a:extLst>
              </a:tr>
              <a:tr h="359602">
                <a:tc>
                  <a:txBody>
                    <a:bodyPr/>
                    <a:lstStyle/>
                    <a:p>
                      <a:pPr algn="ctr"/>
                      <a:r>
                        <a:rPr lang="en-IN" dirty="0" smtClean="0"/>
                        <a:t>M</a:t>
                      </a:r>
                      <a:endParaRPr lang="en-IN" dirty="0"/>
                    </a:p>
                  </a:txBody>
                  <a:tcPr/>
                </a:tc>
                <a:tc>
                  <a:txBody>
                    <a:bodyPr/>
                    <a:lstStyle/>
                    <a:p>
                      <a:pPr algn="ctr"/>
                      <a:r>
                        <a:rPr lang="en-IN" dirty="0" smtClean="0"/>
                        <a:t>21</a:t>
                      </a:r>
                      <a:endParaRPr lang="en-IN" dirty="0"/>
                    </a:p>
                  </a:txBody>
                  <a:tcPr/>
                </a:tc>
                <a:tc>
                  <a:txBody>
                    <a:bodyPr/>
                    <a:lstStyle/>
                    <a:p>
                      <a:r>
                        <a:rPr lang="en-IN" dirty="0" smtClean="0"/>
                        <a:t>Related Reference</a:t>
                      </a:r>
                      <a:endParaRPr lang="en-IN" dirty="0"/>
                    </a:p>
                  </a:txBody>
                  <a:tcPr/>
                </a:tc>
                <a:tc>
                  <a:txBody>
                    <a:bodyPr/>
                    <a:lstStyle/>
                    <a:p>
                      <a:r>
                        <a:rPr lang="en-IN" dirty="0" smtClean="0"/>
                        <a:t>16X</a:t>
                      </a:r>
                      <a:endParaRPr lang="en-IN" dirty="0"/>
                    </a:p>
                  </a:txBody>
                  <a:tcPr/>
                </a:tc>
                <a:extLst>
                  <a:ext uri="{0D108BD9-81ED-4DB2-BD59-A6C34878D82A}">
                    <a16:rowId xmlns:a16="http://schemas.microsoft.com/office/drawing/2014/main" val="1078620341"/>
                  </a:ext>
                </a:extLst>
              </a:tr>
              <a:tr h="359602">
                <a:tc>
                  <a:txBody>
                    <a:bodyPr/>
                    <a:lstStyle/>
                    <a:p>
                      <a:pPr algn="ctr"/>
                      <a:r>
                        <a:rPr lang="en-IN" dirty="0" smtClean="0"/>
                        <a:t>O</a:t>
                      </a:r>
                      <a:endParaRPr lang="en-IN" dirty="0"/>
                    </a:p>
                  </a:txBody>
                  <a:tcPr/>
                </a:tc>
                <a:tc>
                  <a:txBody>
                    <a:bodyPr/>
                    <a:lstStyle/>
                    <a:p>
                      <a:pPr algn="ctr"/>
                      <a:r>
                        <a:rPr lang="en-IN" dirty="0" smtClean="0"/>
                        <a:t>13C</a:t>
                      </a:r>
                      <a:endParaRPr lang="en-IN" dirty="0"/>
                    </a:p>
                  </a:txBody>
                  <a:tcPr/>
                </a:tc>
                <a:tc>
                  <a:txBody>
                    <a:bodyPr/>
                    <a:lstStyle/>
                    <a:p>
                      <a:r>
                        <a:rPr lang="en-IN" dirty="0" smtClean="0"/>
                        <a:t>Time Indication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/8c/4!n1!x4!n</a:t>
                      </a:r>
                      <a:endParaRPr lang="en-IN" dirty="0"/>
                    </a:p>
                  </a:txBody>
                  <a:tcPr/>
                </a:tc>
                <a:extLst>
                  <a:ext uri="{0D108BD9-81ED-4DB2-BD59-A6C34878D82A}">
                    <a16:rowId xmlns:a16="http://schemas.microsoft.com/office/drawing/2014/main" val="480126917"/>
                  </a:ext>
                </a:extLst>
              </a:tr>
            </a:tbl>
          </a:graphicData>
        </a:graphic>
      </p:graphicFrame>
    </p:spTree>
    <p:extLst>
      <p:ext uri="{BB962C8B-B14F-4D97-AF65-F5344CB8AC3E}">
        <p14:creationId xmlns:p14="http://schemas.microsoft.com/office/powerpoint/2010/main" val="1500460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11528061"/>
              </p:ext>
            </p:extLst>
          </p:nvPr>
        </p:nvGraphicFramePr>
        <p:xfrm>
          <a:off x="821376" y="914400"/>
          <a:ext cx="10926764" cy="5191760"/>
        </p:xfrm>
        <a:graphic>
          <a:graphicData uri="http://schemas.openxmlformats.org/drawingml/2006/table">
            <a:tbl>
              <a:tblPr firstRow="1" bandRow="1">
                <a:tableStyleId>{5C22544A-7EE6-4342-B048-85BDC9FD1C3A}</a:tableStyleId>
              </a:tblPr>
              <a:tblGrid>
                <a:gridCol w="993342">
                  <a:extLst>
                    <a:ext uri="{9D8B030D-6E8A-4147-A177-3AD203B41FA5}">
                      <a16:colId xmlns:a16="http://schemas.microsoft.com/office/drawing/2014/main" val="3255374717"/>
                    </a:ext>
                  </a:extLst>
                </a:gridCol>
                <a:gridCol w="831272">
                  <a:extLst>
                    <a:ext uri="{9D8B030D-6E8A-4147-A177-3AD203B41FA5}">
                      <a16:colId xmlns:a16="http://schemas.microsoft.com/office/drawing/2014/main" val="4021866344"/>
                    </a:ext>
                  </a:extLst>
                </a:gridCol>
                <a:gridCol w="4807528">
                  <a:extLst>
                    <a:ext uri="{9D8B030D-6E8A-4147-A177-3AD203B41FA5}">
                      <a16:colId xmlns:a16="http://schemas.microsoft.com/office/drawing/2014/main" val="3136777641"/>
                    </a:ext>
                  </a:extLst>
                </a:gridCol>
                <a:gridCol w="4294622">
                  <a:extLst>
                    <a:ext uri="{9D8B030D-6E8A-4147-A177-3AD203B41FA5}">
                      <a16:colId xmlns:a16="http://schemas.microsoft.com/office/drawing/2014/main" val="3924392886"/>
                    </a:ext>
                  </a:extLst>
                </a:gridCol>
              </a:tblGrid>
              <a:tr h="370840">
                <a:tc>
                  <a:txBody>
                    <a:bodyPr/>
                    <a:lstStyle/>
                    <a:p>
                      <a:pPr algn="ctr"/>
                      <a:r>
                        <a:rPr lang="en-IN" b="0" dirty="0" smtClean="0">
                          <a:latin typeface="Calibri" panose="020F0502020204030204" pitchFamily="34" charset="0"/>
                          <a:cs typeface="Calibri" panose="020F0502020204030204" pitchFamily="34" charset="0"/>
                        </a:rPr>
                        <a:t>Status</a:t>
                      </a:r>
                      <a:r>
                        <a:rPr lang="en-IN" b="0" baseline="0" dirty="0" smtClean="0">
                          <a:latin typeface="Calibri" panose="020F0502020204030204" pitchFamily="34" charset="0"/>
                          <a:cs typeface="Calibri" panose="020F0502020204030204" pitchFamily="34" charset="0"/>
                        </a:rPr>
                        <a:t> </a:t>
                      </a:r>
                      <a:endParaRPr lang="en-IN" b="0" dirty="0">
                        <a:latin typeface="Calibri" panose="020F0502020204030204" pitchFamily="34" charset="0"/>
                        <a:cs typeface="Calibri" panose="020F0502020204030204" pitchFamily="34" charset="0"/>
                      </a:endParaRPr>
                    </a:p>
                  </a:txBody>
                  <a:tcPr/>
                </a:tc>
                <a:tc>
                  <a:txBody>
                    <a:bodyPr/>
                    <a:lstStyle/>
                    <a:p>
                      <a:pPr algn="ctr"/>
                      <a:r>
                        <a:rPr lang="en-IN" dirty="0" smtClean="0"/>
                        <a:t>Tag </a:t>
                      </a:r>
                      <a:endParaRPr lang="en-IN" dirty="0"/>
                    </a:p>
                  </a:txBody>
                  <a:tcPr/>
                </a:tc>
                <a:tc>
                  <a:txBody>
                    <a:bodyPr/>
                    <a:lstStyle/>
                    <a:p>
                      <a:pPr algn="ctr"/>
                      <a:r>
                        <a:rPr lang="en-IN" dirty="0" smtClean="0"/>
                        <a:t>Field Name</a:t>
                      </a:r>
                      <a:endParaRPr lang="en-IN" dirty="0"/>
                    </a:p>
                  </a:txBody>
                  <a:tcPr/>
                </a:tc>
                <a:tc>
                  <a:txBody>
                    <a:bodyPr/>
                    <a:lstStyle/>
                    <a:p>
                      <a:pPr algn="ctr"/>
                      <a:r>
                        <a:rPr lang="en-IN" dirty="0" smtClean="0"/>
                        <a:t>Contents/Options</a:t>
                      </a:r>
                      <a:endParaRPr lang="en-IN" dirty="0"/>
                    </a:p>
                  </a:txBody>
                  <a:tcPr/>
                </a:tc>
                <a:extLst>
                  <a:ext uri="{0D108BD9-81ED-4DB2-BD59-A6C34878D82A}">
                    <a16:rowId xmlns:a16="http://schemas.microsoft.com/office/drawing/2014/main" val="417403673"/>
                  </a:ext>
                </a:extLst>
              </a:tr>
              <a:tr h="370840">
                <a:tc>
                  <a:txBody>
                    <a:bodyPr/>
                    <a:lstStyle/>
                    <a:p>
                      <a:pPr algn="ctr"/>
                      <a:r>
                        <a:rPr lang="en-IN" dirty="0" smtClean="0"/>
                        <a:t>M</a:t>
                      </a:r>
                      <a:endParaRPr lang="en-IN" dirty="0"/>
                    </a:p>
                  </a:txBody>
                  <a:tcPr/>
                </a:tc>
                <a:tc>
                  <a:txBody>
                    <a:bodyPr/>
                    <a:lstStyle/>
                    <a:p>
                      <a:pPr algn="ctr"/>
                      <a:r>
                        <a:rPr lang="en-IN" dirty="0" smtClean="0"/>
                        <a:t>32A</a:t>
                      </a:r>
                      <a:endParaRPr lang="en-IN" dirty="0"/>
                    </a:p>
                  </a:txBody>
                  <a:tcPr/>
                </a:tc>
                <a:tc>
                  <a:txBody>
                    <a:bodyPr/>
                    <a:lstStyle/>
                    <a:p>
                      <a:r>
                        <a:rPr lang="en-IN" dirty="0" smtClean="0"/>
                        <a:t>Value Date, Currency Code, Amount</a:t>
                      </a:r>
                      <a:endParaRPr lang="en-IN" dirty="0"/>
                    </a:p>
                  </a:txBody>
                  <a:tcPr/>
                </a:tc>
                <a:tc>
                  <a:txBody>
                    <a:bodyPr/>
                    <a:lstStyle/>
                    <a:p>
                      <a:r>
                        <a:rPr lang="en-IN" sz="1800" b="0" i="0" u="none" strike="noStrike" kern="1200" baseline="0" dirty="0" smtClean="0">
                          <a:solidFill>
                            <a:schemeClr val="dk1"/>
                          </a:solidFill>
                          <a:latin typeface="+mn-lt"/>
                          <a:ea typeface="+mn-ea"/>
                          <a:cs typeface="+mn-cs"/>
                        </a:rPr>
                        <a:t>6!n3!a15d</a:t>
                      </a:r>
                      <a:endParaRPr lang="en-IN" dirty="0"/>
                    </a:p>
                  </a:txBody>
                  <a:tcPr/>
                </a:tc>
                <a:extLst>
                  <a:ext uri="{0D108BD9-81ED-4DB2-BD59-A6C34878D82A}">
                    <a16:rowId xmlns:a16="http://schemas.microsoft.com/office/drawing/2014/main" val="1903258038"/>
                  </a:ext>
                </a:extLst>
              </a:tr>
              <a:tr h="370840">
                <a:tc>
                  <a:txBody>
                    <a:bodyPr/>
                    <a:lstStyle/>
                    <a:p>
                      <a:pPr algn="ctr"/>
                      <a:r>
                        <a:rPr lang="en-IN" dirty="0" smtClean="0"/>
                        <a:t>O</a:t>
                      </a:r>
                      <a:endParaRPr lang="en-IN" dirty="0"/>
                    </a:p>
                  </a:txBody>
                  <a:tcPr/>
                </a:tc>
                <a:tc>
                  <a:txBody>
                    <a:bodyPr/>
                    <a:lstStyle/>
                    <a:p>
                      <a:pPr algn="ctr"/>
                      <a:r>
                        <a:rPr lang="en-IN" dirty="0" smtClean="0"/>
                        <a:t>52a</a:t>
                      </a:r>
                      <a:endParaRPr lang="en-IN" dirty="0"/>
                    </a:p>
                  </a:txBody>
                  <a:tcPr/>
                </a:tc>
                <a:tc>
                  <a:txBody>
                    <a:bodyPr/>
                    <a:lstStyle/>
                    <a:p>
                      <a:r>
                        <a:rPr lang="en-IN" dirty="0" smtClean="0"/>
                        <a:t>Ordering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or D</a:t>
                      </a:r>
                      <a:endParaRPr lang="en-IN" dirty="0"/>
                    </a:p>
                  </a:txBody>
                  <a:tcPr/>
                </a:tc>
                <a:extLst>
                  <a:ext uri="{0D108BD9-81ED-4DB2-BD59-A6C34878D82A}">
                    <a16:rowId xmlns:a16="http://schemas.microsoft.com/office/drawing/2014/main" val="193730463"/>
                  </a:ext>
                </a:extLst>
              </a:tr>
              <a:tr h="370840">
                <a:tc>
                  <a:txBody>
                    <a:bodyPr/>
                    <a:lstStyle/>
                    <a:p>
                      <a:pPr algn="ctr"/>
                      <a:r>
                        <a:rPr lang="en-IN" dirty="0" smtClean="0"/>
                        <a:t>O</a:t>
                      </a:r>
                      <a:endParaRPr lang="en-IN" dirty="0"/>
                    </a:p>
                  </a:txBody>
                  <a:tcPr/>
                </a:tc>
                <a:tc>
                  <a:txBody>
                    <a:bodyPr/>
                    <a:lstStyle/>
                    <a:p>
                      <a:pPr algn="ctr"/>
                      <a:r>
                        <a:rPr lang="en-IN" dirty="0" smtClean="0"/>
                        <a:t>53a</a:t>
                      </a:r>
                      <a:endParaRPr lang="en-IN" dirty="0"/>
                    </a:p>
                  </a:txBody>
                  <a:tcPr/>
                </a:tc>
                <a:tc>
                  <a:txBody>
                    <a:bodyPr/>
                    <a:lstStyle/>
                    <a:p>
                      <a:r>
                        <a:rPr lang="en-IN" dirty="0" smtClean="0"/>
                        <a:t>Sender’s Correspondent</a:t>
                      </a:r>
                      <a:endParaRPr lang="en-IN" dirty="0"/>
                    </a:p>
                  </a:txBody>
                  <a:tcPr/>
                </a:tc>
                <a:tc>
                  <a:txBody>
                    <a:bodyPr/>
                    <a:lstStyle/>
                    <a:p>
                      <a:r>
                        <a:rPr lang="en-IN" sz="1800" b="0" i="0" u="none" strike="noStrike" kern="1200" baseline="0" dirty="0" smtClean="0">
                          <a:solidFill>
                            <a:schemeClr val="dk1"/>
                          </a:solidFill>
                          <a:latin typeface="+mn-lt"/>
                          <a:ea typeface="+mn-ea"/>
                          <a:cs typeface="+mn-cs"/>
                        </a:rPr>
                        <a:t>A, B, or D</a:t>
                      </a:r>
                      <a:endParaRPr lang="en-IN" dirty="0"/>
                    </a:p>
                  </a:txBody>
                  <a:tcPr/>
                </a:tc>
                <a:extLst>
                  <a:ext uri="{0D108BD9-81ED-4DB2-BD59-A6C34878D82A}">
                    <a16:rowId xmlns:a16="http://schemas.microsoft.com/office/drawing/2014/main" val="1758205763"/>
                  </a:ext>
                </a:extLst>
              </a:tr>
              <a:tr h="370840">
                <a:tc>
                  <a:txBody>
                    <a:bodyPr/>
                    <a:lstStyle/>
                    <a:p>
                      <a:pPr algn="ctr"/>
                      <a:r>
                        <a:rPr lang="en-IN" dirty="0" smtClean="0"/>
                        <a:t>O</a:t>
                      </a:r>
                      <a:endParaRPr lang="en-IN" dirty="0"/>
                    </a:p>
                  </a:txBody>
                  <a:tcPr/>
                </a:tc>
                <a:tc>
                  <a:txBody>
                    <a:bodyPr/>
                    <a:lstStyle/>
                    <a:p>
                      <a:pPr algn="ctr"/>
                      <a:r>
                        <a:rPr lang="en-IN" dirty="0" smtClean="0"/>
                        <a:t>54a</a:t>
                      </a:r>
                      <a:endParaRPr lang="en-IN" dirty="0"/>
                    </a:p>
                  </a:txBody>
                  <a:tcPr/>
                </a:tc>
                <a:tc>
                  <a:txBody>
                    <a:bodyPr/>
                    <a:lstStyle/>
                    <a:p>
                      <a:r>
                        <a:rPr lang="en-IN" dirty="0" smtClean="0"/>
                        <a:t>Receiver’s Correspondent</a:t>
                      </a:r>
                      <a:endParaRPr lang="en-IN" dirty="0"/>
                    </a:p>
                  </a:txBody>
                  <a:tcPr/>
                </a:tc>
                <a:tc>
                  <a:txBody>
                    <a:bodyPr/>
                    <a:lstStyle/>
                    <a:p>
                      <a:r>
                        <a:rPr lang="en-IN" sz="1800" b="0" i="0" u="none" strike="noStrike" kern="1200" baseline="0" dirty="0" smtClean="0">
                          <a:solidFill>
                            <a:schemeClr val="dk1"/>
                          </a:solidFill>
                          <a:latin typeface="+mn-lt"/>
                          <a:ea typeface="+mn-ea"/>
                          <a:cs typeface="+mn-cs"/>
                        </a:rPr>
                        <a:t>A, B, or D</a:t>
                      </a:r>
                      <a:endParaRPr lang="en-IN" dirty="0"/>
                    </a:p>
                  </a:txBody>
                  <a:tcPr/>
                </a:tc>
                <a:extLst>
                  <a:ext uri="{0D108BD9-81ED-4DB2-BD59-A6C34878D82A}">
                    <a16:rowId xmlns:a16="http://schemas.microsoft.com/office/drawing/2014/main" val="19716144"/>
                  </a:ext>
                </a:extLst>
              </a:tr>
              <a:tr h="370840">
                <a:tc>
                  <a:txBody>
                    <a:bodyPr/>
                    <a:lstStyle/>
                    <a:p>
                      <a:pPr algn="ctr"/>
                      <a:r>
                        <a:rPr lang="en-IN" dirty="0" smtClean="0"/>
                        <a:t>O</a:t>
                      </a:r>
                      <a:endParaRPr lang="en-IN" dirty="0"/>
                    </a:p>
                  </a:txBody>
                  <a:tcPr/>
                </a:tc>
                <a:tc>
                  <a:txBody>
                    <a:bodyPr/>
                    <a:lstStyle/>
                    <a:p>
                      <a:pPr algn="ctr"/>
                      <a:r>
                        <a:rPr lang="en-IN" dirty="0" smtClean="0"/>
                        <a:t>56a</a:t>
                      </a:r>
                      <a:endParaRPr lang="en-IN" dirty="0"/>
                    </a:p>
                  </a:txBody>
                  <a:tcPr/>
                </a:tc>
                <a:tc>
                  <a:txBody>
                    <a:bodyPr/>
                    <a:lstStyle/>
                    <a:p>
                      <a:r>
                        <a:rPr lang="en-IN" dirty="0" smtClean="0"/>
                        <a:t>Intermediary</a:t>
                      </a:r>
                      <a:endParaRPr lang="en-IN" dirty="0"/>
                    </a:p>
                  </a:txBody>
                  <a:tcPr/>
                </a:tc>
                <a:tc>
                  <a:txBody>
                    <a:bodyPr/>
                    <a:lstStyle/>
                    <a:p>
                      <a:r>
                        <a:rPr lang="en-IN" sz="1800" b="0" i="0" u="none" strike="noStrike" kern="1200" baseline="0" dirty="0" smtClean="0">
                          <a:solidFill>
                            <a:schemeClr val="dk1"/>
                          </a:solidFill>
                          <a:latin typeface="+mn-lt"/>
                          <a:ea typeface="+mn-ea"/>
                          <a:cs typeface="+mn-cs"/>
                        </a:rPr>
                        <a:t>A or D</a:t>
                      </a:r>
                      <a:endParaRPr lang="en-IN" dirty="0"/>
                    </a:p>
                  </a:txBody>
                  <a:tcPr/>
                </a:tc>
                <a:extLst>
                  <a:ext uri="{0D108BD9-81ED-4DB2-BD59-A6C34878D82A}">
                    <a16:rowId xmlns:a16="http://schemas.microsoft.com/office/drawing/2014/main" val="3858993918"/>
                  </a:ext>
                </a:extLst>
              </a:tr>
              <a:tr h="370840">
                <a:tc>
                  <a:txBody>
                    <a:bodyPr/>
                    <a:lstStyle/>
                    <a:p>
                      <a:pPr algn="ctr"/>
                      <a:r>
                        <a:rPr lang="en-IN" dirty="0" smtClean="0"/>
                        <a:t>O</a:t>
                      </a:r>
                      <a:endParaRPr lang="en-IN" dirty="0"/>
                    </a:p>
                  </a:txBody>
                  <a:tcPr/>
                </a:tc>
                <a:tc>
                  <a:txBody>
                    <a:bodyPr/>
                    <a:lstStyle/>
                    <a:p>
                      <a:pPr algn="ctr"/>
                      <a:r>
                        <a:rPr lang="en-IN" dirty="0" smtClean="0"/>
                        <a:t>57a</a:t>
                      </a:r>
                      <a:endParaRPr lang="en-IN" dirty="0"/>
                    </a:p>
                  </a:txBody>
                  <a:tcPr/>
                </a:tc>
                <a:tc>
                  <a:txBody>
                    <a:bodyPr/>
                    <a:lstStyle/>
                    <a:p>
                      <a:r>
                        <a:rPr lang="en-IN" dirty="0" smtClean="0"/>
                        <a:t>Account With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B, or D</a:t>
                      </a:r>
                      <a:endParaRPr lang="en-IN" dirty="0"/>
                    </a:p>
                  </a:txBody>
                  <a:tcPr/>
                </a:tc>
                <a:extLst>
                  <a:ext uri="{0D108BD9-81ED-4DB2-BD59-A6C34878D82A}">
                    <a16:rowId xmlns:a16="http://schemas.microsoft.com/office/drawing/2014/main" val="1676531112"/>
                  </a:ext>
                </a:extLst>
              </a:tr>
              <a:tr h="370840">
                <a:tc>
                  <a:txBody>
                    <a:bodyPr/>
                    <a:lstStyle/>
                    <a:p>
                      <a:pPr algn="ctr"/>
                      <a:r>
                        <a:rPr lang="en-IN" dirty="0" smtClean="0"/>
                        <a:t>M</a:t>
                      </a:r>
                      <a:endParaRPr lang="en-IN" dirty="0"/>
                    </a:p>
                  </a:txBody>
                  <a:tcPr/>
                </a:tc>
                <a:tc>
                  <a:txBody>
                    <a:bodyPr/>
                    <a:lstStyle/>
                    <a:p>
                      <a:pPr algn="ctr"/>
                      <a:r>
                        <a:rPr lang="en-IN" dirty="0" smtClean="0"/>
                        <a:t>58a</a:t>
                      </a:r>
                      <a:endParaRPr lang="en-IN" dirty="0"/>
                    </a:p>
                  </a:txBody>
                  <a:tcPr/>
                </a:tc>
                <a:tc>
                  <a:txBody>
                    <a:bodyPr/>
                    <a:lstStyle/>
                    <a:p>
                      <a:r>
                        <a:rPr lang="en-IN" dirty="0" smtClean="0"/>
                        <a:t>Beneficiary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or D</a:t>
                      </a:r>
                      <a:endParaRPr lang="en-IN" dirty="0"/>
                    </a:p>
                  </a:txBody>
                  <a:tcPr/>
                </a:tc>
                <a:extLst>
                  <a:ext uri="{0D108BD9-81ED-4DB2-BD59-A6C34878D82A}">
                    <a16:rowId xmlns:a16="http://schemas.microsoft.com/office/drawing/2014/main" val="1584990245"/>
                  </a:ext>
                </a:extLst>
              </a:tr>
              <a:tr h="370840">
                <a:tc>
                  <a:txBody>
                    <a:bodyPr/>
                    <a:lstStyle/>
                    <a:p>
                      <a:pPr algn="ctr"/>
                      <a:r>
                        <a:rPr lang="en-IN" dirty="0" smtClean="0"/>
                        <a:t>O</a:t>
                      </a:r>
                      <a:endParaRPr lang="en-IN" dirty="0"/>
                    </a:p>
                  </a:txBody>
                  <a:tcPr/>
                </a:tc>
                <a:tc>
                  <a:txBody>
                    <a:bodyPr/>
                    <a:lstStyle/>
                    <a:p>
                      <a:pPr algn="ctr"/>
                      <a:r>
                        <a:rPr lang="en-IN" dirty="0" smtClean="0"/>
                        <a:t>72</a:t>
                      </a:r>
                      <a:endParaRPr lang="en-IN" dirty="0"/>
                    </a:p>
                  </a:txBody>
                  <a:tcPr/>
                </a:tc>
                <a:tc>
                  <a:txBody>
                    <a:bodyPr/>
                    <a:lstStyle/>
                    <a:p>
                      <a:r>
                        <a:rPr lang="en-IN" dirty="0" smtClean="0"/>
                        <a:t>Sender to Receiver Information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6*35x</a:t>
                      </a:r>
                      <a:endParaRPr lang="en-IN" dirty="0"/>
                    </a:p>
                  </a:txBody>
                  <a:tcPr/>
                </a:tc>
                <a:extLst>
                  <a:ext uri="{0D108BD9-81ED-4DB2-BD59-A6C34878D82A}">
                    <a16:rowId xmlns:a16="http://schemas.microsoft.com/office/drawing/2014/main" val="2244394665"/>
                  </a:ext>
                </a:extLst>
              </a:tr>
              <a:tr h="370840">
                <a:tc gridSpan="4">
                  <a:txBody>
                    <a:bodyPr/>
                    <a:lstStyle/>
                    <a:p>
                      <a:pPr algn="l"/>
                      <a:r>
                        <a:rPr lang="en-IN" b="1" dirty="0" smtClean="0"/>
                        <a:t>End of Sequence A General Information</a:t>
                      </a:r>
                      <a:endParaRPr lang="en-IN" b="1" dirty="0"/>
                    </a:p>
                  </a:txBody>
                  <a:tcPr/>
                </a:tc>
                <a:tc hMerge="1">
                  <a:txBody>
                    <a:bodyPr/>
                    <a:lstStyle/>
                    <a:p>
                      <a:pPr algn="ct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2645871151"/>
                  </a:ext>
                </a:extLst>
              </a:tr>
              <a:tr h="370840">
                <a:tc gridSpan="4">
                  <a:txBody>
                    <a:bodyPr/>
                    <a:lstStyle/>
                    <a:p>
                      <a:pPr algn="l"/>
                      <a:r>
                        <a:rPr lang="en-IN" b="1" dirty="0" smtClean="0"/>
                        <a:t>Mandatory</a:t>
                      </a:r>
                      <a:r>
                        <a:rPr lang="en-IN" b="1" baseline="0" dirty="0" smtClean="0"/>
                        <a:t> Sequence B Underlying Customer Credit Transfer Details</a:t>
                      </a:r>
                      <a:endParaRPr lang="en-IN" b="1" dirty="0"/>
                    </a:p>
                  </a:txBody>
                  <a:tcPr/>
                </a:tc>
                <a:tc hMerge="1">
                  <a:txBody>
                    <a:bodyPr/>
                    <a:lstStyle/>
                    <a:p>
                      <a:pPr algn="ct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787948842"/>
                  </a:ext>
                </a:extLst>
              </a:tr>
              <a:tr h="370840">
                <a:tc>
                  <a:txBody>
                    <a:bodyPr/>
                    <a:lstStyle/>
                    <a:p>
                      <a:pPr algn="ctr"/>
                      <a:r>
                        <a:rPr lang="en-IN" dirty="0" smtClean="0"/>
                        <a:t>M</a:t>
                      </a:r>
                      <a:endParaRPr lang="en-IN" dirty="0"/>
                    </a:p>
                  </a:txBody>
                  <a:tcPr/>
                </a:tc>
                <a:tc>
                  <a:txBody>
                    <a:bodyPr/>
                    <a:lstStyle/>
                    <a:p>
                      <a:pPr algn="ctr"/>
                      <a:r>
                        <a:rPr lang="en-IN" dirty="0" smtClean="0"/>
                        <a:t>50a</a:t>
                      </a:r>
                      <a:endParaRPr lang="en-IN" dirty="0"/>
                    </a:p>
                  </a:txBody>
                  <a:tcPr/>
                </a:tc>
                <a:tc>
                  <a:txBody>
                    <a:bodyPr/>
                    <a:lstStyle/>
                    <a:p>
                      <a:r>
                        <a:rPr lang="en-IN" dirty="0" smtClean="0"/>
                        <a:t>Ordering Customer</a:t>
                      </a:r>
                      <a:endParaRPr lang="en-IN" dirty="0"/>
                    </a:p>
                  </a:txBody>
                  <a:tcPr/>
                </a:tc>
                <a:tc>
                  <a:txBody>
                    <a:bodyPr/>
                    <a:lstStyle/>
                    <a:p>
                      <a:r>
                        <a:rPr lang="en-IN" sz="1800" b="0" i="0" u="none" strike="noStrike" kern="1200" baseline="0" dirty="0" smtClean="0">
                          <a:solidFill>
                            <a:schemeClr val="dk1"/>
                          </a:solidFill>
                          <a:latin typeface="+mn-lt"/>
                          <a:ea typeface="+mn-ea"/>
                          <a:cs typeface="+mn-cs"/>
                        </a:rPr>
                        <a:t>A, F, or K</a:t>
                      </a:r>
                      <a:endParaRPr lang="en-IN" dirty="0"/>
                    </a:p>
                  </a:txBody>
                  <a:tcPr/>
                </a:tc>
                <a:extLst>
                  <a:ext uri="{0D108BD9-81ED-4DB2-BD59-A6C34878D82A}">
                    <a16:rowId xmlns:a16="http://schemas.microsoft.com/office/drawing/2014/main" val="996995621"/>
                  </a:ext>
                </a:extLst>
              </a:tr>
              <a:tr h="370840">
                <a:tc>
                  <a:txBody>
                    <a:bodyPr/>
                    <a:lstStyle/>
                    <a:p>
                      <a:pPr algn="ctr"/>
                      <a:r>
                        <a:rPr lang="en-IN" dirty="0" smtClean="0"/>
                        <a:t>O</a:t>
                      </a:r>
                      <a:endParaRPr lang="en-IN" dirty="0"/>
                    </a:p>
                  </a:txBody>
                  <a:tcPr/>
                </a:tc>
                <a:tc>
                  <a:txBody>
                    <a:bodyPr/>
                    <a:lstStyle/>
                    <a:p>
                      <a:pPr algn="ctr"/>
                      <a:r>
                        <a:rPr lang="en-IN" dirty="0" smtClean="0"/>
                        <a:t>52a</a:t>
                      </a:r>
                      <a:endParaRPr lang="en-IN" dirty="0"/>
                    </a:p>
                  </a:txBody>
                  <a:tcPr/>
                </a:tc>
                <a:tc>
                  <a:txBody>
                    <a:bodyPr/>
                    <a:lstStyle/>
                    <a:p>
                      <a:r>
                        <a:rPr lang="en-IN" dirty="0" smtClean="0"/>
                        <a:t>Ordering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or D</a:t>
                      </a:r>
                      <a:endParaRPr lang="en-IN" dirty="0"/>
                    </a:p>
                  </a:txBody>
                  <a:tcPr/>
                </a:tc>
                <a:extLst>
                  <a:ext uri="{0D108BD9-81ED-4DB2-BD59-A6C34878D82A}">
                    <a16:rowId xmlns:a16="http://schemas.microsoft.com/office/drawing/2014/main" val="1610845960"/>
                  </a:ext>
                </a:extLst>
              </a:tr>
              <a:tr h="370840">
                <a:tc>
                  <a:txBody>
                    <a:bodyPr/>
                    <a:lstStyle/>
                    <a:p>
                      <a:pPr algn="ctr"/>
                      <a:r>
                        <a:rPr lang="en-IN" dirty="0" smtClean="0"/>
                        <a:t>O</a:t>
                      </a:r>
                      <a:endParaRPr lang="en-IN" dirty="0"/>
                    </a:p>
                  </a:txBody>
                  <a:tcPr/>
                </a:tc>
                <a:tc>
                  <a:txBody>
                    <a:bodyPr/>
                    <a:lstStyle/>
                    <a:p>
                      <a:pPr algn="ctr"/>
                      <a:r>
                        <a:rPr lang="en-IN" dirty="0" smtClean="0"/>
                        <a:t>56a</a:t>
                      </a:r>
                      <a:endParaRPr lang="en-IN" dirty="0"/>
                    </a:p>
                  </a:txBody>
                  <a:tcPr/>
                </a:tc>
                <a:tc>
                  <a:txBody>
                    <a:bodyPr/>
                    <a:lstStyle/>
                    <a:p>
                      <a:r>
                        <a:rPr lang="en-IN" dirty="0" smtClean="0"/>
                        <a:t>Intermediary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C, or D</a:t>
                      </a:r>
                      <a:endParaRPr lang="en-IN" dirty="0"/>
                    </a:p>
                  </a:txBody>
                  <a:tcPr/>
                </a:tc>
                <a:extLst>
                  <a:ext uri="{0D108BD9-81ED-4DB2-BD59-A6C34878D82A}">
                    <a16:rowId xmlns:a16="http://schemas.microsoft.com/office/drawing/2014/main" val="1675390956"/>
                  </a:ext>
                </a:extLst>
              </a:tr>
            </a:tbl>
          </a:graphicData>
        </a:graphic>
      </p:graphicFrame>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5985730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85462035"/>
              </p:ext>
            </p:extLst>
          </p:nvPr>
        </p:nvGraphicFramePr>
        <p:xfrm>
          <a:off x="1001713" y="1371600"/>
          <a:ext cx="10926764" cy="2595880"/>
        </p:xfrm>
        <a:graphic>
          <a:graphicData uri="http://schemas.openxmlformats.org/drawingml/2006/table">
            <a:tbl>
              <a:tblPr firstRow="1" bandRow="1">
                <a:tableStyleId>{5C22544A-7EE6-4342-B048-85BDC9FD1C3A}</a:tableStyleId>
              </a:tblPr>
              <a:tblGrid>
                <a:gridCol w="1228869">
                  <a:extLst>
                    <a:ext uri="{9D8B030D-6E8A-4147-A177-3AD203B41FA5}">
                      <a16:colId xmlns:a16="http://schemas.microsoft.com/office/drawing/2014/main" val="3408016444"/>
                    </a:ext>
                  </a:extLst>
                </a:gridCol>
                <a:gridCol w="997527">
                  <a:extLst>
                    <a:ext uri="{9D8B030D-6E8A-4147-A177-3AD203B41FA5}">
                      <a16:colId xmlns:a16="http://schemas.microsoft.com/office/drawing/2014/main" val="2722416590"/>
                    </a:ext>
                  </a:extLst>
                </a:gridCol>
                <a:gridCol w="5334000">
                  <a:extLst>
                    <a:ext uri="{9D8B030D-6E8A-4147-A177-3AD203B41FA5}">
                      <a16:colId xmlns:a16="http://schemas.microsoft.com/office/drawing/2014/main" val="676594154"/>
                    </a:ext>
                  </a:extLst>
                </a:gridCol>
                <a:gridCol w="3366368">
                  <a:extLst>
                    <a:ext uri="{9D8B030D-6E8A-4147-A177-3AD203B41FA5}">
                      <a16:colId xmlns:a16="http://schemas.microsoft.com/office/drawing/2014/main" val="3754602123"/>
                    </a:ext>
                  </a:extLst>
                </a:gridCol>
              </a:tblGrid>
              <a:tr h="370840">
                <a:tc>
                  <a:txBody>
                    <a:bodyPr/>
                    <a:lstStyle/>
                    <a:p>
                      <a:pPr algn="ctr"/>
                      <a:r>
                        <a:rPr lang="en-IN" dirty="0" smtClean="0"/>
                        <a:t>Status</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 Name</a:t>
                      </a:r>
                      <a:endParaRPr lang="en-IN" dirty="0"/>
                    </a:p>
                  </a:txBody>
                  <a:tcPr/>
                </a:tc>
                <a:tc>
                  <a:txBody>
                    <a:bodyPr/>
                    <a:lstStyle/>
                    <a:p>
                      <a:pPr algn="ctr"/>
                      <a:r>
                        <a:rPr lang="en-IN" dirty="0" smtClean="0"/>
                        <a:t>Content</a:t>
                      </a:r>
                      <a:r>
                        <a:rPr lang="en-IN" baseline="0" dirty="0" smtClean="0"/>
                        <a:t> / Options</a:t>
                      </a:r>
                      <a:endParaRPr lang="en-IN" dirty="0"/>
                    </a:p>
                  </a:txBody>
                  <a:tcPr/>
                </a:tc>
                <a:extLst>
                  <a:ext uri="{0D108BD9-81ED-4DB2-BD59-A6C34878D82A}">
                    <a16:rowId xmlns:a16="http://schemas.microsoft.com/office/drawing/2014/main" val="3828079718"/>
                  </a:ext>
                </a:extLst>
              </a:tr>
              <a:tr h="370840">
                <a:tc>
                  <a:txBody>
                    <a:bodyPr/>
                    <a:lstStyle/>
                    <a:p>
                      <a:pPr algn="ctr"/>
                      <a:r>
                        <a:rPr lang="en-IN" dirty="0" smtClean="0"/>
                        <a:t>O</a:t>
                      </a:r>
                      <a:endParaRPr lang="en-IN" dirty="0"/>
                    </a:p>
                  </a:txBody>
                  <a:tcPr/>
                </a:tc>
                <a:tc>
                  <a:txBody>
                    <a:bodyPr/>
                    <a:lstStyle/>
                    <a:p>
                      <a:pPr algn="ctr"/>
                      <a:r>
                        <a:rPr lang="en-IN" dirty="0" smtClean="0"/>
                        <a:t>57a</a:t>
                      </a:r>
                      <a:endParaRPr lang="en-IN" dirty="0"/>
                    </a:p>
                  </a:txBody>
                  <a:tcPr/>
                </a:tc>
                <a:tc>
                  <a:txBody>
                    <a:bodyPr/>
                    <a:lstStyle/>
                    <a:p>
                      <a:r>
                        <a:rPr lang="en-IN" dirty="0" smtClean="0"/>
                        <a:t>Account with Institution</a:t>
                      </a:r>
                      <a:endParaRPr lang="en-IN" dirty="0"/>
                    </a:p>
                  </a:txBody>
                  <a:tcPr/>
                </a:tc>
                <a:tc>
                  <a:txBody>
                    <a:bodyPr/>
                    <a:lstStyle/>
                    <a:p>
                      <a:r>
                        <a:rPr lang="en-US" sz="1800" b="0" i="0" u="none" strike="noStrike" kern="1200" baseline="0" dirty="0" smtClean="0">
                          <a:solidFill>
                            <a:schemeClr val="dk1"/>
                          </a:solidFill>
                          <a:latin typeface="+mn-lt"/>
                          <a:ea typeface="+mn-ea"/>
                          <a:cs typeface="+mn-cs"/>
                        </a:rPr>
                        <a:t>A, B, C, or D</a:t>
                      </a:r>
                      <a:endParaRPr lang="en-IN" dirty="0"/>
                    </a:p>
                  </a:txBody>
                  <a:tcPr/>
                </a:tc>
                <a:extLst>
                  <a:ext uri="{0D108BD9-81ED-4DB2-BD59-A6C34878D82A}">
                    <a16:rowId xmlns:a16="http://schemas.microsoft.com/office/drawing/2014/main" val="2540344647"/>
                  </a:ext>
                </a:extLst>
              </a:tr>
              <a:tr h="370840">
                <a:tc>
                  <a:txBody>
                    <a:bodyPr/>
                    <a:lstStyle/>
                    <a:p>
                      <a:pPr algn="ctr"/>
                      <a:r>
                        <a:rPr lang="en-IN" dirty="0" smtClean="0"/>
                        <a:t>M</a:t>
                      </a:r>
                      <a:endParaRPr lang="en-IN" dirty="0"/>
                    </a:p>
                  </a:txBody>
                  <a:tcPr/>
                </a:tc>
                <a:tc>
                  <a:txBody>
                    <a:bodyPr/>
                    <a:lstStyle/>
                    <a:p>
                      <a:pPr algn="ctr"/>
                      <a:r>
                        <a:rPr lang="en-IN" dirty="0" smtClean="0"/>
                        <a:t>59a</a:t>
                      </a:r>
                      <a:endParaRPr lang="en-IN" dirty="0"/>
                    </a:p>
                  </a:txBody>
                  <a:tcPr/>
                </a:tc>
                <a:tc>
                  <a:txBody>
                    <a:bodyPr/>
                    <a:lstStyle/>
                    <a:p>
                      <a:r>
                        <a:rPr lang="en-IN" dirty="0" smtClean="0"/>
                        <a:t>Beneficiary Customer</a:t>
                      </a:r>
                      <a:endParaRPr lang="en-IN" dirty="0"/>
                    </a:p>
                  </a:txBody>
                  <a:tcPr/>
                </a:tc>
                <a:tc>
                  <a:txBody>
                    <a:bodyPr/>
                    <a:lstStyle/>
                    <a:p>
                      <a:r>
                        <a:rPr lang="en-US" sz="1800" b="0" i="0" u="none" strike="noStrike" kern="1200" baseline="0" dirty="0" smtClean="0">
                          <a:solidFill>
                            <a:schemeClr val="dk1"/>
                          </a:solidFill>
                          <a:latin typeface="+mn-lt"/>
                          <a:ea typeface="+mn-ea"/>
                          <a:cs typeface="+mn-cs"/>
                        </a:rPr>
                        <a:t>No letter option, A, or F</a:t>
                      </a:r>
                      <a:endParaRPr lang="en-IN" dirty="0"/>
                    </a:p>
                  </a:txBody>
                  <a:tcPr/>
                </a:tc>
                <a:extLst>
                  <a:ext uri="{0D108BD9-81ED-4DB2-BD59-A6C34878D82A}">
                    <a16:rowId xmlns:a16="http://schemas.microsoft.com/office/drawing/2014/main" val="3363859396"/>
                  </a:ext>
                </a:extLst>
              </a:tr>
              <a:tr h="370840">
                <a:tc>
                  <a:txBody>
                    <a:bodyPr/>
                    <a:lstStyle/>
                    <a:p>
                      <a:pPr algn="ctr"/>
                      <a:r>
                        <a:rPr lang="en-IN" dirty="0" smtClean="0"/>
                        <a:t>O</a:t>
                      </a:r>
                      <a:endParaRPr lang="en-IN" dirty="0"/>
                    </a:p>
                  </a:txBody>
                  <a:tcPr/>
                </a:tc>
                <a:tc>
                  <a:txBody>
                    <a:bodyPr/>
                    <a:lstStyle/>
                    <a:p>
                      <a:pPr algn="ctr"/>
                      <a:r>
                        <a:rPr lang="en-IN" dirty="0" smtClean="0"/>
                        <a:t>70</a:t>
                      </a:r>
                      <a:endParaRPr lang="en-IN" dirty="0"/>
                    </a:p>
                  </a:txBody>
                  <a:tcPr/>
                </a:tc>
                <a:tc>
                  <a:txBody>
                    <a:bodyPr/>
                    <a:lstStyle/>
                    <a:p>
                      <a:r>
                        <a:rPr lang="en-IN" dirty="0" smtClean="0"/>
                        <a:t>Remittance Information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4*35x</a:t>
                      </a:r>
                      <a:endParaRPr lang="en-IN" dirty="0"/>
                    </a:p>
                  </a:txBody>
                  <a:tcPr/>
                </a:tc>
                <a:extLst>
                  <a:ext uri="{0D108BD9-81ED-4DB2-BD59-A6C34878D82A}">
                    <a16:rowId xmlns:a16="http://schemas.microsoft.com/office/drawing/2014/main" val="3367832777"/>
                  </a:ext>
                </a:extLst>
              </a:tr>
              <a:tr h="370840">
                <a:tc>
                  <a:txBody>
                    <a:bodyPr/>
                    <a:lstStyle/>
                    <a:p>
                      <a:pPr algn="ctr"/>
                      <a:r>
                        <a:rPr lang="en-IN" dirty="0" smtClean="0"/>
                        <a:t>O</a:t>
                      </a:r>
                      <a:endParaRPr lang="en-IN" dirty="0"/>
                    </a:p>
                  </a:txBody>
                  <a:tcPr/>
                </a:tc>
                <a:tc>
                  <a:txBody>
                    <a:bodyPr/>
                    <a:lstStyle/>
                    <a:p>
                      <a:pPr algn="ctr"/>
                      <a:r>
                        <a:rPr lang="en-IN" dirty="0" smtClean="0"/>
                        <a:t>72</a:t>
                      </a:r>
                      <a:endParaRPr lang="en-IN" dirty="0"/>
                    </a:p>
                  </a:txBody>
                  <a:tcPr/>
                </a:tc>
                <a:tc>
                  <a:txBody>
                    <a:bodyPr/>
                    <a:lstStyle/>
                    <a:p>
                      <a:r>
                        <a:rPr lang="en-IN" dirty="0" smtClean="0"/>
                        <a:t>Sender to Receiver Information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6*35x</a:t>
                      </a:r>
                      <a:endParaRPr lang="en-IN" dirty="0"/>
                    </a:p>
                  </a:txBody>
                  <a:tcPr/>
                </a:tc>
                <a:extLst>
                  <a:ext uri="{0D108BD9-81ED-4DB2-BD59-A6C34878D82A}">
                    <a16:rowId xmlns:a16="http://schemas.microsoft.com/office/drawing/2014/main" val="2215147493"/>
                  </a:ext>
                </a:extLst>
              </a:tr>
              <a:tr h="370840">
                <a:tc>
                  <a:txBody>
                    <a:bodyPr/>
                    <a:lstStyle/>
                    <a:p>
                      <a:pPr algn="ctr"/>
                      <a:r>
                        <a:rPr lang="en-IN" dirty="0" smtClean="0"/>
                        <a:t>O</a:t>
                      </a:r>
                      <a:endParaRPr lang="en-IN" dirty="0"/>
                    </a:p>
                  </a:txBody>
                  <a:tcPr/>
                </a:tc>
                <a:tc>
                  <a:txBody>
                    <a:bodyPr/>
                    <a:lstStyle/>
                    <a:p>
                      <a:pPr algn="ctr"/>
                      <a:r>
                        <a:rPr lang="en-IN" dirty="0" smtClean="0"/>
                        <a:t>33B</a:t>
                      </a:r>
                      <a:endParaRPr lang="en-IN" dirty="0"/>
                    </a:p>
                  </a:txBody>
                  <a:tcPr/>
                </a:tc>
                <a:tc>
                  <a:txBody>
                    <a:bodyPr/>
                    <a:lstStyle/>
                    <a:p>
                      <a:r>
                        <a:rPr lang="en-IN" dirty="0" smtClean="0"/>
                        <a:t>Currency/Instructed Amount</a:t>
                      </a:r>
                      <a:endParaRPr lang="en-IN" dirty="0"/>
                    </a:p>
                  </a:txBody>
                  <a:tcPr/>
                </a:tc>
                <a:tc>
                  <a:txBody>
                    <a:bodyPr/>
                    <a:lstStyle/>
                    <a:p>
                      <a:r>
                        <a:rPr lang="en-IN" sz="1800" b="0" i="0" u="none" strike="noStrike" kern="1200" baseline="0" dirty="0" smtClean="0">
                          <a:solidFill>
                            <a:schemeClr val="dk1"/>
                          </a:solidFill>
                          <a:latin typeface="+mn-lt"/>
                          <a:ea typeface="+mn-ea"/>
                          <a:cs typeface="+mn-cs"/>
                        </a:rPr>
                        <a:t>3!a15d</a:t>
                      </a:r>
                      <a:endParaRPr lang="en-IN" dirty="0"/>
                    </a:p>
                  </a:txBody>
                  <a:tcPr/>
                </a:tc>
                <a:extLst>
                  <a:ext uri="{0D108BD9-81ED-4DB2-BD59-A6C34878D82A}">
                    <a16:rowId xmlns:a16="http://schemas.microsoft.com/office/drawing/2014/main" val="140177151"/>
                  </a:ext>
                </a:extLst>
              </a:tr>
              <a:tr h="370840">
                <a:tc gridSpan="4">
                  <a:txBody>
                    <a:bodyPr/>
                    <a:lstStyle/>
                    <a:p>
                      <a:pPr algn="l"/>
                      <a:r>
                        <a:rPr lang="en-IN" b="1" dirty="0" smtClean="0"/>
                        <a:t>End of</a:t>
                      </a:r>
                      <a:r>
                        <a:rPr lang="en-IN" b="1" baseline="0" dirty="0" smtClean="0"/>
                        <a:t> Sequence B Underlying Customer Credit Transfer Details</a:t>
                      </a:r>
                      <a:endParaRPr lang="en-IN" b="1" dirty="0"/>
                    </a:p>
                  </a:txBody>
                  <a:tcPr/>
                </a:tc>
                <a:tc hMerge="1">
                  <a:txBody>
                    <a:bodyPr/>
                    <a:lstStyle/>
                    <a:p>
                      <a:pPr algn="ct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737463764"/>
                  </a:ext>
                </a:extLst>
              </a:tr>
            </a:tbl>
          </a:graphicData>
        </a:graphic>
      </p:graphicFrame>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368518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2949525"/>
          </a:xfrm>
        </p:spPr>
        <p:txBody>
          <a:bodyPr/>
          <a:lstStyle/>
          <a:p>
            <a:r>
              <a:rPr lang="en-IN" dirty="0">
                <a:latin typeface="Calibri" panose="020F0502020204030204" pitchFamily="34" charset="0"/>
                <a:cs typeface="Calibri" panose="020F0502020204030204" pitchFamily="34" charset="0"/>
              </a:rPr>
              <a:t>Value 27 May 2009, Mr. Big orders Bank A, Brussels to pay an invoice with number 1234 of USD 10,500.00 to Mr. Small who has an account 987654321 with Bank B, London.</a:t>
            </a:r>
          </a:p>
          <a:p>
            <a:r>
              <a:rPr lang="en-IN" dirty="0">
                <a:latin typeface="Calibri" panose="020F0502020204030204" pitchFamily="34" charset="0"/>
                <a:cs typeface="Calibri" panose="020F0502020204030204" pitchFamily="34" charset="0"/>
              </a:rPr>
              <a:t> </a:t>
            </a:r>
          </a:p>
          <a:p>
            <a:r>
              <a:rPr lang="en-IN" dirty="0">
                <a:latin typeface="Calibri" panose="020F0502020204030204" pitchFamily="34" charset="0"/>
                <a:cs typeface="Calibri" panose="020F0502020204030204" pitchFamily="34" charset="0"/>
              </a:rPr>
              <a:t>Bank A processes this transaction through cover method by sending:</a:t>
            </a:r>
          </a:p>
          <a:p>
            <a:r>
              <a:rPr lang="en-IN" dirty="0">
                <a:latin typeface="Calibri" panose="020F0502020204030204" pitchFamily="34" charset="0"/>
                <a:cs typeface="Calibri" panose="020F0502020204030204" pitchFamily="34" charset="0"/>
              </a:rPr>
              <a:t> </a:t>
            </a:r>
          </a:p>
          <a:p>
            <a:pPr lvl="0"/>
            <a:r>
              <a:rPr lang="en-IN" dirty="0">
                <a:latin typeface="Calibri" panose="020F0502020204030204" pitchFamily="34" charset="0"/>
                <a:cs typeface="Calibri" panose="020F0502020204030204" pitchFamily="34" charset="0"/>
              </a:rPr>
              <a:t>A customer credit transfer message MT 103 to Bank B, using reference 090525/123COV.</a:t>
            </a:r>
          </a:p>
          <a:p>
            <a:r>
              <a:rPr lang="en-IN" dirty="0">
                <a:latin typeface="Calibri" panose="020F0502020204030204" pitchFamily="34" charset="0"/>
                <a:cs typeface="Calibri" panose="020F0502020204030204" pitchFamily="34" charset="0"/>
              </a:rPr>
              <a:t> </a:t>
            </a:r>
          </a:p>
          <a:p>
            <a:pPr lvl="0"/>
            <a:r>
              <a:rPr lang="en-IN" dirty="0">
                <a:latin typeface="Calibri" panose="020F0502020204030204" pitchFamily="34" charset="0"/>
                <a:cs typeface="Calibri" panose="020F0502020204030204" pitchFamily="34" charset="0"/>
              </a:rPr>
              <a:t>A message MT 202 COV with reference 090525/124COV for the USD payment to its USD correspondent Bank C, New York for credit of Bank B, London on their account 123444555 at Bank D, New York.</a:t>
            </a: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Example of MT 202 COV as cover of MT 103</a:t>
            </a:r>
            <a:endParaRPr lang="en-IN" sz="3000" dirty="0">
              <a:latin typeface="+mj-lt"/>
            </a:endParaRPr>
          </a:p>
        </p:txBody>
      </p:sp>
    </p:spTree>
    <p:extLst>
      <p:ext uri="{BB962C8B-B14F-4D97-AF65-F5344CB8AC3E}">
        <p14:creationId xmlns:p14="http://schemas.microsoft.com/office/powerpoint/2010/main" val="2709106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1485" y="1371599"/>
            <a:ext cx="10636333" cy="4488874"/>
          </a:xfrm>
          <a:prstGeom prst="rect">
            <a:avLst/>
          </a:prstGeom>
        </p:spPr>
      </p:pic>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2127965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900545"/>
            <a:ext cx="10926987" cy="1049969"/>
          </a:xfrm>
        </p:spPr>
        <p:txBody>
          <a:bodyPr/>
          <a:lstStyle/>
          <a:p>
            <a:r>
              <a:rPr lang="en-IN" dirty="0" smtClean="0"/>
              <a:t>SWIFT Message MT 103</a:t>
            </a:r>
          </a:p>
          <a:p>
            <a:endParaRPr lang="en-IN" dirty="0"/>
          </a:p>
        </p:txBody>
      </p:sp>
      <p:sp>
        <p:nvSpPr>
          <p:cNvPr id="3" name="Title 2"/>
          <p:cNvSpPr>
            <a:spLocks noGrp="1"/>
          </p:cNvSpPr>
          <p:nvPr>
            <p:ph type="title"/>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1942859815"/>
              </p:ext>
            </p:extLst>
          </p:nvPr>
        </p:nvGraphicFramePr>
        <p:xfrm>
          <a:off x="1001484" y="1286985"/>
          <a:ext cx="10359244" cy="4897120"/>
        </p:xfrm>
        <a:graphic>
          <a:graphicData uri="http://schemas.openxmlformats.org/drawingml/2006/table">
            <a:tbl>
              <a:tblPr firstRow="1" bandRow="1">
                <a:tableStyleId>{5C22544A-7EE6-4342-B048-85BDC9FD1C3A}</a:tableStyleId>
              </a:tblPr>
              <a:tblGrid>
                <a:gridCol w="5179622">
                  <a:extLst>
                    <a:ext uri="{9D8B030D-6E8A-4147-A177-3AD203B41FA5}">
                      <a16:colId xmlns:a16="http://schemas.microsoft.com/office/drawing/2014/main" val="3268849392"/>
                    </a:ext>
                  </a:extLst>
                </a:gridCol>
                <a:gridCol w="5179622">
                  <a:extLst>
                    <a:ext uri="{9D8B030D-6E8A-4147-A177-3AD203B41FA5}">
                      <a16:colId xmlns:a16="http://schemas.microsoft.com/office/drawing/2014/main" val="1386234426"/>
                    </a:ext>
                  </a:extLst>
                </a:gridCol>
              </a:tblGrid>
              <a:tr h="370840">
                <a:tc>
                  <a:txBody>
                    <a:bodyPr/>
                    <a:lstStyle/>
                    <a:p>
                      <a:r>
                        <a:rPr lang="en-IN" dirty="0" smtClean="0">
                          <a:latin typeface="Calibri" panose="020F0502020204030204" pitchFamily="34" charset="0"/>
                          <a:cs typeface="Calibri" panose="020F0502020204030204" pitchFamily="34" charset="0"/>
                        </a:rPr>
                        <a:t>Explanation</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Format</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48786635"/>
                  </a:ext>
                </a:extLst>
              </a:tr>
              <a:tr h="370840">
                <a:tc>
                  <a:txBody>
                    <a:bodyPr/>
                    <a:lstStyle/>
                    <a:p>
                      <a:r>
                        <a:rPr lang="en-IN" dirty="0" smtClean="0">
                          <a:latin typeface="Calibri" panose="020F0502020204030204" pitchFamily="34" charset="0"/>
                          <a:cs typeface="Calibri" panose="020F0502020204030204" pitchFamily="34" charset="0"/>
                        </a:rPr>
                        <a:t>Sender</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smtClean="0">
                          <a:solidFill>
                            <a:schemeClr val="dk1"/>
                          </a:solidFill>
                          <a:effectLst/>
                          <a:latin typeface="Calibri" panose="020F0502020204030204" pitchFamily="34" charset="0"/>
                          <a:ea typeface="+mn-ea"/>
                          <a:cs typeface="Calibri" panose="020F0502020204030204" pitchFamily="34" charset="0"/>
                        </a:rPr>
                        <a:t>AAAABEBB</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5761720"/>
                  </a:ext>
                </a:extLst>
              </a:tr>
              <a:tr h="370840">
                <a:tc>
                  <a:txBody>
                    <a:bodyPr/>
                    <a:lstStyle/>
                    <a:p>
                      <a:r>
                        <a:rPr lang="en-IN" dirty="0" smtClean="0">
                          <a:latin typeface="Calibri" panose="020F0502020204030204" pitchFamily="34" charset="0"/>
                          <a:cs typeface="Calibri" panose="020F0502020204030204" pitchFamily="34" charset="0"/>
                        </a:rPr>
                        <a:t>Message</a:t>
                      </a:r>
                      <a:r>
                        <a:rPr lang="en-IN" baseline="0" dirty="0" smtClean="0">
                          <a:latin typeface="Calibri" panose="020F0502020204030204" pitchFamily="34" charset="0"/>
                          <a:cs typeface="Calibri" panose="020F0502020204030204" pitchFamily="34" charset="0"/>
                        </a:rPr>
                        <a:t> Type </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103</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50533296"/>
                  </a:ext>
                </a:extLst>
              </a:tr>
              <a:tr h="370840">
                <a:tc>
                  <a:txBody>
                    <a:bodyPr/>
                    <a:lstStyle/>
                    <a:p>
                      <a:r>
                        <a:rPr lang="en-IN" dirty="0" smtClean="0">
                          <a:latin typeface="Calibri" panose="020F0502020204030204" pitchFamily="34" charset="0"/>
                          <a:cs typeface="Calibri" panose="020F0502020204030204" pitchFamily="34" charset="0"/>
                        </a:rPr>
                        <a:t>Receiver</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smtClean="0">
                          <a:solidFill>
                            <a:schemeClr val="dk1"/>
                          </a:solidFill>
                          <a:effectLst/>
                          <a:latin typeface="Calibri" panose="020F0502020204030204" pitchFamily="34" charset="0"/>
                          <a:ea typeface="+mn-ea"/>
                          <a:cs typeface="Calibri" panose="020F0502020204030204" pitchFamily="34" charset="0"/>
                        </a:rPr>
                        <a:t>BBBBGB22</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83909597"/>
                  </a:ext>
                </a:extLst>
              </a:tr>
              <a:tr h="370840">
                <a:tc>
                  <a:txBody>
                    <a:bodyPr/>
                    <a:lstStyle/>
                    <a:p>
                      <a:r>
                        <a:rPr lang="en-IN" dirty="0" smtClean="0">
                          <a:latin typeface="Calibri" panose="020F0502020204030204" pitchFamily="34" charset="0"/>
                          <a:cs typeface="Calibri" panose="020F0502020204030204" pitchFamily="34" charset="0"/>
                        </a:rPr>
                        <a:t>Unique End to End Transaction Reference</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smtClean="0">
                          <a:solidFill>
                            <a:schemeClr val="dk1"/>
                          </a:solidFill>
                          <a:effectLst/>
                          <a:latin typeface="Calibri" panose="020F0502020204030204" pitchFamily="34" charset="0"/>
                          <a:ea typeface="+mn-ea"/>
                          <a:cs typeface="Calibri" panose="020F0502020204030204" pitchFamily="34" charset="0"/>
                        </a:rPr>
                        <a:t>121:693eb10c-618b-456d-ac53-c0b0226b537c</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27616364"/>
                  </a:ext>
                </a:extLst>
              </a:tr>
              <a:tr h="370840">
                <a:tc gridSpan="2">
                  <a:txBody>
                    <a:bodyPr/>
                    <a:lstStyle/>
                    <a:p>
                      <a:r>
                        <a:rPr lang="en-IN" dirty="0" smtClean="0">
                          <a:latin typeface="Calibri" panose="020F0502020204030204" pitchFamily="34" charset="0"/>
                          <a:cs typeface="Calibri" panose="020F0502020204030204" pitchFamily="34" charset="0"/>
                        </a:rPr>
                        <a:t>Message Text</a:t>
                      </a:r>
                      <a:endParaRPr lang="en-IN" dirty="0">
                        <a:latin typeface="Calibri" panose="020F0502020204030204" pitchFamily="34" charset="0"/>
                        <a:cs typeface="Calibri" panose="020F0502020204030204" pitchFamily="34" charset="0"/>
                      </a:endParaRPr>
                    </a:p>
                  </a:txBody>
                  <a:tcPr/>
                </a:tc>
                <a:tc hMerge="1">
                  <a:txBody>
                    <a:bodyPr/>
                    <a:lstStyle/>
                    <a:p>
                      <a:endParaRPr lang="en-IN" dirty="0"/>
                    </a:p>
                  </a:txBody>
                  <a:tcPr/>
                </a:tc>
                <a:extLst>
                  <a:ext uri="{0D108BD9-81ED-4DB2-BD59-A6C34878D82A}">
                    <a16:rowId xmlns:a16="http://schemas.microsoft.com/office/drawing/2014/main" val="3630073025"/>
                  </a:ext>
                </a:extLst>
              </a:tr>
              <a:tr h="370840">
                <a:tc>
                  <a:txBody>
                    <a:bodyPr/>
                    <a:lstStyle/>
                    <a:p>
                      <a:r>
                        <a:rPr lang="en-IN" dirty="0" smtClean="0">
                          <a:latin typeface="Calibri" panose="020F0502020204030204" pitchFamily="34" charset="0"/>
                          <a:cs typeface="Calibri" panose="020F0502020204030204" pitchFamily="34" charset="0"/>
                        </a:rPr>
                        <a:t>Sender’s Reference</a:t>
                      </a:r>
                      <a:endParaRPr lang="en-IN" dirty="0">
                        <a:latin typeface="Calibri" panose="020F0502020204030204" pitchFamily="34" charset="0"/>
                        <a:cs typeface="Calibri" panose="020F0502020204030204" pitchFamily="34" charset="0"/>
                      </a:endParaRPr>
                    </a:p>
                  </a:txBody>
                  <a:tcPr/>
                </a:tc>
                <a:tc>
                  <a:txBody>
                    <a:bodyPr/>
                    <a:lstStyle/>
                    <a:p>
                      <a:r>
                        <a:rPr lang="en-IN" sz="1800" kern="1200" smtClean="0">
                          <a:solidFill>
                            <a:schemeClr val="dk1"/>
                          </a:solidFill>
                          <a:effectLst/>
                          <a:latin typeface="Calibri" panose="020F0502020204030204" pitchFamily="34" charset="0"/>
                          <a:ea typeface="+mn-ea"/>
                          <a:cs typeface="Calibri" panose="020F0502020204030204" pitchFamily="34" charset="0"/>
                        </a:rPr>
                        <a:t>:20:090525/123COV</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3042549"/>
                  </a:ext>
                </a:extLst>
              </a:tr>
              <a:tr h="370840">
                <a:tc>
                  <a:txBody>
                    <a:bodyPr/>
                    <a:lstStyle/>
                    <a:p>
                      <a:r>
                        <a:rPr lang="en-IN" dirty="0" smtClean="0">
                          <a:latin typeface="Calibri" panose="020F0502020204030204" pitchFamily="34" charset="0"/>
                          <a:cs typeface="Calibri" panose="020F0502020204030204" pitchFamily="34" charset="0"/>
                        </a:rPr>
                        <a:t>Bank Operation Code</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smtClean="0">
                          <a:solidFill>
                            <a:schemeClr val="dk1"/>
                          </a:solidFill>
                          <a:effectLst/>
                          <a:latin typeface="Calibri" panose="020F0502020204030204" pitchFamily="34" charset="0"/>
                          <a:ea typeface="+mn-ea"/>
                          <a:cs typeface="Calibri" panose="020F0502020204030204" pitchFamily="34" charset="0"/>
                        </a:rPr>
                        <a:t>:23B:CRED</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83721599"/>
                  </a:ext>
                </a:extLst>
              </a:tr>
              <a:tr h="370840">
                <a:tc>
                  <a:txBody>
                    <a:bodyPr/>
                    <a:lstStyle/>
                    <a:p>
                      <a:r>
                        <a:rPr lang="en-IN" dirty="0" smtClean="0">
                          <a:latin typeface="Calibri" panose="020F0502020204030204" pitchFamily="34" charset="0"/>
                          <a:cs typeface="Calibri" panose="020F0502020204030204" pitchFamily="34" charset="0"/>
                        </a:rPr>
                        <a:t>Value Date, Currency</a:t>
                      </a:r>
                      <a:r>
                        <a:rPr lang="en-IN" baseline="0" dirty="0" smtClean="0">
                          <a:latin typeface="Calibri" panose="020F0502020204030204" pitchFamily="34" charset="0"/>
                          <a:cs typeface="Calibri" panose="020F0502020204030204" pitchFamily="34" charset="0"/>
                        </a:rPr>
                        <a:t> Code, Amount</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smtClean="0">
                          <a:solidFill>
                            <a:schemeClr val="dk1"/>
                          </a:solidFill>
                          <a:effectLst/>
                          <a:latin typeface="Calibri" panose="020F0502020204030204" pitchFamily="34" charset="0"/>
                          <a:ea typeface="+mn-ea"/>
                          <a:cs typeface="Calibri" panose="020F0502020204030204" pitchFamily="34" charset="0"/>
                        </a:rPr>
                        <a:t>:32A:090527USD10500,00</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15124281"/>
                  </a:ext>
                </a:extLst>
              </a:tr>
              <a:tr h="370840">
                <a:tc>
                  <a:txBody>
                    <a:bodyPr/>
                    <a:lstStyle/>
                    <a:p>
                      <a:r>
                        <a:rPr lang="en-IN" dirty="0" smtClean="0">
                          <a:latin typeface="Calibri" panose="020F0502020204030204" pitchFamily="34" charset="0"/>
                          <a:cs typeface="Calibri" panose="020F0502020204030204" pitchFamily="34" charset="0"/>
                        </a:rPr>
                        <a:t>Currency Instructed</a:t>
                      </a:r>
                      <a:r>
                        <a:rPr lang="en-IN" baseline="0" dirty="0" smtClean="0">
                          <a:latin typeface="Calibri" panose="020F0502020204030204" pitchFamily="34" charset="0"/>
                          <a:cs typeface="Calibri" panose="020F0502020204030204" pitchFamily="34" charset="0"/>
                        </a:rPr>
                        <a:t> Amount</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smtClean="0">
                          <a:solidFill>
                            <a:schemeClr val="dk1"/>
                          </a:solidFill>
                          <a:effectLst/>
                          <a:latin typeface="Calibri" panose="020F0502020204030204" pitchFamily="34" charset="0"/>
                          <a:ea typeface="+mn-ea"/>
                          <a:cs typeface="Calibri" panose="020F0502020204030204" pitchFamily="34" charset="0"/>
                        </a:rPr>
                        <a:t>:33B:USD10500,00</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42823999"/>
                  </a:ext>
                </a:extLst>
              </a:tr>
              <a:tr h="370840">
                <a:tc>
                  <a:txBody>
                    <a:bodyPr/>
                    <a:lstStyle/>
                    <a:p>
                      <a:r>
                        <a:rPr lang="en-IN" dirty="0" smtClean="0">
                          <a:latin typeface="Calibri" panose="020F0502020204030204" pitchFamily="34" charset="0"/>
                          <a:cs typeface="Calibri" panose="020F0502020204030204" pitchFamily="34" charset="0"/>
                        </a:rPr>
                        <a:t>Ordering Customer</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smtClean="0">
                          <a:solidFill>
                            <a:schemeClr val="dk1"/>
                          </a:solidFill>
                          <a:effectLst/>
                          <a:latin typeface="Calibri" panose="020F0502020204030204" pitchFamily="34" charset="0"/>
                          <a:ea typeface="+mn-ea"/>
                          <a:cs typeface="Calibri" panose="020F0502020204030204" pitchFamily="34" charset="0"/>
                        </a:rPr>
                        <a:t>:50F:/123564982101</a:t>
                      </a:r>
                    </a:p>
                    <a:p>
                      <a:r>
                        <a:rPr lang="en-IN" sz="1800" kern="1200" dirty="0" smtClean="0">
                          <a:solidFill>
                            <a:schemeClr val="dk1"/>
                          </a:solidFill>
                          <a:effectLst/>
                          <a:latin typeface="Calibri" panose="020F0502020204030204" pitchFamily="34" charset="0"/>
                          <a:ea typeface="+mn-ea"/>
                          <a:cs typeface="Calibri" panose="020F0502020204030204" pitchFamily="34" charset="0"/>
                        </a:rPr>
                        <a:t>1/MR. BIG</a:t>
                      </a:r>
                    </a:p>
                    <a:p>
                      <a:r>
                        <a:rPr lang="en-IN" sz="1800" kern="1200" dirty="0" smtClean="0">
                          <a:solidFill>
                            <a:schemeClr val="dk1"/>
                          </a:solidFill>
                          <a:effectLst/>
                          <a:latin typeface="Calibri" panose="020F0502020204030204" pitchFamily="34" charset="0"/>
                          <a:ea typeface="+mn-ea"/>
                          <a:cs typeface="Calibri" panose="020F0502020204030204" pitchFamily="34" charset="0"/>
                        </a:rPr>
                        <a:t>2/HIGH STREET 3</a:t>
                      </a:r>
                    </a:p>
                    <a:p>
                      <a:r>
                        <a:rPr lang="en-IN" sz="1800" kern="1200" dirty="0" smtClean="0">
                          <a:solidFill>
                            <a:schemeClr val="dk1"/>
                          </a:solidFill>
                          <a:effectLst/>
                          <a:latin typeface="Calibri" panose="020F0502020204030204" pitchFamily="34" charset="0"/>
                          <a:ea typeface="+mn-ea"/>
                          <a:cs typeface="Calibri" panose="020F0502020204030204" pitchFamily="34" charset="0"/>
                        </a:rPr>
                        <a:t>3/BE/BRUSSELS</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52232426"/>
                  </a:ext>
                </a:extLst>
              </a:tr>
            </a:tbl>
          </a:graphicData>
        </a:graphic>
      </p:graphicFrame>
    </p:spTree>
    <p:extLst>
      <p:ext uri="{BB962C8B-B14F-4D97-AF65-F5344CB8AC3E}">
        <p14:creationId xmlns:p14="http://schemas.microsoft.com/office/powerpoint/2010/main" val="2198764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3503523"/>
          </a:xfrm>
        </p:spPr>
        <p:txBody>
          <a:bodyPr/>
          <a:lstStyle/>
          <a:p>
            <a:r>
              <a:rPr lang="en-US" dirty="0">
                <a:latin typeface="Calibri" panose="020F0502020204030204" pitchFamily="34" charset="0"/>
                <a:cs typeface="Calibri" panose="020F0502020204030204" pitchFamily="34" charset="0"/>
              </a:rPr>
              <a:t>There are a number of known benefits </a:t>
            </a:r>
            <a:r>
              <a:rPr lang="en-US" dirty="0" smtClean="0">
                <a:latin typeface="Calibri" panose="020F0502020204030204" pitchFamily="34" charset="0"/>
                <a:cs typeface="Calibri" panose="020F0502020204030204" pitchFamily="34" charset="0"/>
              </a:rPr>
              <a:t>for </a:t>
            </a:r>
            <a:r>
              <a:rPr lang="en-US" dirty="0">
                <a:latin typeface="Calibri" panose="020F0502020204030204" pitchFamily="34" charset="0"/>
                <a:cs typeface="Calibri" panose="020F0502020204030204" pitchFamily="34" charset="0"/>
              </a:rPr>
              <a:t>using SWIFT: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Transparency. </a:t>
            </a:r>
            <a:r>
              <a:rPr lang="en-US" dirty="0">
                <a:latin typeface="Calibri" panose="020F0502020204030204" pitchFamily="34" charset="0"/>
                <a:cs typeface="Calibri" panose="020F0502020204030204" pitchFamily="34" charset="0"/>
              </a:rPr>
              <a:t>SWIFT payments clearly detail the amounts involved in the transaction, the route it takes between banks, the details of all charges and the nature of the payment (along with many other details). This information allows all parties involved to track the transaction and to understand the costs and time period involved.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Traceability. </a:t>
            </a:r>
            <a:r>
              <a:rPr lang="en-US" dirty="0">
                <a:latin typeface="Calibri" panose="020F0502020204030204" pitchFamily="34" charset="0"/>
                <a:cs typeface="Calibri" panose="020F0502020204030204" pitchFamily="34" charset="0"/>
              </a:rPr>
              <a:t>Because SWIFT details the route of the transaction between banks and the amount of money involved, it provides clear and recognized proof of payment.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Consistency. </a:t>
            </a:r>
            <a:r>
              <a:rPr lang="en-US" dirty="0">
                <a:latin typeface="Calibri" panose="020F0502020204030204" pitchFamily="34" charset="0"/>
                <a:cs typeface="Calibri" panose="020F0502020204030204" pitchFamily="34" charset="0"/>
              </a:rPr>
              <a:t>Due to the consistency of how messages are structured, payment information is easy to decipher regardless of country or language barriers. </a:t>
            </a:r>
          </a:p>
          <a:p>
            <a:endParaRPr lang="en-IN" dirty="0"/>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Benefits of SWIFT</a:t>
            </a:r>
            <a:endParaRPr lang="en-IN" sz="3000" dirty="0">
              <a:latin typeface="+mj-lt"/>
            </a:endParaRPr>
          </a:p>
        </p:txBody>
      </p:sp>
    </p:spTree>
    <p:extLst>
      <p:ext uri="{BB962C8B-B14F-4D97-AF65-F5344CB8AC3E}">
        <p14:creationId xmlns:p14="http://schemas.microsoft.com/office/powerpoint/2010/main" val="3460560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248093121"/>
              </p:ext>
            </p:extLst>
          </p:nvPr>
        </p:nvGraphicFramePr>
        <p:xfrm>
          <a:off x="1001713" y="1371600"/>
          <a:ext cx="10705378" cy="3413760"/>
        </p:xfrm>
        <a:graphic>
          <a:graphicData uri="http://schemas.openxmlformats.org/drawingml/2006/table">
            <a:tbl>
              <a:tblPr firstRow="1" bandRow="1">
                <a:tableStyleId>{5C22544A-7EE6-4342-B048-85BDC9FD1C3A}</a:tableStyleId>
              </a:tblPr>
              <a:tblGrid>
                <a:gridCol w="5352689">
                  <a:extLst>
                    <a:ext uri="{9D8B030D-6E8A-4147-A177-3AD203B41FA5}">
                      <a16:colId xmlns:a16="http://schemas.microsoft.com/office/drawing/2014/main" val="2690676597"/>
                    </a:ext>
                  </a:extLst>
                </a:gridCol>
                <a:gridCol w="5352689">
                  <a:extLst>
                    <a:ext uri="{9D8B030D-6E8A-4147-A177-3AD203B41FA5}">
                      <a16:colId xmlns:a16="http://schemas.microsoft.com/office/drawing/2014/main" val="2022128263"/>
                    </a:ext>
                  </a:extLst>
                </a:gridCol>
              </a:tblGrid>
              <a:tr h="370840">
                <a:tc>
                  <a:txBody>
                    <a:bodyPr/>
                    <a:lstStyle/>
                    <a:p>
                      <a:r>
                        <a:rPr lang="en-IN" dirty="0" smtClean="0">
                          <a:latin typeface="Calibri" panose="020F0502020204030204" pitchFamily="34" charset="0"/>
                          <a:cs typeface="Calibri" panose="020F0502020204030204" pitchFamily="34" charset="0"/>
                        </a:rPr>
                        <a:t>Explanation</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Format</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9179902"/>
                  </a:ext>
                </a:extLst>
              </a:tr>
              <a:tr h="370840">
                <a:tc>
                  <a:txBody>
                    <a:bodyPr/>
                    <a:lstStyle/>
                    <a:p>
                      <a:r>
                        <a:rPr lang="en-IN" dirty="0" smtClean="0">
                          <a:latin typeface="Calibri" panose="020F0502020204030204" pitchFamily="34" charset="0"/>
                          <a:cs typeface="Calibri" panose="020F0502020204030204" pitchFamily="34" charset="0"/>
                        </a:rPr>
                        <a:t>Sender’s Correspondent</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smtClean="0">
                          <a:solidFill>
                            <a:schemeClr val="dk1"/>
                          </a:solidFill>
                          <a:effectLst/>
                          <a:latin typeface="Calibri" panose="020F0502020204030204" pitchFamily="34" charset="0"/>
                          <a:ea typeface="+mn-ea"/>
                          <a:cs typeface="Calibri" panose="020F0502020204030204" pitchFamily="34" charset="0"/>
                        </a:rPr>
                        <a:t>:53A:CCCCUS33</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26254511"/>
                  </a:ext>
                </a:extLst>
              </a:tr>
              <a:tr h="370840">
                <a:tc>
                  <a:txBody>
                    <a:bodyPr/>
                    <a:lstStyle/>
                    <a:p>
                      <a:r>
                        <a:rPr lang="en-IN" dirty="0" smtClean="0">
                          <a:latin typeface="Calibri" panose="020F0502020204030204" pitchFamily="34" charset="0"/>
                          <a:cs typeface="Calibri" panose="020F0502020204030204" pitchFamily="34" charset="0"/>
                        </a:rPr>
                        <a:t>Receiver’s Correspondent</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smtClean="0">
                          <a:solidFill>
                            <a:schemeClr val="dk1"/>
                          </a:solidFill>
                          <a:effectLst/>
                          <a:latin typeface="Calibri" panose="020F0502020204030204" pitchFamily="34" charset="0"/>
                          <a:ea typeface="+mn-ea"/>
                          <a:cs typeface="Calibri" panose="020F0502020204030204" pitchFamily="34" charset="0"/>
                        </a:rPr>
                        <a:t>:54A:DDDDUS33</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78842119"/>
                  </a:ext>
                </a:extLst>
              </a:tr>
              <a:tr h="370840">
                <a:tc>
                  <a:txBody>
                    <a:bodyPr/>
                    <a:lstStyle/>
                    <a:p>
                      <a:r>
                        <a:rPr lang="en-IN" dirty="0" smtClean="0">
                          <a:latin typeface="Calibri" panose="020F0502020204030204" pitchFamily="34" charset="0"/>
                          <a:cs typeface="Calibri" panose="020F0502020204030204" pitchFamily="34" charset="0"/>
                        </a:rPr>
                        <a:t>Beneficiary</a:t>
                      </a:r>
                      <a:r>
                        <a:rPr lang="en-IN" baseline="0" dirty="0" smtClean="0">
                          <a:latin typeface="Calibri" panose="020F0502020204030204" pitchFamily="34" charset="0"/>
                          <a:cs typeface="Calibri" panose="020F0502020204030204" pitchFamily="34" charset="0"/>
                        </a:rPr>
                        <a:t> Customer</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smtClean="0">
                          <a:solidFill>
                            <a:schemeClr val="dk1"/>
                          </a:solidFill>
                          <a:effectLst/>
                          <a:latin typeface="Calibri" panose="020F0502020204030204" pitchFamily="34" charset="0"/>
                          <a:ea typeface="+mn-ea"/>
                          <a:cs typeface="Calibri" panose="020F0502020204030204" pitchFamily="34" charset="0"/>
                        </a:rPr>
                        <a:t>:59F:/987654321</a:t>
                      </a:r>
                    </a:p>
                    <a:p>
                      <a:r>
                        <a:rPr lang="en-IN" sz="1800" kern="1200" dirty="0" smtClean="0">
                          <a:solidFill>
                            <a:schemeClr val="dk1"/>
                          </a:solidFill>
                          <a:effectLst/>
                          <a:latin typeface="Calibri" panose="020F0502020204030204" pitchFamily="34" charset="0"/>
                          <a:ea typeface="+mn-ea"/>
                          <a:cs typeface="Calibri" panose="020F0502020204030204" pitchFamily="34" charset="0"/>
                        </a:rPr>
                        <a:t>1/MR. SMALL</a:t>
                      </a:r>
                    </a:p>
                    <a:p>
                      <a:r>
                        <a:rPr lang="en-IN" sz="1800" kern="1200" dirty="0" smtClean="0">
                          <a:solidFill>
                            <a:schemeClr val="dk1"/>
                          </a:solidFill>
                          <a:effectLst/>
                          <a:latin typeface="Calibri" panose="020F0502020204030204" pitchFamily="34" charset="0"/>
                          <a:ea typeface="+mn-ea"/>
                          <a:cs typeface="Calibri" panose="020F0502020204030204" pitchFamily="34" charset="0"/>
                        </a:rPr>
                        <a:t>2/LOW STREET 15</a:t>
                      </a:r>
                    </a:p>
                    <a:p>
                      <a:r>
                        <a:rPr lang="en-IN" sz="1800" kern="1200" dirty="0" smtClean="0">
                          <a:solidFill>
                            <a:schemeClr val="dk1"/>
                          </a:solidFill>
                          <a:effectLst/>
                          <a:latin typeface="Calibri" panose="020F0502020204030204" pitchFamily="34" charset="0"/>
                          <a:ea typeface="+mn-ea"/>
                          <a:cs typeface="Calibri" panose="020F0502020204030204" pitchFamily="34" charset="0"/>
                        </a:rPr>
                        <a:t>3/GB/LONDON</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37831216"/>
                  </a:ext>
                </a:extLst>
              </a:tr>
              <a:tr h="370840">
                <a:tc>
                  <a:txBody>
                    <a:bodyPr/>
                    <a:lstStyle/>
                    <a:p>
                      <a:r>
                        <a:rPr lang="en-IN" dirty="0" smtClean="0">
                          <a:latin typeface="Calibri" panose="020F0502020204030204" pitchFamily="34" charset="0"/>
                          <a:cs typeface="Calibri" panose="020F0502020204030204" pitchFamily="34" charset="0"/>
                        </a:rPr>
                        <a:t>Remittance</a:t>
                      </a:r>
                      <a:r>
                        <a:rPr lang="en-IN" baseline="0" dirty="0" smtClean="0">
                          <a:latin typeface="Calibri" panose="020F0502020204030204" pitchFamily="34" charset="0"/>
                          <a:cs typeface="Calibri" panose="020F0502020204030204" pitchFamily="34" charset="0"/>
                        </a:rPr>
                        <a:t> Information</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smtClean="0">
                          <a:solidFill>
                            <a:schemeClr val="dk1"/>
                          </a:solidFill>
                          <a:effectLst/>
                          <a:latin typeface="Calibri" panose="020F0502020204030204" pitchFamily="34" charset="0"/>
                          <a:ea typeface="+mn-ea"/>
                          <a:cs typeface="Calibri" panose="020F0502020204030204" pitchFamily="34" charset="0"/>
                        </a:rPr>
                        <a:t>:70:/INV/1234</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08110869"/>
                  </a:ext>
                </a:extLst>
              </a:tr>
              <a:tr h="370840">
                <a:tc>
                  <a:txBody>
                    <a:bodyPr/>
                    <a:lstStyle/>
                    <a:p>
                      <a:r>
                        <a:rPr lang="en-IN" dirty="0" smtClean="0">
                          <a:latin typeface="Calibri" panose="020F0502020204030204" pitchFamily="34" charset="0"/>
                          <a:cs typeface="Calibri" panose="020F0502020204030204" pitchFamily="34" charset="0"/>
                        </a:rPr>
                        <a:t>Details of Charges</a:t>
                      </a:r>
                      <a:endParaRPr lang="en-IN" dirty="0">
                        <a:latin typeface="Calibri" panose="020F0502020204030204" pitchFamily="34" charset="0"/>
                        <a:cs typeface="Calibri" panose="020F0502020204030204" pitchFamily="34" charset="0"/>
                      </a:endParaRPr>
                    </a:p>
                  </a:txBody>
                  <a:tcPr/>
                </a:tc>
                <a:tc>
                  <a:txBody>
                    <a:bodyPr/>
                    <a:lstStyle/>
                    <a:p>
                      <a:r>
                        <a:rPr lang="en-IN" sz="1800" kern="1200" dirty="0" smtClean="0">
                          <a:solidFill>
                            <a:schemeClr val="dk1"/>
                          </a:solidFill>
                          <a:effectLst/>
                          <a:latin typeface="Calibri" panose="020F0502020204030204" pitchFamily="34" charset="0"/>
                          <a:ea typeface="+mn-ea"/>
                          <a:cs typeface="Calibri" panose="020F0502020204030204" pitchFamily="34" charset="0"/>
                        </a:rPr>
                        <a:t>:71A:SHA</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28921228"/>
                  </a:ext>
                </a:extLst>
              </a:tr>
              <a:tr h="370840">
                <a:tc>
                  <a:txBody>
                    <a:bodyPr/>
                    <a:lstStyle/>
                    <a:p>
                      <a:r>
                        <a:rPr lang="en-IN" dirty="0" smtClean="0">
                          <a:latin typeface="Calibri" panose="020F0502020204030204" pitchFamily="34" charset="0"/>
                          <a:cs typeface="Calibri" panose="020F0502020204030204" pitchFamily="34" charset="0"/>
                        </a:rPr>
                        <a:t>End of message test/trailer</a:t>
                      </a:r>
                      <a:endParaRPr lang="en-IN" dirty="0">
                        <a:latin typeface="Calibri" panose="020F0502020204030204" pitchFamily="34" charset="0"/>
                        <a:cs typeface="Calibri" panose="020F0502020204030204" pitchFamily="34" charset="0"/>
                      </a:endParaRPr>
                    </a:p>
                  </a:txBody>
                  <a:tcPr/>
                </a:tc>
                <a:tc>
                  <a:txBody>
                    <a:bodyPr/>
                    <a:lstStyle/>
                    <a:p>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3281711"/>
                  </a:ext>
                </a:extLst>
              </a:tr>
            </a:tbl>
          </a:graphicData>
        </a:graphic>
      </p:graphicFrame>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368833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1485" y="1371599"/>
            <a:ext cx="10040588" cy="4558145"/>
          </a:xfrm>
          <a:prstGeom prst="rect">
            <a:avLst/>
          </a:prstGeom>
        </p:spPr>
      </p:pic>
      <p:sp>
        <p:nvSpPr>
          <p:cNvPr id="3" name="Title 2"/>
          <p:cNvSpPr>
            <a:spLocks noGrp="1"/>
          </p:cNvSpPr>
          <p:nvPr>
            <p:ph type="title"/>
          </p:nvPr>
        </p:nvSpPr>
        <p:spPr/>
        <p:txBody>
          <a:bodyPr/>
          <a:lstStyle/>
          <a:p>
            <a:r>
              <a:rPr lang="en-IN" dirty="0" smtClean="0"/>
              <a:t>SWIFT MT 202 COV Flow</a:t>
            </a:r>
            <a:endParaRPr lang="en-IN" dirty="0"/>
          </a:p>
        </p:txBody>
      </p:sp>
    </p:spTree>
    <p:extLst>
      <p:ext uri="{BB962C8B-B14F-4D97-AF65-F5344CB8AC3E}">
        <p14:creationId xmlns:p14="http://schemas.microsoft.com/office/powerpoint/2010/main" val="19123109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080656"/>
            <a:ext cx="10926987" cy="1172506"/>
          </a:xfrm>
        </p:spPr>
        <p:txBody>
          <a:bodyPr/>
          <a:lstStyle/>
          <a:p>
            <a:r>
              <a:rPr lang="en-IN" dirty="0" smtClean="0"/>
              <a:t>SWIFT Message MT 202 COV</a:t>
            </a:r>
          </a:p>
          <a:p>
            <a:endParaRPr lang="en-IN" dirty="0"/>
          </a:p>
          <a:p>
            <a:endParaRPr lang="en-IN" dirty="0"/>
          </a:p>
        </p:txBody>
      </p:sp>
      <p:sp>
        <p:nvSpPr>
          <p:cNvPr id="3" name="Title 2"/>
          <p:cNvSpPr>
            <a:spLocks noGrp="1"/>
          </p:cNvSpPr>
          <p:nvPr>
            <p:ph type="title"/>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871174317"/>
              </p:ext>
            </p:extLst>
          </p:nvPr>
        </p:nvGraphicFramePr>
        <p:xfrm>
          <a:off x="1001484" y="1666909"/>
          <a:ext cx="10608626" cy="4079240"/>
        </p:xfrm>
        <a:graphic>
          <a:graphicData uri="http://schemas.openxmlformats.org/drawingml/2006/table">
            <a:tbl>
              <a:tblPr firstRow="1" bandRow="1">
                <a:tableStyleId>{5C22544A-7EE6-4342-B048-85BDC9FD1C3A}</a:tableStyleId>
              </a:tblPr>
              <a:tblGrid>
                <a:gridCol w="5304313">
                  <a:extLst>
                    <a:ext uri="{9D8B030D-6E8A-4147-A177-3AD203B41FA5}">
                      <a16:colId xmlns:a16="http://schemas.microsoft.com/office/drawing/2014/main" val="552511707"/>
                    </a:ext>
                  </a:extLst>
                </a:gridCol>
                <a:gridCol w="5304313">
                  <a:extLst>
                    <a:ext uri="{9D8B030D-6E8A-4147-A177-3AD203B41FA5}">
                      <a16:colId xmlns:a16="http://schemas.microsoft.com/office/drawing/2014/main" val="386392919"/>
                    </a:ext>
                  </a:extLst>
                </a:gridCol>
              </a:tblGrid>
              <a:tr h="370840">
                <a:tc>
                  <a:txBody>
                    <a:bodyPr/>
                    <a:lstStyle/>
                    <a:p>
                      <a:r>
                        <a:rPr lang="en-IN" dirty="0" smtClean="0"/>
                        <a:t>Explanation</a:t>
                      </a:r>
                      <a:endParaRPr lang="en-IN" dirty="0"/>
                    </a:p>
                  </a:txBody>
                  <a:tcPr/>
                </a:tc>
                <a:tc>
                  <a:txBody>
                    <a:bodyPr/>
                    <a:lstStyle/>
                    <a:p>
                      <a:r>
                        <a:rPr lang="en-IN" dirty="0" smtClean="0"/>
                        <a:t>Format</a:t>
                      </a:r>
                      <a:endParaRPr lang="en-IN" dirty="0"/>
                    </a:p>
                  </a:txBody>
                  <a:tcPr/>
                </a:tc>
                <a:extLst>
                  <a:ext uri="{0D108BD9-81ED-4DB2-BD59-A6C34878D82A}">
                    <a16:rowId xmlns:a16="http://schemas.microsoft.com/office/drawing/2014/main" val="3071987736"/>
                  </a:ext>
                </a:extLst>
              </a:tr>
              <a:tr h="370840">
                <a:tc>
                  <a:txBody>
                    <a:bodyPr/>
                    <a:lstStyle/>
                    <a:p>
                      <a:r>
                        <a:rPr lang="en-IN" dirty="0" smtClean="0"/>
                        <a:t>Sender</a:t>
                      </a:r>
                      <a:endParaRPr lang="en-IN" dirty="0"/>
                    </a:p>
                  </a:txBody>
                  <a:tcPr/>
                </a:tc>
                <a:tc>
                  <a:txBody>
                    <a:bodyPr/>
                    <a:lstStyle/>
                    <a:p>
                      <a:r>
                        <a:rPr lang="en-IN" sz="1800" kern="1200" dirty="0" smtClean="0">
                          <a:solidFill>
                            <a:schemeClr val="dk1"/>
                          </a:solidFill>
                          <a:effectLst/>
                          <a:latin typeface="+mn-lt"/>
                          <a:ea typeface="+mn-ea"/>
                          <a:cs typeface="+mn-cs"/>
                        </a:rPr>
                        <a:t>AAAABEBB</a:t>
                      </a:r>
                      <a:endParaRPr lang="en-IN" dirty="0"/>
                    </a:p>
                  </a:txBody>
                  <a:tcPr/>
                </a:tc>
                <a:extLst>
                  <a:ext uri="{0D108BD9-81ED-4DB2-BD59-A6C34878D82A}">
                    <a16:rowId xmlns:a16="http://schemas.microsoft.com/office/drawing/2014/main" val="1404782066"/>
                  </a:ext>
                </a:extLst>
              </a:tr>
              <a:tr h="370840">
                <a:tc>
                  <a:txBody>
                    <a:bodyPr/>
                    <a:lstStyle/>
                    <a:p>
                      <a:r>
                        <a:rPr lang="en-IN" dirty="0" smtClean="0"/>
                        <a:t>Message Type</a:t>
                      </a:r>
                      <a:endParaRPr lang="en-IN" dirty="0"/>
                    </a:p>
                  </a:txBody>
                  <a:tcPr/>
                </a:tc>
                <a:tc>
                  <a:txBody>
                    <a:bodyPr/>
                    <a:lstStyle/>
                    <a:p>
                      <a:r>
                        <a:rPr lang="en-IN" dirty="0" smtClean="0"/>
                        <a:t>202</a:t>
                      </a:r>
                      <a:endParaRPr lang="en-IN" dirty="0"/>
                    </a:p>
                  </a:txBody>
                  <a:tcPr/>
                </a:tc>
                <a:extLst>
                  <a:ext uri="{0D108BD9-81ED-4DB2-BD59-A6C34878D82A}">
                    <a16:rowId xmlns:a16="http://schemas.microsoft.com/office/drawing/2014/main" val="2671289517"/>
                  </a:ext>
                </a:extLst>
              </a:tr>
              <a:tr h="370840">
                <a:tc>
                  <a:txBody>
                    <a:bodyPr/>
                    <a:lstStyle/>
                    <a:p>
                      <a:r>
                        <a:rPr lang="en-IN" dirty="0" smtClean="0"/>
                        <a:t>Receiver</a:t>
                      </a:r>
                      <a:endParaRPr lang="en-IN" dirty="0"/>
                    </a:p>
                  </a:txBody>
                  <a:tcPr/>
                </a:tc>
                <a:tc>
                  <a:txBody>
                    <a:bodyPr/>
                    <a:lstStyle/>
                    <a:p>
                      <a:r>
                        <a:rPr lang="en-IN" sz="1800" kern="1200" dirty="0" smtClean="0">
                          <a:solidFill>
                            <a:schemeClr val="dk1"/>
                          </a:solidFill>
                          <a:effectLst/>
                          <a:latin typeface="+mn-lt"/>
                          <a:ea typeface="+mn-ea"/>
                          <a:cs typeface="+mn-cs"/>
                        </a:rPr>
                        <a:t>CCCCUS33</a:t>
                      </a:r>
                      <a:endParaRPr lang="en-IN" dirty="0"/>
                    </a:p>
                  </a:txBody>
                  <a:tcPr/>
                </a:tc>
                <a:extLst>
                  <a:ext uri="{0D108BD9-81ED-4DB2-BD59-A6C34878D82A}">
                    <a16:rowId xmlns:a16="http://schemas.microsoft.com/office/drawing/2014/main" val="1611440286"/>
                  </a:ext>
                </a:extLst>
              </a:tr>
              <a:tr h="370840">
                <a:tc>
                  <a:txBody>
                    <a:bodyPr/>
                    <a:lstStyle/>
                    <a:p>
                      <a:r>
                        <a:rPr lang="en-IN" dirty="0" smtClean="0"/>
                        <a:t>Validation Flag</a:t>
                      </a:r>
                      <a:endParaRPr lang="en-IN" dirty="0"/>
                    </a:p>
                  </a:txBody>
                  <a:tcPr/>
                </a:tc>
                <a:tc>
                  <a:txBody>
                    <a:bodyPr/>
                    <a:lstStyle/>
                    <a:p>
                      <a:r>
                        <a:rPr lang="en-IN" sz="1800" kern="1200" dirty="0" smtClean="0">
                          <a:solidFill>
                            <a:schemeClr val="dk1"/>
                          </a:solidFill>
                          <a:effectLst/>
                          <a:latin typeface="+mn-lt"/>
                          <a:ea typeface="+mn-ea"/>
                          <a:cs typeface="+mn-cs"/>
                        </a:rPr>
                        <a:t>119:COV</a:t>
                      </a:r>
                      <a:endParaRPr lang="en-IN" dirty="0"/>
                    </a:p>
                  </a:txBody>
                  <a:tcPr/>
                </a:tc>
                <a:extLst>
                  <a:ext uri="{0D108BD9-81ED-4DB2-BD59-A6C34878D82A}">
                    <a16:rowId xmlns:a16="http://schemas.microsoft.com/office/drawing/2014/main" val="49831688"/>
                  </a:ext>
                </a:extLst>
              </a:tr>
              <a:tr h="370840">
                <a:tc>
                  <a:txBody>
                    <a:bodyPr/>
                    <a:lstStyle/>
                    <a:p>
                      <a:r>
                        <a:rPr lang="en-IN" dirty="0" smtClean="0"/>
                        <a:t>Unique End to End Transaction Reference </a:t>
                      </a:r>
                      <a:endParaRPr lang="en-IN" dirty="0"/>
                    </a:p>
                  </a:txBody>
                  <a:tcPr/>
                </a:tc>
                <a:tc>
                  <a:txBody>
                    <a:bodyPr/>
                    <a:lstStyle/>
                    <a:p>
                      <a:r>
                        <a:rPr lang="en-IN" sz="1800" kern="1200" dirty="0" smtClean="0">
                          <a:solidFill>
                            <a:schemeClr val="dk1"/>
                          </a:solidFill>
                          <a:effectLst/>
                          <a:latin typeface="+mn-lt"/>
                          <a:ea typeface="+mn-ea"/>
                          <a:cs typeface="+mn-cs"/>
                        </a:rPr>
                        <a:t>121:693eb10c-618b-456d-ac53-c0b0226b537c</a:t>
                      </a:r>
                      <a:endParaRPr lang="en-IN" dirty="0"/>
                    </a:p>
                  </a:txBody>
                  <a:tcPr/>
                </a:tc>
                <a:extLst>
                  <a:ext uri="{0D108BD9-81ED-4DB2-BD59-A6C34878D82A}">
                    <a16:rowId xmlns:a16="http://schemas.microsoft.com/office/drawing/2014/main" val="3579784933"/>
                  </a:ext>
                </a:extLst>
              </a:tr>
              <a:tr h="370840">
                <a:tc gridSpan="2">
                  <a:txBody>
                    <a:bodyPr/>
                    <a:lstStyle/>
                    <a:p>
                      <a:r>
                        <a:rPr lang="en-IN" dirty="0" smtClean="0"/>
                        <a:t>Message Text General Information</a:t>
                      </a:r>
                      <a:endParaRPr lang="en-IN" dirty="0"/>
                    </a:p>
                  </a:txBody>
                  <a:tcPr/>
                </a:tc>
                <a:tc hMerge="1">
                  <a:txBody>
                    <a:bodyPr/>
                    <a:lstStyle/>
                    <a:p>
                      <a:endParaRPr lang="en-IN" dirty="0"/>
                    </a:p>
                  </a:txBody>
                  <a:tcPr/>
                </a:tc>
                <a:extLst>
                  <a:ext uri="{0D108BD9-81ED-4DB2-BD59-A6C34878D82A}">
                    <a16:rowId xmlns:a16="http://schemas.microsoft.com/office/drawing/2014/main" val="1229629702"/>
                  </a:ext>
                </a:extLst>
              </a:tr>
              <a:tr h="370840">
                <a:tc>
                  <a:txBody>
                    <a:bodyPr/>
                    <a:lstStyle/>
                    <a:p>
                      <a:r>
                        <a:rPr lang="en-IN" dirty="0" smtClean="0"/>
                        <a:t>Transaction Reference Number</a:t>
                      </a:r>
                      <a:endParaRPr lang="en-IN" dirty="0"/>
                    </a:p>
                  </a:txBody>
                  <a:tcPr/>
                </a:tc>
                <a:tc>
                  <a:txBody>
                    <a:bodyPr/>
                    <a:lstStyle/>
                    <a:p>
                      <a:r>
                        <a:rPr lang="en-IN" sz="1800" kern="1200" dirty="0" smtClean="0">
                          <a:solidFill>
                            <a:schemeClr val="dk1"/>
                          </a:solidFill>
                          <a:effectLst/>
                          <a:latin typeface="+mn-lt"/>
                          <a:ea typeface="+mn-ea"/>
                          <a:cs typeface="+mn-cs"/>
                        </a:rPr>
                        <a:t>:20:090525/124COV</a:t>
                      </a:r>
                      <a:endParaRPr lang="en-IN" dirty="0"/>
                    </a:p>
                  </a:txBody>
                  <a:tcPr/>
                </a:tc>
                <a:extLst>
                  <a:ext uri="{0D108BD9-81ED-4DB2-BD59-A6C34878D82A}">
                    <a16:rowId xmlns:a16="http://schemas.microsoft.com/office/drawing/2014/main" val="3201330851"/>
                  </a:ext>
                </a:extLst>
              </a:tr>
              <a:tr h="370840">
                <a:tc>
                  <a:txBody>
                    <a:bodyPr/>
                    <a:lstStyle/>
                    <a:p>
                      <a:r>
                        <a:rPr lang="en-IN" dirty="0" smtClean="0"/>
                        <a:t>Related</a:t>
                      </a:r>
                      <a:r>
                        <a:rPr lang="en-IN" baseline="0" dirty="0" smtClean="0"/>
                        <a:t> Reference</a:t>
                      </a:r>
                      <a:endParaRPr lang="en-IN" dirty="0"/>
                    </a:p>
                  </a:txBody>
                  <a:tcPr/>
                </a:tc>
                <a:tc>
                  <a:txBody>
                    <a:bodyPr/>
                    <a:lstStyle/>
                    <a:p>
                      <a:r>
                        <a:rPr lang="en-IN" sz="1800" kern="1200" dirty="0" smtClean="0">
                          <a:solidFill>
                            <a:schemeClr val="dk1"/>
                          </a:solidFill>
                          <a:effectLst/>
                          <a:latin typeface="+mn-lt"/>
                          <a:ea typeface="+mn-ea"/>
                          <a:cs typeface="+mn-cs"/>
                        </a:rPr>
                        <a:t>:21:090525/123COV</a:t>
                      </a:r>
                      <a:endParaRPr lang="en-IN" dirty="0"/>
                    </a:p>
                  </a:txBody>
                  <a:tcPr/>
                </a:tc>
                <a:extLst>
                  <a:ext uri="{0D108BD9-81ED-4DB2-BD59-A6C34878D82A}">
                    <a16:rowId xmlns:a16="http://schemas.microsoft.com/office/drawing/2014/main" val="1149236949"/>
                  </a:ext>
                </a:extLst>
              </a:tr>
              <a:tr h="370840">
                <a:tc>
                  <a:txBody>
                    <a:bodyPr/>
                    <a:lstStyle/>
                    <a:p>
                      <a:r>
                        <a:rPr lang="en-IN" dirty="0" smtClean="0"/>
                        <a:t>Value</a:t>
                      </a:r>
                      <a:r>
                        <a:rPr lang="en-IN" baseline="0" dirty="0" smtClean="0"/>
                        <a:t> Date, Currency Code, Amount</a:t>
                      </a:r>
                      <a:endParaRPr lang="en-IN" dirty="0"/>
                    </a:p>
                  </a:txBody>
                  <a:tcPr/>
                </a:tc>
                <a:tc>
                  <a:txBody>
                    <a:bodyPr/>
                    <a:lstStyle/>
                    <a:p>
                      <a:r>
                        <a:rPr lang="en-IN" sz="1800" kern="1200" dirty="0" smtClean="0">
                          <a:solidFill>
                            <a:schemeClr val="dk1"/>
                          </a:solidFill>
                          <a:effectLst/>
                          <a:latin typeface="+mn-lt"/>
                          <a:ea typeface="+mn-ea"/>
                          <a:cs typeface="+mn-cs"/>
                        </a:rPr>
                        <a:t>:32A:090527USD10500,00</a:t>
                      </a:r>
                      <a:endParaRPr lang="en-IN" dirty="0"/>
                    </a:p>
                  </a:txBody>
                  <a:tcPr/>
                </a:tc>
                <a:extLst>
                  <a:ext uri="{0D108BD9-81ED-4DB2-BD59-A6C34878D82A}">
                    <a16:rowId xmlns:a16="http://schemas.microsoft.com/office/drawing/2014/main" val="1089744074"/>
                  </a:ext>
                </a:extLst>
              </a:tr>
              <a:tr h="370840">
                <a:tc>
                  <a:txBody>
                    <a:bodyPr/>
                    <a:lstStyle/>
                    <a:p>
                      <a:r>
                        <a:rPr lang="en-IN" dirty="0" smtClean="0"/>
                        <a:t>Account With Institution</a:t>
                      </a:r>
                      <a:endParaRPr lang="en-IN" dirty="0"/>
                    </a:p>
                  </a:txBody>
                  <a:tcPr/>
                </a:tc>
                <a:tc>
                  <a:txBody>
                    <a:bodyPr/>
                    <a:lstStyle/>
                    <a:p>
                      <a:r>
                        <a:rPr lang="en-IN" sz="1800" kern="1200" dirty="0" smtClean="0">
                          <a:solidFill>
                            <a:schemeClr val="dk1"/>
                          </a:solidFill>
                          <a:effectLst/>
                          <a:latin typeface="+mn-lt"/>
                          <a:ea typeface="+mn-ea"/>
                          <a:cs typeface="+mn-cs"/>
                        </a:rPr>
                        <a:t>:57A:DDDDUS33</a:t>
                      </a:r>
                      <a:endParaRPr lang="en-IN" dirty="0"/>
                    </a:p>
                  </a:txBody>
                  <a:tcPr/>
                </a:tc>
                <a:extLst>
                  <a:ext uri="{0D108BD9-81ED-4DB2-BD59-A6C34878D82A}">
                    <a16:rowId xmlns:a16="http://schemas.microsoft.com/office/drawing/2014/main" val="1835514687"/>
                  </a:ext>
                </a:extLst>
              </a:tr>
            </a:tbl>
          </a:graphicData>
        </a:graphic>
      </p:graphicFrame>
    </p:spTree>
    <p:extLst>
      <p:ext uri="{BB962C8B-B14F-4D97-AF65-F5344CB8AC3E}">
        <p14:creationId xmlns:p14="http://schemas.microsoft.com/office/powerpoint/2010/main" val="2522328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44305775"/>
              </p:ext>
            </p:extLst>
          </p:nvPr>
        </p:nvGraphicFramePr>
        <p:xfrm>
          <a:off x="1001713" y="1371600"/>
          <a:ext cx="10926762" cy="4602480"/>
        </p:xfrm>
        <a:graphic>
          <a:graphicData uri="http://schemas.openxmlformats.org/drawingml/2006/table">
            <a:tbl>
              <a:tblPr firstRow="1" bandRow="1">
                <a:tableStyleId>{5C22544A-7EE6-4342-B048-85BDC9FD1C3A}</a:tableStyleId>
              </a:tblPr>
              <a:tblGrid>
                <a:gridCol w="5463381">
                  <a:extLst>
                    <a:ext uri="{9D8B030D-6E8A-4147-A177-3AD203B41FA5}">
                      <a16:colId xmlns:a16="http://schemas.microsoft.com/office/drawing/2014/main" val="3708961287"/>
                    </a:ext>
                  </a:extLst>
                </a:gridCol>
                <a:gridCol w="5463381">
                  <a:extLst>
                    <a:ext uri="{9D8B030D-6E8A-4147-A177-3AD203B41FA5}">
                      <a16:colId xmlns:a16="http://schemas.microsoft.com/office/drawing/2014/main" val="691657446"/>
                    </a:ext>
                  </a:extLst>
                </a:gridCol>
              </a:tblGrid>
              <a:tr h="370840">
                <a:tc>
                  <a:txBody>
                    <a:bodyPr/>
                    <a:lstStyle/>
                    <a:p>
                      <a:r>
                        <a:rPr lang="en-IN" dirty="0" smtClean="0"/>
                        <a:t>Explanation</a:t>
                      </a:r>
                      <a:endParaRPr lang="en-IN" dirty="0"/>
                    </a:p>
                  </a:txBody>
                  <a:tcPr/>
                </a:tc>
                <a:tc>
                  <a:txBody>
                    <a:bodyPr/>
                    <a:lstStyle/>
                    <a:p>
                      <a:r>
                        <a:rPr lang="en-IN" dirty="0" smtClean="0"/>
                        <a:t>Format</a:t>
                      </a:r>
                      <a:endParaRPr lang="en-IN" dirty="0"/>
                    </a:p>
                  </a:txBody>
                  <a:tcPr/>
                </a:tc>
                <a:extLst>
                  <a:ext uri="{0D108BD9-81ED-4DB2-BD59-A6C34878D82A}">
                    <a16:rowId xmlns:a16="http://schemas.microsoft.com/office/drawing/2014/main" val="2417190498"/>
                  </a:ext>
                </a:extLst>
              </a:tr>
              <a:tr h="370840">
                <a:tc>
                  <a:txBody>
                    <a:bodyPr/>
                    <a:lstStyle/>
                    <a:p>
                      <a:r>
                        <a:rPr lang="en-IN" dirty="0" smtClean="0"/>
                        <a:t>Beneficiary Institution</a:t>
                      </a:r>
                      <a:endParaRPr lang="en-IN" dirty="0"/>
                    </a:p>
                  </a:txBody>
                  <a:tcPr/>
                </a:tc>
                <a:tc>
                  <a:txBody>
                    <a:bodyPr/>
                    <a:lstStyle/>
                    <a:p>
                      <a:r>
                        <a:rPr lang="en-IN" sz="1800" kern="1200" dirty="0" smtClean="0">
                          <a:solidFill>
                            <a:schemeClr val="dk1"/>
                          </a:solidFill>
                          <a:effectLst/>
                          <a:latin typeface="+mn-lt"/>
                          <a:ea typeface="+mn-ea"/>
                          <a:cs typeface="+mn-cs"/>
                        </a:rPr>
                        <a:t>:58A:BBBBGB22</a:t>
                      </a:r>
                      <a:endParaRPr lang="en-IN" dirty="0"/>
                    </a:p>
                  </a:txBody>
                  <a:tcPr/>
                </a:tc>
                <a:extLst>
                  <a:ext uri="{0D108BD9-81ED-4DB2-BD59-A6C34878D82A}">
                    <a16:rowId xmlns:a16="http://schemas.microsoft.com/office/drawing/2014/main" val="2720368636"/>
                  </a:ext>
                </a:extLst>
              </a:tr>
              <a:tr h="370840">
                <a:tc gridSpan="2">
                  <a:txBody>
                    <a:bodyPr/>
                    <a:lstStyle/>
                    <a:p>
                      <a:r>
                        <a:rPr lang="en-IN" dirty="0" smtClean="0"/>
                        <a:t>Underlying Customer Credit Transfer Details</a:t>
                      </a:r>
                      <a:endParaRPr lang="en-IN" dirty="0"/>
                    </a:p>
                  </a:txBody>
                  <a:tcPr/>
                </a:tc>
                <a:tc hMerge="1">
                  <a:txBody>
                    <a:bodyPr/>
                    <a:lstStyle/>
                    <a:p>
                      <a:endParaRPr lang="en-IN" dirty="0"/>
                    </a:p>
                  </a:txBody>
                  <a:tcPr/>
                </a:tc>
                <a:extLst>
                  <a:ext uri="{0D108BD9-81ED-4DB2-BD59-A6C34878D82A}">
                    <a16:rowId xmlns:a16="http://schemas.microsoft.com/office/drawing/2014/main" val="3109233710"/>
                  </a:ext>
                </a:extLst>
              </a:tr>
              <a:tr h="370840">
                <a:tc>
                  <a:txBody>
                    <a:bodyPr/>
                    <a:lstStyle/>
                    <a:p>
                      <a:r>
                        <a:rPr lang="en-IN" dirty="0" smtClean="0"/>
                        <a:t>Ordering Customer</a:t>
                      </a:r>
                      <a:endParaRPr lang="en-IN" dirty="0"/>
                    </a:p>
                  </a:txBody>
                  <a:tcPr/>
                </a:tc>
                <a:tc>
                  <a:txBody>
                    <a:bodyPr/>
                    <a:lstStyle/>
                    <a:p>
                      <a:r>
                        <a:rPr lang="en-IN" sz="1800" kern="1200" dirty="0" smtClean="0">
                          <a:solidFill>
                            <a:schemeClr val="dk1"/>
                          </a:solidFill>
                          <a:effectLst/>
                          <a:latin typeface="+mn-lt"/>
                          <a:ea typeface="+mn-ea"/>
                          <a:cs typeface="+mn-cs"/>
                        </a:rPr>
                        <a:t>:50F:/123564982101</a:t>
                      </a:r>
                    </a:p>
                    <a:p>
                      <a:r>
                        <a:rPr lang="en-IN" sz="1800" kern="1200" dirty="0" smtClean="0">
                          <a:solidFill>
                            <a:schemeClr val="dk1"/>
                          </a:solidFill>
                          <a:effectLst/>
                          <a:latin typeface="+mn-lt"/>
                          <a:ea typeface="+mn-ea"/>
                          <a:cs typeface="+mn-cs"/>
                        </a:rPr>
                        <a:t>1/MR. BIG</a:t>
                      </a:r>
                    </a:p>
                    <a:p>
                      <a:r>
                        <a:rPr lang="en-IN" sz="1800" kern="1200" dirty="0" smtClean="0">
                          <a:solidFill>
                            <a:schemeClr val="dk1"/>
                          </a:solidFill>
                          <a:effectLst/>
                          <a:latin typeface="+mn-lt"/>
                          <a:ea typeface="+mn-ea"/>
                          <a:cs typeface="+mn-cs"/>
                        </a:rPr>
                        <a:t>2/HIGH STREET 3</a:t>
                      </a:r>
                    </a:p>
                    <a:p>
                      <a:r>
                        <a:rPr lang="en-IN" sz="1800" kern="1200" dirty="0" smtClean="0">
                          <a:solidFill>
                            <a:schemeClr val="dk1"/>
                          </a:solidFill>
                          <a:effectLst/>
                          <a:latin typeface="+mn-lt"/>
                          <a:ea typeface="+mn-ea"/>
                          <a:cs typeface="+mn-cs"/>
                        </a:rPr>
                        <a:t>3/BE/BRUSSELS</a:t>
                      </a:r>
                      <a:endParaRPr lang="en-IN" dirty="0"/>
                    </a:p>
                  </a:txBody>
                  <a:tcPr/>
                </a:tc>
                <a:extLst>
                  <a:ext uri="{0D108BD9-81ED-4DB2-BD59-A6C34878D82A}">
                    <a16:rowId xmlns:a16="http://schemas.microsoft.com/office/drawing/2014/main" val="2313414455"/>
                  </a:ext>
                </a:extLst>
              </a:tr>
              <a:tr h="370840">
                <a:tc>
                  <a:txBody>
                    <a:bodyPr/>
                    <a:lstStyle/>
                    <a:p>
                      <a:r>
                        <a:rPr lang="en-IN" dirty="0" smtClean="0"/>
                        <a:t>Beneficiary Customer</a:t>
                      </a:r>
                      <a:endParaRPr lang="en-IN" dirty="0"/>
                    </a:p>
                  </a:txBody>
                  <a:tcPr/>
                </a:tc>
                <a:tc>
                  <a:txBody>
                    <a:bodyPr/>
                    <a:lstStyle/>
                    <a:p>
                      <a:r>
                        <a:rPr lang="en-IN" sz="1800" kern="1200" dirty="0" smtClean="0">
                          <a:solidFill>
                            <a:schemeClr val="dk1"/>
                          </a:solidFill>
                          <a:effectLst/>
                          <a:latin typeface="+mn-lt"/>
                          <a:ea typeface="+mn-ea"/>
                          <a:cs typeface="+mn-cs"/>
                        </a:rPr>
                        <a:t>:59F:/987654321</a:t>
                      </a:r>
                    </a:p>
                    <a:p>
                      <a:r>
                        <a:rPr lang="en-IN" sz="1800" kern="1200" dirty="0" smtClean="0">
                          <a:solidFill>
                            <a:schemeClr val="dk1"/>
                          </a:solidFill>
                          <a:effectLst/>
                          <a:latin typeface="+mn-lt"/>
                          <a:ea typeface="+mn-ea"/>
                          <a:cs typeface="+mn-cs"/>
                        </a:rPr>
                        <a:t>1/MR. SMALL</a:t>
                      </a:r>
                    </a:p>
                    <a:p>
                      <a:r>
                        <a:rPr lang="en-IN" sz="1800" kern="1200" dirty="0" smtClean="0">
                          <a:solidFill>
                            <a:schemeClr val="dk1"/>
                          </a:solidFill>
                          <a:effectLst/>
                          <a:latin typeface="+mn-lt"/>
                          <a:ea typeface="+mn-ea"/>
                          <a:cs typeface="+mn-cs"/>
                        </a:rPr>
                        <a:t>2/LOW STREET 15</a:t>
                      </a:r>
                    </a:p>
                    <a:p>
                      <a:r>
                        <a:rPr lang="en-IN" sz="1800" kern="1200" dirty="0" smtClean="0">
                          <a:solidFill>
                            <a:schemeClr val="dk1"/>
                          </a:solidFill>
                          <a:effectLst/>
                          <a:latin typeface="+mn-lt"/>
                          <a:ea typeface="+mn-ea"/>
                          <a:cs typeface="+mn-cs"/>
                        </a:rPr>
                        <a:t>3/GB/LONDON</a:t>
                      </a:r>
                      <a:endParaRPr lang="en-IN" dirty="0"/>
                    </a:p>
                  </a:txBody>
                  <a:tcPr/>
                </a:tc>
                <a:extLst>
                  <a:ext uri="{0D108BD9-81ED-4DB2-BD59-A6C34878D82A}">
                    <a16:rowId xmlns:a16="http://schemas.microsoft.com/office/drawing/2014/main" val="2215779625"/>
                  </a:ext>
                </a:extLst>
              </a:tr>
              <a:tr h="370840">
                <a:tc>
                  <a:txBody>
                    <a:bodyPr/>
                    <a:lstStyle/>
                    <a:p>
                      <a:r>
                        <a:rPr lang="en-IN" dirty="0" smtClean="0"/>
                        <a:t>Remittance</a:t>
                      </a:r>
                      <a:r>
                        <a:rPr lang="en-IN" baseline="0" dirty="0" smtClean="0"/>
                        <a:t> Information</a:t>
                      </a:r>
                      <a:endParaRPr lang="en-IN" dirty="0"/>
                    </a:p>
                  </a:txBody>
                  <a:tcPr/>
                </a:tc>
                <a:tc>
                  <a:txBody>
                    <a:bodyPr/>
                    <a:lstStyle/>
                    <a:p>
                      <a:r>
                        <a:rPr lang="en-IN" sz="1800" kern="1200" dirty="0" smtClean="0">
                          <a:solidFill>
                            <a:schemeClr val="dk1"/>
                          </a:solidFill>
                          <a:effectLst/>
                          <a:latin typeface="+mn-lt"/>
                          <a:ea typeface="+mn-ea"/>
                          <a:cs typeface="+mn-cs"/>
                        </a:rPr>
                        <a:t>:70:/INV/1234</a:t>
                      </a:r>
                      <a:endParaRPr lang="en-IN" dirty="0"/>
                    </a:p>
                  </a:txBody>
                  <a:tcPr/>
                </a:tc>
                <a:extLst>
                  <a:ext uri="{0D108BD9-81ED-4DB2-BD59-A6C34878D82A}">
                    <a16:rowId xmlns:a16="http://schemas.microsoft.com/office/drawing/2014/main" val="3887384164"/>
                  </a:ext>
                </a:extLst>
              </a:tr>
              <a:tr h="370840">
                <a:tc>
                  <a:txBody>
                    <a:bodyPr/>
                    <a:lstStyle/>
                    <a:p>
                      <a:r>
                        <a:rPr lang="en-IN" dirty="0" smtClean="0"/>
                        <a:t>Currency, instructed Amount</a:t>
                      </a:r>
                      <a:endParaRPr lang="en-IN" dirty="0"/>
                    </a:p>
                  </a:txBody>
                  <a:tcPr/>
                </a:tc>
                <a:tc>
                  <a:txBody>
                    <a:bodyPr/>
                    <a:lstStyle/>
                    <a:p>
                      <a:r>
                        <a:rPr lang="en-IN" sz="1800" kern="1200" dirty="0" smtClean="0">
                          <a:solidFill>
                            <a:schemeClr val="dk1"/>
                          </a:solidFill>
                          <a:effectLst/>
                          <a:latin typeface="+mn-lt"/>
                          <a:ea typeface="+mn-ea"/>
                          <a:cs typeface="+mn-cs"/>
                        </a:rPr>
                        <a:t>:33B:USD10500,00</a:t>
                      </a:r>
                      <a:endParaRPr lang="en-IN" dirty="0"/>
                    </a:p>
                  </a:txBody>
                  <a:tcPr/>
                </a:tc>
                <a:extLst>
                  <a:ext uri="{0D108BD9-81ED-4DB2-BD59-A6C34878D82A}">
                    <a16:rowId xmlns:a16="http://schemas.microsoft.com/office/drawing/2014/main" val="1643973409"/>
                  </a:ext>
                </a:extLst>
              </a:tr>
              <a:tr h="370840">
                <a:tc gridSpan="2">
                  <a:txBody>
                    <a:bodyPr/>
                    <a:lstStyle/>
                    <a:p>
                      <a:r>
                        <a:rPr lang="en-IN" dirty="0" smtClean="0"/>
                        <a:t>End of message</a:t>
                      </a:r>
                      <a:r>
                        <a:rPr lang="en-IN" baseline="0" dirty="0" smtClean="0"/>
                        <a:t> text/trailer</a:t>
                      </a:r>
                      <a:endParaRPr lang="en-IN" dirty="0"/>
                    </a:p>
                  </a:txBody>
                  <a:tcPr/>
                </a:tc>
                <a:tc hMerge="1">
                  <a:txBody>
                    <a:bodyPr/>
                    <a:lstStyle/>
                    <a:p>
                      <a:endParaRPr lang="en-IN" dirty="0"/>
                    </a:p>
                  </a:txBody>
                  <a:tcPr/>
                </a:tc>
                <a:extLst>
                  <a:ext uri="{0D108BD9-81ED-4DB2-BD59-A6C34878D82A}">
                    <a16:rowId xmlns:a16="http://schemas.microsoft.com/office/drawing/2014/main" val="4254730475"/>
                  </a:ext>
                </a:extLst>
              </a:tr>
            </a:tbl>
          </a:graphicData>
        </a:graphic>
      </p:graphicFrame>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060503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1461939"/>
          </a:xfrm>
        </p:spPr>
        <p:txBody>
          <a:bodyPr/>
          <a:lstStyle/>
          <a:p>
            <a:r>
              <a:rPr lang="en-IN" dirty="0" smtClean="0">
                <a:latin typeface="Calibri" panose="020F0502020204030204" pitchFamily="34" charset="0"/>
                <a:cs typeface="Calibri" panose="020F0502020204030204" pitchFamily="34" charset="0"/>
              </a:rPr>
              <a:t>The SWIFT MT 910 message is called Confirmation of Credit. It is sent to an account owner or to a party authorised by the account owner to receive that information. It indicates that funds have been credited to an account.</a:t>
            </a: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Calibri" panose="020F0502020204030204" pitchFamily="34" charset="0"/>
                <a:cs typeface="Calibri" panose="020F0502020204030204" pitchFamily="34" charset="0"/>
              </a:rPr>
              <a:t>MT910 – Confirmation of Credit</a:t>
            </a:r>
            <a:endParaRPr lang="en-IN" sz="3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927" y="2397269"/>
            <a:ext cx="9753600" cy="3476625"/>
          </a:xfrm>
          <a:prstGeom prst="rect">
            <a:avLst/>
          </a:prstGeom>
        </p:spPr>
      </p:pic>
    </p:spTree>
    <p:extLst>
      <p:ext uri="{BB962C8B-B14F-4D97-AF65-F5344CB8AC3E}">
        <p14:creationId xmlns:p14="http://schemas.microsoft.com/office/powerpoint/2010/main" val="2139451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1485" y="200320"/>
            <a:ext cx="10926987" cy="461665"/>
          </a:xfrm>
        </p:spPr>
        <p:txBody>
          <a:bodyPr/>
          <a:lstStyle/>
          <a:p>
            <a:r>
              <a:rPr lang="en-IN" sz="3000" dirty="0" smtClean="0">
                <a:latin typeface="+mj-lt"/>
              </a:rPr>
              <a:t>MT 910 – Message Format</a:t>
            </a:r>
            <a:endParaRPr lang="en-IN" sz="3000" dirty="0">
              <a:latin typeface="+mj-l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04420929"/>
              </p:ext>
            </p:extLst>
          </p:nvPr>
        </p:nvGraphicFramePr>
        <p:xfrm>
          <a:off x="1001713" y="1371600"/>
          <a:ext cx="10552979" cy="3708400"/>
        </p:xfrm>
        <a:graphic>
          <a:graphicData uri="http://schemas.openxmlformats.org/drawingml/2006/table">
            <a:tbl>
              <a:tblPr firstRow="1" bandRow="1">
                <a:tableStyleId>{5C22544A-7EE6-4342-B048-85BDC9FD1C3A}</a:tableStyleId>
              </a:tblPr>
              <a:tblGrid>
                <a:gridCol w="1066406">
                  <a:extLst>
                    <a:ext uri="{9D8B030D-6E8A-4147-A177-3AD203B41FA5}">
                      <a16:colId xmlns:a16="http://schemas.microsoft.com/office/drawing/2014/main" val="1975986394"/>
                    </a:ext>
                  </a:extLst>
                </a:gridCol>
                <a:gridCol w="1123971">
                  <a:extLst>
                    <a:ext uri="{9D8B030D-6E8A-4147-A177-3AD203B41FA5}">
                      <a16:colId xmlns:a16="http://schemas.microsoft.com/office/drawing/2014/main" val="63588325"/>
                    </a:ext>
                  </a:extLst>
                </a:gridCol>
                <a:gridCol w="5724357">
                  <a:extLst>
                    <a:ext uri="{9D8B030D-6E8A-4147-A177-3AD203B41FA5}">
                      <a16:colId xmlns:a16="http://schemas.microsoft.com/office/drawing/2014/main" val="677429607"/>
                    </a:ext>
                  </a:extLst>
                </a:gridCol>
                <a:gridCol w="2638245">
                  <a:extLst>
                    <a:ext uri="{9D8B030D-6E8A-4147-A177-3AD203B41FA5}">
                      <a16:colId xmlns:a16="http://schemas.microsoft.com/office/drawing/2014/main" val="3022326974"/>
                    </a:ext>
                  </a:extLst>
                </a:gridCol>
              </a:tblGrid>
              <a:tr h="370840">
                <a:tc>
                  <a:txBody>
                    <a:bodyPr/>
                    <a:lstStyle/>
                    <a:p>
                      <a:pPr algn="ctr"/>
                      <a:r>
                        <a:rPr lang="en-IN" dirty="0" smtClean="0"/>
                        <a:t>Status</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a:t>
                      </a:r>
                      <a:r>
                        <a:rPr lang="en-IN" baseline="0" dirty="0" smtClean="0"/>
                        <a:t> Name</a:t>
                      </a:r>
                      <a:endParaRPr lang="en-IN" dirty="0"/>
                    </a:p>
                  </a:txBody>
                  <a:tcPr/>
                </a:tc>
                <a:tc>
                  <a:txBody>
                    <a:bodyPr/>
                    <a:lstStyle/>
                    <a:p>
                      <a:pPr algn="ctr"/>
                      <a:r>
                        <a:rPr lang="en-IN" dirty="0" smtClean="0"/>
                        <a:t>Content/Options</a:t>
                      </a:r>
                      <a:endParaRPr lang="en-IN" dirty="0"/>
                    </a:p>
                  </a:txBody>
                  <a:tcPr/>
                </a:tc>
                <a:extLst>
                  <a:ext uri="{0D108BD9-81ED-4DB2-BD59-A6C34878D82A}">
                    <a16:rowId xmlns:a16="http://schemas.microsoft.com/office/drawing/2014/main" val="3770519271"/>
                  </a:ext>
                </a:extLst>
              </a:tr>
              <a:tr h="370840">
                <a:tc>
                  <a:txBody>
                    <a:bodyPr/>
                    <a:lstStyle/>
                    <a:p>
                      <a:pPr algn="ctr"/>
                      <a:r>
                        <a:rPr lang="en-IN" dirty="0" smtClean="0"/>
                        <a:t>M</a:t>
                      </a:r>
                      <a:endParaRPr lang="en-IN" dirty="0"/>
                    </a:p>
                  </a:txBody>
                  <a:tcPr/>
                </a:tc>
                <a:tc>
                  <a:txBody>
                    <a:bodyPr/>
                    <a:lstStyle/>
                    <a:p>
                      <a:pPr algn="ctr"/>
                      <a:r>
                        <a:rPr lang="en-IN" dirty="0" smtClean="0"/>
                        <a:t>20</a:t>
                      </a:r>
                      <a:endParaRPr lang="en-IN" dirty="0"/>
                    </a:p>
                  </a:txBody>
                  <a:tcPr/>
                </a:tc>
                <a:tc>
                  <a:txBody>
                    <a:bodyPr/>
                    <a:lstStyle/>
                    <a:p>
                      <a:r>
                        <a:rPr lang="en-IN" dirty="0" smtClean="0"/>
                        <a:t>Transaction Reference Number</a:t>
                      </a:r>
                      <a:endParaRPr lang="en-IN" dirty="0"/>
                    </a:p>
                  </a:txBody>
                  <a:tcPr/>
                </a:tc>
                <a:tc>
                  <a:txBody>
                    <a:bodyPr/>
                    <a:lstStyle/>
                    <a:p>
                      <a:r>
                        <a:rPr lang="en-IN" sz="1800" b="0" i="0" u="none" strike="noStrike" kern="1200" baseline="0" dirty="0" smtClean="0">
                          <a:solidFill>
                            <a:schemeClr val="dk1"/>
                          </a:solidFill>
                          <a:latin typeface="+mn-lt"/>
                          <a:ea typeface="+mn-ea"/>
                          <a:cs typeface="+mn-cs"/>
                        </a:rPr>
                        <a:t>16x</a:t>
                      </a:r>
                      <a:endParaRPr lang="en-IN" dirty="0"/>
                    </a:p>
                  </a:txBody>
                  <a:tcPr/>
                </a:tc>
                <a:extLst>
                  <a:ext uri="{0D108BD9-81ED-4DB2-BD59-A6C34878D82A}">
                    <a16:rowId xmlns:a16="http://schemas.microsoft.com/office/drawing/2014/main" val="2214238467"/>
                  </a:ext>
                </a:extLst>
              </a:tr>
              <a:tr h="370840">
                <a:tc>
                  <a:txBody>
                    <a:bodyPr/>
                    <a:lstStyle/>
                    <a:p>
                      <a:pPr algn="ctr"/>
                      <a:r>
                        <a:rPr lang="en-IN" dirty="0" smtClean="0"/>
                        <a:t>M</a:t>
                      </a:r>
                      <a:endParaRPr lang="en-IN" dirty="0"/>
                    </a:p>
                  </a:txBody>
                  <a:tcPr/>
                </a:tc>
                <a:tc>
                  <a:txBody>
                    <a:bodyPr/>
                    <a:lstStyle/>
                    <a:p>
                      <a:pPr algn="ctr"/>
                      <a:r>
                        <a:rPr lang="en-IN" dirty="0" smtClean="0"/>
                        <a:t>21</a:t>
                      </a:r>
                      <a:endParaRPr lang="en-IN" dirty="0"/>
                    </a:p>
                  </a:txBody>
                  <a:tcPr/>
                </a:tc>
                <a:tc>
                  <a:txBody>
                    <a:bodyPr/>
                    <a:lstStyle/>
                    <a:p>
                      <a:r>
                        <a:rPr lang="en-IN" dirty="0" smtClean="0"/>
                        <a:t>Related Reference Number</a:t>
                      </a:r>
                      <a:endParaRPr lang="en-IN" dirty="0"/>
                    </a:p>
                  </a:txBody>
                  <a:tcPr/>
                </a:tc>
                <a:tc>
                  <a:txBody>
                    <a:bodyPr/>
                    <a:lstStyle/>
                    <a:p>
                      <a:r>
                        <a:rPr lang="en-IN" sz="1800" b="0" i="0" u="none" strike="noStrike" kern="1200" baseline="0" dirty="0" smtClean="0">
                          <a:solidFill>
                            <a:schemeClr val="dk1"/>
                          </a:solidFill>
                          <a:latin typeface="+mn-lt"/>
                          <a:ea typeface="+mn-ea"/>
                          <a:cs typeface="+mn-cs"/>
                        </a:rPr>
                        <a:t>16x</a:t>
                      </a:r>
                      <a:endParaRPr lang="en-IN" dirty="0"/>
                    </a:p>
                  </a:txBody>
                  <a:tcPr/>
                </a:tc>
                <a:extLst>
                  <a:ext uri="{0D108BD9-81ED-4DB2-BD59-A6C34878D82A}">
                    <a16:rowId xmlns:a16="http://schemas.microsoft.com/office/drawing/2014/main" val="3696366012"/>
                  </a:ext>
                </a:extLst>
              </a:tr>
              <a:tr h="370840">
                <a:tc>
                  <a:txBody>
                    <a:bodyPr/>
                    <a:lstStyle/>
                    <a:p>
                      <a:pPr algn="ctr"/>
                      <a:r>
                        <a:rPr lang="en-IN" dirty="0" smtClean="0"/>
                        <a:t>M</a:t>
                      </a:r>
                      <a:endParaRPr lang="en-IN" dirty="0"/>
                    </a:p>
                  </a:txBody>
                  <a:tcPr/>
                </a:tc>
                <a:tc>
                  <a:txBody>
                    <a:bodyPr/>
                    <a:lstStyle/>
                    <a:p>
                      <a:pPr algn="ctr"/>
                      <a:r>
                        <a:rPr lang="en-IN" dirty="0" smtClean="0"/>
                        <a:t>25a</a:t>
                      </a:r>
                      <a:endParaRPr lang="en-IN" dirty="0"/>
                    </a:p>
                  </a:txBody>
                  <a:tcPr/>
                </a:tc>
                <a:tc>
                  <a:txBody>
                    <a:bodyPr/>
                    <a:lstStyle/>
                    <a:p>
                      <a:r>
                        <a:rPr lang="en-IN" dirty="0" smtClean="0"/>
                        <a:t>Account Identification</a:t>
                      </a:r>
                      <a:endParaRPr lang="en-IN" dirty="0"/>
                    </a:p>
                  </a:txBody>
                  <a:tcPr/>
                </a:tc>
                <a:tc>
                  <a:txBody>
                    <a:bodyPr/>
                    <a:lstStyle/>
                    <a:p>
                      <a:r>
                        <a:rPr lang="en-US" sz="1800" b="0" i="0" u="none" strike="noStrike" kern="1200" baseline="0" dirty="0" smtClean="0">
                          <a:solidFill>
                            <a:schemeClr val="dk1"/>
                          </a:solidFill>
                          <a:latin typeface="+mn-lt"/>
                          <a:ea typeface="+mn-ea"/>
                          <a:cs typeface="+mn-cs"/>
                        </a:rPr>
                        <a:t>No letter option or P</a:t>
                      </a:r>
                      <a:endParaRPr lang="en-IN" dirty="0"/>
                    </a:p>
                  </a:txBody>
                  <a:tcPr/>
                </a:tc>
                <a:extLst>
                  <a:ext uri="{0D108BD9-81ED-4DB2-BD59-A6C34878D82A}">
                    <a16:rowId xmlns:a16="http://schemas.microsoft.com/office/drawing/2014/main" val="2752222832"/>
                  </a:ext>
                </a:extLst>
              </a:tr>
              <a:tr h="370840">
                <a:tc>
                  <a:txBody>
                    <a:bodyPr/>
                    <a:lstStyle/>
                    <a:p>
                      <a:pPr algn="ctr"/>
                      <a:r>
                        <a:rPr lang="en-IN" dirty="0" smtClean="0"/>
                        <a:t>O</a:t>
                      </a:r>
                      <a:endParaRPr lang="en-IN" dirty="0"/>
                    </a:p>
                  </a:txBody>
                  <a:tcPr/>
                </a:tc>
                <a:tc>
                  <a:txBody>
                    <a:bodyPr/>
                    <a:lstStyle/>
                    <a:p>
                      <a:pPr algn="ctr"/>
                      <a:r>
                        <a:rPr lang="en-IN" dirty="0" smtClean="0"/>
                        <a:t>13D</a:t>
                      </a:r>
                      <a:endParaRPr lang="en-IN" dirty="0"/>
                    </a:p>
                  </a:txBody>
                  <a:tcPr/>
                </a:tc>
                <a:tc>
                  <a:txBody>
                    <a:bodyPr/>
                    <a:lstStyle/>
                    <a:p>
                      <a:r>
                        <a:rPr lang="en-IN" dirty="0" smtClean="0"/>
                        <a:t>Time Indication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6!n4!n1!x4!n</a:t>
                      </a:r>
                      <a:endParaRPr lang="en-IN" dirty="0"/>
                    </a:p>
                  </a:txBody>
                  <a:tcPr/>
                </a:tc>
                <a:extLst>
                  <a:ext uri="{0D108BD9-81ED-4DB2-BD59-A6C34878D82A}">
                    <a16:rowId xmlns:a16="http://schemas.microsoft.com/office/drawing/2014/main" val="34913186"/>
                  </a:ext>
                </a:extLst>
              </a:tr>
              <a:tr h="370840">
                <a:tc>
                  <a:txBody>
                    <a:bodyPr/>
                    <a:lstStyle/>
                    <a:p>
                      <a:pPr algn="ctr"/>
                      <a:r>
                        <a:rPr lang="en-IN" dirty="0" smtClean="0"/>
                        <a:t>M</a:t>
                      </a:r>
                      <a:endParaRPr lang="en-IN" dirty="0"/>
                    </a:p>
                  </a:txBody>
                  <a:tcPr/>
                </a:tc>
                <a:tc>
                  <a:txBody>
                    <a:bodyPr/>
                    <a:lstStyle/>
                    <a:p>
                      <a:pPr algn="ctr"/>
                      <a:r>
                        <a:rPr lang="en-IN" dirty="0" smtClean="0"/>
                        <a:t>32A</a:t>
                      </a:r>
                      <a:endParaRPr lang="en-IN" dirty="0"/>
                    </a:p>
                  </a:txBody>
                  <a:tcPr/>
                </a:tc>
                <a:tc>
                  <a:txBody>
                    <a:bodyPr/>
                    <a:lstStyle/>
                    <a:p>
                      <a:r>
                        <a:rPr lang="en-IN" dirty="0" smtClean="0"/>
                        <a:t>Value Date,</a:t>
                      </a:r>
                      <a:r>
                        <a:rPr lang="en-IN" baseline="0" dirty="0" smtClean="0"/>
                        <a:t> Currency Code, Amount</a:t>
                      </a:r>
                      <a:endParaRPr lang="en-IN" dirty="0"/>
                    </a:p>
                  </a:txBody>
                  <a:tcPr/>
                </a:tc>
                <a:tc>
                  <a:txBody>
                    <a:bodyPr/>
                    <a:lstStyle/>
                    <a:p>
                      <a:r>
                        <a:rPr lang="en-IN" sz="1800" b="0" i="0" u="none" strike="noStrike" kern="1200" baseline="0" dirty="0" smtClean="0">
                          <a:solidFill>
                            <a:schemeClr val="dk1"/>
                          </a:solidFill>
                          <a:latin typeface="+mn-lt"/>
                          <a:ea typeface="+mn-ea"/>
                          <a:cs typeface="+mn-cs"/>
                        </a:rPr>
                        <a:t>6!n3!a15d</a:t>
                      </a:r>
                      <a:endParaRPr lang="en-IN" dirty="0"/>
                    </a:p>
                  </a:txBody>
                  <a:tcPr/>
                </a:tc>
                <a:extLst>
                  <a:ext uri="{0D108BD9-81ED-4DB2-BD59-A6C34878D82A}">
                    <a16:rowId xmlns:a16="http://schemas.microsoft.com/office/drawing/2014/main" val="4196368350"/>
                  </a:ext>
                </a:extLst>
              </a:tr>
              <a:tr h="370840">
                <a:tc>
                  <a:txBody>
                    <a:bodyPr/>
                    <a:lstStyle/>
                    <a:p>
                      <a:pPr algn="ctr"/>
                      <a:r>
                        <a:rPr lang="en-IN" dirty="0" smtClean="0"/>
                        <a:t>O</a:t>
                      </a:r>
                      <a:endParaRPr lang="en-IN" dirty="0"/>
                    </a:p>
                  </a:txBody>
                  <a:tcPr/>
                </a:tc>
                <a:tc>
                  <a:txBody>
                    <a:bodyPr/>
                    <a:lstStyle/>
                    <a:p>
                      <a:pPr algn="ctr"/>
                      <a:r>
                        <a:rPr lang="en-IN" dirty="0" smtClean="0"/>
                        <a:t>50a</a:t>
                      </a:r>
                      <a:endParaRPr lang="en-IN" dirty="0"/>
                    </a:p>
                  </a:txBody>
                  <a:tcPr/>
                </a:tc>
                <a:tc>
                  <a:txBody>
                    <a:bodyPr/>
                    <a:lstStyle/>
                    <a:p>
                      <a:r>
                        <a:rPr lang="en-IN" dirty="0" smtClean="0"/>
                        <a:t>Ordering Customer</a:t>
                      </a:r>
                      <a:endParaRPr lang="en-IN" dirty="0"/>
                    </a:p>
                  </a:txBody>
                  <a:tcPr/>
                </a:tc>
                <a:tc>
                  <a:txBody>
                    <a:bodyPr/>
                    <a:lstStyle/>
                    <a:p>
                      <a:r>
                        <a:rPr lang="en-IN" sz="1800" b="0" i="0" u="none" strike="noStrike" kern="1200" baseline="0" dirty="0" smtClean="0">
                          <a:solidFill>
                            <a:schemeClr val="dk1"/>
                          </a:solidFill>
                          <a:latin typeface="+mn-lt"/>
                          <a:ea typeface="+mn-ea"/>
                          <a:cs typeface="+mn-cs"/>
                        </a:rPr>
                        <a:t>A, F, or K</a:t>
                      </a:r>
                      <a:endParaRPr lang="en-IN" dirty="0"/>
                    </a:p>
                  </a:txBody>
                  <a:tcPr/>
                </a:tc>
                <a:extLst>
                  <a:ext uri="{0D108BD9-81ED-4DB2-BD59-A6C34878D82A}">
                    <a16:rowId xmlns:a16="http://schemas.microsoft.com/office/drawing/2014/main" val="4126198466"/>
                  </a:ext>
                </a:extLst>
              </a:tr>
              <a:tr h="370840">
                <a:tc>
                  <a:txBody>
                    <a:bodyPr/>
                    <a:lstStyle/>
                    <a:p>
                      <a:pPr algn="ctr"/>
                      <a:r>
                        <a:rPr lang="en-IN" dirty="0" smtClean="0"/>
                        <a:t>O</a:t>
                      </a:r>
                      <a:endParaRPr lang="en-IN" dirty="0"/>
                    </a:p>
                  </a:txBody>
                  <a:tcPr/>
                </a:tc>
                <a:tc>
                  <a:txBody>
                    <a:bodyPr/>
                    <a:lstStyle/>
                    <a:p>
                      <a:pPr algn="ctr"/>
                      <a:r>
                        <a:rPr lang="en-IN" dirty="0" smtClean="0"/>
                        <a:t>52a</a:t>
                      </a:r>
                      <a:endParaRPr lang="en-IN" dirty="0"/>
                    </a:p>
                  </a:txBody>
                  <a:tcPr/>
                </a:tc>
                <a:tc>
                  <a:txBody>
                    <a:bodyPr/>
                    <a:lstStyle/>
                    <a:p>
                      <a:r>
                        <a:rPr lang="en-IN" dirty="0" smtClean="0"/>
                        <a:t>Ordering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or D</a:t>
                      </a:r>
                      <a:endParaRPr lang="en-IN" dirty="0"/>
                    </a:p>
                  </a:txBody>
                  <a:tcPr/>
                </a:tc>
                <a:extLst>
                  <a:ext uri="{0D108BD9-81ED-4DB2-BD59-A6C34878D82A}">
                    <a16:rowId xmlns:a16="http://schemas.microsoft.com/office/drawing/2014/main" val="1809467959"/>
                  </a:ext>
                </a:extLst>
              </a:tr>
              <a:tr h="370840">
                <a:tc>
                  <a:txBody>
                    <a:bodyPr/>
                    <a:lstStyle/>
                    <a:p>
                      <a:pPr algn="ctr"/>
                      <a:r>
                        <a:rPr lang="en-IN" dirty="0" smtClean="0"/>
                        <a:t>O</a:t>
                      </a:r>
                      <a:endParaRPr lang="en-IN" dirty="0"/>
                    </a:p>
                  </a:txBody>
                  <a:tcPr/>
                </a:tc>
                <a:tc>
                  <a:txBody>
                    <a:bodyPr/>
                    <a:lstStyle/>
                    <a:p>
                      <a:pPr algn="ctr"/>
                      <a:r>
                        <a:rPr lang="en-IN" dirty="0" smtClean="0"/>
                        <a:t>56a</a:t>
                      </a:r>
                      <a:endParaRPr lang="en-IN" dirty="0"/>
                    </a:p>
                  </a:txBody>
                  <a:tcPr/>
                </a:tc>
                <a:tc>
                  <a:txBody>
                    <a:bodyPr/>
                    <a:lstStyle/>
                    <a:p>
                      <a:r>
                        <a:rPr lang="en-IN" dirty="0" smtClean="0"/>
                        <a:t>Intermediary</a:t>
                      </a:r>
                      <a:endParaRPr lang="en-IN" dirty="0"/>
                    </a:p>
                  </a:txBody>
                  <a:tcPr/>
                </a:tc>
                <a:tc>
                  <a:txBody>
                    <a:bodyPr/>
                    <a:lstStyle/>
                    <a:p>
                      <a:r>
                        <a:rPr lang="en-IN" sz="1800" b="0" i="0" u="none" strike="noStrike" kern="1200" baseline="0" dirty="0" smtClean="0">
                          <a:solidFill>
                            <a:schemeClr val="dk1"/>
                          </a:solidFill>
                          <a:latin typeface="+mn-lt"/>
                          <a:ea typeface="+mn-ea"/>
                          <a:cs typeface="+mn-cs"/>
                        </a:rPr>
                        <a:t>A or D</a:t>
                      </a:r>
                      <a:endParaRPr lang="en-IN" dirty="0"/>
                    </a:p>
                  </a:txBody>
                  <a:tcPr/>
                </a:tc>
                <a:extLst>
                  <a:ext uri="{0D108BD9-81ED-4DB2-BD59-A6C34878D82A}">
                    <a16:rowId xmlns:a16="http://schemas.microsoft.com/office/drawing/2014/main" val="347483453"/>
                  </a:ext>
                </a:extLst>
              </a:tr>
              <a:tr h="370840">
                <a:tc>
                  <a:txBody>
                    <a:bodyPr/>
                    <a:lstStyle/>
                    <a:p>
                      <a:pPr algn="ctr"/>
                      <a:r>
                        <a:rPr lang="en-IN" dirty="0" smtClean="0"/>
                        <a:t>O</a:t>
                      </a:r>
                      <a:endParaRPr lang="en-IN" dirty="0"/>
                    </a:p>
                  </a:txBody>
                  <a:tcPr/>
                </a:tc>
                <a:tc>
                  <a:txBody>
                    <a:bodyPr/>
                    <a:lstStyle/>
                    <a:p>
                      <a:pPr algn="ctr"/>
                      <a:r>
                        <a:rPr lang="en-IN" dirty="0" smtClean="0"/>
                        <a:t>72</a:t>
                      </a:r>
                      <a:endParaRPr lang="en-IN" dirty="0"/>
                    </a:p>
                  </a:txBody>
                  <a:tcPr/>
                </a:tc>
                <a:tc>
                  <a:txBody>
                    <a:bodyPr/>
                    <a:lstStyle/>
                    <a:p>
                      <a:r>
                        <a:rPr lang="en-IN" dirty="0" smtClean="0"/>
                        <a:t>Sender to Receiver Information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6*35x</a:t>
                      </a:r>
                      <a:endParaRPr lang="en-IN" dirty="0"/>
                    </a:p>
                  </a:txBody>
                  <a:tcPr/>
                </a:tc>
                <a:extLst>
                  <a:ext uri="{0D108BD9-81ED-4DB2-BD59-A6C34878D82A}">
                    <a16:rowId xmlns:a16="http://schemas.microsoft.com/office/drawing/2014/main" val="1403555872"/>
                  </a:ext>
                </a:extLst>
              </a:tr>
            </a:tbl>
          </a:graphicData>
        </a:graphic>
      </p:graphicFrame>
    </p:spTree>
    <p:extLst>
      <p:ext uri="{BB962C8B-B14F-4D97-AF65-F5344CB8AC3E}">
        <p14:creationId xmlns:p14="http://schemas.microsoft.com/office/powerpoint/2010/main" val="27119637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Example of MT 910 Workflow</a:t>
            </a:r>
            <a:endParaRPr lang="en-IN" dirty="0"/>
          </a:p>
        </p:txBody>
      </p:sp>
      <p:sp>
        <p:nvSpPr>
          <p:cNvPr id="13" name="Content Placeholder 12"/>
          <p:cNvSpPr>
            <a:spLocks noGrp="1"/>
          </p:cNvSpPr>
          <p:nvPr>
            <p:ph idx="1"/>
          </p:nvPr>
        </p:nvSpPr>
        <p:spPr>
          <a:xfrm>
            <a:off x="1001484" y="955964"/>
            <a:ext cx="10926987" cy="1738938"/>
          </a:xfrm>
        </p:spPr>
        <p:txBody>
          <a:bodyPr/>
          <a:lstStyle/>
          <a:p>
            <a:r>
              <a:rPr lang="en-IN" dirty="0">
                <a:latin typeface="Calibri" panose="020F0502020204030204" pitchFamily="34" charset="0"/>
                <a:cs typeface="Calibri" panose="020F0502020204030204" pitchFamily="34" charset="0"/>
              </a:rPr>
              <a:t>Chase Manhattan Bank, New York, informs ABN </a:t>
            </a:r>
            <a:r>
              <a:rPr lang="en-IN" dirty="0" err="1">
                <a:latin typeface="Calibri" panose="020F0502020204030204" pitchFamily="34" charset="0"/>
                <a:cs typeface="Calibri" panose="020F0502020204030204" pitchFamily="34" charset="0"/>
              </a:rPr>
              <a:t>Amro</a:t>
            </a:r>
            <a:r>
              <a:rPr lang="en-IN" dirty="0">
                <a:latin typeface="Calibri" panose="020F0502020204030204" pitchFamily="34" charset="0"/>
                <a:cs typeface="Calibri" panose="020F0502020204030204" pitchFamily="34" charset="0"/>
              </a:rPr>
              <a:t> Bank, Amsterdam, of a credit to its account number 6-9412771, by order of Bank Austria, Vienna. The value date of the credit is 23 January 2014, for US dollars 500,000, and is received from Bankers Trust Company, New York</a:t>
            </a:r>
            <a:r>
              <a:rPr lang="en-IN" dirty="0" smtClean="0">
                <a:latin typeface="Calibri" panose="020F0502020204030204" pitchFamily="34" charset="0"/>
                <a:cs typeface="Calibri" panose="020F0502020204030204" pitchFamily="34" charset="0"/>
              </a:rPr>
              <a:t>. Swift format shown below</a:t>
            </a:r>
            <a:endParaRPr lang="en-IN" dirty="0">
              <a:latin typeface="Calibri" panose="020F0502020204030204" pitchFamily="34" charset="0"/>
              <a:cs typeface="Calibri" panose="020F0502020204030204" pitchFamily="34" charset="0"/>
            </a:endParaRPr>
          </a:p>
          <a:p>
            <a:r>
              <a:rPr lang="en-IN" dirty="0"/>
              <a:t> </a:t>
            </a:r>
          </a:p>
          <a:p>
            <a:r>
              <a:rPr lang="en-IN" dirty="0"/>
              <a:t>Chase Manhattan sends the following confirmation to ABN </a:t>
            </a:r>
            <a:r>
              <a:rPr lang="en-IN" dirty="0" err="1"/>
              <a:t>Amro</a:t>
            </a:r>
            <a:r>
              <a:rPr lang="en-IN" dirty="0"/>
              <a:t>:</a:t>
            </a:r>
          </a:p>
          <a:p>
            <a:endParaRPr lang="en-IN" dirty="0"/>
          </a:p>
        </p:txBody>
      </p:sp>
      <p:pic>
        <p:nvPicPr>
          <p:cNvPr id="14" name="Picture 13"/>
          <p:cNvPicPr>
            <a:picLocks noChangeAspect="1"/>
          </p:cNvPicPr>
          <p:nvPr/>
        </p:nvPicPr>
        <p:blipFill>
          <a:blip r:embed="rId2"/>
          <a:stretch>
            <a:fillRect/>
          </a:stretch>
        </p:blipFill>
        <p:spPr>
          <a:xfrm>
            <a:off x="1001483" y="2064327"/>
            <a:ext cx="10926987" cy="3796146"/>
          </a:xfrm>
          <a:prstGeom prst="rect">
            <a:avLst/>
          </a:prstGeom>
        </p:spPr>
      </p:pic>
    </p:spTree>
    <p:extLst>
      <p:ext uri="{BB962C8B-B14F-4D97-AF65-F5344CB8AC3E}">
        <p14:creationId xmlns:p14="http://schemas.microsoft.com/office/powerpoint/2010/main" val="36116892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06734543"/>
              </p:ext>
            </p:extLst>
          </p:nvPr>
        </p:nvGraphicFramePr>
        <p:xfrm>
          <a:off x="1001485" y="1039090"/>
          <a:ext cx="10926762" cy="4820920"/>
        </p:xfrm>
        <a:graphic>
          <a:graphicData uri="http://schemas.openxmlformats.org/drawingml/2006/table">
            <a:tbl>
              <a:tblPr firstRow="1" bandRow="1">
                <a:tableStyleId>{5C22544A-7EE6-4342-B048-85BDC9FD1C3A}</a:tableStyleId>
              </a:tblPr>
              <a:tblGrid>
                <a:gridCol w="5773160">
                  <a:extLst>
                    <a:ext uri="{9D8B030D-6E8A-4147-A177-3AD203B41FA5}">
                      <a16:colId xmlns:a16="http://schemas.microsoft.com/office/drawing/2014/main" val="1019164549"/>
                    </a:ext>
                  </a:extLst>
                </a:gridCol>
                <a:gridCol w="5153602">
                  <a:extLst>
                    <a:ext uri="{9D8B030D-6E8A-4147-A177-3AD203B41FA5}">
                      <a16:colId xmlns:a16="http://schemas.microsoft.com/office/drawing/2014/main" val="3746883075"/>
                    </a:ext>
                  </a:extLst>
                </a:gridCol>
              </a:tblGrid>
              <a:tr h="370840">
                <a:tc>
                  <a:txBody>
                    <a:bodyPr/>
                    <a:lstStyle/>
                    <a:p>
                      <a:r>
                        <a:rPr lang="en-IN" dirty="0" smtClean="0"/>
                        <a:t>Explanation</a:t>
                      </a:r>
                      <a:endParaRPr lang="en-IN" dirty="0"/>
                    </a:p>
                  </a:txBody>
                  <a:tcPr/>
                </a:tc>
                <a:tc>
                  <a:txBody>
                    <a:bodyPr/>
                    <a:lstStyle/>
                    <a:p>
                      <a:r>
                        <a:rPr lang="en-IN" dirty="0" smtClean="0"/>
                        <a:t>Format</a:t>
                      </a:r>
                      <a:endParaRPr lang="en-IN" dirty="0"/>
                    </a:p>
                  </a:txBody>
                  <a:tcPr/>
                </a:tc>
                <a:extLst>
                  <a:ext uri="{0D108BD9-81ED-4DB2-BD59-A6C34878D82A}">
                    <a16:rowId xmlns:a16="http://schemas.microsoft.com/office/drawing/2014/main" val="2359253107"/>
                  </a:ext>
                </a:extLst>
              </a:tr>
              <a:tr h="370840">
                <a:tc>
                  <a:txBody>
                    <a:bodyPr/>
                    <a:lstStyle/>
                    <a:p>
                      <a:r>
                        <a:rPr lang="en-IN" dirty="0" smtClean="0"/>
                        <a:t>Sender</a:t>
                      </a:r>
                      <a:endParaRPr lang="en-IN" dirty="0"/>
                    </a:p>
                  </a:txBody>
                  <a:tcPr/>
                </a:tc>
                <a:tc>
                  <a:txBody>
                    <a:bodyPr/>
                    <a:lstStyle/>
                    <a:p>
                      <a:r>
                        <a:rPr lang="en-IN" sz="1800" kern="1200" dirty="0" smtClean="0">
                          <a:solidFill>
                            <a:schemeClr val="dk1"/>
                          </a:solidFill>
                          <a:effectLst/>
                          <a:latin typeface="+mn-lt"/>
                          <a:ea typeface="+mn-ea"/>
                          <a:cs typeface="+mn-cs"/>
                        </a:rPr>
                        <a:t>CHASUS33</a:t>
                      </a:r>
                      <a:endParaRPr lang="en-IN" dirty="0"/>
                    </a:p>
                  </a:txBody>
                  <a:tcPr/>
                </a:tc>
                <a:extLst>
                  <a:ext uri="{0D108BD9-81ED-4DB2-BD59-A6C34878D82A}">
                    <a16:rowId xmlns:a16="http://schemas.microsoft.com/office/drawing/2014/main" val="1914335396"/>
                  </a:ext>
                </a:extLst>
              </a:tr>
              <a:tr h="370840">
                <a:tc>
                  <a:txBody>
                    <a:bodyPr/>
                    <a:lstStyle/>
                    <a:p>
                      <a:r>
                        <a:rPr lang="en-IN" dirty="0" smtClean="0"/>
                        <a:t>Message Type</a:t>
                      </a:r>
                      <a:endParaRPr lang="en-IN" dirty="0"/>
                    </a:p>
                  </a:txBody>
                  <a:tcPr/>
                </a:tc>
                <a:tc>
                  <a:txBody>
                    <a:bodyPr/>
                    <a:lstStyle/>
                    <a:p>
                      <a:r>
                        <a:rPr lang="en-IN" dirty="0" smtClean="0"/>
                        <a:t>910</a:t>
                      </a:r>
                      <a:endParaRPr lang="en-IN" dirty="0"/>
                    </a:p>
                  </a:txBody>
                  <a:tcPr/>
                </a:tc>
                <a:extLst>
                  <a:ext uri="{0D108BD9-81ED-4DB2-BD59-A6C34878D82A}">
                    <a16:rowId xmlns:a16="http://schemas.microsoft.com/office/drawing/2014/main" val="931164038"/>
                  </a:ext>
                </a:extLst>
              </a:tr>
              <a:tr h="370840">
                <a:tc>
                  <a:txBody>
                    <a:bodyPr/>
                    <a:lstStyle/>
                    <a:p>
                      <a:r>
                        <a:rPr lang="en-IN" dirty="0" smtClean="0"/>
                        <a:t>Receiver</a:t>
                      </a:r>
                      <a:endParaRPr lang="en-IN" dirty="0"/>
                    </a:p>
                  </a:txBody>
                  <a:tcPr/>
                </a:tc>
                <a:tc>
                  <a:txBody>
                    <a:bodyPr/>
                    <a:lstStyle/>
                    <a:p>
                      <a:r>
                        <a:rPr lang="en-IN" sz="1800" kern="1200" dirty="0" smtClean="0">
                          <a:solidFill>
                            <a:schemeClr val="dk1"/>
                          </a:solidFill>
                          <a:effectLst/>
                          <a:latin typeface="+mn-lt"/>
                          <a:ea typeface="+mn-ea"/>
                          <a:cs typeface="+mn-cs"/>
                        </a:rPr>
                        <a:t>ABNANL2A</a:t>
                      </a:r>
                      <a:endParaRPr lang="en-IN" dirty="0"/>
                    </a:p>
                  </a:txBody>
                  <a:tcPr/>
                </a:tc>
                <a:extLst>
                  <a:ext uri="{0D108BD9-81ED-4DB2-BD59-A6C34878D82A}">
                    <a16:rowId xmlns:a16="http://schemas.microsoft.com/office/drawing/2014/main" val="1437410121"/>
                  </a:ext>
                </a:extLst>
              </a:tr>
              <a:tr h="370840">
                <a:tc gridSpan="2">
                  <a:txBody>
                    <a:bodyPr/>
                    <a:lstStyle/>
                    <a:p>
                      <a:r>
                        <a:rPr lang="en-IN" dirty="0" smtClean="0"/>
                        <a:t>Message Text</a:t>
                      </a:r>
                      <a:endParaRPr lang="en-IN" dirty="0"/>
                    </a:p>
                  </a:txBody>
                  <a:tcPr/>
                </a:tc>
                <a:tc hMerge="1">
                  <a:txBody>
                    <a:bodyPr/>
                    <a:lstStyle/>
                    <a:p>
                      <a:endParaRPr lang="en-IN" dirty="0"/>
                    </a:p>
                  </a:txBody>
                  <a:tcPr/>
                </a:tc>
                <a:extLst>
                  <a:ext uri="{0D108BD9-81ED-4DB2-BD59-A6C34878D82A}">
                    <a16:rowId xmlns:a16="http://schemas.microsoft.com/office/drawing/2014/main" val="631819535"/>
                  </a:ext>
                </a:extLst>
              </a:tr>
              <a:tr h="370840">
                <a:tc>
                  <a:txBody>
                    <a:bodyPr/>
                    <a:lstStyle/>
                    <a:p>
                      <a:r>
                        <a:rPr lang="en-IN" dirty="0" smtClean="0"/>
                        <a:t>Transaction Reference Number</a:t>
                      </a:r>
                      <a:endParaRPr lang="en-IN" dirty="0"/>
                    </a:p>
                  </a:txBody>
                  <a:tcPr/>
                </a:tc>
                <a:tc>
                  <a:txBody>
                    <a:bodyPr/>
                    <a:lstStyle/>
                    <a:p>
                      <a:r>
                        <a:rPr lang="en-IN" sz="1800" kern="1200" dirty="0" smtClean="0">
                          <a:solidFill>
                            <a:schemeClr val="dk1"/>
                          </a:solidFill>
                          <a:effectLst/>
                          <a:latin typeface="+mn-lt"/>
                          <a:ea typeface="+mn-ea"/>
                          <a:cs typeface="+mn-cs"/>
                        </a:rPr>
                        <a:t>:20:C11126C9224</a:t>
                      </a:r>
                      <a:endParaRPr lang="en-IN" dirty="0"/>
                    </a:p>
                  </a:txBody>
                  <a:tcPr/>
                </a:tc>
                <a:extLst>
                  <a:ext uri="{0D108BD9-81ED-4DB2-BD59-A6C34878D82A}">
                    <a16:rowId xmlns:a16="http://schemas.microsoft.com/office/drawing/2014/main" val="4128660975"/>
                  </a:ext>
                </a:extLst>
              </a:tr>
              <a:tr h="370840">
                <a:tc>
                  <a:txBody>
                    <a:bodyPr/>
                    <a:lstStyle/>
                    <a:p>
                      <a:r>
                        <a:rPr lang="en-IN" dirty="0" smtClean="0"/>
                        <a:t>Related Reference</a:t>
                      </a:r>
                      <a:endParaRPr lang="en-IN" dirty="0"/>
                    </a:p>
                  </a:txBody>
                  <a:tcPr/>
                </a:tc>
                <a:tc>
                  <a:txBody>
                    <a:bodyPr/>
                    <a:lstStyle/>
                    <a:p>
                      <a:r>
                        <a:rPr lang="en-IN" sz="1800" kern="1200" dirty="0" smtClean="0">
                          <a:solidFill>
                            <a:schemeClr val="dk1"/>
                          </a:solidFill>
                          <a:effectLst/>
                          <a:latin typeface="+mn-lt"/>
                          <a:ea typeface="+mn-ea"/>
                          <a:cs typeface="+mn-cs"/>
                        </a:rPr>
                        <a:t>:21:494936/DEV</a:t>
                      </a:r>
                      <a:endParaRPr lang="en-IN" dirty="0"/>
                    </a:p>
                  </a:txBody>
                  <a:tcPr/>
                </a:tc>
                <a:extLst>
                  <a:ext uri="{0D108BD9-81ED-4DB2-BD59-A6C34878D82A}">
                    <a16:rowId xmlns:a16="http://schemas.microsoft.com/office/drawing/2014/main" val="2549322899"/>
                  </a:ext>
                </a:extLst>
              </a:tr>
              <a:tr h="370840">
                <a:tc>
                  <a:txBody>
                    <a:bodyPr/>
                    <a:lstStyle/>
                    <a:p>
                      <a:r>
                        <a:rPr lang="en-IN" dirty="0" smtClean="0"/>
                        <a:t>Account Identification</a:t>
                      </a:r>
                      <a:endParaRPr lang="en-IN" dirty="0"/>
                    </a:p>
                  </a:txBody>
                  <a:tcPr/>
                </a:tc>
                <a:tc>
                  <a:txBody>
                    <a:bodyPr/>
                    <a:lstStyle/>
                    <a:p>
                      <a:r>
                        <a:rPr lang="en-IN" sz="1800" kern="1200" dirty="0" smtClean="0">
                          <a:solidFill>
                            <a:schemeClr val="dk1"/>
                          </a:solidFill>
                          <a:effectLst/>
                          <a:latin typeface="+mn-lt"/>
                          <a:ea typeface="+mn-ea"/>
                          <a:cs typeface="+mn-cs"/>
                        </a:rPr>
                        <a:t>:25:6-9412771</a:t>
                      </a:r>
                      <a:endParaRPr lang="en-IN" dirty="0"/>
                    </a:p>
                  </a:txBody>
                  <a:tcPr/>
                </a:tc>
                <a:extLst>
                  <a:ext uri="{0D108BD9-81ED-4DB2-BD59-A6C34878D82A}">
                    <a16:rowId xmlns:a16="http://schemas.microsoft.com/office/drawing/2014/main" val="278124772"/>
                  </a:ext>
                </a:extLst>
              </a:tr>
              <a:tr h="370840">
                <a:tc>
                  <a:txBody>
                    <a:bodyPr/>
                    <a:lstStyle/>
                    <a:p>
                      <a:r>
                        <a:rPr lang="en-IN" dirty="0" smtClean="0"/>
                        <a:t>Date/Time Indication</a:t>
                      </a:r>
                      <a:endParaRPr lang="en-IN" dirty="0"/>
                    </a:p>
                  </a:txBody>
                  <a:tcPr/>
                </a:tc>
                <a:tc>
                  <a:txBody>
                    <a:bodyPr/>
                    <a:lstStyle/>
                    <a:p>
                      <a:r>
                        <a:rPr lang="en-IN" sz="1800" kern="1200" dirty="0" smtClean="0">
                          <a:solidFill>
                            <a:schemeClr val="dk1"/>
                          </a:solidFill>
                          <a:effectLst/>
                          <a:latin typeface="+mn-lt"/>
                          <a:ea typeface="+mn-ea"/>
                          <a:cs typeface="+mn-cs"/>
                        </a:rPr>
                        <a:t>:13D:1401231426+0100</a:t>
                      </a:r>
                      <a:endParaRPr lang="en-IN" dirty="0"/>
                    </a:p>
                  </a:txBody>
                  <a:tcPr/>
                </a:tc>
                <a:extLst>
                  <a:ext uri="{0D108BD9-81ED-4DB2-BD59-A6C34878D82A}">
                    <a16:rowId xmlns:a16="http://schemas.microsoft.com/office/drawing/2014/main" val="915984401"/>
                  </a:ext>
                </a:extLst>
              </a:tr>
              <a:tr h="370840">
                <a:tc>
                  <a:txBody>
                    <a:bodyPr/>
                    <a:lstStyle/>
                    <a:p>
                      <a:r>
                        <a:rPr lang="en-IN" dirty="0" smtClean="0"/>
                        <a:t>Value</a:t>
                      </a:r>
                      <a:r>
                        <a:rPr lang="en-IN" baseline="0" dirty="0" smtClean="0"/>
                        <a:t> Date, Currency Code, Amount</a:t>
                      </a:r>
                      <a:endParaRPr lang="en-IN" dirty="0"/>
                    </a:p>
                  </a:txBody>
                  <a:tcPr/>
                </a:tc>
                <a:tc>
                  <a:txBody>
                    <a:bodyPr/>
                    <a:lstStyle/>
                    <a:p>
                      <a:r>
                        <a:rPr lang="en-IN" sz="1800" kern="1200" dirty="0" smtClean="0">
                          <a:solidFill>
                            <a:schemeClr val="dk1"/>
                          </a:solidFill>
                          <a:effectLst/>
                          <a:latin typeface="+mn-lt"/>
                          <a:ea typeface="+mn-ea"/>
                          <a:cs typeface="+mn-cs"/>
                        </a:rPr>
                        <a:t>:32A:140123USD500000,</a:t>
                      </a:r>
                      <a:endParaRPr lang="en-IN" dirty="0"/>
                    </a:p>
                  </a:txBody>
                  <a:tcPr/>
                </a:tc>
                <a:extLst>
                  <a:ext uri="{0D108BD9-81ED-4DB2-BD59-A6C34878D82A}">
                    <a16:rowId xmlns:a16="http://schemas.microsoft.com/office/drawing/2014/main" val="4042120399"/>
                  </a:ext>
                </a:extLst>
              </a:tr>
              <a:tr h="370840">
                <a:tc>
                  <a:txBody>
                    <a:bodyPr/>
                    <a:lstStyle/>
                    <a:p>
                      <a:r>
                        <a:rPr lang="en-IN" dirty="0" smtClean="0"/>
                        <a:t>Ordering Institution</a:t>
                      </a:r>
                      <a:endParaRPr lang="en-IN" dirty="0"/>
                    </a:p>
                  </a:txBody>
                  <a:tcPr/>
                </a:tc>
                <a:tc>
                  <a:txBody>
                    <a:bodyPr/>
                    <a:lstStyle/>
                    <a:p>
                      <a:r>
                        <a:rPr lang="en-IN" sz="1800" kern="1200" dirty="0" smtClean="0">
                          <a:solidFill>
                            <a:schemeClr val="dk1"/>
                          </a:solidFill>
                          <a:effectLst/>
                          <a:latin typeface="+mn-lt"/>
                          <a:ea typeface="+mn-ea"/>
                          <a:cs typeface="+mn-cs"/>
                        </a:rPr>
                        <a:t>:52A:BKAUATWW</a:t>
                      </a:r>
                      <a:endParaRPr lang="en-IN" dirty="0"/>
                    </a:p>
                  </a:txBody>
                  <a:tcPr/>
                </a:tc>
                <a:extLst>
                  <a:ext uri="{0D108BD9-81ED-4DB2-BD59-A6C34878D82A}">
                    <a16:rowId xmlns:a16="http://schemas.microsoft.com/office/drawing/2014/main" val="2315192008"/>
                  </a:ext>
                </a:extLst>
              </a:tr>
              <a:tr h="370840">
                <a:tc>
                  <a:txBody>
                    <a:bodyPr/>
                    <a:lstStyle/>
                    <a:p>
                      <a:r>
                        <a:rPr lang="en-IN" dirty="0" smtClean="0"/>
                        <a:t>Intermediary</a:t>
                      </a:r>
                      <a:endParaRPr lang="en-IN" dirty="0"/>
                    </a:p>
                  </a:txBody>
                  <a:tcPr/>
                </a:tc>
                <a:tc>
                  <a:txBody>
                    <a:bodyPr/>
                    <a:lstStyle/>
                    <a:p>
                      <a:r>
                        <a:rPr lang="en-IN" sz="1800" kern="1200" dirty="0" smtClean="0">
                          <a:solidFill>
                            <a:schemeClr val="dk1"/>
                          </a:solidFill>
                          <a:effectLst/>
                          <a:latin typeface="+mn-lt"/>
                          <a:ea typeface="+mn-ea"/>
                          <a:cs typeface="+mn-cs"/>
                        </a:rPr>
                        <a:t>:56A:BKTRUS33</a:t>
                      </a:r>
                      <a:endParaRPr lang="en-IN" dirty="0"/>
                    </a:p>
                  </a:txBody>
                  <a:tcPr/>
                </a:tc>
                <a:extLst>
                  <a:ext uri="{0D108BD9-81ED-4DB2-BD59-A6C34878D82A}">
                    <a16:rowId xmlns:a16="http://schemas.microsoft.com/office/drawing/2014/main" val="905132376"/>
                  </a:ext>
                </a:extLst>
              </a:tr>
              <a:tr h="370840">
                <a:tc gridSpan="2">
                  <a:txBody>
                    <a:bodyPr/>
                    <a:lstStyle/>
                    <a:p>
                      <a:r>
                        <a:rPr lang="en-IN" dirty="0" smtClean="0"/>
                        <a:t>End of Message</a:t>
                      </a:r>
                      <a:r>
                        <a:rPr lang="en-IN" baseline="0" dirty="0" smtClean="0"/>
                        <a:t> Text/ Trailer</a:t>
                      </a:r>
                      <a:endParaRPr lang="en-IN" dirty="0"/>
                    </a:p>
                  </a:txBody>
                  <a:tcPr/>
                </a:tc>
                <a:tc hMerge="1">
                  <a:txBody>
                    <a:bodyPr/>
                    <a:lstStyle/>
                    <a:p>
                      <a:endParaRPr lang="en-IN" dirty="0"/>
                    </a:p>
                  </a:txBody>
                  <a:tcPr/>
                </a:tc>
                <a:extLst>
                  <a:ext uri="{0D108BD9-81ED-4DB2-BD59-A6C34878D82A}">
                    <a16:rowId xmlns:a16="http://schemas.microsoft.com/office/drawing/2014/main" val="441333924"/>
                  </a:ext>
                </a:extLst>
              </a:tr>
            </a:tbl>
          </a:graphicData>
        </a:graphic>
      </p:graphicFrame>
    </p:spTree>
    <p:extLst>
      <p:ext uri="{BB962C8B-B14F-4D97-AF65-F5344CB8AC3E}">
        <p14:creationId xmlns:p14="http://schemas.microsoft.com/office/powerpoint/2010/main" val="2997388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831274"/>
            <a:ext cx="10926987" cy="5319405"/>
          </a:xfrm>
        </p:spPr>
        <p:txBody>
          <a:bodyPr/>
          <a:lstStyle/>
          <a:p>
            <a:r>
              <a:rPr lang="en-IN" dirty="0" smtClean="0">
                <a:latin typeface="Calibri" panose="020F0502020204030204" pitchFamily="34" charset="0"/>
                <a:cs typeface="Calibri" panose="020F0502020204030204" pitchFamily="34" charset="0"/>
              </a:rPr>
              <a:t>Payment Cancelation should be submitted in structured form including full and correct payment details, payment reference, currency/amount, date of payment. The use of MT 192/MT292 Request for Cancelation is preferred with use of /FRAD/ in filed 79. For direct (MT103) and cover payments (MT202COV) should be cancelled in parallel. </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To improve funds recovery, Payment cancelation should be treated with higher priority than standard inquiries and be considered urgent. The use of MT196/MT296 Response Message should be adopted to provide clear and immediate status updates and responses.</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Standard Codes for Payment Cancelation</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DUPL – Payment is duplicate of another payment</a:t>
            </a:r>
          </a:p>
          <a:p>
            <a:r>
              <a:rPr lang="en-IN" dirty="0" smtClean="0">
                <a:latin typeface="Calibri" panose="020F0502020204030204" pitchFamily="34" charset="0"/>
                <a:cs typeface="Calibri" panose="020F0502020204030204" pitchFamily="34" charset="0"/>
              </a:rPr>
              <a:t>AGNT- Agent in the payment workflow is incorrect</a:t>
            </a:r>
          </a:p>
          <a:p>
            <a:r>
              <a:rPr lang="en-IN" dirty="0" smtClean="0">
                <a:latin typeface="Calibri" panose="020F0502020204030204" pitchFamily="34" charset="0"/>
                <a:cs typeface="Calibri" panose="020F0502020204030204" pitchFamily="34" charset="0"/>
              </a:rPr>
              <a:t>CURR – Currency of the payment is incorrect</a:t>
            </a:r>
          </a:p>
          <a:p>
            <a:r>
              <a:rPr lang="en-IN" dirty="0" smtClean="0">
                <a:latin typeface="Calibri" panose="020F0502020204030204" pitchFamily="34" charset="0"/>
                <a:cs typeface="Calibri" panose="020F0502020204030204" pitchFamily="34" charset="0"/>
              </a:rPr>
              <a:t>CUST – Cancellation requested by the debtor (ordering party)</a:t>
            </a:r>
          </a:p>
          <a:p>
            <a:r>
              <a:rPr lang="en-IN" dirty="0" smtClean="0">
                <a:latin typeface="Calibri" panose="020F0502020204030204" pitchFamily="34" charset="0"/>
                <a:cs typeface="Calibri" panose="020F0502020204030204" pitchFamily="34" charset="0"/>
              </a:rPr>
              <a:t>UPAY – Payment is not justified</a:t>
            </a:r>
          </a:p>
          <a:p>
            <a:r>
              <a:rPr lang="en-IN" dirty="0" smtClean="0">
                <a:latin typeface="Calibri" panose="020F0502020204030204" pitchFamily="34" charset="0"/>
                <a:cs typeface="Calibri" panose="020F0502020204030204" pitchFamily="34" charset="0"/>
              </a:rPr>
              <a:t>CUTA – Cancellation request because an investigation request has been received and no remediation is possible</a:t>
            </a:r>
          </a:p>
          <a:p>
            <a:r>
              <a:rPr lang="en-IN" dirty="0" smtClean="0">
                <a:latin typeface="Calibri" panose="020F0502020204030204" pitchFamily="34" charset="0"/>
                <a:cs typeface="Calibri" panose="020F0502020204030204" pitchFamily="34" charset="0"/>
              </a:rPr>
              <a:t>TECH-  Cancellation requested following technical problems resulting in erroneous transaction</a:t>
            </a:r>
          </a:p>
          <a:p>
            <a:r>
              <a:rPr lang="en-IN" dirty="0" smtClean="0">
                <a:latin typeface="Calibri" panose="020F0502020204030204" pitchFamily="34" charset="0"/>
                <a:cs typeface="Calibri" panose="020F0502020204030204" pitchFamily="34" charset="0"/>
              </a:rPr>
              <a:t>FRAD – Cancellation request following a transaction that was originated fraudulently.</a:t>
            </a: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MT 192 – Request for Cancelation	</a:t>
            </a:r>
            <a:endParaRPr lang="en-IN" sz="3000" dirty="0">
              <a:latin typeface="+mj-lt"/>
            </a:endParaRPr>
          </a:p>
        </p:txBody>
      </p:sp>
    </p:spTree>
    <p:extLst>
      <p:ext uri="{BB962C8B-B14F-4D97-AF65-F5344CB8AC3E}">
        <p14:creationId xmlns:p14="http://schemas.microsoft.com/office/powerpoint/2010/main" val="11575845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54574758"/>
              </p:ext>
            </p:extLst>
          </p:nvPr>
        </p:nvGraphicFramePr>
        <p:xfrm>
          <a:off x="1001713" y="983672"/>
          <a:ext cx="9777123" cy="2724574"/>
        </p:xfrm>
        <a:graphic>
          <a:graphicData uri="http://schemas.openxmlformats.org/drawingml/2006/table">
            <a:tbl>
              <a:tblPr firstRow="1" bandRow="1">
                <a:tableStyleId>{5C22544A-7EE6-4342-B048-85BDC9FD1C3A}</a:tableStyleId>
              </a:tblPr>
              <a:tblGrid>
                <a:gridCol w="1269716">
                  <a:extLst>
                    <a:ext uri="{9D8B030D-6E8A-4147-A177-3AD203B41FA5}">
                      <a16:colId xmlns:a16="http://schemas.microsoft.com/office/drawing/2014/main" val="156458723"/>
                    </a:ext>
                  </a:extLst>
                </a:gridCol>
                <a:gridCol w="904231">
                  <a:extLst>
                    <a:ext uri="{9D8B030D-6E8A-4147-A177-3AD203B41FA5}">
                      <a16:colId xmlns:a16="http://schemas.microsoft.com/office/drawing/2014/main" val="1753268084"/>
                    </a:ext>
                  </a:extLst>
                </a:gridCol>
                <a:gridCol w="3387680">
                  <a:extLst>
                    <a:ext uri="{9D8B030D-6E8A-4147-A177-3AD203B41FA5}">
                      <a16:colId xmlns:a16="http://schemas.microsoft.com/office/drawing/2014/main" val="584400312"/>
                    </a:ext>
                  </a:extLst>
                </a:gridCol>
                <a:gridCol w="4215496">
                  <a:extLst>
                    <a:ext uri="{9D8B030D-6E8A-4147-A177-3AD203B41FA5}">
                      <a16:colId xmlns:a16="http://schemas.microsoft.com/office/drawing/2014/main" val="2656377276"/>
                    </a:ext>
                  </a:extLst>
                </a:gridCol>
              </a:tblGrid>
              <a:tr h="378846">
                <a:tc>
                  <a:txBody>
                    <a:bodyPr/>
                    <a:lstStyle/>
                    <a:p>
                      <a:pPr algn="ctr"/>
                      <a:r>
                        <a:rPr lang="en-IN" dirty="0" smtClean="0"/>
                        <a:t>Status</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 Name</a:t>
                      </a:r>
                      <a:endParaRPr lang="en-IN" dirty="0"/>
                    </a:p>
                  </a:txBody>
                  <a:tcPr/>
                </a:tc>
                <a:tc>
                  <a:txBody>
                    <a:bodyPr/>
                    <a:lstStyle/>
                    <a:p>
                      <a:pPr algn="ctr"/>
                      <a:r>
                        <a:rPr lang="en-IN" dirty="0" smtClean="0"/>
                        <a:t>Content</a:t>
                      </a:r>
                      <a:endParaRPr lang="en-IN" dirty="0"/>
                    </a:p>
                  </a:txBody>
                  <a:tcPr/>
                </a:tc>
                <a:extLst>
                  <a:ext uri="{0D108BD9-81ED-4DB2-BD59-A6C34878D82A}">
                    <a16:rowId xmlns:a16="http://schemas.microsoft.com/office/drawing/2014/main" val="4000353720"/>
                  </a:ext>
                </a:extLst>
              </a:tr>
              <a:tr h="378846">
                <a:tc>
                  <a:txBody>
                    <a:bodyPr/>
                    <a:lstStyle/>
                    <a:p>
                      <a:pPr algn="ctr"/>
                      <a:r>
                        <a:rPr lang="en-IN" dirty="0" smtClean="0"/>
                        <a:t>M</a:t>
                      </a:r>
                      <a:endParaRPr lang="en-IN" dirty="0"/>
                    </a:p>
                  </a:txBody>
                  <a:tcPr/>
                </a:tc>
                <a:tc>
                  <a:txBody>
                    <a:bodyPr/>
                    <a:lstStyle/>
                    <a:p>
                      <a:pPr algn="ctr"/>
                      <a:r>
                        <a:rPr lang="en-IN" dirty="0" smtClean="0"/>
                        <a:t>20</a:t>
                      </a:r>
                      <a:endParaRPr lang="en-IN" dirty="0"/>
                    </a:p>
                  </a:txBody>
                  <a:tcPr/>
                </a:tc>
                <a:tc>
                  <a:txBody>
                    <a:bodyPr/>
                    <a:lstStyle/>
                    <a:p>
                      <a:r>
                        <a:rPr lang="en-IN" dirty="0" smtClean="0"/>
                        <a:t>Transaction Reference Number</a:t>
                      </a:r>
                      <a:endParaRPr lang="en-IN" dirty="0"/>
                    </a:p>
                  </a:txBody>
                  <a:tcPr/>
                </a:tc>
                <a:tc>
                  <a:txBody>
                    <a:bodyPr/>
                    <a:lstStyle/>
                    <a:p>
                      <a:r>
                        <a:rPr lang="en-IN" dirty="0" smtClean="0"/>
                        <a:t>16x</a:t>
                      </a:r>
                      <a:endParaRPr lang="en-IN" dirty="0"/>
                    </a:p>
                  </a:txBody>
                  <a:tcPr/>
                </a:tc>
                <a:extLst>
                  <a:ext uri="{0D108BD9-81ED-4DB2-BD59-A6C34878D82A}">
                    <a16:rowId xmlns:a16="http://schemas.microsoft.com/office/drawing/2014/main" val="229723868"/>
                  </a:ext>
                </a:extLst>
              </a:tr>
              <a:tr h="378846">
                <a:tc>
                  <a:txBody>
                    <a:bodyPr/>
                    <a:lstStyle/>
                    <a:p>
                      <a:pPr algn="ctr"/>
                      <a:r>
                        <a:rPr lang="en-IN" dirty="0" smtClean="0"/>
                        <a:t>M</a:t>
                      </a:r>
                      <a:endParaRPr lang="en-IN" dirty="0"/>
                    </a:p>
                  </a:txBody>
                  <a:tcPr/>
                </a:tc>
                <a:tc>
                  <a:txBody>
                    <a:bodyPr/>
                    <a:lstStyle/>
                    <a:p>
                      <a:pPr algn="ctr"/>
                      <a:r>
                        <a:rPr lang="en-IN" dirty="0" smtClean="0"/>
                        <a:t>21</a:t>
                      </a:r>
                      <a:endParaRPr lang="en-IN" dirty="0"/>
                    </a:p>
                  </a:txBody>
                  <a:tcPr/>
                </a:tc>
                <a:tc>
                  <a:txBody>
                    <a:bodyPr/>
                    <a:lstStyle/>
                    <a:p>
                      <a:r>
                        <a:rPr lang="en-IN" dirty="0" smtClean="0"/>
                        <a:t>Related</a:t>
                      </a:r>
                      <a:r>
                        <a:rPr lang="en-IN" baseline="0" dirty="0" smtClean="0"/>
                        <a:t> Reference Number</a:t>
                      </a:r>
                      <a:endParaRPr lang="en-IN" dirty="0"/>
                    </a:p>
                  </a:txBody>
                  <a:tcPr/>
                </a:tc>
                <a:tc>
                  <a:txBody>
                    <a:bodyPr/>
                    <a:lstStyle/>
                    <a:p>
                      <a:r>
                        <a:rPr lang="en-IN" dirty="0" smtClean="0"/>
                        <a:t>16X</a:t>
                      </a:r>
                      <a:endParaRPr lang="en-IN" dirty="0"/>
                    </a:p>
                  </a:txBody>
                  <a:tcPr/>
                </a:tc>
                <a:extLst>
                  <a:ext uri="{0D108BD9-81ED-4DB2-BD59-A6C34878D82A}">
                    <a16:rowId xmlns:a16="http://schemas.microsoft.com/office/drawing/2014/main" val="3181950884"/>
                  </a:ext>
                </a:extLst>
              </a:tr>
              <a:tr h="934139">
                <a:tc>
                  <a:txBody>
                    <a:bodyPr/>
                    <a:lstStyle/>
                    <a:p>
                      <a:pPr algn="ctr"/>
                      <a:r>
                        <a:rPr lang="en-IN" dirty="0" smtClean="0"/>
                        <a:t>M</a:t>
                      </a:r>
                      <a:endParaRPr lang="en-IN" dirty="0"/>
                    </a:p>
                  </a:txBody>
                  <a:tcPr/>
                </a:tc>
                <a:tc>
                  <a:txBody>
                    <a:bodyPr/>
                    <a:lstStyle/>
                    <a:p>
                      <a:pPr algn="ctr"/>
                      <a:r>
                        <a:rPr lang="en-IN" dirty="0" smtClean="0"/>
                        <a:t>11S</a:t>
                      </a:r>
                      <a:endParaRPr lang="en-IN" dirty="0"/>
                    </a:p>
                  </a:txBody>
                  <a:tcPr/>
                </a:tc>
                <a:tc>
                  <a:txBody>
                    <a:bodyPr/>
                    <a:lstStyle/>
                    <a:p>
                      <a:r>
                        <a:rPr lang="en-IN" dirty="0" smtClean="0"/>
                        <a:t>MT and Date of the Original Message</a:t>
                      </a:r>
                      <a:endParaRPr lang="en-IN" dirty="0"/>
                    </a:p>
                  </a:txBody>
                  <a:tcPr/>
                </a:tc>
                <a:tc>
                  <a:txBody>
                    <a:bodyPr/>
                    <a:lstStyle/>
                    <a:p>
                      <a:r>
                        <a:rPr lang="en-IN" dirty="0" smtClean="0"/>
                        <a:t>3!n</a:t>
                      </a:r>
                      <a:br>
                        <a:rPr lang="en-IN" dirty="0" smtClean="0"/>
                      </a:br>
                      <a:r>
                        <a:rPr lang="en-IN" dirty="0" smtClean="0"/>
                        <a:t>6!n</a:t>
                      </a:r>
                      <a:br>
                        <a:rPr lang="en-IN" dirty="0" smtClean="0"/>
                      </a:br>
                      <a:r>
                        <a:rPr lang="en-IN" dirty="0" smtClean="0"/>
                        <a:t>[4!n6!n]</a:t>
                      </a:r>
                      <a:endParaRPr lang="en-IN" dirty="0"/>
                    </a:p>
                  </a:txBody>
                  <a:tcPr/>
                </a:tc>
                <a:extLst>
                  <a:ext uri="{0D108BD9-81ED-4DB2-BD59-A6C34878D82A}">
                    <a16:rowId xmlns:a16="http://schemas.microsoft.com/office/drawing/2014/main" val="449400247"/>
                  </a:ext>
                </a:extLst>
              </a:tr>
              <a:tr h="653897">
                <a:tc>
                  <a:txBody>
                    <a:bodyPr/>
                    <a:lstStyle/>
                    <a:p>
                      <a:pPr algn="ctr"/>
                      <a:r>
                        <a:rPr lang="en-IN" dirty="0" smtClean="0"/>
                        <a:t>O</a:t>
                      </a:r>
                      <a:endParaRPr lang="en-IN" dirty="0"/>
                    </a:p>
                  </a:txBody>
                  <a:tcPr/>
                </a:tc>
                <a:tc>
                  <a:txBody>
                    <a:bodyPr/>
                    <a:lstStyle/>
                    <a:p>
                      <a:pPr algn="ctr"/>
                      <a:r>
                        <a:rPr lang="en-IN" dirty="0" smtClean="0"/>
                        <a:t>79</a:t>
                      </a:r>
                      <a:endParaRPr lang="en-IN" dirty="0"/>
                    </a:p>
                  </a:txBody>
                  <a:tcPr/>
                </a:tc>
                <a:tc>
                  <a:txBody>
                    <a:bodyPr/>
                    <a:lstStyle/>
                    <a:p>
                      <a:r>
                        <a:rPr lang="en-IN" dirty="0" smtClean="0"/>
                        <a:t>Narrative</a:t>
                      </a:r>
                      <a:r>
                        <a:rPr lang="en-IN" baseline="0" dirty="0" smtClean="0"/>
                        <a:t> Description of the Original Message</a:t>
                      </a:r>
                      <a:endParaRPr lang="en-IN" dirty="0"/>
                    </a:p>
                  </a:txBody>
                  <a:tcPr/>
                </a:tc>
                <a:tc>
                  <a:txBody>
                    <a:bodyPr/>
                    <a:lstStyle/>
                    <a:p>
                      <a:r>
                        <a:rPr lang="en-IN" dirty="0" smtClean="0"/>
                        <a:t>35*50x – Mention standard code for Cancelation of payment</a:t>
                      </a:r>
                      <a:endParaRPr lang="en-IN" dirty="0"/>
                    </a:p>
                  </a:txBody>
                  <a:tcPr/>
                </a:tc>
                <a:extLst>
                  <a:ext uri="{0D108BD9-81ED-4DB2-BD59-A6C34878D82A}">
                    <a16:rowId xmlns:a16="http://schemas.microsoft.com/office/drawing/2014/main" val="185925042"/>
                  </a:ext>
                </a:extLst>
              </a:tr>
            </a:tbl>
          </a:graphicData>
        </a:graphic>
      </p:graphicFrame>
      <p:sp>
        <p:nvSpPr>
          <p:cNvPr id="3" name="Title 2"/>
          <p:cNvSpPr>
            <a:spLocks noGrp="1"/>
          </p:cNvSpPr>
          <p:nvPr>
            <p:ph type="title"/>
          </p:nvPr>
        </p:nvSpPr>
        <p:spPr>
          <a:xfrm>
            <a:off x="1001485" y="200320"/>
            <a:ext cx="10926987" cy="461665"/>
          </a:xfrm>
        </p:spPr>
        <p:txBody>
          <a:bodyPr/>
          <a:lstStyle/>
          <a:p>
            <a:r>
              <a:rPr lang="en-IN" sz="3000" dirty="0" smtClean="0">
                <a:latin typeface="+mj-lt"/>
              </a:rPr>
              <a:t>MT 192 Message Format</a:t>
            </a:r>
            <a:endParaRPr lang="en-IN" sz="3000" dirty="0">
              <a:latin typeface="+mj-lt"/>
            </a:endParaRPr>
          </a:p>
        </p:txBody>
      </p:sp>
    </p:spTree>
    <p:extLst>
      <p:ext uri="{BB962C8B-B14F-4D97-AF65-F5344CB8AC3E}">
        <p14:creationId xmlns:p14="http://schemas.microsoft.com/office/powerpoint/2010/main" val="18105654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066800"/>
            <a:ext cx="10926987" cy="4662815"/>
          </a:xfrm>
        </p:spPr>
        <p:txBody>
          <a:bodyPr/>
          <a:lstStyle/>
          <a:p>
            <a:r>
              <a:rPr lang="en-US" dirty="0" smtClean="0">
                <a:latin typeface="Calibri" panose="020F0502020204030204" pitchFamily="34" charset="0"/>
                <a:cs typeface="Calibri" panose="020F0502020204030204" pitchFamily="34" charset="0"/>
              </a:rPr>
              <a:t>A </a:t>
            </a:r>
            <a:r>
              <a:rPr lang="en-US" dirty="0">
                <a:latin typeface="Calibri" panose="020F0502020204030204" pitchFamily="34" charset="0"/>
                <a:cs typeface="Calibri" panose="020F0502020204030204" pitchFamily="34" charset="0"/>
              </a:rPr>
              <a:t>correspondent bank is a financial institution that provides services on behalf of another financial institution. It can facilitate wire transfers, conduct business transactions, accept deposits and gather documents on behalf of another financial institution. Correspondent banks are most likely to be used by domestic banks to service transactions that either originate or are completed in foreign countries, acting as a domestic bank's agent abroad.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Generally speaking, the reasons domestic banks employ correspondent banks include: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limited access to foreign financial markets and the inability to service client accounts without opening branches abroad,</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act as intermediaries between banks in different countries or as an agent to process local transactions for customers abroad,</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accept deposits, process documentation and serve as transfer agents for funds</a:t>
            </a:r>
            <a:r>
              <a:rPr lang="en-US"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ability to execute these services relieves domestic banks of the need to establish a physical presence in foreign countries. </a:t>
            </a: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Correspondent Bank	</a:t>
            </a:r>
            <a:endParaRPr lang="en-IN" sz="3000" dirty="0">
              <a:latin typeface="+mj-lt"/>
            </a:endParaRPr>
          </a:p>
        </p:txBody>
      </p:sp>
    </p:spTree>
    <p:extLst>
      <p:ext uri="{BB962C8B-B14F-4D97-AF65-F5344CB8AC3E}">
        <p14:creationId xmlns:p14="http://schemas.microsoft.com/office/powerpoint/2010/main" val="2013401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4211409"/>
          </a:xfrm>
        </p:spPr>
        <p:txBody>
          <a:bodyPr/>
          <a:lstStyle/>
          <a:p>
            <a:r>
              <a:rPr lang="en-IN" dirty="0">
                <a:latin typeface="Calibri" panose="020F0502020204030204" pitchFamily="34" charset="0"/>
                <a:cs typeface="Calibri" panose="020F0502020204030204" pitchFamily="34" charset="0"/>
              </a:rPr>
              <a:t>This message type is</a:t>
            </a:r>
            <a:r>
              <a:rPr lang="en-IN" dirty="0" smtClean="0">
                <a:latin typeface="Calibri" panose="020F0502020204030204" pitchFamily="34" charset="0"/>
                <a:cs typeface="Calibri" panose="020F0502020204030204" pitchFamily="34" charset="0"/>
              </a:rPr>
              <a:t>:</a:t>
            </a:r>
          </a:p>
          <a:p>
            <a:endParaRPr lang="en-IN"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sent by a financial institution to another financial institution</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sent by a corporate customer to a financial institution</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sent by a financial institution to a corporate customer</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It is used to request information or clarification relating to a previous SWIFT or non-SWIFT message or to</a:t>
            </a:r>
          </a:p>
          <a:p>
            <a:r>
              <a:rPr lang="en-US" dirty="0">
                <a:latin typeface="Calibri" panose="020F0502020204030204" pitchFamily="34" charset="0"/>
                <a:cs typeface="Calibri" panose="020F0502020204030204" pitchFamily="34" charset="0"/>
              </a:rPr>
              <a:t>one or more transactions contained therein</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 query may also be sent to request that an amendment be made to a previous message, except in those</a:t>
            </a:r>
          </a:p>
          <a:p>
            <a:r>
              <a:rPr lang="en-US" dirty="0">
                <a:latin typeface="Calibri" panose="020F0502020204030204" pitchFamily="34" charset="0"/>
                <a:cs typeface="Calibri" panose="020F0502020204030204" pitchFamily="34" charset="0"/>
              </a:rPr>
              <a:t>cases where a specific message, or facility within a message, has been provided for this purpose in the</a:t>
            </a:r>
          </a:p>
          <a:p>
            <a:r>
              <a:rPr lang="en-US" dirty="0">
                <a:latin typeface="Calibri" panose="020F0502020204030204" pitchFamily="34" charset="0"/>
                <a:cs typeface="Calibri" panose="020F0502020204030204" pitchFamily="34" charset="0"/>
              </a:rPr>
              <a:t>related category, for example, MT 707, AMEND in field 22 of the MT 300.</a:t>
            </a: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MT 195 - Queries</a:t>
            </a:r>
            <a:endParaRPr lang="en-IN" sz="3000" dirty="0">
              <a:latin typeface="+mj-lt"/>
            </a:endParaRPr>
          </a:p>
        </p:txBody>
      </p:sp>
    </p:spTree>
    <p:extLst>
      <p:ext uri="{BB962C8B-B14F-4D97-AF65-F5344CB8AC3E}">
        <p14:creationId xmlns:p14="http://schemas.microsoft.com/office/powerpoint/2010/main" val="13336331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03632089"/>
              </p:ext>
            </p:extLst>
          </p:nvPr>
        </p:nvGraphicFramePr>
        <p:xfrm>
          <a:off x="1001713" y="1371600"/>
          <a:ext cx="10926764" cy="3134360"/>
        </p:xfrm>
        <a:graphic>
          <a:graphicData uri="http://schemas.openxmlformats.org/drawingml/2006/table">
            <a:tbl>
              <a:tblPr firstRow="1" bandRow="1">
                <a:tableStyleId>{5C22544A-7EE6-4342-B048-85BDC9FD1C3A}</a:tableStyleId>
              </a:tblPr>
              <a:tblGrid>
                <a:gridCol w="1298142">
                  <a:extLst>
                    <a:ext uri="{9D8B030D-6E8A-4147-A177-3AD203B41FA5}">
                      <a16:colId xmlns:a16="http://schemas.microsoft.com/office/drawing/2014/main" val="2894881257"/>
                    </a:ext>
                  </a:extLst>
                </a:gridCol>
                <a:gridCol w="1122218">
                  <a:extLst>
                    <a:ext uri="{9D8B030D-6E8A-4147-A177-3AD203B41FA5}">
                      <a16:colId xmlns:a16="http://schemas.microsoft.com/office/drawing/2014/main" val="47359138"/>
                    </a:ext>
                  </a:extLst>
                </a:gridCol>
                <a:gridCol w="5774713">
                  <a:extLst>
                    <a:ext uri="{9D8B030D-6E8A-4147-A177-3AD203B41FA5}">
                      <a16:colId xmlns:a16="http://schemas.microsoft.com/office/drawing/2014/main" val="3499101099"/>
                    </a:ext>
                  </a:extLst>
                </a:gridCol>
                <a:gridCol w="2731691">
                  <a:extLst>
                    <a:ext uri="{9D8B030D-6E8A-4147-A177-3AD203B41FA5}">
                      <a16:colId xmlns:a16="http://schemas.microsoft.com/office/drawing/2014/main" val="3467403033"/>
                    </a:ext>
                  </a:extLst>
                </a:gridCol>
              </a:tblGrid>
              <a:tr h="370840">
                <a:tc>
                  <a:txBody>
                    <a:bodyPr/>
                    <a:lstStyle/>
                    <a:p>
                      <a:pPr algn="ctr"/>
                      <a:r>
                        <a:rPr lang="en-IN" dirty="0" smtClean="0"/>
                        <a:t>Status </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a:t>
                      </a:r>
                      <a:r>
                        <a:rPr lang="en-IN" baseline="0" dirty="0" smtClean="0"/>
                        <a:t> Name</a:t>
                      </a:r>
                      <a:endParaRPr lang="en-IN" dirty="0"/>
                    </a:p>
                  </a:txBody>
                  <a:tcPr/>
                </a:tc>
                <a:tc>
                  <a:txBody>
                    <a:bodyPr/>
                    <a:lstStyle/>
                    <a:p>
                      <a:pPr algn="ctr"/>
                      <a:r>
                        <a:rPr lang="en-IN" dirty="0" smtClean="0"/>
                        <a:t>Contents</a:t>
                      </a:r>
                      <a:endParaRPr lang="en-IN" dirty="0"/>
                    </a:p>
                  </a:txBody>
                  <a:tcPr/>
                </a:tc>
                <a:extLst>
                  <a:ext uri="{0D108BD9-81ED-4DB2-BD59-A6C34878D82A}">
                    <a16:rowId xmlns:a16="http://schemas.microsoft.com/office/drawing/2014/main" val="3637673189"/>
                  </a:ext>
                </a:extLst>
              </a:tr>
              <a:tr h="370840">
                <a:tc>
                  <a:txBody>
                    <a:bodyPr/>
                    <a:lstStyle/>
                    <a:p>
                      <a:pPr algn="ctr"/>
                      <a:r>
                        <a:rPr lang="en-IN" dirty="0" smtClean="0">
                          <a:latin typeface="Calibri" panose="020F0502020204030204" pitchFamily="34" charset="0"/>
                          <a:cs typeface="Calibri" panose="020F0502020204030204" pitchFamily="34" charset="0"/>
                        </a:rPr>
                        <a:t>M</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20</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Transaction Reference Number</a:t>
                      </a:r>
                      <a:endParaRPr lang="en-IN" dirty="0">
                        <a:latin typeface="Calibri" panose="020F0502020204030204" pitchFamily="34" charset="0"/>
                        <a:cs typeface="Calibri" panose="020F0502020204030204" pitchFamily="34" charset="0"/>
                      </a:endParaRPr>
                    </a:p>
                  </a:txBody>
                  <a:tcPr/>
                </a:tc>
                <a:tc>
                  <a:txBody>
                    <a:bodyPr/>
                    <a:lstStyle/>
                    <a:p>
                      <a:r>
                        <a:rPr lang="en-IN" dirty="0" smtClean="0"/>
                        <a:t>16x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41799676"/>
                  </a:ext>
                </a:extLst>
              </a:tr>
              <a:tr h="370840">
                <a:tc>
                  <a:txBody>
                    <a:bodyPr/>
                    <a:lstStyle/>
                    <a:p>
                      <a:pPr algn="ctr"/>
                      <a:r>
                        <a:rPr lang="en-IN" dirty="0" smtClean="0">
                          <a:latin typeface="Calibri" panose="020F0502020204030204" pitchFamily="34" charset="0"/>
                          <a:cs typeface="Calibri" panose="020F0502020204030204" pitchFamily="34" charset="0"/>
                        </a:rPr>
                        <a:t>M</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21</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Related Reference Number</a:t>
                      </a:r>
                      <a:endParaRPr lang="en-IN" dirty="0">
                        <a:latin typeface="Calibri" panose="020F0502020204030204" pitchFamily="34" charset="0"/>
                        <a:cs typeface="Calibri" panose="020F0502020204030204" pitchFamily="34" charset="0"/>
                      </a:endParaRPr>
                    </a:p>
                  </a:txBody>
                  <a:tcPr/>
                </a:tc>
                <a:tc>
                  <a:txBody>
                    <a:bodyPr/>
                    <a:lstStyle/>
                    <a:p>
                      <a:r>
                        <a:rPr lang="en-IN" dirty="0" smtClean="0"/>
                        <a:t>16x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62918027"/>
                  </a:ext>
                </a:extLst>
              </a:tr>
              <a:tr h="370840">
                <a:tc>
                  <a:txBody>
                    <a:bodyPr/>
                    <a:lstStyle/>
                    <a:p>
                      <a:pPr algn="ctr"/>
                      <a:r>
                        <a:rPr lang="en-IN" dirty="0" smtClean="0">
                          <a:latin typeface="Calibri" panose="020F0502020204030204" pitchFamily="34" charset="0"/>
                          <a:cs typeface="Calibri" panose="020F0502020204030204" pitchFamily="34" charset="0"/>
                        </a:rPr>
                        <a:t>M </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75</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Queries</a:t>
                      </a:r>
                      <a:endParaRPr lang="en-IN" dirty="0">
                        <a:latin typeface="Calibri" panose="020F0502020204030204" pitchFamily="34" charset="0"/>
                        <a:cs typeface="Calibri" panose="020F0502020204030204" pitchFamily="34" charset="0"/>
                      </a:endParaRPr>
                    </a:p>
                  </a:txBody>
                  <a:tcPr/>
                </a:tc>
                <a:tc>
                  <a:txBody>
                    <a:bodyPr/>
                    <a:lstStyle/>
                    <a:p>
                      <a:r>
                        <a:rPr lang="en-IN" dirty="0" smtClean="0"/>
                        <a:t>6*35x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19928492"/>
                  </a:ext>
                </a:extLst>
              </a:tr>
              <a:tr h="370840">
                <a:tc>
                  <a:txBody>
                    <a:bodyPr/>
                    <a:lstStyle/>
                    <a:p>
                      <a:pPr algn="ctr"/>
                      <a:r>
                        <a:rPr lang="en-IN" dirty="0" smtClean="0">
                          <a:latin typeface="Calibri" panose="020F0502020204030204" pitchFamily="34" charset="0"/>
                          <a:cs typeface="Calibri" panose="020F0502020204030204" pitchFamily="34" charset="0"/>
                        </a:rPr>
                        <a:t>O </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77A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Narrative</a:t>
                      </a:r>
                      <a:endParaRPr lang="en-IN" dirty="0">
                        <a:latin typeface="Calibri" panose="020F0502020204030204" pitchFamily="34" charset="0"/>
                        <a:cs typeface="Calibri" panose="020F0502020204030204" pitchFamily="34" charset="0"/>
                      </a:endParaRPr>
                    </a:p>
                  </a:txBody>
                  <a:tcPr/>
                </a:tc>
                <a:tc>
                  <a:txBody>
                    <a:bodyPr/>
                    <a:lstStyle/>
                    <a:p>
                      <a:r>
                        <a:rPr lang="en-IN" dirty="0" smtClean="0"/>
                        <a:t>20*35x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41306034"/>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11A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MT and</a:t>
                      </a:r>
                      <a:r>
                        <a:rPr lang="en-IN" baseline="0" dirty="0" smtClean="0">
                          <a:latin typeface="Calibri" panose="020F0502020204030204" pitchFamily="34" charset="0"/>
                          <a:cs typeface="Calibri" panose="020F0502020204030204" pitchFamily="34" charset="0"/>
                        </a:rPr>
                        <a:t> Date of the Original Message to which Answer relates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 or S</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01764705"/>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79</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Narrative description of the message</a:t>
                      </a:r>
                      <a:r>
                        <a:rPr lang="en-IN" baseline="0" dirty="0" smtClean="0">
                          <a:latin typeface="Calibri" panose="020F0502020204030204" pitchFamily="34" charset="0"/>
                          <a:cs typeface="Calibri" panose="020F0502020204030204" pitchFamily="34" charset="0"/>
                        </a:rPr>
                        <a:t> to which the query relates</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mn-lt"/>
                          <a:ea typeface="+mn-ea"/>
                          <a:cs typeface="+mn-cs"/>
                        </a:rPr>
                        <a:t>35*50x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59070094"/>
                  </a:ext>
                </a:extLst>
              </a:tr>
            </a:tbl>
          </a:graphicData>
        </a:graphic>
      </p:graphicFrame>
      <p:sp>
        <p:nvSpPr>
          <p:cNvPr id="3" name="Title 2"/>
          <p:cNvSpPr>
            <a:spLocks noGrp="1"/>
          </p:cNvSpPr>
          <p:nvPr>
            <p:ph type="title"/>
          </p:nvPr>
        </p:nvSpPr>
        <p:spPr>
          <a:xfrm>
            <a:off x="1001485" y="200320"/>
            <a:ext cx="10926987" cy="461665"/>
          </a:xfrm>
        </p:spPr>
        <p:txBody>
          <a:bodyPr/>
          <a:lstStyle/>
          <a:p>
            <a:r>
              <a:rPr lang="en-IN" sz="3000" dirty="0" smtClean="0">
                <a:latin typeface="+mj-lt"/>
              </a:rPr>
              <a:t>MT 195 Format Specification	</a:t>
            </a:r>
            <a:endParaRPr lang="en-IN" sz="3000" dirty="0">
              <a:latin typeface="+mj-lt"/>
            </a:endParaRPr>
          </a:p>
        </p:txBody>
      </p:sp>
    </p:spTree>
    <p:extLst>
      <p:ext uri="{BB962C8B-B14F-4D97-AF65-F5344CB8AC3E}">
        <p14:creationId xmlns:p14="http://schemas.microsoft.com/office/powerpoint/2010/main" val="1593424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817419"/>
            <a:ext cx="10926987" cy="5278582"/>
          </a:xfrm>
        </p:spPr>
        <p:txBody>
          <a:bodyPr/>
          <a:lstStyle/>
          <a:p>
            <a:r>
              <a:rPr lang="en-IN" dirty="0" smtClean="0">
                <a:latin typeface="Calibri" panose="020F0502020204030204" pitchFamily="34" charset="0"/>
                <a:cs typeface="Calibri" panose="020F0502020204030204" pitchFamily="34" charset="0"/>
              </a:rPr>
              <a:t>The purpose of MT 196 message is to respond to MT 192 Cancelation request message. This message type is sent by one financial institution to another financial institution</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Status Codes for Cancelation Request Response</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CNCL – Cancelled as requested</a:t>
            </a:r>
          </a:p>
          <a:p>
            <a:r>
              <a:rPr lang="en-IN" dirty="0" smtClean="0">
                <a:latin typeface="Calibri" panose="020F0502020204030204" pitchFamily="34" charset="0"/>
                <a:cs typeface="Calibri" panose="020F0502020204030204" pitchFamily="34" charset="0"/>
              </a:rPr>
              <a:t>RJCR -  Cancelation request is rejected</a:t>
            </a:r>
          </a:p>
          <a:p>
            <a:r>
              <a:rPr lang="en-IN" dirty="0" smtClean="0">
                <a:latin typeface="Calibri" panose="020F0502020204030204" pitchFamily="34" charset="0"/>
                <a:cs typeface="Calibri" panose="020F0502020204030204" pitchFamily="34" charset="0"/>
              </a:rPr>
              <a:t>PDCR – Cancelation request is pending</a:t>
            </a:r>
          </a:p>
          <a:p>
            <a:endParaRPr lang="en-IN" dirty="0" smtClean="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Reason Codes when rejecting a Cancelation Request</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LEGL – Reported when the cancellation cannot be accepted because of regulatory rules</a:t>
            </a:r>
          </a:p>
          <a:p>
            <a:r>
              <a:rPr lang="en-IN" dirty="0" smtClean="0">
                <a:latin typeface="Calibri" panose="020F0502020204030204" pitchFamily="34" charset="0"/>
                <a:cs typeface="Calibri" panose="020F0502020204030204" pitchFamily="34" charset="0"/>
              </a:rPr>
              <a:t>CUST – Reported when the cancellation cannot be accepted because of customer decision (creditor)</a:t>
            </a:r>
          </a:p>
          <a:p>
            <a:r>
              <a:rPr lang="en-IN" dirty="0" smtClean="0">
                <a:latin typeface="Calibri" panose="020F0502020204030204" pitchFamily="34" charset="0"/>
                <a:cs typeface="Calibri" panose="020F0502020204030204" pitchFamily="34" charset="0"/>
              </a:rPr>
              <a:t>ARDT – Cancellation not accepted as the transaction has already been returned</a:t>
            </a:r>
          </a:p>
          <a:p>
            <a:r>
              <a:rPr lang="en-IN" dirty="0" smtClean="0">
                <a:latin typeface="Calibri" panose="020F0502020204030204" pitchFamily="34" charset="0"/>
                <a:cs typeface="Calibri" panose="020F0502020204030204" pitchFamily="34" charset="0"/>
              </a:rPr>
              <a:t>NOAS – No response from beneficiary ( to the cancellation request)</a:t>
            </a: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Calibri" panose="020F0502020204030204" pitchFamily="34" charset="0"/>
                <a:cs typeface="Calibri" panose="020F0502020204030204" pitchFamily="34" charset="0"/>
              </a:rPr>
              <a:t>MT 196 – Answers – Responds to MT 192 Request for Cancelation</a:t>
            </a:r>
            <a:endParaRPr lang="en-IN" sz="3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28162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06455600"/>
              </p:ext>
            </p:extLst>
          </p:nvPr>
        </p:nvGraphicFramePr>
        <p:xfrm>
          <a:off x="1001713" y="1371600"/>
          <a:ext cx="10926764" cy="2494280"/>
        </p:xfrm>
        <a:graphic>
          <a:graphicData uri="http://schemas.openxmlformats.org/drawingml/2006/table">
            <a:tbl>
              <a:tblPr firstRow="1" bandRow="1">
                <a:tableStyleId>{5C22544A-7EE6-4342-B048-85BDC9FD1C3A}</a:tableStyleId>
              </a:tblPr>
              <a:tblGrid>
                <a:gridCol w="937923">
                  <a:extLst>
                    <a:ext uri="{9D8B030D-6E8A-4147-A177-3AD203B41FA5}">
                      <a16:colId xmlns:a16="http://schemas.microsoft.com/office/drawing/2014/main" val="320320593"/>
                    </a:ext>
                  </a:extLst>
                </a:gridCol>
                <a:gridCol w="1025237">
                  <a:extLst>
                    <a:ext uri="{9D8B030D-6E8A-4147-A177-3AD203B41FA5}">
                      <a16:colId xmlns:a16="http://schemas.microsoft.com/office/drawing/2014/main" val="3829016805"/>
                    </a:ext>
                  </a:extLst>
                </a:gridCol>
                <a:gridCol w="3366654">
                  <a:extLst>
                    <a:ext uri="{9D8B030D-6E8A-4147-A177-3AD203B41FA5}">
                      <a16:colId xmlns:a16="http://schemas.microsoft.com/office/drawing/2014/main" val="1384769884"/>
                    </a:ext>
                  </a:extLst>
                </a:gridCol>
                <a:gridCol w="5596950">
                  <a:extLst>
                    <a:ext uri="{9D8B030D-6E8A-4147-A177-3AD203B41FA5}">
                      <a16:colId xmlns:a16="http://schemas.microsoft.com/office/drawing/2014/main" val="4040804771"/>
                    </a:ext>
                  </a:extLst>
                </a:gridCol>
              </a:tblGrid>
              <a:tr h="370840">
                <a:tc>
                  <a:txBody>
                    <a:bodyPr/>
                    <a:lstStyle/>
                    <a:p>
                      <a:pPr algn="ctr"/>
                      <a:r>
                        <a:rPr lang="en-IN" dirty="0" smtClean="0"/>
                        <a:t>Status </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a:t>
                      </a:r>
                      <a:r>
                        <a:rPr lang="en-IN" baseline="0" dirty="0" smtClean="0"/>
                        <a:t> Name</a:t>
                      </a:r>
                      <a:endParaRPr lang="en-IN" dirty="0"/>
                    </a:p>
                  </a:txBody>
                  <a:tcPr/>
                </a:tc>
                <a:tc>
                  <a:txBody>
                    <a:bodyPr/>
                    <a:lstStyle/>
                    <a:p>
                      <a:pPr algn="ctr"/>
                      <a:r>
                        <a:rPr lang="en-IN" dirty="0" smtClean="0"/>
                        <a:t>Contents</a:t>
                      </a:r>
                      <a:endParaRPr lang="en-IN" dirty="0"/>
                    </a:p>
                  </a:txBody>
                  <a:tcPr/>
                </a:tc>
                <a:extLst>
                  <a:ext uri="{0D108BD9-81ED-4DB2-BD59-A6C34878D82A}">
                    <a16:rowId xmlns:a16="http://schemas.microsoft.com/office/drawing/2014/main" val="2502288889"/>
                  </a:ext>
                </a:extLst>
              </a:tr>
              <a:tr h="370840">
                <a:tc>
                  <a:txBody>
                    <a:bodyPr/>
                    <a:lstStyle/>
                    <a:p>
                      <a:pPr algn="ctr"/>
                      <a:r>
                        <a:rPr lang="en-IN" dirty="0" smtClean="0">
                          <a:latin typeface="Calibri" panose="020F0502020204030204" pitchFamily="34" charset="0"/>
                          <a:cs typeface="Calibri" panose="020F0502020204030204" pitchFamily="34" charset="0"/>
                        </a:rPr>
                        <a:t>M</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20</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Transaction Reference Number</a:t>
                      </a:r>
                      <a:endParaRPr lang="en-IN" dirty="0">
                        <a:latin typeface="Calibri" panose="020F0502020204030204" pitchFamily="34" charset="0"/>
                        <a:cs typeface="Calibri" panose="020F0502020204030204" pitchFamily="34" charset="0"/>
                      </a:endParaRPr>
                    </a:p>
                  </a:txBody>
                  <a:tcPr/>
                </a:tc>
                <a:tc>
                  <a:txBody>
                    <a:bodyPr/>
                    <a:lstStyle/>
                    <a:p>
                      <a:r>
                        <a:rPr lang="en-IN" dirty="0" smtClean="0"/>
                        <a:t>16x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230215349"/>
                  </a:ext>
                </a:extLst>
              </a:tr>
              <a:tr h="370840">
                <a:tc>
                  <a:txBody>
                    <a:bodyPr/>
                    <a:lstStyle/>
                    <a:p>
                      <a:pPr algn="ctr"/>
                      <a:r>
                        <a:rPr lang="en-IN" dirty="0" smtClean="0">
                          <a:latin typeface="Calibri" panose="020F0502020204030204" pitchFamily="34" charset="0"/>
                          <a:cs typeface="Calibri" panose="020F0502020204030204" pitchFamily="34" charset="0"/>
                        </a:rPr>
                        <a:t>M</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21</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Related Reference Number</a:t>
                      </a:r>
                      <a:endParaRPr lang="en-IN" dirty="0">
                        <a:latin typeface="Calibri" panose="020F0502020204030204" pitchFamily="34" charset="0"/>
                        <a:cs typeface="Calibri" panose="020F0502020204030204" pitchFamily="34" charset="0"/>
                      </a:endParaRPr>
                    </a:p>
                  </a:txBody>
                  <a:tcPr/>
                </a:tc>
                <a:tc>
                  <a:txBody>
                    <a:bodyPr/>
                    <a:lstStyle/>
                    <a:p>
                      <a:r>
                        <a:rPr lang="en-IN" dirty="0" smtClean="0"/>
                        <a:t>16x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9780296"/>
                  </a:ext>
                </a:extLst>
              </a:tr>
              <a:tr h="370840">
                <a:tc>
                  <a:txBody>
                    <a:bodyPr/>
                    <a:lstStyle/>
                    <a:p>
                      <a:pPr algn="ctr"/>
                      <a:r>
                        <a:rPr lang="en-IN" dirty="0" smtClean="0">
                          <a:latin typeface="Calibri" panose="020F0502020204030204" pitchFamily="34" charset="0"/>
                          <a:cs typeface="Calibri" panose="020F0502020204030204" pitchFamily="34" charset="0"/>
                        </a:rPr>
                        <a:t>M </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76</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Answers</a:t>
                      </a:r>
                      <a:endParaRPr lang="en-IN" dirty="0">
                        <a:latin typeface="Calibri" panose="020F0502020204030204" pitchFamily="34" charset="0"/>
                        <a:cs typeface="Calibri" panose="020F0502020204030204" pitchFamily="34" charset="0"/>
                      </a:endParaRPr>
                    </a:p>
                  </a:txBody>
                  <a:tcPr/>
                </a:tc>
                <a:tc>
                  <a:txBody>
                    <a:bodyPr/>
                    <a:lstStyle/>
                    <a:p>
                      <a:r>
                        <a:rPr lang="en-IN" dirty="0" smtClean="0"/>
                        <a:t>6*35x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66379257"/>
                  </a:ext>
                </a:extLst>
              </a:tr>
              <a:tr h="370840">
                <a:tc>
                  <a:txBody>
                    <a:bodyPr/>
                    <a:lstStyle/>
                    <a:p>
                      <a:pPr algn="ctr"/>
                      <a:r>
                        <a:rPr lang="en-IN" dirty="0" smtClean="0">
                          <a:latin typeface="Calibri" panose="020F0502020204030204" pitchFamily="34" charset="0"/>
                          <a:cs typeface="Calibri" panose="020F0502020204030204" pitchFamily="34" charset="0"/>
                        </a:rPr>
                        <a:t>O </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77A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Narrative</a:t>
                      </a:r>
                      <a:endParaRPr lang="en-IN" dirty="0">
                        <a:latin typeface="Calibri" panose="020F0502020204030204" pitchFamily="34" charset="0"/>
                        <a:cs typeface="Calibri" panose="020F0502020204030204" pitchFamily="34" charset="0"/>
                      </a:endParaRPr>
                    </a:p>
                  </a:txBody>
                  <a:tcPr/>
                </a:tc>
                <a:tc>
                  <a:txBody>
                    <a:bodyPr/>
                    <a:lstStyle/>
                    <a:p>
                      <a:r>
                        <a:rPr lang="en-IN" dirty="0" smtClean="0"/>
                        <a:t>20*35x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27409892"/>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11A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MT and</a:t>
                      </a:r>
                      <a:r>
                        <a:rPr lang="en-IN" baseline="0" dirty="0" smtClean="0">
                          <a:latin typeface="Calibri" panose="020F0502020204030204" pitchFamily="34" charset="0"/>
                          <a:cs typeface="Calibri" panose="020F0502020204030204" pitchFamily="34" charset="0"/>
                        </a:rPr>
                        <a:t> Date of the Original Message to which Answer relates</a:t>
                      </a:r>
                      <a:endParaRPr lang="en-IN" dirty="0">
                        <a:latin typeface="Calibri" panose="020F0502020204030204" pitchFamily="34" charset="0"/>
                        <a:cs typeface="Calibri" panose="020F0502020204030204" pitchFamily="34" charset="0"/>
                      </a:endParaRPr>
                    </a:p>
                  </a:txBody>
                  <a:tcPr/>
                </a:tc>
                <a:tc>
                  <a:txBody>
                    <a:bodyPr/>
                    <a:lstStyle/>
                    <a:p>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18087905"/>
                  </a:ext>
                </a:extLst>
              </a:tr>
            </a:tbl>
          </a:graphicData>
        </a:graphic>
      </p:graphicFrame>
      <p:sp>
        <p:nvSpPr>
          <p:cNvPr id="3" name="Title 2"/>
          <p:cNvSpPr>
            <a:spLocks noGrp="1"/>
          </p:cNvSpPr>
          <p:nvPr>
            <p:ph type="title"/>
          </p:nvPr>
        </p:nvSpPr>
        <p:spPr>
          <a:xfrm>
            <a:off x="1001485" y="200320"/>
            <a:ext cx="10926987" cy="461665"/>
          </a:xfrm>
        </p:spPr>
        <p:txBody>
          <a:bodyPr/>
          <a:lstStyle/>
          <a:p>
            <a:r>
              <a:rPr lang="en-IN" sz="3000" dirty="0" smtClean="0">
                <a:latin typeface="+mj-lt"/>
              </a:rPr>
              <a:t>MT 196 Message Format </a:t>
            </a:r>
            <a:endParaRPr lang="en-IN" sz="3000" dirty="0">
              <a:latin typeface="+mj-lt"/>
            </a:endParaRPr>
          </a:p>
        </p:txBody>
      </p:sp>
    </p:spTree>
    <p:extLst>
      <p:ext uri="{BB962C8B-B14F-4D97-AF65-F5344CB8AC3E}">
        <p14:creationId xmlns:p14="http://schemas.microsoft.com/office/powerpoint/2010/main" val="5507035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4816703"/>
          </a:xfrm>
        </p:spPr>
        <p:txBody>
          <a:bodyPr/>
          <a:lstStyle/>
          <a:p>
            <a:r>
              <a:rPr lang="en-US" dirty="0"/>
              <a:t>On May 27, 2009, UBS, Zürich requests ABN </a:t>
            </a:r>
            <a:r>
              <a:rPr lang="en-US" dirty="0" err="1"/>
              <a:t>Amro</a:t>
            </a:r>
            <a:r>
              <a:rPr lang="en-US" dirty="0"/>
              <a:t> Amsterdam, to consider cancellation of its MT 103,</a:t>
            </a:r>
          </a:p>
          <a:p>
            <a:r>
              <a:rPr lang="en-US" dirty="0"/>
              <a:t>TRN 494932/DEV, sent on May 27, 2009.</a:t>
            </a:r>
          </a:p>
          <a:p>
            <a:endParaRPr lang="en-US" dirty="0"/>
          </a:p>
          <a:p>
            <a:r>
              <a:rPr lang="en-US" dirty="0"/>
              <a:t>ABN </a:t>
            </a:r>
            <a:r>
              <a:rPr lang="en-US" dirty="0" err="1"/>
              <a:t>Amro</a:t>
            </a:r>
            <a:r>
              <a:rPr lang="en-US" dirty="0"/>
              <a:t> confirms the cancellation of the Customer Transfer via an MT 196</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
        <p:nvSpPr>
          <p:cNvPr id="3" name="Title 2"/>
          <p:cNvSpPr>
            <a:spLocks noGrp="1"/>
          </p:cNvSpPr>
          <p:nvPr>
            <p:ph type="title"/>
          </p:nvPr>
        </p:nvSpPr>
        <p:spPr>
          <a:xfrm>
            <a:off x="1001485" y="200320"/>
            <a:ext cx="10926987" cy="461665"/>
          </a:xfrm>
        </p:spPr>
        <p:txBody>
          <a:bodyPr/>
          <a:lstStyle/>
          <a:p>
            <a:r>
              <a:rPr lang="en-IN" sz="3000" dirty="0" smtClean="0">
                <a:latin typeface="Calibri" panose="020F0502020204030204" pitchFamily="34" charset="0"/>
                <a:cs typeface="Calibri" panose="020F0502020204030204" pitchFamily="34" charset="0"/>
              </a:rPr>
              <a:t>Example: Answer as a Result of a Request for Cancellation</a:t>
            </a:r>
            <a:endParaRPr lang="en-IN" sz="30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001483" y="2559194"/>
            <a:ext cx="10414661" cy="3457575"/>
          </a:xfrm>
          <a:prstGeom prst="rect">
            <a:avLst/>
          </a:prstGeom>
        </p:spPr>
      </p:pic>
    </p:spTree>
    <p:extLst>
      <p:ext uri="{BB962C8B-B14F-4D97-AF65-F5344CB8AC3E}">
        <p14:creationId xmlns:p14="http://schemas.microsoft.com/office/powerpoint/2010/main" val="12624255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081045"/>
            <a:ext cx="10926987" cy="579646"/>
          </a:xfrm>
        </p:spPr>
        <p:txBody>
          <a:bodyPr/>
          <a:lstStyle/>
          <a:p>
            <a:endParaRPr lang="en-IN" dirty="0" smtClean="0"/>
          </a:p>
          <a:p>
            <a:endParaRPr lang="en-IN" dirty="0"/>
          </a:p>
        </p:txBody>
      </p:sp>
      <p:sp>
        <p:nvSpPr>
          <p:cNvPr id="3" name="Title 2"/>
          <p:cNvSpPr>
            <a:spLocks noGrp="1"/>
          </p:cNvSpPr>
          <p:nvPr>
            <p:ph type="title"/>
          </p:nvPr>
        </p:nvSpPr>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85343055"/>
              </p:ext>
            </p:extLst>
          </p:nvPr>
        </p:nvGraphicFramePr>
        <p:xfrm>
          <a:off x="1173018" y="1660691"/>
          <a:ext cx="10298546" cy="3977640"/>
        </p:xfrm>
        <a:graphic>
          <a:graphicData uri="http://schemas.openxmlformats.org/drawingml/2006/table">
            <a:tbl>
              <a:tblPr firstRow="1" bandRow="1">
                <a:tableStyleId>{5C22544A-7EE6-4342-B048-85BDC9FD1C3A}</a:tableStyleId>
              </a:tblPr>
              <a:tblGrid>
                <a:gridCol w="5149273">
                  <a:extLst>
                    <a:ext uri="{9D8B030D-6E8A-4147-A177-3AD203B41FA5}">
                      <a16:colId xmlns:a16="http://schemas.microsoft.com/office/drawing/2014/main" val="40988055"/>
                    </a:ext>
                  </a:extLst>
                </a:gridCol>
                <a:gridCol w="5149273">
                  <a:extLst>
                    <a:ext uri="{9D8B030D-6E8A-4147-A177-3AD203B41FA5}">
                      <a16:colId xmlns:a16="http://schemas.microsoft.com/office/drawing/2014/main" val="1862674812"/>
                    </a:ext>
                  </a:extLst>
                </a:gridCol>
              </a:tblGrid>
              <a:tr h="370840">
                <a:tc>
                  <a:txBody>
                    <a:bodyPr/>
                    <a:lstStyle/>
                    <a:p>
                      <a:r>
                        <a:rPr lang="en-IN" dirty="0" smtClean="0"/>
                        <a:t>Explanation</a:t>
                      </a:r>
                      <a:endParaRPr lang="en-IN" dirty="0"/>
                    </a:p>
                  </a:txBody>
                  <a:tcPr/>
                </a:tc>
                <a:tc>
                  <a:txBody>
                    <a:bodyPr/>
                    <a:lstStyle/>
                    <a:p>
                      <a:r>
                        <a:rPr lang="en-IN" dirty="0" smtClean="0"/>
                        <a:t>Format</a:t>
                      </a:r>
                      <a:endParaRPr lang="en-IN" dirty="0"/>
                    </a:p>
                  </a:txBody>
                  <a:tcPr/>
                </a:tc>
                <a:extLst>
                  <a:ext uri="{0D108BD9-81ED-4DB2-BD59-A6C34878D82A}">
                    <a16:rowId xmlns:a16="http://schemas.microsoft.com/office/drawing/2014/main" val="185222923"/>
                  </a:ext>
                </a:extLst>
              </a:tr>
              <a:tr h="370840">
                <a:tc>
                  <a:txBody>
                    <a:bodyPr/>
                    <a:lstStyle/>
                    <a:p>
                      <a:r>
                        <a:rPr lang="en-IN" dirty="0" smtClean="0"/>
                        <a:t>Sender</a:t>
                      </a:r>
                      <a:endParaRPr lang="en-IN" dirty="0"/>
                    </a:p>
                  </a:txBody>
                  <a:tcPr/>
                </a:tc>
                <a:tc>
                  <a:txBody>
                    <a:bodyPr/>
                    <a:lstStyle/>
                    <a:p>
                      <a:r>
                        <a:rPr lang="en-IN" sz="1800" b="0" i="0" u="none" strike="noStrike" kern="1200" baseline="0" dirty="0" smtClean="0">
                          <a:solidFill>
                            <a:schemeClr val="dk1"/>
                          </a:solidFill>
                          <a:latin typeface="+mn-lt"/>
                          <a:ea typeface="+mn-ea"/>
                          <a:cs typeface="+mn-cs"/>
                        </a:rPr>
                        <a:t>ABNANL2A</a:t>
                      </a:r>
                      <a:endParaRPr lang="en-IN" dirty="0"/>
                    </a:p>
                  </a:txBody>
                  <a:tcPr/>
                </a:tc>
                <a:extLst>
                  <a:ext uri="{0D108BD9-81ED-4DB2-BD59-A6C34878D82A}">
                    <a16:rowId xmlns:a16="http://schemas.microsoft.com/office/drawing/2014/main" val="1742298196"/>
                  </a:ext>
                </a:extLst>
              </a:tr>
              <a:tr h="370840">
                <a:tc>
                  <a:txBody>
                    <a:bodyPr/>
                    <a:lstStyle/>
                    <a:p>
                      <a:r>
                        <a:rPr lang="en-IN" dirty="0" smtClean="0"/>
                        <a:t>Message Type</a:t>
                      </a:r>
                      <a:endParaRPr lang="en-IN" dirty="0"/>
                    </a:p>
                  </a:txBody>
                  <a:tcPr/>
                </a:tc>
                <a:tc>
                  <a:txBody>
                    <a:bodyPr/>
                    <a:lstStyle/>
                    <a:p>
                      <a:r>
                        <a:rPr lang="en-IN" dirty="0" smtClean="0"/>
                        <a:t>196</a:t>
                      </a:r>
                      <a:endParaRPr lang="en-IN" dirty="0"/>
                    </a:p>
                  </a:txBody>
                  <a:tcPr/>
                </a:tc>
                <a:extLst>
                  <a:ext uri="{0D108BD9-81ED-4DB2-BD59-A6C34878D82A}">
                    <a16:rowId xmlns:a16="http://schemas.microsoft.com/office/drawing/2014/main" val="3071410986"/>
                  </a:ext>
                </a:extLst>
              </a:tr>
              <a:tr h="370840">
                <a:tc>
                  <a:txBody>
                    <a:bodyPr/>
                    <a:lstStyle/>
                    <a:p>
                      <a:r>
                        <a:rPr lang="en-IN" dirty="0" smtClean="0"/>
                        <a:t>Receiver</a:t>
                      </a:r>
                      <a:endParaRPr lang="en-IN" dirty="0"/>
                    </a:p>
                  </a:txBody>
                  <a:tcPr/>
                </a:tc>
                <a:tc>
                  <a:txBody>
                    <a:bodyPr/>
                    <a:lstStyle/>
                    <a:p>
                      <a:r>
                        <a:rPr lang="en-IN" sz="1800" b="0" i="0" u="none" strike="noStrike" kern="1200" baseline="0" dirty="0" smtClean="0">
                          <a:solidFill>
                            <a:schemeClr val="dk1"/>
                          </a:solidFill>
                          <a:latin typeface="+mn-lt"/>
                          <a:ea typeface="+mn-ea"/>
                          <a:cs typeface="+mn-cs"/>
                        </a:rPr>
                        <a:t>UBSWCHZH80A</a:t>
                      </a:r>
                      <a:endParaRPr lang="en-IN" dirty="0"/>
                    </a:p>
                  </a:txBody>
                  <a:tcPr/>
                </a:tc>
                <a:extLst>
                  <a:ext uri="{0D108BD9-81ED-4DB2-BD59-A6C34878D82A}">
                    <a16:rowId xmlns:a16="http://schemas.microsoft.com/office/drawing/2014/main" val="387052434"/>
                  </a:ext>
                </a:extLst>
              </a:tr>
              <a:tr h="370840">
                <a:tc gridSpan="2">
                  <a:txBody>
                    <a:bodyPr/>
                    <a:lstStyle/>
                    <a:p>
                      <a:r>
                        <a:rPr lang="en-IN" dirty="0" smtClean="0"/>
                        <a:t>Message Text</a:t>
                      </a:r>
                      <a:endParaRPr lang="en-IN" dirty="0"/>
                    </a:p>
                  </a:txBody>
                  <a:tcPr/>
                </a:tc>
                <a:tc hMerge="1">
                  <a:txBody>
                    <a:bodyPr/>
                    <a:lstStyle/>
                    <a:p>
                      <a:endParaRPr lang="en-IN" dirty="0"/>
                    </a:p>
                  </a:txBody>
                  <a:tcPr/>
                </a:tc>
                <a:extLst>
                  <a:ext uri="{0D108BD9-81ED-4DB2-BD59-A6C34878D82A}">
                    <a16:rowId xmlns:a16="http://schemas.microsoft.com/office/drawing/2014/main" val="3090665849"/>
                  </a:ext>
                </a:extLst>
              </a:tr>
              <a:tr h="370840">
                <a:tc>
                  <a:txBody>
                    <a:bodyPr/>
                    <a:lstStyle/>
                    <a:p>
                      <a:r>
                        <a:rPr lang="en-IN" dirty="0" smtClean="0"/>
                        <a:t>Transaction Reference Number</a:t>
                      </a:r>
                      <a:endParaRPr lang="en-IN" dirty="0"/>
                    </a:p>
                  </a:txBody>
                  <a:tcPr/>
                </a:tc>
                <a:tc>
                  <a:txBody>
                    <a:bodyPr/>
                    <a:lstStyle/>
                    <a:p>
                      <a:r>
                        <a:rPr lang="en-IN" sz="1800" b="0" i="0" u="none" strike="noStrike" kern="1200" baseline="0" dirty="0" smtClean="0">
                          <a:solidFill>
                            <a:schemeClr val="dk1"/>
                          </a:solidFill>
                          <a:latin typeface="+mn-lt"/>
                          <a:ea typeface="+mn-ea"/>
                          <a:cs typeface="+mn-cs"/>
                        </a:rPr>
                        <a:t>:20:6457AZ</a:t>
                      </a:r>
                      <a:endParaRPr lang="en-IN" dirty="0"/>
                    </a:p>
                  </a:txBody>
                  <a:tcPr/>
                </a:tc>
                <a:extLst>
                  <a:ext uri="{0D108BD9-81ED-4DB2-BD59-A6C34878D82A}">
                    <a16:rowId xmlns:a16="http://schemas.microsoft.com/office/drawing/2014/main" val="4097253085"/>
                  </a:ext>
                </a:extLst>
              </a:tr>
              <a:tr h="370840">
                <a:tc>
                  <a:txBody>
                    <a:bodyPr/>
                    <a:lstStyle/>
                    <a:p>
                      <a:r>
                        <a:rPr lang="en-IN" dirty="0" smtClean="0"/>
                        <a:t>TRN of request for cancellation ( Related Reference)</a:t>
                      </a:r>
                      <a:endParaRPr lang="en-IN" dirty="0"/>
                    </a:p>
                  </a:txBody>
                  <a:tcPr/>
                </a:tc>
                <a:tc>
                  <a:txBody>
                    <a:bodyPr/>
                    <a:lstStyle/>
                    <a:p>
                      <a:r>
                        <a:rPr lang="en-IN" sz="1800" b="0" i="0" u="none" strike="noStrike" kern="1200" baseline="0" dirty="0" smtClean="0">
                          <a:solidFill>
                            <a:schemeClr val="dk1"/>
                          </a:solidFill>
                          <a:latin typeface="+mn-lt"/>
                          <a:ea typeface="+mn-ea"/>
                          <a:cs typeface="+mn-cs"/>
                        </a:rPr>
                        <a:t>:21:23191</a:t>
                      </a:r>
                      <a:endParaRPr lang="en-IN" dirty="0"/>
                    </a:p>
                  </a:txBody>
                  <a:tcPr/>
                </a:tc>
                <a:extLst>
                  <a:ext uri="{0D108BD9-81ED-4DB2-BD59-A6C34878D82A}">
                    <a16:rowId xmlns:a16="http://schemas.microsoft.com/office/drawing/2014/main" val="2900206539"/>
                  </a:ext>
                </a:extLst>
              </a:tr>
              <a:tr h="370840">
                <a:tc>
                  <a:txBody>
                    <a:bodyPr/>
                    <a:lstStyle/>
                    <a:p>
                      <a:r>
                        <a:rPr lang="en-IN" dirty="0" smtClean="0"/>
                        <a:t>Answer</a:t>
                      </a:r>
                      <a:endParaRPr lang="en-IN" dirty="0"/>
                    </a:p>
                  </a:txBody>
                  <a:tcPr/>
                </a:tc>
                <a:tc>
                  <a:txBody>
                    <a:bodyPr/>
                    <a:lstStyle/>
                    <a:p>
                      <a:r>
                        <a:rPr lang="en-IN" sz="1800" b="0" i="0" u="none" strike="noStrike" kern="1200" baseline="0" dirty="0" smtClean="0">
                          <a:solidFill>
                            <a:schemeClr val="dk1"/>
                          </a:solidFill>
                          <a:latin typeface="+mn-lt"/>
                          <a:ea typeface="+mn-ea"/>
                          <a:cs typeface="+mn-cs"/>
                        </a:rPr>
                        <a:t>:76:CANCELLED</a:t>
                      </a:r>
                      <a:endParaRPr lang="en-IN" dirty="0"/>
                    </a:p>
                  </a:txBody>
                  <a:tcPr/>
                </a:tc>
                <a:extLst>
                  <a:ext uri="{0D108BD9-81ED-4DB2-BD59-A6C34878D82A}">
                    <a16:rowId xmlns:a16="http://schemas.microsoft.com/office/drawing/2014/main" val="3425968315"/>
                  </a:ext>
                </a:extLst>
              </a:tr>
              <a:tr h="370840">
                <a:tc>
                  <a:txBody>
                    <a:bodyPr/>
                    <a:lstStyle/>
                    <a:p>
                      <a:r>
                        <a:rPr lang="en-IN" dirty="0" smtClean="0"/>
                        <a:t>MT and date of the original message</a:t>
                      </a:r>
                      <a:endParaRPr lang="en-IN" dirty="0"/>
                    </a:p>
                  </a:txBody>
                  <a:tcPr/>
                </a:tc>
                <a:tc>
                  <a:txBody>
                    <a:bodyPr/>
                    <a:lstStyle/>
                    <a:p>
                      <a:r>
                        <a:rPr lang="en-IN" sz="1800" b="0" i="0" u="none" strike="noStrike" kern="1200" baseline="0" dirty="0" smtClean="0">
                          <a:solidFill>
                            <a:schemeClr val="dk1"/>
                          </a:solidFill>
                          <a:latin typeface="+mn-lt"/>
                          <a:ea typeface="+mn-ea"/>
                          <a:cs typeface="+mn-cs"/>
                        </a:rPr>
                        <a:t>:11R:103</a:t>
                      </a:r>
                    </a:p>
                    <a:p>
                      <a:r>
                        <a:rPr lang="en-IN" sz="1800" b="0" i="0" u="none" strike="noStrike" kern="1200" baseline="0" dirty="0" smtClean="0">
                          <a:solidFill>
                            <a:schemeClr val="dk1"/>
                          </a:solidFill>
                          <a:latin typeface="+mn-lt"/>
                          <a:ea typeface="+mn-ea"/>
                          <a:cs typeface="+mn-cs"/>
                        </a:rPr>
                        <a:t>090527</a:t>
                      </a:r>
                      <a:endParaRPr lang="en-IN" dirty="0"/>
                    </a:p>
                  </a:txBody>
                  <a:tcPr/>
                </a:tc>
                <a:extLst>
                  <a:ext uri="{0D108BD9-81ED-4DB2-BD59-A6C34878D82A}">
                    <a16:rowId xmlns:a16="http://schemas.microsoft.com/office/drawing/2014/main" val="326516668"/>
                  </a:ext>
                </a:extLst>
              </a:tr>
              <a:tr h="370840">
                <a:tc gridSpan="2">
                  <a:txBody>
                    <a:bodyPr/>
                    <a:lstStyle/>
                    <a:p>
                      <a:r>
                        <a:rPr lang="en-IN" dirty="0" smtClean="0"/>
                        <a:t>End of message text/trailer</a:t>
                      </a:r>
                      <a:endParaRPr lang="en-IN" dirty="0"/>
                    </a:p>
                  </a:txBody>
                  <a:tcPr/>
                </a:tc>
                <a:tc hMerge="1">
                  <a:txBody>
                    <a:bodyPr/>
                    <a:lstStyle/>
                    <a:p>
                      <a:endParaRPr lang="en-IN" dirty="0"/>
                    </a:p>
                  </a:txBody>
                  <a:tcPr/>
                </a:tc>
                <a:extLst>
                  <a:ext uri="{0D108BD9-81ED-4DB2-BD59-A6C34878D82A}">
                    <a16:rowId xmlns:a16="http://schemas.microsoft.com/office/drawing/2014/main" val="171589316"/>
                  </a:ext>
                </a:extLst>
              </a:tr>
            </a:tbl>
          </a:graphicData>
        </a:graphic>
      </p:graphicFrame>
    </p:spTree>
    <p:extLst>
      <p:ext uri="{BB962C8B-B14F-4D97-AF65-F5344CB8AC3E}">
        <p14:creationId xmlns:p14="http://schemas.microsoft.com/office/powerpoint/2010/main" val="3530210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148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4560223"/>
          </a:xfrm>
        </p:spPr>
        <p:txBody>
          <a:bodyPr/>
          <a:lstStyle/>
          <a:p>
            <a:r>
              <a:rPr lang="en-US" dirty="0">
                <a:latin typeface="Calibri" panose="020F0502020204030204" pitchFamily="34" charset="0"/>
                <a:cs typeface="Calibri" panose="020F0502020204030204" pitchFamily="34" charset="0"/>
              </a:rPr>
              <a:t>International wire transfers often occur between banks that do not have an established financial relationship. When agreements are not in place between the bank sending a wire and the one receiving it, a correspondent bank must act as an intermediary. For example, a bank in Geneva that has received instructions to wire funds to a bank in Japan cannot wire funds directly without a working relationship with the receiving bank. </a:t>
            </a:r>
            <a:endParaRPr lang="en-US"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Most if not all international wire transfers are executed through SWIFT. Knowing there is not a working relationship with the destination bank, the originating bank can search the SWIFT network for a correspondent bank that has arrangements with both banks.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Interestingly, when a bank wants to send some funds to another bank on the other side of the world, it happens often that the sending bank has no banking relationships with any bank having itself a relationship with the target bank. In this case, the order needs to be transferred through several, sometimes many, distinct banking institutions through the SWIFT network. </a:t>
            </a:r>
            <a:endParaRPr lang="en-US" dirty="0" smtClean="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These intermediate banks are called routing banks. </a:t>
            </a: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Transferring Money through Correspondent Bank</a:t>
            </a:r>
            <a:endParaRPr lang="en-IN" sz="3000" dirty="0">
              <a:latin typeface="+mj-lt"/>
            </a:endParaRPr>
          </a:p>
        </p:txBody>
      </p:sp>
    </p:spTree>
    <p:extLst>
      <p:ext uri="{BB962C8B-B14F-4D97-AF65-F5344CB8AC3E}">
        <p14:creationId xmlns:p14="http://schemas.microsoft.com/office/powerpoint/2010/main" val="3045825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2" y="858983"/>
            <a:ext cx="10926987" cy="1920468"/>
          </a:xfrm>
        </p:spPr>
        <p:txBody>
          <a:bodyPr/>
          <a:lstStyle/>
          <a:p>
            <a:r>
              <a:rPr lang="en-US" dirty="0">
                <a:latin typeface="Calibri" panose="020F0502020204030204" pitchFamily="34" charset="0"/>
                <a:cs typeface="Calibri" panose="020F0502020204030204" pitchFamily="34" charset="0"/>
              </a:rPr>
              <a:t>All SWIFT messages include the literal "MT" (message type). This is followed by a three-digit number that denotes the message </a:t>
            </a:r>
            <a:r>
              <a:rPr lang="en-US" i="1" dirty="0">
                <a:latin typeface="Calibri" panose="020F0502020204030204" pitchFamily="34" charset="0"/>
                <a:cs typeface="Calibri" panose="020F0502020204030204" pitchFamily="34" charset="0"/>
              </a:rPr>
              <a:t>category</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group</a:t>
            </a:r>
            <a:r>
              <a:rPr lang="en-US" dirty="0">
                <a:latin typeface="Calibri" panose="020F0502020204030204" pitchFamily="34" charset="0"/>
                <a:cs typeface="Calibri" panose="020F0502020204030204" pitchFamily="34" charset="0"/>
              </a:rPr>
              <a:t> and </a:t>
            </a:r>
            <a:r>
              <a:rPr lang="en-US" i="1" dirty="0">
                <a:latin typeface="Calibri" panose="020F0502020204030204" pitchFamily="34" charset="0"/>
                <a:cs typeface="Calibri" panose="020F0502020204030204" pitchFamily="34" charset="0"/>
              </a:rPr>
              <a:t>type</a:t>
            </a:r>
            <a:r>
              <a:rPr lang="en-US" dirty="0" smtClean="0">
                <a:latin typeface="Calibri" panose="020F0502020204030204" pitchFamily="34" charset="0"/>
                <a:cs typeface="Calibri" panose="020F0502020204030204" pitchFamily="34" charset="0"/>
              </a:rPr>
              <a:t>. The table below shows the different categories and the message type descriptions.</a:t>
            </a:r>
          </a:p>
          <a:p>
            <a:endParaRPr lang="en-US"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SWIFT MT Categories</a:t>
            </a:r>
            <a:endParaRPr lang="en-IN" sz="30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64982292"/>
              </p:ext>
            </p:extLst>
          </p:nvPr>
        </p:nvGraphicFramePr>
        <p:xfrm>
          <a:off x="1001482" y="1946322"/>
          <a:ext cx="10926988" cy="4079240"/>
        </p:xfrm>
        <a:graphic>
          <a:graphicData uri="http://schemas.openxmlformats.org/drawingml/2006/table">
            <a:tbl>
              <a:tblPr firstRow="1" bandRow="1">
                <a:tableStyleId>{5C22544A-7EE6-4342-B048-85BDC9FD1C3A}</a:tableStyleId>
              </a:tblPr>
              <a:tblGrid>
                <a:gridCol w="1076700">
                  <a:extLst>
                    <a:ext uri="{9D8B030D-6E8A-4147-A177-3AD203B41FA5}">
                      <a16:colId xmlns:a16="http://schemas.microsoft.com/office/drawing/2014/main" val="1765045979"/>
                    </a:ext>
                  </a:extLst>
                </a:gridCol>
                <a:gridCol w="1634836">
                  <a:extLst>
                    <a:ext uri="{9D8B030D-6E8A-4147-A177-3AD203B41FA5}">
                      <a16:colId xmlns:a16="http://schemas.microsoft.com/office/drawing/2014/main" val="526571252"/>
                    </a:ext>
                  </a:extLst>
                </a:gridCol>
                <a:gridCol w="5195455">
                  <a:extLst>
                    <a:ext uri="{9D8B030D-6E8A-4147-A177-3AD203B41FA5}">
                      <a16:colId xmlns:a16="http://schemas.microsoft.com/office/drawing/2014/main" val="3722274836"/>
                    </a:ext>
                  </a:extLst>
                </a:gridCol>
                <a:gridCol w="3019997">
                  <a:extLst>
                    <a:ext uri="{9D8B030D-6E8A-4147-A177-3AD203B41FA5}">
                      <a16:colId xmlns:a16="http://schemas.microsoft.com/office/drawing/2014/main" val="318435179"/>
                    </a:ext>
                  </a:extLst>
                </a:gridCol>
              </a:tblGrid>
              <a:tr h="370840">
                <a:tc>
                  <a:txBody>
                    <a:bodyPr/>
                    <a:lstStyle/>
                    <a:p>
                      <a:r>
                        <a:rPr lang="en-IN" dirty="0" smtClean="0"/>
                        <a:t>Category</a:t>
                      </a:r>
                      <a:endParaRPr lang="en-IN" dirty="0"/>
                    </a:p>
                  </a:txBody>
                  <a:tcPr/>
                </a:tc>
                <a:tc>
                  <a:txBody>
                    <a:bodyPr/>
                    <a:lstStyle/>
                    <a:p>
                      <a:r>
                        <a:rPr lang="en-IN" dirty="0" smtClean="0"/>
                        <a:t>Message Type</a:t>
                      </a:r>
                      <a:endParaRPr lang="en-IN" dirty="0"/>
                    </a:p>
                  </a:txBody>
                  <a:tcPr/>
                </a:tc>
                <a:tc>
                  <a:txBody>
                    <a:bodyPr/>
                    <a:lstStyle/>
                    <a:p>
                      <a:r>
                        <a:rPr lang="en-IN" dirty="0" smtClean="0"/>
                        <a:t>Description</a:t>
                      </a:r>
                      <a:endParaRPr lang="en-IN" dirty="0"/>
                    </a:p>
                  </a:txBody>
                  <a:tcPr/>
                </a:tc>
                <a:tc>
                  <a:txBody>
                    <a:bodyPr/>
                    <a:lstStyle/>
                    <a:p>
                      <a:r>
                        <a:rPr lang="en-IN" dirty="0" smtClean="0"/>
                        <a:t>Number of Message Types</a:t>
                      </a:r>
                      <a:endParaRPr lang="en-IN" dirty="0"/>
                    </a:p>
                  </a:txBody>
                  <a:tcPr/>
                </a:tc>
                <a:extLst>
                  <a:ext uri="{0D108BD9-81ED-4DB2-BD59-A6C34878D82A}">
                    <a16:rowId xmlns:a16="http://schemas.microsoft.com/office/drawing/2014/main" val="77102268"/>
                  </a:ext>
                </a:extLst>
              </a:tr>
              <a:tr h="370840">
                <a:tc>
                  <a:txBody>
                    <a:bodyPr/>
                    <a:lstStyle/>
                    <a:p>
                      <a:pPr algn="ctr"/>
                      <a:r>
                        <a:rPr lang="en-IN" dirty="0" smtClean="0"/>
                        <a:t>0</a:t>
                      </a:r>
                      <a:endParaRPr lang="en-IN" dirty="0"/>
                    </a:p>
                  </a:txBody>
                  <a:tcPr/>
                </a:tc>
                <a:tc>
                  <a:txBody>
                    <a:bodyPr/>
                    <a:lstStyle/>
                    <a:p>
                      <a:pPr algn="ctr"/>
                      <a:r>
                        <a:rPr lang="en-IN" dirty="0" smtClean="0"/>
                        <a:t>MT 0XX</a:t>
                      </a:r>
                      <a:endParaRPr lang="en-IN" dirty="0"/>
                    </a:p>
                  </a:txBody>
                  <a:tcPr/>
                </a:tc>
                <a:tc>
                  <a:txBody>
                    <a:bodyPr/>
                    <a:lstStyle/>
                    <a:p>
                      <a:r>
                        <a:rPr lang="en-IN" dirty="0" smtClean="0"/>
                        <a:t>System Messages</a:t>
                      </a:r>
                      <a:endParaRPr lang="en-IN" dirty="0"/>
                    </a:p>
                  </a:txBody>
                  <a:tcPr/>
                </a:tc>
                <a:tc>
                  <a:txBody>
                    <a:bodyPr/>
                    <a:lstStyle/>
                    <a:p>
                      <a:endParaRPr lang="en-IN" dirty="0"/>
                    </a:p>
                  </a:txBody>
                  <a:tcPr/>
                </a:tc>
                <a:extLst>
                  <a:ext uri="{0D108BD9-81ED-4DB2-BD59-A6C34878D82A}">
                    <a16:rowId xmlns:a16="http://schemas.microsoft.com/office/drawing/2014/main" val="1495529216"/>
                  </a:ext>
                </a:extLst>
              </a:tr>
              <a:tr h="370840">
                <a:tc>
                  <a:txBody>
                    <a:bodyPr/>
                    <a:lstStyle/>
                    <a:p>
                      <a:pPr algn="ctr"/>
                      <a:r>
                        <a:rPr lang="en-IN" dirty="0" smtClean="0"/>
                        <a:t>1</a:t>
                      </a:r>
                      <a:endParaRPr lang="en-IN" dirty="0"/>
                    </a:p>
                  </a:txBody>
                  <a:tcPr/>
                </a:tc>
                <a:tc>
                  <a:txBody>
                    <a:bodyPr/>
                    <a:lstStyle/>
                    <a:p>
                      <a:pPr algn="ctr"/>
                      <a:r>
                        <a:rPr lang="en-IN" dirty="0" smtClean="0"/>
                        <a:t>MT 1XX</a:t>
                      </a:r>
                      <a:endParaRPr lang="en-IN" dirty="0"/>
                    </a:p>
                  </a:txBody>
                  <a:tcPr/>
                </a:tc>
                <a:tc>
                  <a:txBody>
                    <a:bodyPr/>
                    <a:lstStyle/>
                    <a:p>
                      <a:r>
                        <a:rPr lang="en-IN" dirty="0" smtClean="0"/>
                        <a:t>Customer payments and cheques</a:t>
                      </a:r>
                      <a:endParaRPr lang="en-IN" dirty="0"/>
                    </a:p>
                  </a:txBody>
                  <a:tcPr/>
                </a:tc>
                <a:tc>
                  <a:txBody>
                    <a:bodyPr/>
                    <a:lstStyle/>
                    <a:p>
                      <a:r>
                        <a:rPr lang="en-IN" dirty="0" smtClean="0"/>
                        <a:t>19</a:t>
                      </a:r>
                      <a:endParaRPr lang="en-IN" dirty="0"/>
                    </a:p>
                  </a:txBody>
                  <a:tcPr/>
                </a:tc>
                <a:extLst>
                  <a:ext uri="{0D108BD9-81ED-4DB2-BD59-A6C34878D82A}">
                    <a16:rowId xmlns:a16="http://schemas.microsoft.com/office/drawing/2014/main" val="2675178048"/>
                  </a:ext>
                </a:extLst>
              </a:tr>
              <a:tr h="370840">
                <a:tc>
                  <a:txBody>
                    <a:bodyPr/>
                    <a:lstStyle/>
                    <a:p>
                      <a:pPr algn="ctr"/>
                      <a:r>
                        <a:rPr lang="en-IN" dirty="0" smtClean="0"/>
                        <a:t>2</a:t>
                      </a:r>
                      <a:endParaRPr lang="en-IN" dirty="0"/>
                    </a:p>
                  </a:txBody>
                  <a:tcPr/>
                </a:tc>
                <a:tc>
                  <a:txBody>
                    <a:bodyPr/>
                    <a:lstStyle/>
                    <a:p>
                      <a:pPr algn="ctr"/>
                      <a:r>
                        <a:rPr lang="en-IN" dirty="0" smtClean="0"/>
                        <a:t>MT 2XX</a:t>
                      </a:r>
                      <a:endParaRPr lang="en-IN" dirty="0"/>
                    </a:p>
                  </a:txBody>
                  <a:tcPr/>
                </a:tc>
                <a:tc>
                  <a:txBody>
                    <a:bodyPr/>
                    <a:lstStyle/>
                    <a:p>
                      <a:r>
                        <a:rPr lang="en-IN" dirty="0" smtClean="0"/>
                        <a:t>Financial institution and transfers</a:t>
                      </a:r>
                      <a:endParaRPr lang="en-IN" dirty="0"/>
                    </a:p>
                  </a:txBody>
                  <a:tcPr/>
                </a:tc>
                <a:tc>
                  <a:txBody>
                    <a:bodyPr/>
                    <a:lstStyle/>
                    <a:p>
                      <a:r>
                        <a:rPr lang="en-IN" dirty="0" smtClean="0"/>
                        <a:t>18</a:t>
                      </a:r>
                      <a:endParaRPr lang="en-IN" dirty="0"/>
                    </a:p>
                  </a:txBody>
                  <a:tcPr/>
                </a:tc>
                <a:extLst>
                  <a:ext uri="{0D108BD9-81ED-4DB2-BD59-A6C34878D82A}">
                    <a16:rowId xmlns:a16="http://schemas.microsoft.com/office/drawing/2014/main" val="2354530420"/>
                  </a:ext>
                </a:extLst>
              </a:tr>
              <a:tr h="370840">
                <a:tc>
                  <a:txBody>
                    <a:bodyPr/>
                    <a:lstStyle/>
                    <a:p>
                      <a:pPr algn="ctr"/>
                      <a:r>
                        <a:rPr lang="en-IN" dirty="0" smtClean="0"/>
                        <a:t>3</a:t>
                      </a:r>
                      <a:endParaRPr lang="en-IN" dirty="0"/>
                    </a:p>
                  </a:txBody>
                  <a:tcPr/>
                </a:tc>
                <a:tc>
                  <a:txBody>
                    <a:bodyPr/>
                    <a:lstStyle/>
                    <a:p>
                      <a:pPr algn="ctr"/>
                      <a:r>
                        <a:rPr lang="en-IN" dirty="0" smtClean="0"/>
                        <a:t>MT 3XX</a:t>
                      </a:r>
                      <a:endParaRPr lang="en-IN" dirty="0"/>
                    </a:p>
                  </a:txBody>
                  <a:tcPr/>
                </a:tc>
                <a:tc>
                  <a:txBody>
                    <a:bodyPr/>
                    <a:lstStyle/>
                    <a:p>
                      <a:r>
                        <a:rPr lang="en-IN" dirty="0" smtClean="0"/>
                        <a:t>Treasury Markets</a:t>
                      </a:r>
                      <a:endParaRPr lang="en-IN" dirty="0"/>
                    </a:p>
                  </a:txBody>
                  <a:tcPr/>
                </a:tc>
                <a:tc>
                  <a:txBody>
                    <a:bodyPr/>
                    <a:lstStyle/>
                    <a:p>
                      <a:r>
                        <a:rPr lang="en-IN" dirty="0" smtClean="0"/>
                        <a:t>27</a:t>
                      </a:r>
                      <a:endParaRPr lang="en-IN" dirty="0"/>
                    </a:p>
                  </a:txBody>
                  <a:tcPr/>
                </a:tc>
                <a:extLst>
                  <a:ext uri="{0D108BD9-81ED-4DB2-BD59-A6C34878D82A}">
                    <a16:rowId xmlns:a16="http://schemas.microsoft.com/office/drawing/2014/main" val="3814381965"/>
                  </a:ext>
                </a:extLst>
              </a:tr>
              <a:tr h="370840">
                <a:tc>
                  <a:txBody>
                    <a:bodyPr/>
                    <a:lstStyle/>
                    <a:p>
                      <a:pPr algn="ctr"/>
                      <a:r>
                        <a:rPr lang="en-IN" dirty="0" smtClean="0"/>
                        <a:t>4</a:t>
                      </a:r>
                      <a:endParaRPr lang="en-IN" dirty="0"/>
                    </a:p>
                  </a:txBody>
                  <a:tcPr/>
                </a:tc>
                <a:tc>
                  <a:txBody>
                    <a:bodyPr/>
                    <a:lstStyle/>
                    <a:p>
                      <a:pPr algn="ctr"/>
                      <a:r>
                        <a:rPr lang="en-IN" dirty="0" smtClean="0"/>
                        <a:t>MT 4XX</a:t>
                      </a:r>
                      <a:endParaRPr lang="en-IN" dirty="0"/>
                    </a:p>
                  </a:txBody>
                  <a:tcPr/>
                </a:tc>
                <a:tc>
                  <a:txBody>
                    <a:bodyPr/>
                    <a:lstStyle/>
                    <a:p>
                      <a:r>
                        <a:rPr lang="en-IN" dirty="0" smtClean="0"/>
                        <a:t>Collection</a:t>
                      </a:r>
                      <a:r>
                        <a:rPr lang="en-IN" baseline="0" dirty="0" smtClean="0"/>
                        <a:t> and Cash Letters</a:t>
                      </a:r>
                      <a:endParaRPr lang="en-IN" dirty="0"/>
                    </a:p>
                  </a:txBody>
                  <a:tcPr/>
                </a:tc>
                <a:tc>
                  <a:txBody>
                    <a:bodyPr/>
                    <a:lstStyle/>
                    <a:p>
                      <a:r>
                        <a:rPr lang="en-IN" dirty="0" smtClean="0"/>
                        <a:t>17</a:t>
                      </a:r>
                      <a:endParaRPr lang="en-IN" dirty="0"/>
                    </a:p>
                  </a:txBody>
                  <a:tcPr/>
                </a:tc>
                <a:extLst>
                  <a:ext uri="{0D108BD9-81ED-4DB2-BD59-A6C34878D82A}">
                    <a16:rowId xmlns:a16="http://schemas.microsoft.com/office/drawing/2014/main" val="369949720"/>
                  </a:ext>
                </a:extLst>
              </a:tr>
              <a:tr h="370840">
                <a:tc>
                  <a:txBody>
                    <a:bodyPr/>
                    <a:lstStyle/>
                    <a:p>
                      <a:pPr algn="ctr"/>
                      <a:r>
                        <a:rPr lang="en-IN" dirty="0" smtClean="0"/>
                        <a:t>5</a:t>
                      </a:r>
                      <a:endParaRPr lang="en-IN" dirty="0"/>
                    </a:p>
                  </a:txBody>
                  <a:tcPr/>
                </a:tc>
                <a:tc>
                  <a:txBody>
                    <a:bodyPr/>
                    <a:lstStyle/>
                    <a:p>
                      <a:pPr algn="ctr"/>
                      <a:r>
                        <a:rPr lang="en-IN" dirty="0" smtClean="0"/>
                        <a:t>MT 5XX</a:t>
                      </a:r>
                      <a:endParaRPr lang="en-IN" dirty="0"/>
                    </a:p>
                  </a:txBody>
                  <a:tcPr/>
                </a:tc>
                <a:tc>
                  <a:txBody>
                    <a:bodyPr/>
                    <a:lstStyle/>
                    <a:p>
                      <a:r>
                        <a:rPr lang="en-IN" dirty="0" smtClean="0"/>
                        <a:t>Securities and Markets</a:t>
                      </a:r>
                      <a:endParaRPr lang="en-IN" dirty="0"/>
                    </a:p>
                  </a:txBody>
                  <a:tcPr/>
                </a:tc>
                <a:tc>
                  <a:txBody>
                    <a:bodyPr/>
                    <a:lstStyle/>
                    <a:p>
                      <a:r>
                        <a:rPr lang="en-IN" dirty="0" smtClean="0"/>
                        <a:t>60</a:t>
                      </a:r>
                      <a:endParaRPr lang="en-IN" dirty="0"/>
                    </a:p>
                  </a:txBody>
                  <a:tcPr/>
                </a:tc>
                <a:extLst>
                  <a:ext uri="{0D108BD9-81ED-4DB2-BD59-A6C34878D82A}">
                    <a16:rowId xmlns:a16="http://schemas.microsoft.com/office/drawing/2014/main" val="3224615927"/>
                  </a:ext>
                </a:extLst>
              </a:tr>
              <a:tr h="370840">
                <a:tc>
                  <a:txBody>
                    <a:bodyPr/>
                    <a:lstStyle/>
                    <a:p>
                      <a:pPr algn="ctr"/>
                      <a:r>
                        <a:rPr lang="en-IN" dirty="0" smtClean="0"/>
                        <a:t>6</a:t>
                      </a:r>
                      <a:endParaRPr lang="en-IN" dirty="0"/>
                    </a:p>
                  </a:txBody>
                  <a:tcPr/>
                </a:tc>
                <a:tc>
                  <a:txBody>
                    <a:bodyPr/>
                    <a:lstStyle/>
                    <a:p>
                      <a:pPr algn="ctr"/>
                      <a:r>
                        <a:rPr lang="en-IN" dirty="0" smtClean="0"/>
                        <a:t>MT 6XX</a:t>
                      </a:r>
                      <a:endParaRPr lang="en-IN" dirty="0"/>
                    </a:p>
                  </a:txBody>
                  <a:tcPr/>
                </a:tc>
                <a:tc>
                  <a:txBody>
                    <a:bodyPr/>
                    <a:lstStyle/>
                    <a:p>
                      <a:r>
                        <a:rPr lang="en-IN" dirty="0" smtClean="0"/>
                        <a:t>Treasury</a:t>
                      </a:r>
                      <a:r>
                        <a:rPr lang="en-IN" baseline="0" dirty="0" smtClean="0"/>
                        <a:t> Markets – Metals and Syndication</a:t>
                      </a:r>
                      <a:endParaRPr lang="en-IN" dirty="0"/>
                    </a:p>
                  </a:txBody>
                  <a:tcPr/>
                </a:tc>
                <a:tc>
                  <a:txBody>
                    <a:bodyPr/>
                    <a:lstStyle/>
                    <a:p>
                      <a:r>
                        <a:rPr lang="en-IN" dirty="0" smtClean="0"/>
                        <a:t>22</a:t>
                      </a:r>
                      <a:endParaRPr lang="en-IN" dirty="0"/>
                    </a:p>
                  </a:txBody>
                  <a:tcPr/>
                </a:tc>
                <a:extLst>
                  <a:ext uri="{0D108BD9-81ED-4DB2-BD59-A6C34878D82A}">
                    <a16:rowId xmlns:a16="http://schemas.microsoft.com/office/drawing/2014/main" val="707646123"/>
                  </a:ext>
                </a:extLst>
              </a:tr>
              <a:tr h="370840">
                <a:tc>
                  <a:txBody>
                    <a:bodyPr/>
                    <a:lstStyle/>
                    <a:p>
                      <a:pPr algn="ctr"/>
                      <a:r>
                        <a:rPr lang="en-IN" dirty="0" smtClean="0"/>
                        <a:t>7</a:t>
                      </a:r>
                      <a:endParaRPr lang="en-IN" dirty="0"/>
                    </a:p>
                  </a:txBody>
                  <a:tcPr/>
                </a:tc>
                <a:tc>
                  <a:txBody>
                    <a:bodyPr/>
                    <a:lstStyle/>
                    <a:p>
                      <a:pPr algn="ctr"/>
                      <a:r>
                        <a:rPr lang="en-IN" dirty="0" smtClean="0"/>
                        <a:t>MT 7XX</a:t>
                      </a:r>
                      <a:endParaRPr lang="en-IN" dirty="0"/>
                    </a:p>
                  </a:txBody>
                  <a:tcPr/>
                </a:tc>
                <a:tc>
                  <a:txBody>
                    <a:bodyPr/>
                    <a:lstStyle/>
                    <a:p>
                      <a:r>
                        <a:rPr lang="en-IN" dirty="0" smtClean="0"/>
                        <a:t>Documentary Credits and Guarantees</a:t>
                      </a:r>
                      <a:endParaRPr lang="en-IN" dirty="0"/>
                    </a:p>
                  </a:txBody>
                  <a:tcPr/>
                </a:tc>
                <a:tc>
                  <a:txBody>
                    <a:bodyPr/>
                    <a:lstStyle/>
                    <a:p>
                      <a:r>
                        <a:rPr lang="en-IN" dirty="0" smtClean="0"/>
                        <a:t>29</a:t>
                      </a:r>
                      <a:endParaRPr lang="en-IN" dirty="0"/>
                    </a:p>
                  </a:txBody>
                  <a:tcPr/>
                </a:tc>
                <a:extLst>
                  <a:ext uri="{0D108BD9-81ED-4DB2-BD59-A6C34878D82A}">
                    <a16:rowId xmlns:a16="http://schemas.microsoft.com/office/drawing/2014/main" val="1693646292"/>
                  </a:ext>
                </a:extLst>
              </a:tr>
              <a:tr h="370840">
                <a:tc>
                  <a:txBody>
                    <a:bodyPr/>
                    <a:lstStyle/>
                    <a:p>
                      <a:pPr algn="ctr"/>
                      <a:r>
                        <a:rPr lang="en-IN" dirty="0" smtClean="0"/>
                        <a:t>8</a:t>
                      </a:r>
                      <a:endParaRPr lang="en-IN" dirty="0"/>
                    </a:p>
                  </a:txBody>
                  <a:tcPr/>
                </a:tc>
                <a:tc>
                  <a:txBody>
                    <a:bodyPr/>
                    <a:lstStyle/>
                    <a:p>
                      <a:pPr algn="ctr"/>
                      <a:r>
                        <a:rPr lang="en-IN" dirty="0" smtClean="0"/>
                        <a:t>MT 8XX</a:t>
                      </a:r>
                      <a:endParaRPr lang="en-IN" dirty="0"/>
                    </a:p>
                  </a:txBody>
                  <a:tcPr/>
                </a:tc>
                <a:tc>
                  <a:txBody>
                    <a:bodyPr/>
                    <a:lstStyle/>
                    <a:p>
                      <a:r>
                        <a:rPr lang="en-IN" dirty="0" smtClean="0"/>
                        <a:t>Travellers Cheques</a:t>
                      </a:r>
                      <a:endParaRPr lang="en-IN" dirty="0"/>
                    </a:p>
                  </a:txBody>
                  <a:tcPr/>
                </a:tc>
                <a:tc>
                  <a:txBody>
                    <a:bodyPr/>
                    <a:lstStyle/>
                    <a:p>
                      <a:r>
                        <a:rPr lang="en-IN" dirty="0" smtClean="0"/>
                        <a:t>11</a:t>
                      </a:r>
                      <a:endParaRPr lang="en-IN" dirty="0"/>
                    </a:p>
                  </a:txBody>
                  <a:tcPr/>
                </a:tc>
                <a:extLst>
                  <a:ext uri="{0D108BD9-81ED-4DB2-BD59-A6C34878D82A}">
                    <a16:rowId xmlns:a16="http://schemas.microsoft.com/office/drawing/2014/main" val="3156472301"/>
                  </a:ext>
                </a:extLst>
              </a:tr>
              <a:tr h="370840">
                <a:tc>
                  <a:txBody>
                    <a:bodyPr/>
                    <a:lstStyle/>
                    <a:p>
                      <a:pPr algn="ctr"/>
                      <a:r>
                        <a:rPr lang="en-IN" dirty="0" smtClean="0"/>
                        <a:t>9</a:t>
                      </a:r>
                      <a:endParaRPr lang="en-IN" dirty="0"/>
                    </a:p>
                  </a:txBody>
                  <a:tcPr/>
                </a:tc>
                <a:tc>
                  <a:txBody>
                    <a:bodyPr/>
                    <a:lstStyle/>
                    <a:p>
                      <a:pPr algn="ctr"/>
                      <a:r>
                        <a:rPr lang="en-IN" dirty="0" smtClean="0"/>
                        <a:t>MT 9XX</a:t>
                      </a:r>
                      <a:endParaRPr lang="en-IN" dirty="0"/>
                    </a:p>
                  </a:txBody>
                  <a:tcPr/>
                </a:tc>
                <a:tc>
                  <a:txBody>
                    <a:bodyPr/>
                    <a:lstStyle/>
                    <a:p>
                      <a:r>
                        <a:rPr lang="en-IN" dirty="0" smtClean="0"/>
                        <a:t>Cash management and customer status</a:t>
                      </a:r>
                      <a:endParaRPr lang="en-IN" dirty="0"/>
                    </a:p>
                  </a:txBody>
                  <a:tcPr/>
                </a:tc>
                <a:tc>
                  <a:txBody>
                    <a:bodyPr/>
                    <a:lstStyle/>
                    <a:p>
                      <a:r>
                        <a:rPr lang="en-IN" dirty="0" smtClean="0"/>
                        <a:t>21</a:t>
                      </a:r>
                      <a:endParaRPr lang="en-IN" dirty="0"/>
                    </a:p>
                  </a:txBody>
                  <a:tcPr/>
                </a:tc>
                <a:extLst>
                  <a:ext uri="{0D108BD9-81ED-4DB2-BD59-A6C34878D82A}">
                    <a16:rowId xmlns:a16="http://schemas.microsoft.com/office/drawing/2014/main" val="1790619803"/>
                  </a:ext>
                </a:extLst>
              </a:tr>
            </a:tbl>
          </a:graphicData>
        </a:graphic>
      </p:graphicFrame>
    </p:spTree>
    <p:extLst>
      <p:ext uri="{BB962C8B-B14F-4D97-AF65-F5344CB8AC3E}">
        <p14:creationId xmlns:p14="http://schemas.microsoft.com/office/powerpoint/2010/main" val="2437398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3780522"/>
          </a:xfrm>
        </p:spPr>
        <p:txBody>
          <a:bodyPr/>
          <a:lstStyle/>
          <a:p>
            <a:r>
              <a:rPr lang="en-US" dirty="0">
                <a:latin typeface="Calibri" panose="020F0502020204030204" pitchFamily="34" charset="0"/>
                <a:cs typeface="Calibri" panose="020F0502020204030204" pitchFamily="34" charset="0"/>
              </a:rPr>
              <a:t>This message is sent by or on behalf of the financial institution of the ordering customer(s) to another financial institution for payment to the beneficiary customer</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It requests the Receiver to credit the beneficiary customer(s) directly or indirectly through a clearing mechanism or another financial institution, or to issue a </a:t>
            </a:r>
            <a:r>
              <a:rPr lang="en-US" dirty="0" err="1">
                <a:latin typeface="Calibri" panose="020F0502020204030204" pitchFamily="34" charset="0"/>
                <a:cs typeface="Calibri" panose="020F0502020204030204" pitchFamily="34" charset="0"/>
              </a:rPr>
              <a:t>cheque</a:t>
            </a:r>
            <a:r>
              <a:rPr lang="en-US" dirty="0">
                <a:latin typeface="Calibri" panose="020F0502020204030204" pitchFamily="34" charset="0"/>
                <a:cs typeface="Calibri" panose="020F0502020204030204" pitchFamily="34" charset="0"/>
              </a:rPr>
              <a:t> to the beneficiary</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message is used to convey multiple payment instructions between financial institutions for clean payments. Its use is subject to bilateral/multilateral agreements between Sender and Receiver</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Amongst other things, these bilateral agreements cover the transaction amount limits, the currencies accepted and their settlement. The multiple payments checklist included below is recommended as a guide for institutions in the setup of their agreements.</a:t>
            </a:r>
          </a:p>
          <a:p>
            <a:endParaRPr lang="en-IN" dirty="0"/>
          </a:p>
        </p:txBody>
      </p:sp>
      <p:sp>
        <p:nvSpPr>
          <p:cNvPr id="3" name="Title 2"/>
          <p:cNvSpPr>
            <a:spLocks noGrp="1"/>
          </p:cNvSpPr>
          <p:nvPr>
            <p:ph type="title"/>
          </p:nvPr>
        </p:nvSpPr>
        <p:spPr/>
        <p:txBody>
          <a:bodyPr/>
          <a:lstStyle/>
          <a:p>
            <a:r>
              <a:rPr lang="en-IN" dirty="0" smtClean="0"/>
              <a:t>MT 102 – Multiple Customer Credit Transfer</a:t>
            </a:r>
            <a:endParaRPr lang="en-IN" dirty="0"/>
          </a:p>
        </p:txBody>
      </p:sp>
    </p:spTree>
    <p:extLst>
      <p:ext uri="{BB962C8B-B14F-4D97-AF65-F5344CB8AC3E}">
        <p14:creationId xmlns:p14="http://schemas.microsoft.com/office/powerpoint/2010/main" val="3843931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2698175"/>
          </a:xfrm>
        </p:spPr>
        <p:txBody>
          <a:bodyPr/>
          <a:lstStyle/>
          <a:p>
            <a:r>
              <a:rPr lang="en-US" dirty="0">
                <a:latin typeface="Calibri" panose="020F0502020204030204" pitchFamily="34" charset="0"/>
                <a:cs typeface="Calibri" panose="020F0502020204030204" pitchFamily="34" charset="0"/>
              </a:rPr>
              <a:t>The MT 102 consists of three sequences:</a:t>
            </a:r>
          </a:p>
          <a:p>
            <a:r>
              <a:rPr lang="en-US" dirty="0">
                <a:latin typeface="Calibri" panose="020F0502020204030204" pitchFamily="34" charset="0"/>
                <a:cs typeface="Calibri" panose="020F0502020204030204" pitchFamily="34" charset="0"/>
              </a:rPr>
              <a:t>• Sequence A General Information is a single occurrence sequence and contains information which</a:t>
            </a:r>
          </a:p>
          <a:p>
            <a:r>
              <a:rPr lang="en-US" dirty="0">
                <a:latin typeface="Calibri" panose="020F0502020204030204" pitchFamily="34" charset="0"/>
                <a:cs typeface="Calibri" panose="020F0502020204030204" pitchFamily="34" charset="0"/>
              </a:rPr>
              <a:t>applies to all individual transactions described in sequence B.</a:t>
            </a:r>
          </a:p>
          <a:p>
            <a:r>
              <a:rPr lang="en-US" dirty="0">
                <a:latin typeface="Calibri" panose="020F0502020204030204" pitchFamily="34" charset="0"/>
                <a:cs typeface="Calibri" panose="020F0502020204030204" pitchFamily="34" charset="0"/>
              </a:rPr>
              <a:t>• Sequence B Transaction Details is a repetitive sequence. Each occurrence is used to provide details of</a:t>
            </a:r>
          </a:p>
          <a:p>
            <a:r>
              <a:rPr lang="en-IN" dirty="0">
                <a:latin typeface="Calibri" panose="020F0502020204030204" pitchFamily="34" charset="0"/>
                <a:cs typeface="Calibri" panose="020F0502020204030204" pitchFamily="34" charset="0"/>
              </a:rPr>
              <a:t>one individual transaction.</a:t>
            </a:r>
          </a:p>
          <a:p>
            <a:r>
              <a:rPr lang="en-US" dirty="0">
                <a:latin typeface="Calibri" panose="020F0502020204030204" pitchFamily="34" charset="0"/>
                <a:cs typeface="Calibri" panose="020F0502020204030204" pitchFamily="34" charset="0"/>
              </a:rPr>
              <a:t>• Sequence C Settlement Details is a single occurrence sequence and contains information about the</a:t>
            </a:r>
          </a:p>
          <a:p>
            <a:r>
              <a:rPr lang="en-IN" dirty="0">
                <a:latin typeface="Calibri" panose="020F0502020204030204" pitchFamily="34" charset="0"/>
                <a:cs typeface="Calibri" panose="020F0502020204030204" pitchFamily="34" charset="0"/>
              </a:rPr>
              <a:t>settlement</a:t>
            </a:r>
            <a:r>
              <a:rPr lang="en-IN" dirty="0" smtClean="0">
                <a:latin typeface="Calibri" panose="020F0502020204030204" pitchFamily="34" charset="0"/>
                <a:cs typeface="Calibri" panose="020F0502020204030204" pitchFamily="34" charset="0"/>
              </a:rPr>
              <a:t>.</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MT 102 –Format Specification</a:t>
            </a:r>
            <a:endParaRPr lang="en-IN" sz="3000"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707121382"/>
              </p:ext>
            </p:extLst>
          </p:nvPr>
        </p:nvGraphicFramePr>
        <p:xfrm>
          <a:off x="1228436" y="3712248"/>
          <a:ext cx="9799781" cy="2225040"/>
        </p:xfrm>
        <a:graphic>
          <a:graphicData uri="http://schemas.openxmlformats.org/drawingml/2006/table">
            <a:tbl>
              <a:tblPr firstRow="1" bandRow="1">
                <a:tableStyleId>{5C22544A-7EE6-4342-B048-85BDC9FD1C3A}</a:tableStyleId>
              </a:tblPr>
              <a:tblGrid>
                <a:gridCol w="1108043">
                  <a:extLst>
                    <a:ext uri="{9D8B030D-6E8A-4147-A177-3AD203B41FA5}">
                      <a16:colId xmlns:a16="http://schemas.microsoft.com/office/drawing/2014/main" val="3458761499"/>
                    </a:ext>
                  </a:extLst>
                </a:gridCol>
                <a:gridCol w="918729">
                  <a:extLst>
                    <a:ext uri="{9D8B030D-6E8A-4147-A177-3AD203B41FA5}">
                      <a16:colId xmlns:a16="http://schemas.microsoft.com/office/drawing/2014/main" val="2940069828"/>
                    </a:ext>
                  </a:extLst>
                </a:gridCol>
                <a:gridCol w="3725030">
                  <a:extLst>
                    <a:ext uri="{9D8B030D-6E8A-4147-A177-3AD203B41FA5}">
                      <a16:colId xmlns:a16="http://schemas.microsoft.com/office/drawing/2014/main" val="3600774965"/>
                    </a:ext>
                  </a:extLst>
                </a:gridCol>
                <a:gridCol w="4047979">
                  <a:extLst>
                    <a:ext uri="{9D8B030D-6E8A-4147-A177-3AD203B41FA5}">
                      <a16:colId xmlns:a16="http://schemas.microsoft.com/office/drawing/2014/main" val="4140515424"/>
                    </a:ext>
                  </a:extLst>
                </a:gridCol>
              </a:tblGrid>
              <a:tr h="370840">
                <a:tc>
                  <a:txBody>
                    <a:bodyPr/>
                    <a:lstStyle/>
                    <a:p>
                      <a:pPr algn="ctr"/>
                      <a:r>
                        <a:rPr lang="en-IN" dirty="0" smtClean="0"/>
                        <a:t>Status</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 Name</a:t>
                      </a:r>
                      <a:endParaRPr lang="en-IN" dirty="0"/>
                    </a:p>
                  </a:txBody>
                  <a:tcPr/>
                </a:tc>
                <a:tc>
                  <a:txBody>
                    <a:bodyPr/>
                    <a:lstStyle/>
                    <a:p>
                      <a:pPr algn="ctr"/>
                      <a:r>
                        <a:rPr lang="en-IN" dirty="0" smtClean="0"/>
                        <a:t>Contents</a:t>
                      </a:r>
                      <a:endParaRPr lang="en-IN" dirty="0"/>
                    </a:p>
                  </a:txBody>
                  <a:tcPr/>
                </a:tc>
                <a:extLst>
                  <a:ext uri="{0D108BD9-81ED-4DB2-BD59-A6C34878D82A}">
                    <a16:rowId xmlns:a16="http://schemas.microsoft.com/office/drawing/2014/main" val="3679739597"/>
                  </a:ext>
                </a:extLst>
              </a:tr>
              <a:tr h="370840">
                <a:tc gridSpan="4">
                  <a:txBody>
                    <a:bodyPr/>
                    <a:lstStyle/>
                    <a:p>
                      <a:r>
                        <a:rPr lang="en-IN" b="1" dirty="0" smtClean="0">
                          <a:latin typeface="Calibri" panose="020F0502020204030204" pitchFamily="34" charset="0"/>
                          <a:cs typeface="Calibri" panose="020F0502020204030204" pitchFamily="34" charset="0"/>
                        </a:rPr>
                        <a:t>Mandatory Sequence</a:t>
                      </a:r>
                      <a:r>
                        <a:rPr lang="en-IN" b="1" baseline="0" dirty="0" smtClean="0">
                          <a:latin typeface="Calibri" panose="020F0502020204030204" pitchFamily="34" charset="0"/>
                          <a:cs typeface="Calibri" panose="020F0502020204030204" pitchFamily="34" charset="0"/>
                        </a:rPr>
                        <a:t> A General Information</a:t>
                      </a:r>
                      <a:endParaRPr lang="en-IN" b="1" dirty="0">
                        <a:latin typeface="Calibri" panose="020F0502020204030204" pitchFamily="34" charset="0"/>
                        <a:cs typeface="Calibri" panose="020F0502020204030204" pitchFamily="34" charset="0"/>
                      </a:endParaRPr>
                    </a:p>
                  </a:txBody>
                  <a:tcPr/>
                </a:tc>
                <a:tc hMerge="1">
                  <a:txBody>
                    <a:bodyPr/>
                    <a:lstStyle/>
                    <a:p>
                      <a:endParaRPr lang="en-IN" dirty="0">
                        <a:latin typeface="Calibri" panose="020F0502020204030204" pitchFamily="34" charset="0"/>
                        <a:cs typeface="Calibri" panose="020F0502020204030204" pitchFamily="34" charset="0"/>
                      </a:endParaRPr>
                    </a:p>
                  </a:txBody>
                  <a:tcPr/>
                </a:tc>
                <a:tc hMerge="1">
                  <a:txBody>
                    <a:bodyPr/>
                    <a:lstStyle/>
                    <a:p>
                      <a:endParaRPr lang="en-IN" dirty="0">
                        <a:latin typeface="Calibri" panose="020F0502020204030204" pitchFamily="34" charset="0"/>
                        <a:cs typeface="Calibri" panose="020F0502020204030204" pitchFamily="34" charset="0"/>
                      </a:endParaRPr>
                    </a:p>
                  </a:txBody>
                  <a:tcPr/>
                </a:tc>
                <a:tc hMerge="1">
                  <a:txBody>
                    <a:bodyPr/>
                    <a:lstStyle/>
                    <a:p>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64835483"/>
                  </a:ext>
                </a:extLst>
              </a:tr>
              <a:tr h="370840">
                <a:tc>
                  <a:txBody>
                    <a:bodyPr/>
                    <a:lstStyle/>
                    <a:p>
                      <a:pPr algn="ctr"/>
                      <a:r>
                        <a:rPr lang="en-IN" dirty="0" smtClean="0">
                          <a:latin typeface="Calibri" panose="020F0502020204030204" pitchFamily="34" charset="0"/>
                          <a:cs typeface="Calibri" panose="020F0502020204030204" pitchFamily="34" charset="0"/>
                        </a:rPr>
                        <a:t>M</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20</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File Reference </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16x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62026688"/>
                  </a:ext>
                </a:extLst>
              </a:tr>
              <a:tr h="370840">
                <a:tc>
                  <a:txBody>
                    <a:bodyPr/>
                    <a:lstStyle/>
                    <a:p>
                      <a:pPr algn="ctr"/>
                      <a:r>
                        <a:rPr lang="en-IN" dirty="0" smtClean="0">
                          <a:latin typeface="Calibri" panose="020F0502020204030204" pitchFamily="34" charset="0"/>
                          <a:cs typeface="Calibri" panose="020F0502020204030204" pitchFamily="34" charset="0"/>
                        </a:rPr>
                        <a:t>M</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23</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Bank Operation Code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16x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66273671"/>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51A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Sending Institution</a:t>
                      </a:r>
                      <a:r>
                        <a:rPr lang="en-IN" baseline="0"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[/1!a][/34x]&lt;</a:t>
                      </a:r>
                      <a:r>
                        <a:rPr lang="en-IN" sz="1800" b="0" i="0" u="none" strike="noStrike" kern="1200" baseline="0" dirty="0" err="1" smtClean="0">
                          <a:solidFill>
                            <a:schemeClr val="dk1"/>
                          </a:solidFill>
                          <a:latin typeface="Calibri" panose="020F0502020204030204" pitchFamily="34" charset="0"/>
                          <a:ea typeface="+mn-ea"/>
                          <a:cs typeface="Calibri" panose="020F0502020204030204" pitchFamily="34" charset="0"/>
                        </a:rPr>
                        <a:t>crlf</a:t>
                      </a:r>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&gt;4!a2!a2!c[3!c]</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67702416"/>
                  </a:ext>
                </a:extLst>
              </a:tr>
              <a:tr h="370840">
                <a:tc>
                  <a:txBody>
                    <a:bodyPr/>
                    <a:lstStyle/>
                    <a:p>
                      <a:pPr algn="ctr"/>
                      <a:r>
                        <a:rPr lang="en-IN" dirty="0" smtClean="0">
                          <a:latin typeface="Calibri" panose="020F0502020204030204" pitchFamily="34" charset="0"/>
                          <a:cs typeface="Calibri" panose="020F0502020204030204" pitchFamily="34" charset="0"/>
                        </a:rPr>
                        <a:t>O</a:t>
                      </a:r>
                      <a:r>
                        <a:rPr lang="en-IN" baseline="0"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50a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Ordering Customer</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A, F, or K</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1218734"/>
                  </a:ext>
                </a:extLst>
              </a:tr>
            </a:tbl>
          </a:graphicData>
        </a:graphic>
      </p:graphicFrame>
    </p:spTree>
    <p:extLst>
      <p:ext uri="{BB962C8B-B14F-4D97-AF65-F5344CB8AC3E}">
        <p14:creationId xmlns:p14="http://schemas.microsoft.com/office/powerpoint/2010/main" val="29424827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590023198"/>
              </p:ext>
            </p:extLst>
          </p:nvPr>
        </p:nvGraphicFramePr>
        <p:xfrm>
          <a:off x="1001708" y="997527"/>
          <a:ext cx="10926764" cy="4450080"/>
        </p:xfrm>
        <a:graphic>
          <a:graphicData uri="http://schemas.openxmlformats.org/drawingml/2006/table">
            <a:tbl>
              <a:tblPr firstRow="1" bandRow="1">
                <a:tableStyleId>{5C22544A-7EE6-4342-B048-85BDC9FD1C3A}</a:tableStyleId>
              </a:tblPr>
              <a:tblGrid>
                <a:gridCol w="1187305">
                  <a:extLst>
                    <a:ext uri="{9D8B030D-6E8A-4147-A177-3AD203B41FA5}">
                      <a16:colId xmlns:a16="http://schemas.microsoft.com/office/drawing/2014/main" val="4134080222"/>
                    </a:ext>
                  </a:extLst>
                </a:gridCol>
                <a:gridCol w="872837">
                  <a:extLst>
                    <a:ext uri="{9D8B030D-6E8A-4147-A177-3AD203B41FA5}">
                      <a16:colId xmlns:a16="http://schemas.microsoft.com/office/drawing/2014/main" val="2541816463"/>
                    </a:ext>
                  </a:extLst>
                </a:gridCol>
                <a:gridCol w="4017818">
                  <a:extLst>
                    <a:ext uri="{9D8B030D-6E8A-4147-A177-3AD203B41FA5}">
                      <a16:colId xmlns:a16="http://schemas.microsoft.com/office/drawing/2014/main" val="3960904173"/>
                    </a:ext>
                  </a:extLst>
                </a:gridCol>
                <a:gridCol w="4848804">
                  <a:extLst>
                    <a:ext uri="{9D8B030D-6E8A-4147-A177-3AD203B41FA5}">
                      <a16:colId xmlns:a16="http://schemas.microsoft.com/office/drawing/2014/main" val="1920450363"/>
                    </a:ext>
                  </a:extLst>
                </a:gridCol>
              </a:tblGrid>
              <a:tr h="370840">
                <a:tc>
                  <a:txBody>
                    <a:bodyPr/>
                    <a:lstStyle/>
                    <a:p>
                      <a:pPr algn="ctr"/>
                      <a:r>
                        <a:rPr lang="en-IN" dirty="0" smtClean="0"/>
                        <a:t>Status</a:t>
                      </a:r>
                      <a:endParaRPr lang="en-IN" dirty="0"/>
                    </a:p>
                  </a:txBody>
                  <a:tcPr/>
                </a:tc>
                <a:tc>
                  <a:txBody>
                    <a:bodyPr/>
                    <a:lstStyle/>
                    <a:p>
                      <a:pPr algn="ctr"/>
                      <a:r>
                        <a:rPr lang="en-IN" dirty="0" smtClean="0"/>
                        <a:t>Tag</a:t>
                      </a:r>
                      <a:endParaRPr lang="en-IN" dirty="0"/>
                    </a:p>
                  </a:txBody>
                  <a:tcPr/>
                </a:tc>
                <a:tc>
                  <a:txBody>
                    <a:bodyPr/>
                    <a:lstStyle/>
                    <a:p>
                      <a:pPr algn="ctr"/>
                      <a:r>
                        <a:rPr lang="en-IN" dirty="0" smtClean="0"/>
                        <a:t>Field Name</a:t>
                      </a:r>
                      <a:endParaRPr lang="en-IN" dirty="0"/>
                    </a:p>
                  </a:txBody>
                  <a:tcPr/>
                </a:tc>
                <a:tc>
                  <a:txBody>
                    <a:bodyPr/>
                    <a:lstStyle/>
                    <a:p>
                      <a:pPr algn="ctr"/>
                      <a:r>
                        <a:rPr lang="en-IN" dirty="0" smtClean="0"/>
                        <a:t>Contents</a:t>
                      </a:r>
                      <a:endParaRPr lang="en-IN" dirty="0"/>
                    </a:p>
                  </a:txBody>
                  <a:tcPr/>
                </a:tc>
                <a:extLst>
                  <a:ext uri="{0D108BD9-81ED-4DB2-BD59-A6C34878D82A}">
                    <a16:rowId xmlns:a16="http://schemas.microsoft.com/office/drawing/2014/main" val="3359663104"/>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52a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Ordering Institution</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A, B, or C</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30654899"/>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26T</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Transaction Type Code</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3!c</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17139188"/>
                  </a:ext>
                </a:extLst>
              </a:tr>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77B</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Regulatory Reporting</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3*35x</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49682642"/>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71A</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Details of Charges</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3!a</a:t>
                      </a:r>
                      <a:endParaRPr lang="en-IN"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9165698"/>
                  </a:ext>
                </a:extLst>
              </a:tr>
              <a:tr h="370840">
                <a:tc>
                  <a:txBody>
                    <a:bodyPr/>
                    <a:lstStyle/>
                    <a:p>
                      <a:pPr algn="ctr"/>
                      <a:r>
                        <a:rPr lang="en-IN" dirty="0" smtClean="0">
                          <a:latin typeface="Calibri" panose="020F0502020204030204" pitchFamily="34" charset="0"/>
                          <a:cs typeface="Calibri" panose="020F0502020204030204" pitchFamily="34" charset="0"/>
                        </a:rPr>
                        <a:t>O</a:t>
                      </a:r>
                      <a:endParaRPr lang="en-IN" dirty="0">
                        <a:latin typeface="Calibri" panose="020F0502020204030204" pitchFamily="34" charset="0"/>
                        <a:cs typeface="Calibri" panose="020F0502020204030204" pitchFamily="34" charset="0"/>
                      </a:endParaRPr>
                    </a:p>
                  </a:txBody>
                  <a:tcPr/>
                </a:tc>
                <a:tc>
                  <a:txBody>
                    <a:bodyPr/>
                    <a:lstStyle/>
                    <a:p>
                      <a:pPr algn="ctr"/>
                      <a:r>
                        <a:rPr lang="en-IN" dirty="0" smtClean="0">
                          <a:latin typeface="Calibri" panose="020F0502020204030204" pitchFamily="34" charset="0"/>
                          <a:cs typeface="Calibri" panose="020F0502020204030204" pitchFamily="34" charset="0"/>
                        </a:rPr>
                        <a:t>36</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Exchange Rate</a:t>
                      </a:r>
                      <a:endParaRPr lang="en-IN" dirty="0">
                        <a:latin typeface="Calibri" panose="020F0502020204030204" pitchFamily="34" charset="0"/>
                        <a:cs typeface="Calibri" panose="020F0502020204030204" pitchFamily="34" charset="0"/>
                      </a:endParaRPr>
                    </a:p>
                  </a:txBody>
                  <a:tcPr/>
                </a:tc>
                <a:tc>
                  <a:txBody>
                    <a:bodyPr/>
                    <a:lstStyle/>
                    <a:p>
                      <a:r>
                        <a:rPr lang="en-IN" sz="1800" b="0" i="0" u="none" strike="noStrike" kern="1200" baseline="0" dirty="0" smtClean="0">
                          <a:solidFill>
                            <a:schemeClr val="dk1"/>
                          </a:solidFill>
                          <a:latin typeface="Calibri" panose="020F0502020204030204" pitchFamily="34" charset="0"/>
                          <a:ea typeface="+mn-ea"/>
                          <a:cs typeface="Calibri" panose="020F0502020204030204" pitchFamily="34" charset="0"/>
                        </a:rPr>
                        <a:t>12d </a:t>
                      </a:r>
                    </a:p>
                  </a:txBody>
                  <a:tcPr/>
                </a:tc>
                <a:extLst>
                  <a:ext uri="{0D108BD9-81ED-4DB2-BD59-A6C34878D82A}">
                    <a16:rowId xmlns:a16="http://schemas.microsoft.com/office/drawing/2014/main" val="410313925"/>
                  </a:ext>
                </a:extLst>
              </a:tr>
              <a:tr h="370840">
                <a:tc gridSpan="4">
                  <a:txBody>
                    <a:bodyPr/>
                    <a:lstStyle/>
                    <a:p>
                      <a:pPr algn="l"/>
                      <a:r>
                        <a:rPr lang="en-IN" b="1" dirty="0" smtClean="0">
                          <a:latin typeface="Calibri" panose="020F0502020204030204" pitchFamily="34" charset="0"/>
                          <a:cs typeface="Calibri" panose="020F0502020204030204" pitchFamily="34" charset="0"/>
                        </a:rPr>
                        <a:t>End of Sequence A General Information</a:t>
                      </a:r>
                      <a:endParaRPr lang="en-IN" b="1" dirty="0">
                        <a:latin typeface="Calibri" panose="020F0502020204030204" pitchFamily="34" charset="0"/>
                        <a:cs typeface="Calibri" panose="020F0502020204030204" pitchFamily="34" charset="0"/>
                      </a:endParaRPr>
                    </a:p>
                  </a:txBody>
                  <a:tcPr/>
                </a:tc>
                <a:tc hMerge="1">
                  <a:txBody>
                    <a:bodyPr/>
                    <a:lstStyle/>
                    <a:p>
                      <a:pPr algn="ct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388805205"/>
                  </a:ext>
                </a:extLst>
              </a:tr>
              <a:tr h="370840">
                <a:tc gridSpan="4">
                  <a:txBody>
                    <a:bodyPr/>
                    <a:lstStyle/>
                    <a:p>
                      <a:pPr algn="l"/>
                      <a:r>
                        <a:rPr lang="en-IN" b="1" dirty="0" smtClean="0">
                          <a:latin typeface="Calibri" panose="020F0502020204030204" pitchFamily="34" charset="0"/>
                          <a:cs typeface="Calibri" panose="020F0502020204030204" pitchFamily="34" charset="0"/>
                        </a:rPr>
                        <a:t>Mandatory Repetitive Sequence B Transaction Details</a:t>
                      </a:r>
                      <a:endParaRPr lang="en-IN" b="1" dirty="0">
                        <a:latin typeface="Calibri" panose="020F0502020204030204" pitchFamily="34" charset="0"/>
                        <a:cs typeface="Calibri" panose="020F0502020204030204" pitchFamily="34" charset="0"/>
                      </a:endParaRPr>
                    </a:p>
                  </a:txBody>
                  <a:tcPr/>
                </a:tc>
                <a:tc hMerge="1">
                  <a:txBody>
                    <a:bodyPr/>
                    <a:lstStyle/>
                    <a:p>
                      <a:pPr algn="ctr"/>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738901127"/>
                  </a:ext>
                </a:extLst>
              </a:tr>
              <a:tr h="370840">
                <a:tc>
                  <a:txBody>
                    <a:bodyPr/>
                    <a:lstStyle/>
                    <a:p>
                      <a:pPr algn="ctr"/>
                      <a:r>
                        <a:rPr lang="en-IN" dirty="0" smtClean="0"/>
                        <a:t>M</a:t>
                      </a:r>
                      <a:endParaRPr lang="en-IN" dirty="0"/>
                    </a:p>
                  </a:txBody>
                  <a:tcPr/>
                </a:tc>
                <a:tc>
                  <a:txBody>
                    <a:bodyPr/>
                    <a:lstStyle/>
                    <a:p>
                      <a:pPr algn="ctr"/>
                      <a:r>
                        <a:rPr lang="en-IN" dirty="0" smtClean="0"/>
                        <a:t>21</a:t>
                      </a:r>
                      <a:endParaRPr lang="en-IN" dirty="0"/>
                    </a:p>
                  </a:txBody>
                  <a:tcPr/>
                </a:tc>
                <a:tc>
                  <a:txBody>
                    <a:bodyPr/>
                    <a:lstStyle/>
                    <a:p>
                      <a:r>
                        <a:rPr lang="en-IN" dirty="0" smtClean="0"/>
                        <a:t>Transaction Reference</a:t>
                      </a:r>
                      <a:endParaRPr lang="en-IN" dirty="0"/>
                    </a:p>
                  </a:txBody>
                  <a:tcPr/>
                </a:tc>
                <a:tc>
                  <a:txBody>
                    <a:bodyPr/>
                    <a:lstStyle/>
                    <a:p>
                      <a:r>
                        <a:rPr lang="en-IN" sz="1800" b="0" i="0" u="none" strike="noStrike" kern="1200" baseline="0" dirty="0" smtClean="0">
                          <a:solidFill>
                            <a:schemeClr val="dk1"/>
                          </a:solidFill>
                          <a:latin typeface="+mn-lt"/>
                          <a:ea typeface="+mn-ea"/>
                          <a:cs typeface="+mn-cs"/>
                        </a:rPr>
                        <a:t>16x</a:t>
                      </a:r>
                      <a:endParaRPr lang="en-IN" dirty="0"/>
                    </a:p>
                  </a:txBody>
                  <a:tcPr/>
                </a:tc>
                <a:extLst>
                  <a:ext uri="{0D108BD9-81ED-4DB2-BD59-A6C34878D82A}">
                    <a16:rowId xmlns:a16="http://schemas.microsoft.com/office/drawing/2014/main" val="614328009"/>
                  </a:ext>
                </a:extLst>
              </a:tr>
              <a:tr h="370840">
                <a:tc>
                  <a:txBody>
                    <a:bodyPr/>
                    <a:lstStyle/>
                    <a:p>
                      <a:pPr algn="ctr"/>
                      <a:r>
                        <a:rPr lang="en-IN" dirty="0" smtClean="0"/>
                        <a:t>M </a:t>
                      </a:r>
                      <a:endParaRPr lang="en-IN" dirty="0"/>
                    </a:p>
                  </a:txBody>
                  <a:tcPr/>
                </a:tc>
                <a:tc>
                  <a:txBody>
                    <a:bodyPr/>
                    <a:lstStyle/>
                    <a:p>
                      <a:pPr algn="ctr"/>
                      <a:r>
                        <a:rPr lang="en-IN" dirty="0" smtClean="0"/>
                        <a:t>32B</a:t>
                      </a:r>
                      <a:endParaRPr lang="en-IN" dirty="0"/>
                    </a:p>
                  </a:txBody>
                  <a:tcPr/>
                </a:tc>
                <a:tc>
                  <a:txBody>
                    <a:bodyPr/>
                    <a:lstStyle/>
                    <a:p>
                      <a:r>
                        <a:rPr lang="en-IN" dirty="0" smtClean="0"/>
                        <a:t>Transaction Amount</a:t>
                      </a:r>
                      <a:endParaRPr lang="en-IN" dirty="0"/>
                    </a:p>
                  </a:txBody>
                  <a:tcPr/>
                </a:tc>
                <a:tc>
                  <a:txBody>
                    <a:bodyPr/>
                    <a:lstStyle/>
                    <a:p>
                      <a:r>
                        <a:rPr lang="en-IN" sz="1800" b="0" i="0" u="none" strike="noStrike" kern="1200" baseline="0" dirty="0" smtClean="0">
                          <a:solidFill>
                            <a:schemeClr val="dk1"/>
                          </a:solidFill>
                          <a:latin typeface="+mn-lt"/>
                          <a:ea typeface="+mn-ea"/>
                          <a:cs typeface="+mn-cs"/>
                        </a:rPr>
                        <a:t>3!a15d</a:t>
                      </a:r>
                      <a:endParaRPr lang="en-IN" dirty="0"/>
                    </a:p>
                  </a:txBody>
                  <a:tcPr/>
                </a:tc>
                <a:extLst>
                  <a:ext uri="{0D108BD9-81ED-4DB2-BD59-A6C34878D82A}">
                    <a16:rowId xmlns:a16="http://schemas.microsoft.com/office/drawing/2014/main" val="1651580609"/>
                  </a:ext>
                </a:extLst>
              </a:tr>
              <a:tr h="370840">
                <a:tc>
                  <a:txBody>
                    <a:bodyPr/>
                    <a:lstStyle/>
                    <a:p>
                      <a:pPr algn="ctr"/>
                      <a:r>
                        <a:rPr lang="en-IN" dirty="0" smtClean="0"/>
                        <a:t>O</a:t>
                      </a:r>
                      <a:r>
                        <a:rPr lang="en-IN" baseline="0" dirty="0" smtClean="0"/>
                        <a:t> </a:t>
                      </a:r>
                      <a:endParaRPr lang="en-IN" dirty="0"/>
                    </a:p>
                  </a:txBody>
                  <a:tcPr/>
                </a:tc>
                <a:tc>
                  <a:txBody>
                    <a:bodyPr/>
                    <a:lstStyle/>
                    <a:p>
                      <a:pPr algn="ctr"/>
                      <a:r>
                        <a:rPr lang="en-IN" dirty="0" smtClean="0"/>
                        <a:t>50a</a:t>
                      </a:r>
                      <a:endParaRPr lang="en-IN" dirty="0"/>
                    </a:p>
                  </a:txBody>
                  <a:tcPr/>
                </a:tc>
                <a:tc>
                  <a:txBody>
                    <a:bodyPr/>
                    <a:lstStyle/>
                    <a:p>
                      <a:r>
                        <a:rPr lang="en-IN" dirty="0" smtClean="0"/>
                        <a:t>Ordering</a:t>
                      </a:r>
                      <a:r>
                        <a:rPr lang="en-IN" baseline="0" dirty="0" smtClean="0"/>
                        <a:t> Customer</a:t>
                      </a:r>
                      <a:endParaRPr lang="en-IN" dirty="0"/>
                    </a:p>
                  </a:txBody>
                  <a:tcPr/>
                </a:tc>
                <a:tc>
                  <a:txBody>
                    <a:bodyPr/>
                    <a:lstStyle/>
                    <a:p>
                      <a:r>
                        <a:rPr lang="en-IN" sz="1800" b="0" i="0" u="none" strike="noStrike" kern="1200" baseline="0" dirty="0" smtClean="0">
                          <a:solidFill>
                            <a:schemeClr val="dk1"/>
                          </a:solidFill>
                          <a:latin typeface="+mn-lt"/>
                          <a:ea typeface="+mn-ea"/>
                          <a:cs typeface="+mn-cs"/>
                        </a:rPr>
                        <a:t>A, F, or K</a:t>
                      </a:r>
                      <a:endParaRPr lang="en-IN" dirty="0"/>
                    </a:p>
                  </a:txBody>
                  <a:tcPr/>
                </a:tc>
                <a:extLst>
                  <a:ext uri="{0D108BD9-81ED-4DB2-BD59-A6C34878D82A}">
                    <a16:rowId xmlns:a16="http://schemas.microsoft.com/office/drawing/2014/main" val="3927201911"/>
                  </a:ext>
                </a:extLst>
              </a:tr>
              <a:tr h="370840">
                <a:tc>
                  <a:txBody>
                    <a:bodyPr/>
                    <a:lstStyle/>
                    <a:p>
                      <a:pPr algn="ctr"/>
                      <a:r>
                        <a:rPr lang="en-IN" dirty="0" smtClean="0"/>
                        <a:t>O</a:t>
                      </a:r>
                      <a:endParaRPr lang="en-IN" dirty="0"/>
                    </a:p>
                  </a:txBody>
                  <a:tcPr/>
                </a:tc>
                <a:tc>
                  <a:txBody>
                    <a:bodyPr/>
                    <a:lstStyle/>
                    <a:p>
                      <a:pPr algn="ctr"/>
                      <a:r>
                        <a:rPr lang="en-IN" dirty="0" smtClean="0"/>
                        <a:t>52a</a:t>
                      </a:r>
                      <a:endParaRPr lang="en-IN" dirty="0"/>
                    </a:p>
                  </a:txBody>
                  <a:tcPr/>
                </a:tc>
                <a:tc>
                  <a:txBody>
                    <a:bodyPr/>
                    <a:lstStyle/>
                    <a:p>
                      <a:r>
                        <a:rPr lang="en-IN" dirty="0" smtClean="0"/>
                        <a:t>Ordering Institution</a:t>
                      </a:r>
                      <a:endParaRPr lang="en-IN" dirty="0"/>
                    </a:p>
                  </a:txBody>
                  <a:tcPr/>
                </a:tc>
                <a:tc>
                  <a:txBody>
                    <a:bodyPr/>
                    <a:lstStyle/>
                    <a:p>
                      <a:r>
                        <a:rPr lang="en-IN" sz="1800" b="0" i="0" u="none" strike="noStrike" kern="1200" baseline="0" dirty="0" smtClean="0">
                          <a:solidFill>
                            <a:schemeClr val="dk1"/>
                          </a:solidFill>
                          <a:latin typeface="+mn-lt"/>
                          <a:ea typeface="+mn-ea"/>
                          <a:cs typeface="+mn-cs"/>
                        </a:rPr>
                        <a:t>A, B, or C</a:t>
                      </a:r>
                      <a:endParaRPr lang="en-IN" dirty="0"/>
                    </a:p>
                  </a:txBody>
                  <a:tcPr/>
                </a:tc>
                <a:extLst>
                  <a:ext uri="{0D108BD9-81ED-4DB2-BD59-A6C34878D82A}">
                    <a16:rowId xmlns:a16="http://schemas.microsoft.com/office/drawing/2014/main" val="537226925"/>
                  </a:ext>
                </a:extLst>
              </a:tr>
            </a:tbl>
          </a:graphicData>
        </a:graphic>
      </p:graphicFrame>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2135373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16 9" id="{0D04698E-553E-4B2C-8CAA-239EF4BEB597}" vid="{FDC0E0FA-CBC4-49E2-83AC-B5DE9147C4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1932131-c75f-424e-9caf-4f4500ebe8fd">
      <Terms xmlns="http://schemas.microsoft.com/office/infopath/2007/PartnerControls"/>
    </lcf76f155ced4ddcb4097134ff3c332f>
    <TaxCatchAll xmlns="84d94e61-9227-4c54-bf11-32a1aa75c83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32E3CA5C16574E82A01A1BC6725E49" ma:contentTypeVersion="14" ma:contentTypeDescription="Create a new document." ma:contentTypeScope="" ma:versionID="9194fe80d6d4f40206ebee433af05e39">
  <xsd:schema xmlns:xsd="http://www.w3.org/2001/XMLSchema" xmlns:xs="http://www.w3.org/2001/XMLSchema" xmlns:p="http://schemas.microsoft.com/office/2006/metadata/properties" xmlns:ns2="81932131-c75f-424e-9caf-4f4500ebe8fd" xmlns:ns3="84d94e61-9227-4c54-bf11-32a1aa75c837" targetNamespace="http://schemas.microsoft.com/office/2006/metadata/properties" ma:root="true" ma:fieldsID="75c8522d092dd72d446c1ba0bf017b7d" ns2:_="" ns3:_="">
    <xsd:import namespace="81932131-c75f-424e-9caf-4f4500ebe8fd"/>
    <xsd:import namespace="84d94e61-9227-4c54-bf11-32a1aa75c83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932131-c75f-424e-9caf-4f4500ebe8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34194a-0c57-4ab5-b999-c8225d4fe3c1"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94e61-9227-4c54-bf11-32a1aa75c83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cd59479-6744-4d2b-9a95-43489693f339}" ma:internalName="TaxCatchAll" ma:showField="CatchAllData" ma:web="84d94e61-9227-4c54-bf11-32a1aa75c83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329875-5430-4EDF-A84E-0F05DACF3E12}">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a9c72076-ba1c-42cd-9b3a-9cf8642fcc17"/>
    <ds:schemaRef ds:uri="http://www.w3.org/XML/1998/namespace"/>
  </ds:schemaRefs>
</ds:datastoreItem>
</file>

<file path=customXml/itemProps2.xml><?xml version="1.0" encoding="utf-8"?>
<ds:datastoreItem xmlns:ds="http://schemas.openxmlformats.org/officeDocument/2006/customXml" ds:itemID="{BFC824ED-569D-41C8-A61F-D650C8A1F925}">
  <ds:schemaRefs>
    <ds:schemaRef ds:uri="http://schemas.microsoft.com/sharepoint/v3/contenttype/forms"/>
  </ds:schemaRefs>
</ds:datastoreItem>
</file>

<file path=customXml/itemProps3.xml><?xml version="1.0" encoding="utf-8"?>
<ds:datastoreItem xmlns:ds="http://schemas.openxmlformats.org/officeDocument/2006/customXml" ds:itemID="{EF2BBA36-EB19-4C5A-9A65-806B94E93321}"/>
</file>

<file path=docProps/app.xml><?xml version="1.0" encoding="utf-8"?>
<Properties xmlns="http://schemas.openxmlformats.org/officeDocument/2006/extended-properties" xmlns:vt="http://schemas.openxmlformats.org/officeDocument/2006/docPropsVTypes">
  <Template>Maveric Template Widescreen 16 9</Template>
  <TotalTime>19736</TotalTime>
  <Words>3709</Words>
  <Application>Microsoft Office PowerPoint</Application>
  <PresentationFormat>Widescreen</PresentationFormat>
  <Paragraphs>919</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MS PGothic</vt:lpstr>
      <vt:lpstr>MS PGothic</vt:lpstr>
      <vt:lpstr>Arial</vt:lpstr>
      <vt:lpstr>Calibri</vt:lpstr>
      <vt:lpstr>Century Gothic</vt:lpstr>
      <vt:lpstr>COUTURE Bold</vt:lpstr>
      <vt:lpstr>Lucida Grande</vt:lpstr>
      <vt:lpstr>Symbol</vt:lpstr>
      <vt:lpstr>Wingdings</vt:lpstr>
      <vt:lpstr>Maveric Template</vt:lpstr>
      <vt:lpstr>Banking International Payments</vt:lpstr>
      <vt:lpstr>SWIFT – Society For Worldwide Interbank Financial Telecommunications</vt:lpstr>
      <vt:lpstr>Benefits of SWIFT</vt:lpstr>
      <vt:lpstr>Correspondent Bank </vt:lpstr>
      <vt:lpstr>Transferring Money through Correspondent Bank</vt:lpstr>
      <vt:lpstr>SWIFT MT Categories</vt:lpstr>
      <vt:lpstr>MT 102 – Multiple Customer Credit Transfer</vt:lpstr>
      <vt:lpstr>MT 102 –Format Specification</vt:lpstr>
      <vt:lpstr>PowerPoint Presentation</vt:lpstr>
      <vt:lpstr>PowerPoint Presentation</vt:lpstr>
      <vt:lpstr>PowerPoint Presentation</vt:lpstr>
      <vt:lpstr>MT 103 – Single Customer Credit Transfer</vt:lpstr>
      <vt:lpstr>MT 103 Outward Remittance </vt:lpstr>
      <vt:lpstr>MT 103 Message Format</vt:lpstr>
      <vt:lpstr>PowerPoint Presentation</vt:lpstr>
      <vt:lpstr>MT 103 Field 71 A - Charges</vt:lpstr>
      <vt:lpstr>Example of MT 103 Swift Message</vt:lpstr>
      <vt:lpstr>MT 190 Advice of Charges, Interest and Other Adjustments</vt:lpstr>
      <vt:lpstr>Charge Code used in MT 190</vt:lpstr>
      <vt:lpstr>MT 191 – Request Payment of Charges, Interest and Other Expenses</vt:lpstr>
      <vt:lpstr>MT 202 COV – Cover Payments</vt:lpstr>
      <vt:lpstr>Cover Payment – MT 103 Single Customer Credit Transfer</vt:lpstr>
      <vt:lpstr>PowerPoint Presentation</vt:lpstr>
      <vt:lpstr>MT 202 COV Message Format</vt:lpstr>
      <vt:lpstr>PowerPoint Presentation</vt:lpstr>
      <vt:lpstr>PowerPoint Presentation</vt:lpstr>
      <vt:lpstr>Example of MT 202 COV as cover of MT 103</vt:lpstr>
      <vt:lpstr>PowerPoint Presentation</vt:lpstr>
      <vt:lpstr>PowerPoint Presentation</vt:lpstr>
      <vt:lpstr>PowerPoint Presentation</vt:lpstr>
      <vt:lpstr>SWIFT MT 202 COV Flow</vt:lpstr>
      <vt:lpstr>PowerPoint Presentation</vt:lpstr>
      <vt:lpstr>PowerPoint Presentation</vt:lpstr>
      <vt:lpstr>MT910 – Confirmation of Credit</vt:lpstr>
      <vt:lpstr>MT 910 – Message Format</vt:lpstr>
      <vt:lpstr>Example of MT 910 Workflow</vt:lpstr>
      <vt:lpstr>PowerPoint Presentation</vt:lpstr>
      <vt:lpstr>MT 192 – Request for Cancelation </vt:lpstr>
      <vt:lpstr>MT 192 Message Format</vt:lpstr>
      <vt:lpstr>MT 195 - Queries</vt:lpstr>
      <vt:lpstr>MT 195 Format Specification </vt:lpstr>
      <vt:lpstr>MT 196 – Answers – Responds to MT 192 Request for Cancelation</vt:lpstr>
      <vt:lpstr>MT 196 Message Format </vt:lpstr>
      <vt:lpstr>Example: Answer as a Result of a Request for Cancellation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Cipiga Karunakaran</dc:creator>
  <cp:lastModifiedBy>Sabin John</cp:lastModifiedBy>
  <cp:revision>154</cp:revision>
  <dcterms:created xsi:type="dcterms:W3CDTF">2019-01-11T08:45:21Z</dcterms:created>
  <dcterms:modified xsi:type="dcterms:W3CDTF">2020-04-23T07:13:18Z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0x0101003E32E3CA5C16574E82A01A1BC6725E49</vt:lpwstr>
  </property>
  <property fmtid="{D5CDD505-2E9C-101B-9397-08002B2CF9AE}" pid="3" name="Order">
    <vt:r8>1513700</vt:r8>
  </property>
  <property fmtid="{D5CDD505-2E9C-101B-9397-08002B2CF9AE}" pid="4" name="xd_Signature">
    <vt:bool>false</vt:bool>
  </property>
  <property fmtid="{D5CDD505-2E9C-101B-9397-08002B2CF9AE}" pid="5" name="xd_ProgID">
    <vt:lpwstr/>
  </property>
  <property fmtid="{D5CDD505-2E9C-101B-9397-08002B2CF9AE}" pid="6" name="Document Type">
    <vt:lpwstr>Confidential</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y fmtid="{D5CDD505-2E9C-101B-9397-08002B2CF9AE}" pid="13" name="MediaServiceImageTags">
    <vt:lpwstr/>
  </property>
</Properties>
</file>