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504" r:id="rId5"/>
    <p:sldId id="991" r:id="rId6"/>
    <p:sldId id="987" r:id="rId7"/>
    <p:sldId id="988" r:id="rId8"/>
    <p:sldId id="989" r:id="rId9"/>
    <p:sldId id="990" r:id="rId10"/>
    <p:sldId id="992" r:id="rId11"/>
    <p:sldId id="993" r:id="rId12"/>
    <p:sldId id="998" r:id="rId13"/>
    <p:sldId id="999" r:id="rId14"/>
    <p:sldId id="1000" r:id="rId15"/>
    <p:sldId id="997" r:id="rId16"/>
    <p:sldId id="996" r:id="rId17"/>
    <p:sldId id="994" r:id="rId18"/>
    <p:sldId id="995" r:id="rId19"/>
    <p:sldId id="1001" r:id="rId20"/>
    <p:sldId id="1002" r:id="rId21"/>
    <p:sldId id="1005" r:id="rId22"/>
    <p:sldId id="1003" r:id="rId23"/>
    <p:sldId id="1004" r:id="rId24"/>
    <p:sldId id="976" r:id="rId2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B5CCEA"/>
    <a:srgbClr val="234E8F"/>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090" autoAdjust="0"/>
  </p:normalViewPr>
  <p:slideViewPr>
    <p:cSldViewPr snapToGrid="0">
      <p:cViewPr varScale="1">
        <p:scale>
          <a:sx n="69" d="100"/>
          <a:sy n="69" d="100"/>
        </p:scale>
        <p:origin x="780" y="60"/>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 d="1"/>
        <a:sy n="1" d="1"/>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12/22/2021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12/22/2021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rotWithShape="1">
          <a:blip r:embed="rId3">
            <a:extLst>
              <a:ext uri="{28A0092B-C50C-407E-A947-70E740481C1C}">
                <a14:useLocalDpi xmlns:a14="http://schemas.microsoft.com/office/drawing/2010/main" val="0"/>
              </a:ext>
            </a:extLst>
          </a:blip>
          <a:srcRect b="57599"/>
          <a:stretch/>
        </p:blipFill>
        <p:spPr bwMode="auto">
          <a:xfrm>
            <a:off x="1119189" y="4422957"/>
            <a:ext cx="2157413" cy="59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sp>
        <p:nvSpPr>
          <p:cNvPr id="72" name="Freeform 71"/>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9" name="TextBox 37"/>
          <p:cNvSpPr txBox="1"/>
          <p:nvPr/>
        </p:nvSpPr>
        <p:spPr bwMode="gray">
          <a:xfrm>
            <a:off x="3187896"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2019.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3910081"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Thiru</a:t>
            </a:r>
            <a:r>
              <a:rPr lang="en-US" sz="1200" dirty="0">
                <a:solidFill>
                  <a:prstClr val="black">
                    <a:lumMod val="65000"/>
                    <a:lumOff val="35000"/>
                  </a:prstClr>
                </a:solidFill>
                <a:latin typeface="+mj-lt"/>
                <a:cs typeface="Arial" panose="020B0604020202020204" pitchFamily="34" charset="0"/>
              </a:rPr>
              <a:t> Vi </a:t>
            </a:r>
            <a:r>
              <a:rPr lang="en-US" sz="1200" dirty="0" err="1">
                <a:solidFill>
                  <a:prstClr val="black">
                    <a:lumMod val="65000"/>
                    <a:lumOff val="35000"/>
                  </a:prstClr>
                </a:solidFill>
                <a:latin typeface="+mj-lt"/>
                <a:cs typeface="Arial" panose="020B0604020202020204" pitchFamily="34" charset="0"/>
              </a:rPr>
              <a:t>Ka</a:t>
            </a:r>
            <a:r>
              <a:rPr lang="en-US" sz="1200" dirty="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Ekkaduthangal</a:t>
            </a:r>
            <a:r>
              <a:rPr lang="en-US" sz="1200" dirty="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r>
              <a:rPr lang="en-IN" sz="1200" baseline="0" dirty="0">
                <a:solidFill>
                  <a:srgbClr val="000000">
                    <a:lumMod val="65000"/>
                    <a:lumOff val="35000"/>
                  </a:srgbClr>
                </a:solidFill>
                <a:latin typeface="+mj-lt"/>
                <a:cs typeface="Arial" panose="020B0604020202020204" pitchFamily="34" charset="0"/>
              </a:rPr>
              <a:t>  |  MEXICO</a:t>
            </a:r>
            <a:endParaRPr lang="en-IN" sz="1200" dirty="0">
              <a:solidFill>
                <a:srgbClr val="000000">
                  <a:lumMod val="65000"/>
                  <a:lumOff val="35000"/>
                </a:srgbClr>
              </a:solidFill>
              <a:latin typeface="+mj-lt"/>
              <a:cs typeface="Arial" panose="020B0604020202020204" pitchFamily="34" charset="0"/>
            </a:endParaRPr>
          </a:p>
        </p:txBody>
      </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Banking - Payments Systems</a:t>
            </a:r>
            <a:endParaRPr lang="en-IN" dirty="0"/>
          </a:p>
        </p:txBody>
      </p:sp>
      <p:pic>
        <p:nvPicPr>
          <p:cNvPr id="7" name="Picture 6"/>
          <p:cNvPicPr>
            <a:picLocks noChangeAspect="1"/>
          </p:cNvPicPr>
          <p:nvPr/>
        </p:nvPicPr>
        <p:blipFill>
          <a:blip r:embed="rId2"/>
          <a:stretch>
            <a:fillRect/>
          </a:stretch>
        </p:blipFill>
        <p:spPr>
          <a:xfrm>
            <a:off x="9489930" y="1496291"/>
            <a:ext cx="2466975" cy="2798617"/>
          </a:xfrm>
          <a:prstGeom prst="rect">
            <a:avLst/>
          </a:prstGeom>
        </p:spPr>
      </p:pic>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5319405"/>
          </a:xfrm>
        </p:spPr>
        <p:txBody>
          <a:bodyPr/>
          <a:lstStyle/>
          <a:p>
            <a:pPr marL="342900" indent="-342900">
              <a:buAutoNum type="arabicPeriod"/>
            </a:pPr>
            <a:r>
              <a:rPr lang="en-IN" dirty="0" smtClean="0">
                <a:latin typeface="Calibri" panose="020F0502020204030204" pitchFamily="34" charset="0"/>
                <a:cs typeface="Calibri" panose="020F0502020204030204" pitchFamily="34" charset="0"/>
              </a:rPr>
              <a:t>Remitter wants to transfer to Beneficiary Account who holds account with different bank.</a:t>
            </a: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r>
              <a:rPr lang="en-IN" dirty="0" smtClean="0">
                <a:latin typeface="Calibri" panose="020F0502020204030204" pitchFamily="34" charset="0"/>
                <a:cs typeface="Calibri" panose="020F0502020204030204" pitchFamily="34" charset="0"/>
              </a:rPr>
              <a:t>Remitter instructs his bank to pay INR 5000 by debiting his account and mention beneficiary details such as Beneficiary Name, Account Number , IFSC and purpose of transfer.</a:t>
            </a: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r>
              <a:rPr lang="en-IN" dirty="0" smtClean="0">
                <a:latin typeface="Calibri" panose="020F0502020204030204" pitchFamily="34" charset="0"/>
                <a:cs typeface="Calibri" panose="020F0502020204030204" pitchFamily="34" charset="0"/>
              </a:rPr>
              <a:t>Remitting bank verify remitter request by verifying his account details whether sufficient balance is available to transfer the amount to beneficiary bank. In certain cases , the bank may need to  hold the payments to undertake further checks to protect the remitter.</a:t>
            </a: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r>
              <a:rPr lang="en-IN" dirty="0" smtClean="0">
                <a:latin typeface="Calibri" panose="020F0502020204030204" pitchFamily="34" charset="0"/>
                <a:cs typeface="Calibri" panose="020F0502020204030204" pitchFamily="34" charset="0"/>
              </a:rPr>
              <a:t>Remitting bank debits customer account and sends notification stating the amount is being debited and transferred to Beneficiary bank and the UTR ( Unique Transaction Reference) number.</a:t>
            </a: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r>
              <a:rPr lang="en-IN" dirty="0" smtClean="0">
                <a:latin typeface="Calibri" panose="020F0502020204030204" pitchFamily="34" charset="0"/>
                <a:cs typeface="Calibri" panose="020F0502020204030204" pitchFamily="34" charset="0"/>
              </a:rPr>
              <a:t>Remitting bank transfer the funds to Beneficiary bank as per the request received by the remitter.</a:t>
            </a: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r>
              <a:rPr lang="en-IN" dirty="0" smtClean="0">
                <a:latin typeface="Calibri" panose="020F0502020204030204" pitchFamily="34" charset="0"/>
                <a:cs typeface="Calibri" panose="020F0502020204030204" pitchFamily="34" charset="0"/>
              </a:rPr>
              <a:t>Beneficiary bank receives the payment from remitting bank.</a:t>
            </a:r>
          </a:p>
          <a:p>
            <a:pPr marL="342900" indent="-342900">
              <a:buAutoNum type="arabicPeriod"/>
            </a:pPr>
            <a:endParaRPr lang="en-IN" dirty="0" smtClean="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13205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1159292"/>
          </a:xfrm>
        </p:spPr>
        <p:txBody>
          <a:bodyPr/>
          <a:lstStyle/>
          <a:p>
            <a:pPr indent="-363538"/>
            <a:r>
              <a:rPr lang="en-IN" dirty="0" smtClean="0">
                <a:latin typeface="Calibri" panose="020F0502020204030204" pitchFamily="34" charset="0"/>
                <a:cs typeface="Calibri" panose="020F0502020204030204" pitchFamily="34" charset="0"/>
              </a:rPr>
              <a:t>      8. Beneficiary Bank validates the payment request received from remitting bank such as Beneficiary Account     		Number &amp; Account Status.</a:t>
            </a:r>
          </a:p>
          <a:p>
            <a:endParaRPr lang="en-IN" dirty="0">
              <a:latin typeface="Calibri" panose="020F0502020204030204" pitchFamily="34" charset="0"/>
              <a:cs typeface="Calibri" panose="020F0502020204030204" pitchFamily="34" charset="0"/>
            </a:endParaRPr>
          </a:p>
          <a:p>
            <a:pPr marL="347662" lvl="2" indent="0">
              <a:buNone/>
            </a:pPr>
            <a:r>
              <a:rPr lang="en-IN" dirty="0">
                <a:latin typeface="Calibri" panose="020F0502020204030204" pitchFamily="34" charset="0"/>
                <a:cs typeface="Calibri" panose="020F0502020204030204" pitchFamily="34" charset="0"/>
              </a:rPr>
              <a:t>9</a:t>
            </a:r>
            <a:r>
              <a:rPr lang="en-IN" dirty="0" smtClean="0">
                <a:latin typeface="Calibri" panose="020F0502020204030204" pitchFamily="34" charset="0"/>
                <a:cs typeface="Calibri" panose="020F0502020204030204" pitchFamily="34" charset="0"/>
              </a:rPr>
              <a:t>. Beneficiary Bank credit beneficiary account  and send notification to customer amount credited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149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7629" y="1122218"/>
            <a:ext cx="10926987" cy="3303468"/>
          </a:xfrm>
        </p:spPr>
        <p:txBody>
          <a:bodyPr/>
          <a:lstStyle/>
          <a:p>
            <a:r>
              <a:rPr lang="en-IN" dirty="0"/>
              <a:t>The </a:t>
            </a:r>
            <a:r>
              <a:rPr lang="en-IN" dirty="0" smtClean="0"/>
              <a:t>Sending / Originator bank should validate Outward Payment before transfer</a:t>
            </a:r>
          </a:p>
          <a:p>
            <a:endParaRPr lang="en-IN" dirty="0"/>
          </a:p>
          <a:p>
            <a:pPr marL="285750" lvl="0" indent="-285750">
              <a:buFont typeface="Arial" panose="020B0604020202020204" pitchFamily="34" charset="0"/>
              <a:buChar char="•"/>
            </a:pPr>
            <a:r>
              <a:rPr lang="en-IN" dirty="0" smtClean="0"/>
              <a:t>Invalid Debit Account Number </a:t>
            </a:r>
          </a:p>
          <a:p>
            <a:pPr marL="285750" lvl="0" indent="-285750">
              <a:buFont typeface="Arial" panose="020B0604020202020204" pitchFamily="34" charset="0"/>
              <a:buChar char="•"/>
            </a:pPr>
            <a:r>
              <a:rPr lang="en-IN" dirty="0" smtClean="0"/>
              <a:t>Debit Account Closed</a:t>
            </a:r>
            <a:endParaRPr lang="en-IN" dirty="0"/>
          </a:p>
          <a:p>
            <a:pPr marL="285750" lvl="0" indent="-285750">
              <a:buFont typeface="Arial" panose="020B0604020202020204" pitchFamily="34" charset="0"/>
              <a:buChar char="•"/>
            </a:pPr>
            <a:r>
              <a:rPr lang="en-IN" dirty="0" smtClean="0"/>
              <a:t>Debit Account Blocked</a:t>
            </a:r>
            <a:endParaRPr lang="en-IN" dirty="0"/>
          </a:p>
          <a:p>
            <a:pPr marL="285750" lvl="0" indent="-285750">
              <a:buFont typeface="Arial" panose="020B0604020202020204" pitchFamily="34" charset="0"/>
              <a:buChar char="•"/>
            </a:pPr>
            <a:r>
              <a:rPr lang="en-IN" dirty="0" smtClean="0"/>
              <a:t>Debit Account is flagged as Deceased</a:t>
            </a:r>
            <a:endParaRPr lang="en-IN" dirty="0"/>
          </a:p>
          <a:p>
            <a:pPr marL="285750" lvl="0" indent="-285750">
              <a:buFont typeface="Arial" panose="020B0604020202020204" pitchFamily="34" charset="0"/>
              <a:buChar char="•"/>
            </a:pPr>
            <a:r>
              <a:rPr lang="en-IN" dirty="0" smtClean="0"/>
              <a:t>Invalid IFSC Code</a:t>
            </a:r>
          </a:p>
          <a:p>
            <a:pPr marL="285750" lvl="0" indent="-285750">
              <a:buFont typeface="Arial" panose="020B0604020202020204" pitchFamily="34" charset="0"/>
              <a:buChar char="•"/>
            </a:pPr>
            <a:r>
              <a:rPr lang="en-IN" dirty="0" smtClean="0"/>
              <a:t>Not updating Beneficiary Account Number</a:t>
            </a:r>
          </a:p>
          <a:p>
            <a:pPr marL="285750" lvl="0" indent="-285750">
              <a:buFont typeface="Arial" panose="020B0604020202020204" pitchFamily="34" charset="0"/>
              <a:buChar char="•"/>
            </a:pPr>
            <a:r>
              <a:rPr lang="en-IN" dirty="0" smtClean="0"/>
              <a:t>Not Updating Beneficiary Account Name</a:t>
            </a:r>
          </a:p>
          <a:p>
            <a:pPr marL="285750" lvl="0" indent="-285750">
              <a:buFont typeface="Arial" panose="020B0604020202020204" pitchFamily="34" charset="0"/>
              <a:buChar char="•"/>
            </a:pPr>
            <a:r>
              <a:rPr lang="en-IN" dirty="0" smtClean="0"/>
              <a:t>Funds to be remitted more than available balance in customer account</a:t>
            </a:r>
          </a:p>
          <a:p>
            <a:pPr marL="285750" lvl="0" indent="-285750">
              <a:buFont typeface="Arial" panose="020B0604020202020204" pitchFamily="34" charset="0"/>
              <a:buChar char="•"/>
            </a:pPr>
            <a:r>
              <a:rPr lang="en-IN" dirty="0" smtClean="0"/>
              <a:t>Payment instruction can’t be issued as per court order attachment</a:t>
            </a:r>
            <a:endParaRPr lang="en-IN" dirty="0"/>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Validations for Outward RTGS,NEFT &amp; IMPS</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3932208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7629" y="1122218"/>
            <a:ext cx="10926987" cy="3000821"/>
          </a:xfrm>
        </p:spPr>
        <p:txBody>
          <a:bodyPr/>
          <a:lstStyle/>
          <a:p>
            <a:r>
              <a:rPr lang="en-IN" dirty="0"/>
              <a:t>The </a:t>
            </a:r>
            <a:r>
              <a:rPr lang="en-IN" dirty="0" smtClean="0"/>
              <a:t>receiving / beneficiary bank can return as Inward payments for the following reasons</a:t>
            </a:r>
          </a:p>
          <a:p>
            <a:endParaRPr lang="en-IN" dirty="0"/>
          </a:p>
          <a:p>
            <a:pPr marL="285750" lvl="0" indent="-285750">
              <a:buFont typeface="Arial" panose="020B0604020202020204" pitchFamily="34" charset="0"/>
              <a:buChar char="•"/>
            </a:pPr>
            <a:r>
              <a:rPr lang="en-IN" dirty="0" smtClean="0"/>
              <a:t>Beneficiary Account Number unknown</a:t>
            </a:r>
          </a:p>
          <a:p>
            <a:pPr marL="285750" lvl="0" indent="-285750">
              <a:buFont typeface="Arial" panose="020B0604020202020204" pitchFamily="34" charset="0"/>
              <a:buChar char="•"/>
            </a:pPr>
            <a:r>
              <a:rPr lang="en-IN" dirty="0" smtClean="0"/>
              <a:t>Beneficiary Account Closed</a:t>
            </a:r>
            <a:endParaRPr lang="en-IN" dirty="0"/>
          </a:p>
          <a:p>
            <a:pPr marL="285750" lvl="0" indent="-285750">
              <a:buFont typeface="Arial" panose="020B0604020202020204" pitchFamily="34" charset="0"/>
              <a:buChar char="•"/>
            </a:pPr>
            <a:r>
              <a:rPr lang="en-IN" dirty="0" smtClean="0"/>
              <a:t>Beneficiary Account Blocked</a:t>
            </a:r>
            <a:endParaRPr lang="en-IN" dirty="0"/>
          </a:p>
          <a:p>
            <a:pPr marL="285750" lvl="0" indent="-285750">
              <a:buFont typeface="Arial" panose="020B0604020202020204" pitchFamily="34" charset="0"/>
              <a:buChar char="•"/>
            </a:pPr>
            <a:r>
              <a:rPr lang="en-IN" dirty="0" smtClean="0"/>
              <a:t>Beneficiary Deceased</a:t>
            </a:r>
            <a:endParaRPr lang="en-IN" dirty="0"/>
          </a:p>
          <a:p>
            <a:pPr marL="285750" lvl="0" indent="-285750">
              <a:buFont typeface="Arial" panose="020B0604020202020204" pitchFamily="34" charset="0"/>
              <a:buChar char="•"/>
            </a:pPr>
            <a:r>
              <a:rPr lang="en-IN" dirty="0" smtClean="0"/>
              <a:t>Return requested by sender of original payment</a:t>
            </a:r>
            <a:endParaRPr lang="en-IN" dirty="0"/>
          </a:p>
          <a:p>
            <a:pPr marL="285750" lvl="0" indent="-285750">
              <a:buFont typeface="Arial" panose="020B0604020202020204" pitchFamily="34" charset="0"/>
              <a:buChar char="•"/>
            </a:pPr>
            <a:r>
              <a:rPr lang="en-IN" dirty="0" smtClean="0"/>
              <a:t>Fraudulent payment suspected</a:t>
            </a:r>
            <a:endParaRPr lang="en-IN" dirty="0"/>
          </a:p>
          <a:p>
            <a:pPr marL="285750" lvl="0" indent="-285750">
              <a:buFont typeface="Arial" panose="020B0604020202020204" pitchFamily="34" charset="0"/>
              <a:buChar char="•"/>
            </a:pPr>
            <a:r>
              <a:rPr lang="en-IN" dirty="0" smtClean="0"/>
              <a:t>Beneficiary not expecting funds / instructing return</a:t>
            </a:r>
            <a:endParaRPr lang="en-IN" dirty="0"/>
          </a:p>
          <a:p>
            <a:pPr marL="285750" lvl="0" indent="-285750">
              <a:buFont typeface="Arial" panose="020B0604020202020204" pitchFamily="34" charset="0"/>
              <a:buChar char="•"/>
            </a:pPr>
            <a:r>
              <a:rPr lang="en-IN" dirty="0" smtClean="0"/>
              <a:t>Duplicate Payment </a:t>
            </a:r>
            <a:endParaRPr lang="en-IN" dirty="0"/>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Return Reasons for Inward RTGS,NEFT &amp; IMPS</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612508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19296" y="1071075"/>
            <a:ext cx="10926987" cy="4739759"/>
          </a:xfrm>
        </p:spPr>
        <p:txBody>
          <a:bodyPr/>
          <a:lstStyle/>
          <a:p>
            <a:r>
              <a:rPr lang="en-IN" dirty="0" smtClean="0">
                <a:latin typeface="Calibri" panose="020F0502020204030204" pitchFamily="34" charset="0"/>
                <a:cs typeface="Calibri" panose="020F0502020204030204" pitchFamily="34" charset="0"/>
              </a:rPr>
              <a:t>IFSC </a:t>
            </a:r>
            <a:r>
              <a:rPr lang="en-IN" dirty="0">
                <a:latin typeface="Calibri" panose="020F0502020204030204" pitchFamily="34" charset="0"/>
                <a:cs typeface="Calibri" panose="020F0502020204030204" pitchFamily="34" charset="0"/>
              </a:rPr>
              <a:t>( Indian Financial System Code) code is a unique eleven digit number which is a combination of alphabets and numerals. </a:t>
            </a:r>
            <a:r>
              <a:rPr lang="en-IN" dirty="0" smtClean="0">
                <a:latin typeface="Calibri" panose="020F0502020204030204" pitchFamily="34" charset="0"/>
                <a:cs typeface="Calibri" panose="020F0502020204030204" pitchFamily="34" charset="0"/>
              </a:rPr>
              <a:t>The </a:t>
            </a:r>
            <a:r>
              <a:rPr lang="en-IN" dirty="0">
                <a:latin typeface="Calibri" panose="020F0502020204030204" pitchFamily="34" charset="0"/>
                <a:cs typeface="Calibri" panose="020F0502020204030204" pitchFamily="34" charset="0"/>
              </a:rPr>
              <a:t>IFSC code of each bank branch is assigned by the Reserve Bank of India. </a:t>
            </a:r>
            <a:r>
              <a:rPr lang="en-IN" dirty="0" smtClean="0">
                <a:latin typeface="Calibri" panose="020F0502020204030204" pitchFamily="34" charset="0"/>
                <a:cs typeface="Calibri" panose="020F0502020204030204" pitchFamily="34" charset="0"/>
              </a:rPr>
              <a:t>Internet </a:t>
            </a:r>
            <a:r>
              <a:rPr lang="en-IN" dirty="0">
                <a:latin typeface="Calibri" panose="020F0502020204030204" pitchFamily="34" charset="0"/>
                <a:cs typeface="Calibri" panose="020F0502020204030204" pitchFamily="34" charset="0"/>
              </a:rPr>
              <a:t>banking transactions for transferring funds, using NEFT, IMPS and RTGS, can’t be </a:t>
            </a:r>
            <a:r>
              <a:rPr lang="en-IN" dirty="0" smtClean="0">
                <a:latin typeface="Calibri" panose="020F0502020204030204" pitchFamily="34" charset="0"/>
                <a:cs typeface="Calibri" panose="020F0502020204030204" pitchFamily="34" charset="0"/>
              </a:rPr>
              <a:t>initiated </a:t>
            </a:r>
            <a:r>
              <a:rPr lang="en-IN" dirty="0">
                <a:latin typeface="Calibri" panose="020F0502020204030204" pitchFamily="34" charset="0"/>
                <a:cs typeface="Calibri" panose="020F0502020204030204" pitchFamily="34" charset="0"/>
              </a:rPr>
              <a:t>without a valid Indian Financial System </a:t>
            </a:r>
            <a:r>
              <a:rPr lang="en-IN" dirty="0" smtClean="0">
                <a:latin typeface="Calibri" panose="020F0502020204030204" pitchFamily="34" charset="0"/>
                <a:cs typeface="Calibri" panose="020F0502020204030204" pitchFamily="34" charset="0"/>
              </a:rPr>
              <a:t>Code</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Benefits of IFSC</a:t>
            </a:r>
          </a:p>
          <a:p>
            <a:endParaRPr lang="en-IN"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Unique Identification – It helps in identifying a particular bank branch</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Elimination Errors – It helps to eliminate any discrepancy in the fund transfer process.</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Electronic Payments Made Easier – It is used in electronic payment tools such as RTGS, IMPS and </a:t>
            </a:r>
            <a:r>
              <a:rPr lang="en-IN" dirty="0" smtClean="0">
                <a:latin typeface="Calibri" panose="020F0502020204030204" pitchFamily="34" charset="0"/>
                <a:cs typeface="Calibri" panose="020F0502020204030204" pitchFamily="34" charset="0"/>
              </a:rPr>
              <a:t>NEFT</a:t>
            </a:r>
          </a:p>
          <a:p>
            <a:pPr lvl="0"/>
            <a:endParaRPr lang="en-IN" dirty="0" smtClean="0">
              <a:latin typeface="Calibri" panose="020F0502020204030204" pitchFamily="34" charset="0"/>
              <a:cs typeface="Calibri" panose="020F0502020204030204" pitchFamily="34" charset="0"/>
            </a:endParaRPr>
          </a:p>
          <a:p>
            <a:pPr lvl="0"/>
            <a:r>
              <a:rPr lang="en-IN" b="1" dirty="0" smtClean="0">
                <a:latin typeface="Calibri" panose="020F0502020204030204" pitchFamily="34" charset="0"/>
                <a:cs typeface="Calibri" panose="020F0502020204030204" pitchFamily="34" charset="0"/>
              </a:rPr>
              <a:t>Format of IFSC</a:t>
            </a:r>
          </a:p>
          <a:p>
            <a:pPr lvl="0"/>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IFSC code is a unique eleven digit number where the first 4 digits denote the bank name, fifth character is zero and the remaining six digit denote the branch code.</a:t>
            </a:r>
          </a:p>
          <a:p>
            <a:pPr lvl="0"/>
            <a:endParaRPr lang="en-IN"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IFSC – Indian Financial System Code</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2067429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7629" y="1122218"/>
            <a:ext cx="10926987" cy="4876800"/>
          </a:xfrm>
        </p:spPr>
        <p:txBody>
          <a:bodyPr/>
          <a:lstStyle/>
          <a:p>
            <a:r>
              <a:rPr lang="en-IN" dirty="0" smtClean="0">
                <a:latin typeface="Calibri" panose="020F0502020204030204" pitchFamily="34" charset="0"/>
                <a:cs typeface="Calibri" panose="020F0502020204030204" pitchFamily="34" charset="0"/>
              </a:rPr>
              <a:t>UTR stands for Unique Transaction Reference number. It is a unique number that is generated for recognising any fund transfers and is created by the bank that facilitates transfer. The main purpose is to identify and monitor financial transactions</a:t>
            </a:r>
          </a:p>
          <a:p>
            <a:endParaRPr lang="en-IN" dirty="0">
              <a:latin typeface="Calibri" panose="020F0502020204030204" pitchFamily="34" charset="0"/>
              <a:cs typeface="Calibri" panose="020F0502020204030204" pitchFamily="34" charset="0"/>
            </a:endParaRPr>
          </a:p>
          <a:p>
            <a:pPr lvl="0"/>
            <a:r>
              <a:rPr lang="en-IN" b="1" dirty="0" smtClean="0">
                <a:latin typeface="Calibri" panose="020F0502020204030204" pitchFamily="34" charset="0"/>
                <a:cs typeface="Calibri" panose="020F0502020204030204" pitchFamily="34" charset="0"/>
              </a:rPr>
              <a:t>Format of UTR</a:t>
            </a:r>
          </a:p>
          <a:p>
            <a:pPr lvl="0"/>
            <a:endParaRPr lang="en-IN" b="1" dirty="0">
              <a:latin typeface="Calibri" panose="020F0502020204030204" pitchFamily="34" charset="0"/>
              <a:cs typeface="Calibri" panose="020F0502020204030204" pitchFamily="34" charset="0"/>
            </a:endParaRPr>
          </a:p>
          <a:p>
            <a:pPr lvl="0"/>
            <a:r>
              <a:rPr lang="en-IN" dirty="0" smtClean="0">
                <a:latin typeface="Calibri" panose="020F0502020204030204" pitchFamily="34" charset="0"/>
                <a:cs typeface="Calibri" panose="020F0502020204030204" pitchFamily="34" charset="0"/>
              </a:rPr>
              <a:t>UTR number is 22 characters long for RTGS and 16 characters long for NEFT. The format of the UTR number for the RTGS transaction is “XXXXRCYYYYMMDD########”</a:t>
            </a:r>
          </a:p>
          <a:p>
            <a:pPr lvl="0"/>
            <a:endParaRPr lang="en-IN" dirty="0">
              <a:latin typeface="Calibri" panose="020F0502020204030204" pitchFamily="34" charset="0"/>
              <a:cs typeface="Calibri" panose="020F0502020204030204" pitchFamily="34" charset="0"/>
            </a:endParaRPr>
          </a:p>
          <a:p>
            <a:pPr lvl="0"/>
            <a:r>
              <a:rPr lang="en-IN" dirty="0" smtClean="0">
                <a:latin typeface="Calibri" panose="020F0502020204030204" pitchFamily="34" charset="0"/>
                <a:cs typeface="Calibri" panose="020F0502020204030204" pitchFamily="34" charset="0"/>
              </a:rPr>
              <a:t>XXXX – is IFSC ( first four characters) – bank code of a sender</a:t>
            </a:r>
          </a:p>
          <a:p>
            <a:pPr lvl="0"/>
            <a:r>
              <a:rPr lang="en-IN" dirty="0" smtClean="0">
                <a:latin typeface="Calibri" panose="020F0502020204030204" pitchFamily="34" charset="0"/>
                <a:cs typeface="Calibri" panose="020F0502020204030204" pitchFamily="34" charset="0"/>
              </a:rPr>
              <a:t>R – represents RTGS system</a:t>
            </a:r>
          </a:p>
          <a:p>
            <a:pPr lvl="0"/>
            <a:r>
              <a:rPr lang="en-IN" dirty="0" smtClean="0">
                <a:latin typeface="Calibri" panose="020F0502020204030204" pitchFamily="34" charset="0"/>
                <a:cs typeface="Calibri" panose="020F0502020204030204" pitchFamily="34" charset="0"/>
              </a:rPr>
              <a:t>C – represents channel of the transaction</a:t>
            </a:r>
          </a:p>
          <a:p>
            <a:pPr lvl="0"/>
            <a:r>
              <a:rPr lang="en-IN" dirty="0" smtClean="0">
                <a:latin typeface="Calibri" panose="020F0502020204030204" pitchFamily="34" charset="0"/>
                <a:cs typeface="Calibri" panose="020F0502020204030204" pitchFamily="34" charset="0"/>
              </a:rPr>
              <a:t>YYYYMMDD – represents year, month and date of the transaction</a:t>
            </a:r>
          </a:p>
          <a:p>
            <a:pPr lvl="0"/>
            <a:r>
              <a:rPr lang="en-IN" dirty="0" smtClean="0">
                <a:latin typeface="Calibri" panose="020F0502020204030204" pitchFamily="34" charset="0"/>
                <a:cs typeface="Calibri" panose="020F0502020204030204" pitchFamily="34" charset="0"/>
              </a:rPr>
              <a:t>######## - denotes the sequence number</a:t>
            </a:r>
          </a:p>
          <a:p>
            <a:pPr lvl="0"/>
            <a:endParaRPr lang="en-IN" dirty="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smtClean="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a:p>
            <a:pPr lvl="0"/>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UTR – Unique Transaction Reference</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2721779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411464"/>
          </a:xfrm>
        </p:spPr>
        <p:txBody>
          <a:bodyPr/>
          <a:lstStyle/>
          <a:p>
            <a:r>
              <a:rPr lang="en-US" dirty="0">
                <a:latin typeface="Calibri" panose="020F0502020204030204" pitchFamily="34" charset="0"/>
                <a:cs typeface="Calibri" panose="020F0502020204030204" pitchFamily="34" charset="0"/>
              </a:rPr>
              <a:t>A standing order is an automated method of making payments, where a person or business instructs their bank to pay another person or business a fixed amount of money at regular (fixed) intervals. The payer controls the standing order; they set it up themselves, and choose the amount and frequency. Standing orders are created to cover a set period of time (e.g. every month for a year), or until they are cancelled</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Any person or company with a current account can set up a standing order, either online, over the phone or at in person at a branch of their bank</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Benefits of Standing Order</a:t>
            </a:r>
          </a:p>
          <a:p>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Easy and quick for Payer to setup standing order</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Useful for making recurring payments</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Helps business to collect regular payments on time</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Standing Order</a:t>
            </a:r>
            <a:endParaRPr lang="en-IN" sz="3000" dirty="0">
              <a:latin typeface="+mj-lt"/>
            </a:endParaRPr>
          </a:p>
        </p:txBody>
      </p:sp>
    </p:spTree>
    <p:extLst>
      <p:ext uri="{BB962C8B-B14F-4D97-AF65-F5344CB8AC3E}">
        <p14:creationId xmlns:p14="http://schemas.microsoft.com/office/powerpoint/2010/main" val="4140785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791055"/>
          </a:xfrm>
        </p:spPr>
        <p:txBody>
          <a:bodyPr/>
          <a:lstStyle/>
          <a:p>
            <a:r>
              <a:rPr lang="en-IN" dirty="0" smtClean="0">
                <a:latin typeface="Calibri" panose="020F0502020204030204" pitchFamily="34" charset="0"/>
                <a:cs typeface="Calibri" panose="020F0502020204030204" pitchFamily="34" charset="0"/>
              </a:rPr>
              <a:t>Customer need to input following details in order to initiate Standing Order</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Payee Name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Payee Account Number</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Payee Bank Name &amp; Sort Code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Standing Order Currency</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Amount to be remitted on First Payment, Regular Payment and Final Amount</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Frequency – Daily, Weekly, Monthly, Quarterly</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Reference Details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Date which will be future date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Start Date and End Date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Standing Order Transfer Method – Internal or External</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Once the above details are updated in Core Banking/ Online Banking system Standing Order Reference Number will be generated</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smtClean="0"/>
              <a:t>Requirements to initiate Standing Order</a:t>
            </a:r>
            <a:endParaRPr lang="en-IN" dirty="0"/>
          </a:p>
        </p:txBody>
      </p:sp>
    </p:spTree>
    <p:extLst>
      <p:ext uri="{BB962C8B-B14F-4D97-AF65-F5344CB8AC3E}">
        <p14:creationId xmlns:p14="http://schemas.microsoft.com/office/powerpoint/2010/main" val="2999812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080655"/>
            <a:ext cx="10926987" cy="4727325"/>
          </a:xfrm>
        </p:spPr>
        <p:txBody>
          <a:bodyPr/>
          <a:lstStyle/>
          <a:p>
            <a:r>
              <a:rPr lang="en-US" dirty="0">
                <a:latin typeface="Calibri" panose="020F0502020204030204" pitchFamily="34" charset="0"/>
                <a:cs typeface="Calibri" panose="020F0502020204030204" pitchFamily="34" charset="0"/>
              </a:rPr>
              <a:t>Jack enters in to a contract with his landlord to pay monthly rent of </a:t>
            </a:r>
            <a:r>
              <a:rPr lang="en-US" dirty="0" err="1">
                <a:latin typeface="Calibri" panose="020F0502020204030204" pitchFamily="34" charset="0"/>
                <a:cs typeface="Calibri" panose="020F0502020204030204" pitchFamily="34" charset="0"/>
              </a:rPr>
              <a:t>Rs</a:t>
            </a:r>
            <a:r>
              <a:rPr lang="en-US" dirty="0">
                <a:latin typeface="Calibri" panose="020F0502020204030204" pitchFamily="34" charset="0"/>
                <a:cs typeface="Calibri" panose="020F0502020204030204" pitchFamily="34" charset="0"/>
              </a:rPr>
              <a:t> 8,500 for a year on 5</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of each month. So he decides to set up standing instruction where the monthly payment will be done auto by debiting his account. Landlord has provided bank details stating his Account Name, Account Number &amp; Bank Details. Now Jack visits the bank or through Online banking sets up Standing Instruction by debiting his account and inputs the following </a:t>
            </a:r>
            <a:r>
              <a:rPr lang="en-US" dirty="0" smtClean="0">
                <a:latin typeface="Calibri" panose="020F0502020204030204" pitchFamily="34" charset="0"/>
                <a:cs typeface="Calibri" panose="020F0502020204030204" pitchFamily="34" charset="0"/>
              </a:rPr>
              <a:t>details</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Beneficiary Account Name</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Beneficiary Account Number</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Beneficiary Bank Details</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First Amount to be Debited</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Regular Amount to be Debited</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Last Amount to be Debited</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Start Date</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End Date</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Reason</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cs typeface="Calibri" panose="020F0502020204030204" pitchFamily="34" charset="0"/>
              </a:rPr>
              <a:t>Example of Standing Order</a:t>
            </a:r>
            <a:endParaRPr lang="en-IN" sz="3000" dirty="0">
              <a:latin typeface="+mj-lt"/>
              <a:cs typeface="Calibri" panose="020F0502020204030204" pitchFamily="34" charset="0"/>
            </a:endParaRPr>
          </a:p>
        </p:txBody>
      </p:sp>
    </p:spTree>
    <p:extLst>
      <p:ext uri="{BB962C8B-B14F-4D97-AF65-F5344CB8AC3E}">
        <p14:creationId xmlns:p14="http://schemas.microsoft.com/office/powerpoint/2010/main" val="673927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3252172"/>
          </a:xfrm>
        </p:spPr>
        <p:txBody>
          <a:bodyPr/>
          <a:lstStyle/>
          <a:p>
            <a:r>
              <a:rPr lang="en-IN" dirty="0" smtClean="0">
                <a:latin typeface="Calibri" panose="020F0502020204030204" pitchFamily="34" charset="0"/>
                <a:cs typeface="Calibri" panose="020F0502020204030204" pitchFamily="34" charset="0"/>
              </a:rPr>
              <a:t>Standing order will be processed on due dates as mentioned in instruction. If due date falls on a holiday the standing instruction will be processed on the next working day</a:t>
            </a:r>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On Due date System takes all active Standing instructions for process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Account will be debited with Standing instruction amount, if sufficient balance available.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Standing order notification will be send to customer once account is debited</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If Account doesn’t have sufficient balance then standing instruction wont be triggered. System will try on the next day if funds available standing instruction will be processed.</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System will retry for 3 days if funds not available for processing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5245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122217"/>
            <a:ext cx="10926987" cy="3703578"/>
          </a:xfrm>
        </p:spPr>
        <p:txBody>
          <a:bodyPr/>
          <a:lstStyle/>
          <a:p>
            <a:r>
              <a:rPr lang="en-US" dirty="0">
                <a:latin typeface="Calibri" panose="020F0502020204030204" pitchFamily="34" charset="0"/>
                <a:cs typeface="Calibri" panose="020F0502020204030204" pitchFamily="34" charset="0"/>
              </a:rPr>
              <a:t>The </a:t>
            </a:r>
            <a:r>
              <a:rPr lang="en-US" dirty="0" smtClean="0">
                <a:latin typeface="Calibri" panose="020F0502020204030204" pitchFamily="34" charset="0"/>
                <a:cs typeface="Calibri" panose="020F0502020204030204" pitchFamily="34" charset="0"/>
              </a:rPr>
              <a:t>Central </a:t>
            </a:r>
            <a:r>
              <a:rPr lang="en-US" dirty="0">
                <a:latin typeface="Calibri" panose="020F0502020204030204" pitchFamily="34" charset="0"/>
                <a:cs typeface="Calibri" panose="020F0502020204030204" pitchFamily="34" charset="0"/>
              </a:rPr>
              <a:t>B</a:t>
            </a:r>
            <a:r>
              <a:rPr lang="en-US" dirty="0" smtClean="0">
                <a:latin typeface="Calibri" panose="020F0502020204030204" pitchFamily="34" charset="0"/>
                <a:cs typeface="Calibri" panose="020F0502020204030204" pitchFamily="34" charset="0"/>
              </a:rPr>
              <a:t>ank </a:t>
            </a:r>
            <a:r>
              <a:rPr lang="en-US" dirty="0">
                <a:latin typeface="Calibri" panose="020F0502020204030204" pitchFamily="34" charset="0"/>
                <a:cs typeface="Calibri" panose="020F0502020204030204" pitchFamily="34" charset="0"/>
              </a:rPr>
              <a:t>of any country is usually the driving force in the development of national payment systems. The Reserve Bank of India as the central bank of India has been playing this developmental role and has taken several initiatives for Safe, Secure, Sound, Efficient, Accessible and </a:t>
            </a:r>
            <a:r>
              <a:rPr lang="en-US" dirty="0" err="1">
                <a:latin typeface="Calibri" panose="020F0502020204030204" pitchFamily="34" charset="0"/>
                <a:cs typeface="Calibri" panose="020F0502020204030204" pitchFamily="34" charset="0"/>
              </a:rPr>
              <a:t>Authorised</a:t>
            </a:r>
            <a:r>
              <a:rPr lang="en-US" dirty="0">
                <a:latin typeface="Calibri" panose="020F0502020204030204" pitchFamily="34" charset="0"/>
                <a:cs typeface="Calibri" panose="020F0502020204030204" pitchFamily="34" charset="0"/>
              </a:rPr>
              <a:t> payment systems in the country.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Board for Regulation and Supervision of Payment and Settlement Systems (BPSS), a sub-committee of the Central Board of the Reserve Bank of India is the highest policy making body on payment systems in the country. The BPSS is empowered for </a:t>
            </a:r>
            <a:r>
              <a:rPr lang="en-US" dirty="0" err="1">
                <a:latin typeface="Calibri" panose="020F0502020204030204" pitchFamily="34" charset="0"/>
                <a:cs typeface="Calibri" panose="020F0502020204030204" pitchFamily="34" charset="0"/>
              </a:rPr>
              <a:t>authorising</a:t>
            </a:r>
            <a:r>
              <a:rPr lang="en-US" dirty="0">
                <a:latin typeface="Calibri" panose="020F0502020204030204" pitchFamily="34" charset="0"/>
                <a:cs typeface="Calibri" panose="020F0502020204030204" pitchFamily="34" charset="0"/>
              </a:rPr>
              <a:t>, prescribing policies and setting standards for regulating and supervising all the payment and settlement systems in the country</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In </a:t>
            </a:r>
            <a:r>
              <a:rPr lang="en-US" dirty="0">
                <a:latin typeface="Calibri" panose="020F0502020204030204" pitchFamily="34" charset="0"/>
                <a:cs typeface="Calibri" panose="020F0502020204030204" pitchFamily="34" charset="0"/>
              </a:rPr>
              <a:t>India, the payment and settlement systems are regulated by the Payment and Settlement Systems Act, 2007 (PSS Act) which was legislated in December 2007. The PSS Act as well as the Payment and Settlement System Regulations, 2008 framed thereunder came into effect from August 12, 2008. In terms of Section 4 of the PSS Act, no person other than the Reserve Bank of India (RBI) can commence or operate a payment system in India unless </a:t>
            </a:r>
            <a:r>
              <a:rPr lang="en-US" dirty="0" err="1">
                <a:latin typeface="Calibri" panose="020F0502020204030204" pitchFamily="34" charset="0"/>
                <a:cs typeface="Calibri" panose="020F0502020204030204" pitchFamily="34" charset="0"/>
              </a:rPr>
              <a:t>authorised</a:t>
            </a:r>
            <a:r>
              <a:rPr lang="en-US" dirty="0">
                <a:latin typeface="Calibri" panose="020F0502020204030204" pitchFamily="34" charset="0"/>
                <a:cs typeface="Calibri" panose="020F0502020204030204" pitchFamily="34" charset="0"/>
              </a:rPr>
              <a:t> by RBI. </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Calibri" panose="020F0502020204030204" pitchFamily="34" charset="0"/>
                <a:cs typeface="Calibri" panose="020F0502020204030204" pitchFamily="34" charset="0"/>
              </a:rPr>
              <a:t>Overview</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2794688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025236"/>
            <a:ext cx="10926987" cy="5068054"/>
          </a:xfrm>
        </p:spPr>
        <p:txBody>
          <a:bodyPr/>
          <a:lstStyle/>
          <a:p>
            <a:r>
              <a:rPr lang="en-IN" b="1" dirty="0">
                <a:latin typeface="Calibri" panose="020F0502020204030204" pitchFamily="34" charset="0"/>
                <a:cs typeface="Calibri" panose="020F0502020204030204" pitchFamily="34" charset="0"/>
              </a:rPr>
              <a:t>Amendment of Standing Order</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Customer can amend existing standing order which is active. Following things can be amended</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Payment Frequency </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Amount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End Date </a:t>
            </a:r>
          </a:p>
          <a:p>
            <a:endParaRPr lang="en-IN"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Cancelation of Standing Order</a:t>
            </a:r>
          </a:p>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Customer can cancel standing order by giving instruction to bank stating the Standing Instruction details and reference number.</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If customer need to amend the Payee Name or Payee Bank details then customer should cancel his existing standing instruction and issue new one.</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Once the Standing instruction is cancelled then there will be no payment debit on due date.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4262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48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2092881"/>
          </a:xfrm>
        </p:spPr>
        <p:txBody>
          <a:bodyPr/>
          <a:lstStyle/>
          <a:p>
            <a:endParaRPr lang="en-IN" dirty="0" smtClean="0"/>
          </a:p>
          <a:p>
            <a:r>
              <a:rPr lang="en-IN" b="1" dirty="0" smtClean="0"/>
              <a:t>Payments Systems</a:t>
            </a:r>
          </a:p>
          <a:p>
            <a:endParaRPr lang="en-IN" dirty="0"/>
          </a:p>
          <a:p>
            <a:pPr marL="285750" indent="-285750">
              <a:buFont typeface="Wingdings" panose="05000000000000000000" pitchFamily="2" charset="2"/>
              <a:buChar char="§"/>
            </a:pPr>
            <a:r>
              <a:rPr lang="en-IN" dirty="0" smtClean="0"/>
              <a:t>RTGS – Real Time Gross Settlement </a:t>
            </a:r>
          </a:p>
          <a:p>
            <a:pPr marL="285750" indent="-285750">
              <a:buFont typeface="Wingdings" panose="05000000000000000000" pitchFamily="2" charset="2"/>
              <a:buChar char="§"/>
            </a:pPr>
            <a:r>
              <a:rPr lang="en-IN" dirty="0" smtClean="0"/>
              <a:t>NEFT – National Electronic Fund Transfer</a:t>
            </a:r>
          </a:p>
          <a:p>
            <a:pPr marL="285750" indent="-285750">
              <a:buFont typeface="Wingdings" panose="05000000000000000000" pitchFamily="2" charset="2"/>
              <a:buChar char="§"/>
            </a:pPr>
            <a:r>
              <a:rPr lang="en-IN" dirty="0" smtClean="0"/>
              <a:t>IMPS – Immediate Payment Services</a:t>
            </a:r>
          </a:p>
          <a:p>
            <a:pPr marL="285750" indent="-285750">
              <a:buFont typeface="Wingdings" panose="05000000000000000000" pitchFamily="2" charset="2"/>
              <a:buChar char="§"/>
            </a:pPr>
            <a:r>
              <a:rPr lang="en-IN" dirty="0" smtClean="0"/>
              <a:t>Standing Orders</a:t>
            </a:r>
          </a:p>
        </p:txBody>
      </p:sp>
      <p:sp>
        <p:nvSpPr>
          <p:cNvPr id="3" name="Title 2"/>
          <p:cNvSpPr>
            <a:spLocks noGrp="1"/>
          </p:cNvSpPr>
          <p:nvPr>
            <p:ph type="title"/>
          </p:nvPr>
        </p:nvSpPr>
        <p:spPr>
          <a:xfrm>
            <a:off x="1001485" y="200320"/>
            <a:ext cx="10926987" cy="492443"/>
          </a:xfrm>
        </p:spPr>
        <p:txBody>
          <a:bodyPr/>
          <a:lstStyle/>
          <a:p>
            <a:pPr algn="ctr"/>
            <a:r>
              <a:rPr lang="en-IN" sz="3200" dirty="0" smtClean="0">
                <a:latin typeface="Calibri" panose="020F0502020204030204" pitchFamily="34" charset="0"/>
                <a:cs typeface="Calibri" panose="020F0502020204030204" pitchFamily="34" charset="0"/>
              </a:rPr>
              <a:t>Electronic Payments Systems</a:t>
            </a:r>
            <a:endParaRPr lang="en-IN" sz="32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2851167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122218"/>
            <a:ext cx="10926987" cy="4385816"/>
          </a:xfrm>
        </p:spPr>
        <p:txBody>
          <a:bodyPr/>
          <a:lstStyle/>
          <a:p>
            <a:endParaRPr lang="en-IN" b="1"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The </a:t>
            </a:r>
            <a:r>
              <a:rPr lang="en-IN" dirty="0">
                <a:latin typeface="Calibri" panose="020F0502020204030204" pitchFamily="34" charset="0"/>
                <a:cs typeface="Calibri" panose="020F0502020204030204" pitchFamily="34" charset="0"/>
              </a:rPr>
              <a:t>acronym '</a:t>
            </a:r>
            <a:r>
              <a:rPr lang="en-IN" b="1" dirty="0">
                <a:latin typeface="Calibri" panose="020F0502020204030204" pitchFamily="34" charset="0"/>
                <a:cs typeface="Calibri" panose="020F0502020204030204" pitchFamily="34" charset="0"/>
              </a:rPr>
              <a:t>RTGS</a:t>
            </a:r>
            <a:r>
              <a:rPr lang="en-IN" dirty="0">
                <a:latin typeface="Calibri" panose="020F0502020204030204" pitchFamily="34" charset="0"/>
                <a:cs typeface="Calibri" panose="020F0502020204030204" pitchFamily="34" charset="0"/>
              </a:rPr>
              <a:t>' stands for Real Time Gross Settlement, which can be defined as the continuous (real-time) settlement of funds individually on an order by order basis (without netting). 'Real Time' means the processing of instructions at the time they are received rather than at some later time. 'Gross Settlement' means the settlement of funds transfer instructions occurs individually (on an instruction by instruction basis). Considering that the funds settlement takes place in the books of the Reserve Bank of India, the payments are final and irrevocable</a:t>
            </a:r>
            <a:r>
              <a:rPr lang="en-IN"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Benefits of </a:t>
            </a:r>
            <a:r>
              <a:rPr lang="en-IN" b="1" dirty="0" smtClean="0">
                <a:latin typeface="Calibri" panose="020F0502020204030204" pitchFamily="34" charset="0"/>
                <a:cs typeface="Calibri" panose="020F0502020204030204" pitchFamily="34" charset="0"/>
              </a:rPr>
              <a:t>RTGS</a:t>
            </a:r>
          </a:p>
          <a:p>
            <a:endParaRPr lang="en-IN" b="1" dirty="0" smtClean="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It </a:t>
            </a:r>
            <a:r>
              <a:rPr lang="en-IN" dirty="0">
                <a:latin typeface="Calibri" panose="020F0502020204030204" pitchFamily="34" charset="0"/>
                <a:cs typeface="Calibri" panose="020F0502020204030204" pitchFamily="34" charset="0"/>
              </a:rPr>
              <a:t>is a safe and secure system for funds transfer.</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There is real time transfer of funds to the beneficiary account. </a:t>
            </a:r>
          </a:p>
          <a:p>
            <a:pPr marL="285750" lvl="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Remitter </a:t>
            </a:r>
            <a:r>
              <a:rPr lang="en-IN" dirty="0">
                <a:latin typeface="Calibri" panose="020F0502020204030204" pitchFamily="34" charset="0"/>
                <a:cs typeface="Calibri" panose="020F0502020204030204" pitchFamily="34" charset="0"/>
              </a:rPr>
              <a:t>can initiate the remittances from his / her home / place of work using internet banking, if his / her bank offers such service.</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transaction charges have been capped by RBI. </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transaction has legal backing. </a:t>
            </a:r>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RTGS – Real Time Gross Settlement </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375290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7629" y="1122218"/>
            <a:ext cx="10926987" cy="4134465"/>
          </a:xfrm>
        </p:spPr>
        <p:txBody>
          <a:bodyPr/>
          <a:lstStyle/>
          <a:p>
            <a:endParaRPr lang="en-IN" b="1"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National </a:t>
            </a:r>
            <a:r>
              <a:rPr lang="en-IN" dirty="0">
                <a:latin typeface="Calibri" panose="020F0502020204030204" pitchFamily="34" charset="0"/>
                <a:cs typeface="Calibri" panose="020F0502020204030204" pitchFamily="34" charset="0"/>
              </a:rPr>
              <a:t>Electronic Funds Transfer (NEFT) is a nation-wide payment system facilitating one-to-one funds transfer. Under this Scheme, individuals can electronically transfer funds from any bank branch to any individual having an account with any other bank branch in the country participating in the Scheme.</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Benefits of </a:t>
            </a:r>
            <a:r>
              <a:rPr lang="en-IN" b="1" dirty="0" smtClean="0">
                <a:latin typeface="Calibri" panose="020F0502020204030204" pitchFamily="34" charset="0"/>
                <a:cs typeface="Calibri" panose="020F0502020204030204" pitchFamily="34" charset="0"/>
              </a:rPr>
              <a:t>NEFT</a:t>
            </a:r>
          </a:p>
          <a:p>
            <a:endParaRPr lang="en-IN" b="1" dirty="0" smtClean="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dirty="0"/>
              <a:t>No physical presence of either party is required to conduct a transaction</a:t>
            </a:r>
            <a:r>
              <a:rPr lang="en-IN" dirty="0" smtClean="0"/>
              <a:t>..</a:t>
            </a:r>
            <a:endParaRPr lang="en-IN" dirty="0"/>
          </a:p>
          <a:p>
            <a:pPr marL="285750" lvl="0" indent="-285750">
              <a:buFont typeface="Arial" panose="020B0604020202020204" pitchFamily="34" charset="0"/>
              <a:buChar char="•"/>
            </a:pPr>
            <a:r>
              <a:rPr lang="en-IN" dirty="0"/>
              <a:t>NEFT is simple and efficient. </a:t>
            </a:r>
          </a:p>
          <a:p>
            <a:pPr marL="285750" lvl="0" indent="-285750">
              <a:buFont typeface="Arial" panose="020B0604020202020204" pitchFamily="34" charset="0"/>
              <a:buChar char="•"/>
            </a:pPr>
            <a:r>
              <a:rPr lang="en-IN" dirty="0"/>
              <a:t>Confirmation of a successful transaction can be easily received and viewed through email and SMS notifications.</a:t>
            </a:r>
          </a:p>
          <a:p>
            <a:pPr marL="285750" lvl="0" indent="-285750">
              <a:buFont typeface="Arial" panose="020B0604020202020204" pitchFamily="34" charset="0"/>
              <a:buChar char="•"/>
            </a:pPr>
            <a:r>
              <a:rPr lang="en-IN" dirty="0"/>
              <a:t>Internet banking can be initiated and conducted from any place. </a:t>
            </a:r>
          </a:p>
          <a:p>
            <a:pPr marL="285750" lvl="0" indent="-285750">
              <a:buFont typeface="Arial" panose="020B0604020202020204" pitchFamily="34" charset="0"/>
              <a:buChar char="•"/>
            </a:pPr>
            <a:r>
              <a:rPr lang="en-IN" dirty="0"/>
              <a:t>Real time transactions provide assurance to both the parties.</a:t>
            </a:r>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NEFT – National Electronic Fund Transfer</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2153147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7629" y="1122218"/>
            <a:ext cx="10926987" cy="3554819"/>
          </a:xfrm>
        </p:spPr>
        <p:txBody>
          <a:bodyPr/>
          <a:lstStyle/>
          <a:p>
            <a:endParaRPr lang="en-IN" b="1"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r>
              <a:rPr lang="en-IN" dirty="0"/>
              <a:t>Immediate Payment Service (</a:t>
            </a:r>
            <a:r>
              <a:rPr lang="en-IN" b="1" dirty="0"/>
              <a:t>IMPS</a:t>
            </a:r>
            <a:r>
              <a:rPr lang="en-IN" dirty="0"/>
              <a:t>) is an instant payment inter-bank electronic funds transfer system in India. </a:t>
            </a:r>
            <a:r>
              <a:rPr lang="en-IN" b="1" dirty="0"/>
              <a:t>IMPS</a:t>
            </a:r>
            <a:r>
              <a:rPr lang="en-IN" dirty="0"/>
              <a:t> offers an inter-bank electronic fund transfer service through mobile phones. Unlike NEFT and RTGS, the service is available 24*7 throughout the year including bank holidays.</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Benefits of </a:t>
            </a:r>
            <a:r>
              <a:rPr lang="en-IN" b="1" dirty="0" smtClean="0">
                <a:latin typeface="Calibri" panose="020F0502020204030204" pitchFamily="34" charset="0"/>
                <a:cs typeface="Calibri" panose="020F0502020204030204" pitchFamily="34" charset="0"/>
              </a:rPr>
              <a:t>IMPS</a:t>
            </a:r>
          </a:p>
          <a:p>
            <a:endParaRPr lang="en-IN" b="1" dirty="0" smtClean="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dirty="0" smtClean="0"/>
              <a:t>Transaction occur in real time , payments occur instantly</a:t>
            </a:r>
            <a:endParaRPr lang="en-IN" dirty="0"/>
          </a:p>
          <a:p>
            <a:pPr marL="285750" lvl="0" indent="-285750">
              <a:buFont typeface="Arial" panose="020B0604020202020204" pitchFamily="34" charset="0"/>
              <a:buChar char="•"/>
            </a:pPr>
            <a:r>
              <a:rPr lang="en-IN" dirty="0" smtClean="0"/>
              <a:t>Transaction process is simple.</a:t>
            </a:r>
            <a:endParaRPr lang="en-IN" dirty="0"/>
          </a:p>
          <a:p>
            <a:pPr marL="285750" lvl="0" indent="-285750">
              <a:buFont typeface="Arial" panose="020B0604020202020204" pitchFamily="34" charset="0"/>
              <a:buChar char="•"/>
            </a:pPr>
            <a:r>
              <a:rPr lang="en-IN" dirty="0" smtClean="0"/>
              <a:t>There are no time constraints.</a:t>
            </a:r>
            <a:endParaRPr lang="en-IN" dirty="0"/>
          </a:p>
          <a:p>
            <a:pPr marL="285750" lvl="0" indent="-285750">
              <a:buFont typeface="Arial" panose="020B0604020202020204" pitchFamily="34" charset="0"/>
              <a:buChar char="•"/>
            </a:pPr>
            <a:r>
              <a:rPr lang="en-IN" dirty="0" smtClean="0"/>
              <a:t>The process ensure secure payments.</a:t>
            </a:r>
            <a:endParaRPr lang="en-IN" dirty="0"/>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IMPS – Immediate Payment Service</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3059854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Difference between NEFT, RTGS &amp; IMPS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749815250"/>
              </p:ext>
            </p:extLst>
          </p:nvPr>
        </p:nvGraphicFramePr>
        <p:xfrm>
          <a:off x="1522903" y="849903"/>
          <a:ext cx="8715605" cy="5092900"/>
        </p:xfrm>
        <a:graphic>
          <a:graphicData uri="http://schemas.openxmlformats.org/drawingml/2006/table">
            <a:tbl>
              <a:tblPr firstRow="1" bandRow="1">
                <a:tableStyleId>{21E4AEA4-8DFA-4A89-87EB-49C32662AFE0}</a:tableStyleId>
              </a:tblPr>
              <a:tblGrid>
                <a:gridCol w="2921707">
                  <a:extLst>
                    <a:ext uri="{9D8B030D-6E8A-4147-A177-3AD203B41FA5}">
                      <a16:colId xmlns:a16="http://schemas.microsoft.com/office/drawing/2014/main" val="20000"/>
                    </a:ext>
                  </a:extLst>
                </a:gridCol>
                <a:gridCol w="1782739">
                  <a:extLst>
                    <a:ext uri="{9D8B030D-6E8A-4147-A177-3AD203B41FA5}">
                      <a16:colId xmlns:a16="http://schemas.microsoft.com/office/drawing/2014/main" val="20001"/>
                    </a:ext>
                  </a:extLst>
                </a:gridCol>
                <a:gridCol w="2112279">
                  <a:extLst>
                    <a:ext uri="{9D8B030D-6E8A-4147-A177-3AD203B41FA5}">
                      <a16:colId xmlns:a16="http://schemas.microsoft.com/office/drawing/2014/main" val="20002"/>
                    </a:ext>
                  </a:extLst>
                </a:gridCol>
                <a:gridCol w="1898880">
                  <a:extLst>
                    <a:ext uri="{9D8B030D-6E8A-4147-A177-3AD203B41FA5}">
                      <a16:colId xmlns:a16="http://schemas.microsoft.com/office/drawing/2014/main" val="20003"/>
                    </a:ext>
                  </a:extLst>
                </a:gridCol>
              </a:tblGrid>
              <a:tr h="351427">
                <a:tc>
                  <a:txBody>
                    <a:bodyPr/>
                    <a:lstStyle/>
                    <a:p>
                      <a:pPr algn="ctr"/>
                      <a:r>
                        <a:rPr lang="en-IN" dirty="0" smtClean="0">
                          <a:latin typeface="Calibri" panose="020F0502020204030204" pitchFamily="34" charset="0"/>
                          <a:cs typeface="Calibri" panose="020F0502020204030204" pitchFamily="34" charset="0"/>
                        </a:rPr>
                        <a:t>Basis Of Comparison</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NEFT</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RTGS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IMPS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6572">
                <a:tc>
                  <a:txBody>
                    <a:bodyPr/>
                    <a:lstStyle/>
                    <a:p>
                      <a:r>
                        <a:rPr lang="en-IN" dirty="0" smtClean="0">
                          <a:latin typeface="Calibri" panose="020F0502020204030204" pitchFamily="34" charset="0"/>
                          <a:cs typeface="Calibri" panose="020F0502020204030204" pitchFamily="34" charset="0"/>
                        </a:rPr>
                        <a:t>Minimum Transfer Value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err="1" smtClean="0">
                          <a:latin typeface="Calibri" panose="020F0502020204030204" pitchFamily="34" charset="0"/>
                          <a:cs typeface="Calibri" panose="020F0502020204030204" pitchFamily="34" charset="0"/>
                        </a:rPr>
                        <a:t>Rs</a:t>
                      </a:r>
                      <a:r>
                        <a:rPr lang="en-IN" dirty="0" smtClean="0">
                          <a:latin typeface="Calibri" panose="020F0502020204030204" pitchFamily="34" charset="0"/>
                          <a:cs typeface="Calibri" panose="020F0502020204030204" pitchFamily="34" charset="0"/>
                        </a:rPr>
                        <a:t>. 1</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err="1" smtClean="0">
                          <a:latin typeface="Calibri" panose="020F0502020204030204" pitchFamily="34" charset="0"/>
                          <a:cs typeface="Calibri" panose="020F0502020204030204" pitchFamily="34" charset="0"/>
                        </a:rPr>
                        <a:t>Rs</a:t>
                      </a:r>
                      <a:r>
                        <a:rPr lang="en-IN" dirty="0" smtClean="0">
                          <a:latin typeface="Calibri" panose="020F0502020204030204" pitchFamily="34" charset="0"/>
                          <a:cs typeface="Calibri" panose="020F0502020204030204" pitchFamily="34" charset="0"/>
                        </a:rPr>
                        <a:t>. 2 Lakh</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err="1" smtClean="0">
                          <a:latin typeface="Calibri" panose="020F0502020204030204" pitchFamily="34" charset="0"/>
                          <a:cs typeface="Calibri" panose="020F0502020204030204" pitchFamily="34" charset="0"/>
                        </a:rPr>
                        <a:t>Rs</a:t>
                      </a:r>
                      <a:r>
                        <a:rPr lang="en-IN" dirty="0" smtClean="0">
                          <a:latin typeface="Calibri" panose="020F0502020204030204" pitchFamily="34" charset="0"/>
                          <a:cs typeface="Calibri" panose="020F0502020204030204" pitchFamily="34" charset="0"/>
                        </a:rPr>
                        <a:t>. 1</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866532">
                <a:tc>
                  <a:txBody>
                    <a:bodyPr/>
                    <a:lstStyle/>
                    <a:p>
                      <a:r>
                        <a:rPr lang="en-IN" dirty="0" smtClean="0">
                          <a:latin typeface="Calibri" panose="020F0502020204030204" pitchFamily="34" charset="0"/>
                          <a:cs typeface="Calibri" panose="020F0502020204030204" pitchFamily="34" charset="0"/>
                        </a:rPr>
                        <a:t>Payment Options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Online and Offline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Calibri" panose="020F0502020204030204" pitchFamily="34" charset="0"/>
                          <a:cs typeface="Calibri" panose="020F0502020204030204" pitchFamily="34" charset="0"/>
                        </a:rPr>
                        <a:t>Online and Offline</a:t>
                      </a:r>
                    </a:p>
                    <a:p>
                      <a:pPr algn="ct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Online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0284231"/>
                  </a:ext>
                </a:extLst>
              </a:tr>
              <a:tr h="606572">
                <a:tc>
                  <a:txBody>
                    <a:bodyPr/>
                    <a:lstStyle/>
                    <a:p>
                      <a:r>
                        <a:rPr lang="en-IN" dirty="0" smtClean="0">
                          <a:latin typeface="Calibri" panose="020F0502020204030204" pitchFamily="34" charset="0"/>
                          <a:cs typeface="Calibri" panose="020F0502020204030204" pitchFamily="34" charset="0"/>
                        </a:rPr>
                        <a:t>Maximum Transfer Value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No Limit</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No Limit</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err="1" smtClean="0">
                          <a:latin typeface="Calibri" panose="020F0502020204030204" pitchFamily="34" charset="0"/>
                          <a:cs typeface="Calibri" panose="020F0502020204030204" pitchFamily="34" charset="0"/>
                        </a:rPr>
                        <a:t>Rs</a:t>
                      </a:r>
                      <a:r>
                        <a:rPr lang="en-IN" dirty="0" smtClean="0">
                          <a:latin typeface="Calibri" panose="020F0502020204030204" pitchFamily="34" charset="0"/>
                          <a:cs typeface="Calibri" panose="020F0502020204030204" pitchFamily="34" charset="0"/>
                        </a:rPr>
                        <a:t>.</a:t>
                      </a:r>
                      <a:r>
                        <a:rPr lang="en-IN" baseline="0" dirty="0" smtClean="0">
                          <a:latin typeface="Calibri" panose="020F0502020204030204" pitchFamily="34" charset="0"/>
                          <a:cs typeface="Calibri" panose="020F0502020204030204" pitchFamily="34" charset="0"/>
                        </a:rPr>
                        <a:t> 2 Lakh</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935361"/>
                  </a:ext>
                </a:extLst>
              </a:tr>
              <a:tr h="606572">
                <a:tc>
                  <a:txBody>
                    <a:bodyPr/>
                    <a:lstStyle/>
                    <a:p>
                      <a:r>
                        <a:rPr lang="en-IN" dirty="0" smtClean="0">
                          <a:latin typeface="Calibri" panose="020F0502020204030204" pitchFamily="34" charset="0"/>
                          <a:cs typeface="Calibri" panose="020F0502020204030204" pitchFamily="34" charset="0"/>
                        </a:rPr>
                        <a:t>Settlement Type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Half Hourly Basis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Real Time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Real Time</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615399"/>
                  </a:ext>
                </a:extLst>
              </a:tr>
              <a:tr h="606572">
                <a:tc>
                  <a:txBody>
                    <a:bodyPr/>
                    <a:lstStyle/>
                    <a:p>
                      <a:r>
                        <a:rPr lang="en-IN" dirty="0" smtClean="0">
                          <a:latin typeface="Calibri" panose="020F0502020204030204" pitchFamily="34" charset="0"/>
                          <a:cs typeface="Calibri" panose="020F0502020204030204" pitchFamily="34" charset="0"/>
                        </a:rPr>
                        <a:t>Service Timings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Calibri" panose="020F0502020204030204" pitchFamily="34" charset="0"/>
                          <a:cs typeface="Calibri" panose="020F0502020204030204" pitchFamily="34" charset="0"/>
                        </a:rPr>
                        <a:t>8 AM to 7 PM</a:t>
                      </a:r>
                      <a:r>
                        <a:rPr lang="en-IN" baseline="0" dirty="0" smtClean="0">
                          <a:latin typeface="Calibri" panose="020F0502020204030204" pitchFamily="34" charset="0"/>
                          <a:cs typeface="Calibri" panose="020F0502020204030204" pitchFamily="34" charset="0"/>
                        </a:rPr>
                        <a:t> Working Days</a:t>
                      </a:r>
                      <a:endParaRPr lang="en-IN" dirty="0" smtClean="0">
                        <a:latin typeface="Calibri" panose="020F0502020204030204" pitchFamily="34" charset="0"/>
                        <a:cs typeface="Calibri" panose="020F0502020204030204" pitchFamily="34" charset="0"/>
                      </a:endParaRPr>
                    </a:p>
                    <a:p>
                      <a:pPr algn="ct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8 AM to 6 PM</a:t>
                      </a:r>
                      <a:r>
                        <a:rPr lang="en-IN" baseline="0" dirty="0" smtClean="0">
                          <a:latin typeface="Calibri" panose="020F0502020204030204" pitchFamily="34" charset="0"/>
                          <a:cs typeface="Calibri" panose="020F0502020204030204" pitchFamily="34" charset="0"/>
                        </a:rPr>
                        <a:t> Working Days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Available 365 days</a:t>
                      </a:r>
                      <a:r>
                        <a:rPr lang="en-IN" baseline="0" dirty="0" smtClean="0">
                          <a:latin typeface="Calibri" panose="020F0502020204030204" pitchFamily="34" charset="0"/>
                          <a:cs typeface="Calibri" panose="020F0502020204030204" pitchFamily="34" charset="0"/>
                        </a:rPr>
                        <a:t> 24*7</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11786338"/>
                  </a:ext>
                </a:extLst>
              </a:tr>
              <a:tr h="1126492">
                <a:tc>
                  <a:txBody>
                    <a:bodyPr/>
                    <a:lstStyle/>
                    <a:p>
                      <a:r>
                        <a:rPr lang="en-IN" dirty="0" smtClean="0">
                          <a:latin typeface="Calibri" panose="020F0502020204030204" pitchFamily="34" charset="0"/>
                          <a:cs typeface="Calibri" panose="020F0502020204030204" pitchFamily="34" charset="0"/>
                        </a:rPr>
                        <a:t>Inward Transaction Charges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No Charges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No Charges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smtClean="0">
                          <a:latin typeface="Calibri" panose="020F0502020204030204" pitchFamily="34" charset="0"/>
                          <a:cs typeface="Calibri" panose="020F0502020204030204" pitchFamily="34" charset="0"/>
                        </a:rPr>
                        <a:t>Decided</a:t>
                      </a:r>
                      <a:r>
                        <a:rPr lang="en-IN" baseline="0" dirty="0" smtClean="0">
                          <a:latin typeface="Calibri" panose="020F0502020204030204" pitchFamily="34" charset="0"/>
                          <a:cs typeface="Calibri" panose="020F0502020204030204" pitchFamily="34" charset="0"/>
                        </a:rPr>
                        <a:t> by the Individual Member Banks</a:t>
                      </a:r>
                      <a:endParaRPr lang="en-IN"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1452086"/>
                  </a:ext>
                </a:extLst>
              </a:tr>
            </a:tbl>
          </a:graphicData>
        </a:graphic>
      </p:graphicFrame>
      <p:sp>
        <p:nvSpPr>
          <p:cNvPr id="9"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233191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7629" y="1122218"/>
            <a:ext cx="10926987" cy="2698175"/>
          </a:xfrm>
        </p:spPr>
        <p:txBody>
          <a:bodyPr/>
          <a:lstStyle/>
          <a:p>
            <a:r>
              <a:rPr lang="en-IN" dirty="0"/>
              <a:t>The remitting customer has to furnish the following information to a bank for initiating a </a:t>
            </a:r>
            <a:r>
              <a:rPr lang="en-IN" dirty="0" smtClean="0"/>
              <a:t>transfer:</a:t>
            </a:r>
          </a:p>
          <a:p>
            <a:endParaRPr lang="en-IN" dirty="0"/>
          </a:p>
          <a:p>
            <a:pPr marL="285750" lvl="0" indent="-285750">
              <a:buFont typeface="Arial" panose="020B0604020202020204" pitchFamily="34" charset="0"/>
              <a:buChar char="•"/>
            </a:pPr>
            <a:r>
              <a:rPr lang="en-IN" dirty="0"/>
              <a:t>Amount to be </a:t>
            </a:r>
            <a:r>
              <a:rPr lang="en-IN" dirty="0" smtClean="0"/>
              <a:t>remitted</a:t>
            </a:r>
            <a:endParaRPr lang="en-IN" dirty="0"/>
          </a:p>
          <a:p>
            <a:pPr marL="285750" lvl="0" indent="-285750">
              <a:buFont typeface="Arial" panose="020B0604020202020204" pitchFamily="34" charset="0"/>
              <a:buChar char="•"/>
            </a:pPr>
            <a:r>
              <a:rPr lang="en-IN" dirty="0"/>
              <a:t>The account number to be debited</a:t>
            </a:r>
          </a:p>
          <a:p>
            <a:pPr marL="285750" lvl="0" indent="-285750">
              <a:buFont typeface="Arial" panose="020B0604020202020204" pitchFamily="34" charset="0"/>
              <a:buChar char="•"/>
            </a:pPr>
            <a:r>
              <a:rPr lang="en-IN" dirty="0"/>
              <a:t>Name of the beneficiary bank and branch</a:t>
            </a:r>
          </a:p>
          <a:p>
            <a:pPr marL="285750" lvl="0" indent="-285750">
              <a:buFont typeface="Arial" panose="020B0604020202020204" pitchFamily="34" charset="0"/>
              <a:buChar char="•"/>
            </a:pPr>
            <a:r>
              <a:rPr lang="en-IN" dirty="0" smtClean="0"/>
              <a:t>IFSC </a:t>
            </a:r>
            <a:r>
              <a:rPr lang="en-IN" dirty="0"/>
              <a:t>number of the receiving branch</a:t>
            </a:r>
          </a:p>
          <a:p>
            <a:pPr marL="285750" lvl="0" indent="-285750">
              <a:buFont typeface="Arial" panose="020B0604020202020204" pitchFamily="34" charset="0"/>
              <a:buChar char="•"/>
            </a:pPr>
            <a:r>
              <a:rPr lang="en-IN" dirty="0"/>
              <a:t>Name of the beneficiary customer</a:t>
            </a:r>
          </a:p>
          <a:p>
            <a:pPr marL="285750" lvl="0" indent="-285750">
              <a:buFont typeface="Arial" panose="020B0604020202020204" pitchFamily="34" charset="0"/>
              <a:buChar char="•"/>
            </a:pPr>
            <a:r>
              <a:rPr lang="en-IN" dirty="0"/>
              <a:t>Account number of the beneficiary customer</a:t>
            </a:r>
          </a:p>
          <a:p>
            <a:pPr marL="285750" lvl="0" indent="-285750">
              <a:buFont typeface="Arial" panose="020B0604020202020204" pitchFamily="34" charset="0"/>
              <a:buChar char="•"/>
            </a:pPr>
            <a:r>
              <a:rPr lang="en-IN" dirty="0"/>
              <a:t>Sender to receiver information, if </a:t>
            </a:r>
            <a:r>
              <a:rPr lang="en-IN" dirty="0" smtClean="0"/>
              <a:t>any</a:t>
            </a:r>
            <a:endParaRPr lang="en-IN" dirty="0"/>
          </a:p>
        </p:txBody>
      </p:sp>
      <p:sp>
        <p:nvSpPr>
          <p:cNvPr id="3" name="Title 2"/>
          <p:cNvSpPr>
            <a:spLocks noGrp="1"/>
          </p:cNvSpPr>
          <p:nvPr>
            <p:ph type="title"/>
          </p:nvPr>
        </p:nvSpPr>
        <p:spPr>
          <a:xfrm>
            <a:off x="1001485" y="200320"/>
            <a:ext cx="10926987" cy="461665"/>
          </a:xfrm>
        </p:spPr>
        <p:txBody>
          <a:bodyPr/>
          <a:lstStyle/>
          <a:p>
            <a:pPr algn="ctr"/>
            <a:r>
              <a:rPr lang="en-IN" sz="3000" dirty="0" smtClean="0">
                <a:latin typeface="Calibri" panose="020F0502020204030204" pitchFamily="34" charset="0"/>
                <a:cs typeface="Calibri" panose="020F0502020204030204" pitchFamily="34" charset="0"/>
              </a:rPr>
              <a:t>Requirements to initiate RTGS,NEFT &amp; IMPS Transaction</a:t>
            </a:r>
            <a:endParaRPr lang="en-IN" sz="3000" dirty="0">
              <a:latin typeface="Calibri" panose="020F0502020204030204" pitchFamily="34" charset="0"/>
              <a:cs typeface="Calibri" panose="020F0502020204030204" pitchFamily="34" charset="0"/>
            </a:endParaRPr>
          </a:p>
        </p:txBody>
      </p:sp>
      <p:sp>
        <p:nvSpPr>
          <p:cNvPr id="4" name="McK Footnote"/>
          <p:cNvSpPr txBox="1">
            <a:spLocks noChangeArrowheads="1"/>
          </p:cNvSpPr>
          <p:nvPr/>
        </p:nvSpPr>
        <p:spPr bwMode="auto">
          <a:xfrm>
            <a:off x="887183" y="6219925"/>
            <a:ext cx="8023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a:tabLst>
                <a:tab pos="515938" algn="r"/>
              </a:tabLst>
              <a:defRPr sz="1600">
                <a:solidFill>
                  <a:schemeClr val="tx1"/>
                </a:solidFill>
                <a:latin typeface="Arial" panose="020B0604020202020204" pitchFamily="34" charset="0"/>
              </a:defRPr>
            </a:lvl1pPr>
            <a:lvl2pPr marL="742950" indent="-285750" defTabSz="895350">
              <a:tabLst>
                <a:tab pos="515938" algn="r"/>
              </a:tabLst>
              <a:defRPr sz="1600">
                <a:solidFill>
                  <a:schemeClr val="tx1"/>
                </a:solidFill>
                <a:latin typeface="Arial" panose="020B0604020202020204" pitchFamily="34" charset="0"/>
              </a:defRPr>
            </a:lvl2pPr>
            <a:lvl3pPr marL="1143000" indent="-228600" defTabSz="895350">
              <a:tabLst>
                <a:tab pos="515938" algn="r"/>
              </a:tabLst>
              <a:defRPr sz="1600">
                <a:solidFill>
                  <a:schemeClr val="tx1"/>
                </a:solidFill>
                <a:latin typeface="Arial" panose="020B0604020202020204" pitchFamily="34" charset="0"/>
              </a:defRPr>
            </a:lvl3pPr>
            <a:lvl4pPr marL="1600200" indent="-228600" defTabSz="895350">
              <a:tabLst>
                <a:tab pos="515938" algn="r"/>
              </a:tabLst>
              <a:defRPr sz="1600">
                <a:solidFill>
                  <a:schemeClr val="tx1"/>
                </a:solidFill>
                <a:latin typeface="Arial" panose="020B0604020202020204" pitchFamily="34" charset="0"/>
              </a:defRPr>
            </a:lvl4pPr>
            <a:lvl5pPr marL="2057400" indent="-228600" defTabSz="895350">
              <a:tabLst>
                <a:tab pos="515938" algn="r"/>
              </a:tabLst>
              <a:defRPr sz="1600">
                <a:solidFill>
                  <a:schemeClr val="tx1"/>
                </a:solidFill>
                <a:latin typeface="Arial" panose="020B0604020202020204" pitchFamily="34" charset="0"/>
              </a:defRPr>
            </a:lvl5pPr>
            <a:lvl6pPr marL="2514600" indent="-228600" defTabSz="895350" fontAlgn="base">
              <a:spcBef>
                <a:spcPct val="0"/>
              </a:spcBef>
              <a:spcAft>
                <a:spcPct val="0"/>
              </a:spcAft>
              <a:tabLst>
                <a:tab pos="515938" algn="r"/>
              </a:tabLst>
              <a:defRPr sz="1600">
                <a:solidFill>
                  <a:schemeClr val="tx1"/>
                </a:solidFill>
                <a:latin typeface="Arial" panose="020B0604020202020204" pitchFamily="34" charset="0"/>
              </a:defRPr>
            </a:lvl6pPr>
            <a:lvl7pPr marL="2971800" indent="-228600" defTabSz="895350" fontAlgn="base">
              <a:spcBef>
                <a:spcPct val="0"/>
              </a:spcBef>
              <a:spcAft>
                <a:spcPct val="0"/>
              </a:spcAft>
              <a:tabLst>
                <a:tab pos="515938" algn="r"/>
              </a:tabLst>
              <a:defRPr sz="1600">
                <a:solidFill>
                  <a:schemeClr val="tx1"/>
                </a:solidFill>
                <a:latin typeface="Arial" panose="020B0604020202020204" pitchFamily="34" charset="0"/>
              </a:defRPr>
            </a:lvl7pPr>
            <a:lvl8pPr marL="3429000" indent="-228600" defTabSz="895350" fontAlgn="base">
              <a:spcBef>
                <a:spcPct val="0"/>
              </a:spcBef>
              <a:spcAft>
                <a:spcPct val="0"/>
              </a:spcAft>
              <a:tabLst>
                <a:tab pos="515938" algn="r"/>
              </a:tabLst>
              <a:defRPr sz="1600">
                <a:solidFill>
                  <a:schemeClr val="tx1"/>
                </a:solidFill>
                <a:latin typeface="Arial" panose="020B0604020202020204" pitchFamily="34" charset="0"/>
              </a:defRPr>
            </a:lvl8pPr>
            <a:lvl9pPr marL="3886200" indent="-228600" defTabSz="895350" fontAlgn="base">
              <a:spcBef>
                <a:spcPct val="0"/>
              </a:spcBef>
              <a:spcAft>
                <a:spcPct val="0"/>
              </a:spcAft>
              <a:tabLst>
                <a:tab pos="515938" algn="r"/>
              </a:tabLst>
              <a:defRPr sz="1600">
                <a:solidFill>
                  <a:schemeClr val="tx1"/>
                </a:solidFill>
                <a:latin typeface="Arial" panose="020B0604020202020204" pitchFamily="34" charset="0"/>
              </a:defRPr>
            </a:lvl9pPr>
          </a:lstStyle>
          <a:p>
            <a:pPr fontAlgn="base">
              <a:spcBef>
                <a:spcPct val="0"/>
              </a:spcBef>
              <a:spcAft>
                <a:spcPct val="0"/>
              </a:spcAft>
            </a:pPr>
            <a:r>
              <a:rPr lang="en-IN" sz="1000" dirty="0">
                <a:solidFill>
                  <a:srgbClr val="000000"/>
                </a:solidFill>
                <a:latin typeface="+mj-lt"/>
              </a:rPr>
              <a:t>	Source:	Maveric-Systems</a:t>
            </a:r>
          </a:p>
        </p:txBody>
      </p:sp>
    </p:spTree>
    <p:extLst>
      <p:ext uri="{BB962C8B-B14F-4D97-AF65-F5344CB8AC3E}">
        <p14:creationId xmlns:p14="http://schemas.microsoft.com/office/powerpoint/2010/main" val="334525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5" y="1219199"/>
            <a:ext cx="10483933" cy="4862945"/>
          </a:xfrm>
        </p:spPr>
      </p:pic>
      <p:sp>
        <p:nvSpPr>
          <p:cNvPr id="3" name="Title 2"/>
          <p:cNvSpPr>
            <a:spLocks noGrp="1"/>
          </p:cNvSpPr>
          <p:nvPr>
            <p:ph type="title"/>
          </p:nvPr>
        </p:nvSpPr>
        <p:spPr/>
        <p:txBody>
          <a:bodyPr/>
          <a:lstStyle/>
          <a:p>
            <a:r>
              <a:rPr lang="en-IN" dirty="0" smtClean="0"/>
              <a:t>Workflow of Outward Remittance for RTGS,NEFT&amp;IMPS</a:t>
            </a:r>
            <a:endParaRPr lang="en-IN" dirty="0"/>
          </a:p>
        </p:txBody>
      </p:sp>
    </p:spTree>
    <p:extLst>
      <p:ext uri="{BB962C8B-B14F-4D97-AF65-F5344CB8AC3E}">
        <p14:creationId xmlns:p14="http://schemas.microsoft.com/office/powerpoint/2010/main" val="40762402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16 9" id="{0D04698E-553E-4B2C-8CAA-239EF4BEB597}" vid="{FDC0E0FA-CBC4-49E2-83AC-B5DE9147C4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Props1.xml><?xml version="1.0" encoding="utf-8"?>
<ds:datastoreItem xmlns:ds="http://schemas.openxmlformats.org/officeDocument/2006/customXml" ds:itemID="{BFC824ED-569D-41C8-A61F-D650C8A1F925}">
  <ds:schemaRefs>
    <ds:schemaRef ds:uri="http://schemas.microsoft.com/sharepoint/v3/contenttype/forms"/>
  </ds:schemaRefs>
</ds:datastoreItem>
</file>

<file path=customXml/itemProps2.xml><?xml version="1.0" encoding="utf-8"?>
<ds:datastoreItem xmlns:ds="http://schemas.openxmlformats.org/officeDocument/2006/customXml" ds:itemID="{886F19E8-48D9-44AB-8903-12521FFDC0F8}"/>
</file>

<file path=customXml/itemProps3.xml><?xml version="1.0" encoding="utf-8"?>
<ds:datastoreItem xmlns:ds="http://schemas.openxmlformats.org/officeDocument/2006/customXml" ds:itemID="{99329875-5430-4EDF-A84E-0F05DACF3E12}">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a9c72076-ba1c-42cd-9b3a-9cf8642fcc1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Maveric Template Widescreen 16 9</Template>
  <TotalTime>10590</TotalTime>
  <Words>1884</Words>
  <Application>Microsoft Office PowerPoint</Application>
  <PresentationFormat>Widescreen</PresentationFormat>
  <Paragraphs>227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MS PGothic</vt:lpstr>
      <vt:lpstr>MS PGothic</vt:lpstr>
      <vt:lpstr>Arial</vt:lpstr>
      <vt:lpstr>Calibri</vt:lpstr>
      <vt:lpstr>Century Gothic</vt:lpstr>
      <vt:lpstr>COUTURE Bold</vt:lpstr>
      <vt:lpstr>Lucida Grande</vt:lpstr>
      <vt:lpstr>Symbol</vt:lpstr>
      <vt:lpstr>Wingdings</vt:lpstr>
      <vt:lpstr>Maveric Template</vt:lpstr>
      <vt:lpstr>Banking - Payments Systems</vt:lpstr>
      <vt:lpstr>Overview</vt:lpstr>
      <vt:lpstr>Electronic Payments Systems</vt:lpstr>
      <vt:lpstr>RTGS – Real Time Gross Settlement </vt:lpstr>
      <vt:lpstr>NEFT – National Electronic Fund Transfer</vt:lpstr>
      <vt:lpstr>IMPS – Immediate Payment Service</vt:lpstr>
      <vt:lpstr>Difference between NEFT, RTGS &amp; IMPS</vt:lpstr>
      <vt:lpstr>Requirements to initiate RTGS,NEFT &amp; IMPS Transaction</vt:lpstr>
      <vt:lpstr>Workflow of Outward Remittance for RTGS,NEFT&amp;IMPS</vt:lpstr>
      <vt:lpstr>PowerPoint Presentation</vt:lpstr>
      <vt:lpstr>PowerPoint Presentation</vt:lpstr>
      <vt:lpstr>Validations for Outward RTGS,NEFT &amp; IMPS</vt:lpstr>
      <vt:lpstr>Return Reasons for Inward RTGS,NEFT &amp; IMPS</vt:lpstr>
      <vt:lpstr>IFSC – Indian Financial System Code</vt:lpstr>
      <vt:lpstr>UTR – Unique Transaction Reference</vt:lpstr>
      <vt:lpstr>Standing Order</vt:lpstr>
      <vt:lpstr>Requirements to initiate Standing Order</vt:lpstr>
      <vt:lpstr>Example of Standing Order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Cipiga Karunakaran</dc:creator>
  <cp:lastModifiedBy>Sabin John</cp:lastModifiedBy>
  <cp:revision>69</cp:revision>
  <dcterms:created xsi:type="dcterms:W3CDTF">2019-01-11T08:45:21Z</dcterms:created>
  <dcterms:modified xsi:type="dcterms:W3CDTF">2021-12-22T08:19:01Z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Order">
    <vt:r8>1513900</vt:r8>
  </property>
  <property fmtid="{D5CDD505-2E9C-101B-9397-08002B2CF9AE}" pid="4" name="xd_Signature">
    <vt:bool>false</vt:bool>
  </property>
  <property fmtid="{D5CDD505-2E9C-101B-9397-08002B2CF9AE}" pid="5" name="xd_ProgID">
    <vt:lpwstr/>
  </property>
  <property fmtid="{D5CDD505-2E9C-101B-9397-08002B2CF9AE}" pid="6" name="Document Type">
    <vt:lpwstr>Confidential</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MediaServiceImageTags">
    <vt:lpwstr/>
  </property>
</Properties>
</file>