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3"/>
    <p:sldMasterId id="2147484276" r:id="rId4"/>
  </p:sldMasterIdLst>
  <p:notesMasterIdLst>
    <p:notesMasterId r:id="rId102"/>
  </p:notesMasterIdLst>
  <p:handoutMasterIdLst>
    <p:handoutMasterId r:id="rId103"/>
  </p:handoutMasterIdLst>
  <p:sldIdLst>
    <p:sldId id="381" r:id="rId5"/>
    <p:sldId id="375" r:id="rId6"/>
    <p:sldId id="382" r:id="rId7"/>
    <p:sldId id="377" r:id="rId8"/>
    <p:sldId id="383" r:id="rId9"/>
    <p:sldId id="388" r:id="rId10"/>
    <p:sldId id="389" r:id="rId11"/>
    <p:sldId id="394"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8" r:id="rId26"/>
    <p:sldId id="416" r:id="rId27"/>
    <p:sldId id="419" r:id="rId28"/>
    <p:sldId id="420" r:id="rId29"/>
    <p:sldId id="421" r:id="rId30"/>
    <p:sldId id="422"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7" r:id="rId76"/>
    <p:sldId id="468" r:id="rId77"/>
    <p:sldId id="469" r:id="rId78"/>
    <p:sldId id="470" r:id="rId79"/>
    <p:sldId id="471" r:id="rId80"/>
    <p:sldId id="472" r:id="rId81"/>
    <p:sldId id="473" r:id="rId82"/>
    <p:sldId id="474" r:id="rId83"/>
    <p:sldId id="475" r:id="rId84"/>
    <p:sldId id="476" r:id="rId85"/>
    <p:sldId id="477" r:id="rId86"/>
    <p:sldId id="478" r:id="rId87"/>
    <p:sldId id="479" r:id="rId88"/>
    <p:sldId id="480" r:id="rId89"/>
    <p:sldId id="481" r:id="rId90"/>
    <p:sldId id="482" r:id="rId91"/>
    <p:sldId id="483" r:id="rId92"/>
    <p:sldId id="484" r:id="rId93"/>
    <p:sldId id="485" r:id="rId94"/>
    <p:sldId id="486" r:id="rId95"/>
    <p:sldId id="487" r:id="rId96"/>
    <p:sldId id="488" r:id="rId97"/>
    <p:sldId id="489" r:id="rId98"/>
    <p:sldId id="490" r:id="rId99"/>
    <p:sldId id="491" r:id="rId100"/>
    <p:sldId id="351"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FBC72-C8F2-A9A5-8D3A-B07DAA599FFF}" v="59" dt="2020-10-07T08:34:44.683"/>
    <p1510:client id="{266AE4C5-3786-CF2F-5309-EC368D9E3A30}" v="135" dt="2020-10-07T08:25:45.589"/>
    <p1510:client id="{2A276C93-95BE-400F-1EC9-CDBF0DFCF99B}" v="640" dt="2020-10-07T09:33:49.086"/>
    <p1510:client id="{376371B9-FB8C-9342-2DBD-795971A5AC0B}" v="45" dt="2020-10-07T08:28:18.656"/>
    <p1510:client id="{4AEFA5D5-AE1D-717B-D597-EC8B1AE95BFF}" v="28" dt="2020-10-13T11:35:07.824"/>
    <p1510:client id="{4CDE46EB-1711-3A69-684B-FD1572D7E02E}" v="1393" dt="2020-10-07T13:25:37.516"/>
    <p1510:client id="{61D5A77D-6EE2-F17B-7780-0921A7C984F5}" v="2242" dt="2020-10-08T12:31:34.565"/>
    <p1510:client id="{8D8E432B-F5E3-87BB-794A-A2A421DD9047}" v="8" dt="2020-08-29T03:24:30.979"/>
    <p1510:client id="{BE068100-6D41-4E9F-85DF-13B5579454D4}" v="2038" dt="2020-10-09T09:59:19.827"/>
    <p1510:client id="{EAB04484-8899-2CA0-E6C6-2684FA95C21D}" v="1117" dt="2020-10-07T11:01:36.942"/>
    <p1510:client id="{F7A51D36-2C7D-46E3-24EF-07601F2AD3D8}" v="742" dt="2020-10-09T06:59:02.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ableStyles" Target="tableStyle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handoutMaster" Target="handoutMasters/handoutMaster1.xml"/><Relationship Id="rId108"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2.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1.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E99896-575B-4391-97EB-76A98E38B0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125FC5A-9A2D-4CED-A603-36421B06EC61}">
      <dgm:prSet/>
      <dgm:spPr/>
      <dgm:t>
        <a:bodyPr/>
        <a:lstStyle/>
        <a:p>
          <a:r>
            <a:rPr lang="en-US"/>
            <a:t>The repayment would begin after certain duration from completion of the course as agreed upon by the bank and student, or after getting job whichever is earlier.</a:t>
          </a:r>
        </a:p>
      </dgm:t>
    </dgm:pt>
    <dgm:pt modelId="{EED7FE8B-2ADD-45CC-A463-74DFEB5BB7DD}" type="parTrans" cxnId="{19A02525-896C-4B8E-B268-53A0C3562C42}">
      <dgm:prSet/>
      <dgm:spPr/>
      <dgm:t>
        <a:bodyPr/>
        <a:lstStyle/>
        <a:p>
          <a:endParaRPr lang="en-US"/>
        </a:p>
      </dgm:t>
    </dgm:pt>
    <dgm:pt modelId="{8B662EF6-901B-4F1C-9241-D53011827913}" type="sibTrans" cxnId="{19A02525-896C-4B8E-B268-53A0C3562C42}">
      <dgm:prSet/>
      <dgm:spPr/>
      <dgm:t>
        <a:bodyPr/>
        <a:lstStyle/>
        <a:p>
          <a:endParaRPr lang="en-US"/>
        </a:p>
      </dgm:t>
    </dgm:pt>
    <dgm:pt modelId="{8E71338A-833E-45D1-98AC-016F85099E27}">
      <dgm:prSet/>
      <dgm:spPr/>
      <dgm:t>
        <a:bodyPr/>
        <a:lstStyle/>
        <a:p>
          <a:r>
            <a:rPr lang="en-US"/>
            <a:t>Repayment is scheduled in terms of EMIs.</a:t>
          </a:r>
        </a:p>
      </dgm:t>
    </dgm:pt>
    <dgm:pt modelId="{BD3D19F9-3277-4F8B-A747-D27116975542}" type="parTrans" cxnId="{78A0DCB0-6605-4289-8285-49B21FCA24A1}">
      <dgm:prSet/>
      <dgm:spPr/>
      <dgm:t>
        <a:bodyPr/>
        <a:lstStyle/>
        <a:p>
          <a:endParaRPr lang="en-US"/>
        </a:p>
      </dgm:t>
    </dgm:pt>
    <dgm:pt modelId="{043AAC1D-C86B-409A-BDAB-765F4DB026EB}" type="sibTrans" cxnId="{78A0DCB0-6605-4289-8285-49B21FCA24A1}">
      <dgm:prSet/>
      <dgm:spPr/>
      <dgm:t>
        <a:bodyPr/>
        <a:lstStyle/>
        <a:p>
          <a:endParaRPr lang="en-US"/>
        </a:p>
      </dgm:t>
    </dgm:pt>
    <dgm:pt modelId="{F591B1FD-F998-4910-9397-B388C5CD5473}">
      <dgm:prSet/>
      <dgm:spPr/>
      <dgm:t>
        <a:bodyPr/>
        <a:lstStyle/>
        <a:p>
          <a:r>
            <a:rPr lang="en-US"/>
            <a:t>Repayment schedule is subject to change during continuance of the loan.</a:t>
          </a:r>
        </a:p>
      </dgm:t>
    </dgm:pt>
    <dgm:pt modelId="{68610110-E81C-4455-B372-81A97860378E}" type="parTrans" cxnId="{72389E49-1128-4AFF-8C1B-1F6A9A6E2D5A}">
      <dgm:prSet/>
      <dgm:spPr/>
      <dgm:t>
        <a:bodyPr/>
        <a:lstStyle/>
        <a:p>
          <a:endParaRPr lang="en-US"/>
        </a:p>
      </dgm:t>
    </dgm:pt>
    <dgm:pt modelId="{B54C5865-3110-46F5-AD3B-03BC50BDA867}" type="sibTrans" cxnId="{72389E49-1128-4AFF-8C1B-1F6A9A6E2D5A}">
      <dgm:prSet/>
      <dgm:spPr/>
      <dgm:t>
        <a:bodyPr/>
        <a:lstStyle/>
        <a:p>
          <a:endParaRPr lang="en-US"/>
        </a:p>
      </dgm:t>
    </dgm:pt>
    <dgm:pt modelId="{EF998D08-81AD-4503-BB63-0BA4AF3CCBF1}">
      <dgm:prSet/>
      <dgm:spPr/>
      <dgm:t>
        <a:bodyPr/>
        <a:lstStyle/>
        <a:p>
          <a:r>
            <a:rPr lang="en-US"/>
            <a:t>In case of educational loan for foreign studies, it can be repaid either in FCY or local currency.</a:t>
          </a:r>
        </a:p>
      </dgm:t>
    </dgm:pt>
    <dgm:pt modelId="{3B6FB431-063B-496C-9EC8-04DD86D91850}" type="parTrans" cxnId="{52977FAD-7304-4D12-9483-D94837309F93}">
      <dgm:prSet/>
      <dgm:spPr/>
      <dgm:t>
        <a:bodyPr/>
        <a:lstStyle/>
        <a:p>
          <a:endParaRPr lang="en-US"/>
        </a:p>
      </dgm:t>
    </dgm:pt>
    <dgm:pt modelId="{4BEB14B2-8DB6-4E6A-AB07-41BABE1D9A1E}" type="sibTrans" cxnId="{52977FAD-7304-4D12-9483-D94837309F93}">
      <dgm:prSet/>
      <dgm:spPr/>
      <dgm:t>
        <a:bodyPr/>
        <a:lstStyle/>
        <a:p>
          <a:endParaRPr lang="en-US"/>
        </a:p>
      </dgm:t>
    </dgm:pt>
    <dgm:pt modelId="{E7668946-8635-4AB5-BE5E-4C38EBA1DF62}" type="pres">
      <dgm:prSet presAssocID="{82E99896-575B-4391-97EB-76A98E38B0C1}" presName="linear" presStyleCnt="0">
        <dgm:presLayoutVars>
          <dgm:animLvl val="lvl"/>
          <dgm:resizeHandles val="exact"/>
        </dgm:presLayoutVars>
      </dgm:prSet>
      <dgm:spPr/>
    </dgm:pt>
    <dgm:pt modelId="{B051CA7E-F2A2-41AE-BE88-B90F96C4C627}" type="pres">
      <dgm:prSet presAssocID="{C125FC5A-9A2D-4CED-A603-36421B06EC61}" presName="parentText" presStyleLbl="node1" presStyleIdx="0" presStyleCnt="4">
        <dgm:presLayoutVars>
          <dgm:chMax val="0"/>
          <dgm:bulletEnabled val="1"/>
        </dgm:presLayoutVars>
      </dgm:prSet>
      <dgm:spPr/>
    </dgm:pt>
    <dgm:pt modelId="{F6F70338-1442-4297-8078-7DB8E17458B0}" type="pres">
      <dgm:prSet presAssocID="{8B662EF6-901B-4F1C-9241-D53011827913}" presName="spacer" presStyleCnt="0"/>
      <dgm:spPr/>
    </dgm:pt>
    <dgm:pt modelId="{7A1700C8-4197-40CD-B862-F0FE47978E1A}" type="pres">
      <dgm:prSet presAssocID="{8E71338A-833E-45D1-98AC-016F85099E27}" presName="parentText" presStyleLbl="node1" presStyleIdx="1" presStyleCnt="4">
        <dgm:presLayoutVars>
          <dgm:chMax val="0"/>
          <dgm:bulletEnabled val="1"/>
        </dgm:presLayoutVars>
      </dgm:prSet>
      <dgm:spPr/>
    </dgm:pt>
    <dgm:pt modelId="{D57AC70B-882D-48A4-A40C-6EBC76EF6AF1}" type="pres">
      <dgm:prSet presAssocID="{043AAC1D-C86B-409A-BDAB-765F4DB026EB}" presName="spacer" presStyleCnt="0"/>
      <dgm:spPr/>
    </dgm:pt>
    <dgm:pt modelId="{51A0C2EF-C361-4643-A8FD-DB0E0785B76C}" type="pres">
      <dgm:prSet presAssocID="{F591B1FD-F998-4910-9397-B388C5CD5473}" presName="parentText" presStyleLbl="node1" presStyleIdx="2" presStyleCnt="4">
        <dgm:presLayoutVars>
          <dgm:chMax val="0"/>
          <dgm:bulletEnabled val="1"/>
        </dgm:presLayoutVars>
      </dgm:prSet>
      <dgm:spPr/>
    </dgm:pt>
    <dgm:pt modelId="{E1706A75-6D44-48E4-B77E-A51E0E834713}" type="pres">
      <dgm:prSet presAssocID="{B54C5865-3110-46F5-AD3B-03BC50BDA867}" presName="spacer" presStyleCnt="0"/>
      <dgm:spPr/>
    </dgm:pt>
    <dgm:pt modelId="{9DADA446-5FDC-4A5F-A4B1-E89A82E122F1}" type="pres">
      <dgm:prSet presAssocID="{EF998D08-81AD-4503-BB63-0BA4AF3CCBF1}" presName="parentText" presStyleLbl="node1" presStyleIdx="3" presStyleCnt="4">
        <dgm:presLayoutVars>
          <dgm:chMax val="0"/>
          <dgm:bulletEnabled val="1"/>
        </dgm:presLayoutVars>
      </dgm:prSet>
      <dgm:spPr/>
    </dgm:pt>
  </dgm:ptLst>
  <dgm:cxnLst>
    <dgm:cxn modelId="{4ECFCC0E-7F56-4FF0-B71A-27D2AA30C721}" type="presOf" srcId="{C125FC5A-9A2D-4CED-A603-36421B06EC61}" destId="{B051CA7E-F2A2-41AE-BE88-B90F96C4C627}" srcOrd="0" destOrd="0" presId="urn:microsoft.com/office/officeart/2005/8/layout/vList2"/>
    <dgm:cxn modelId="{0AE9FE1A-2ACF-42A9-B32A-A7B2AE69C07A}" type="presOf" srcId="{8E71338A-833E-45D1-98AC-016F85099E27}" destId="{7A1700C8-4197-40CD-B862-F0FE47978E1A}" srcOrd="0" destOrd="0" presId="urn:microsoft.com/office/officeart/2005/8/layout/vList2"/>
    <dgm:cxn modelId="{19A02525-896C-4B8E-B268-53A0C3562C42}" srcId="{82E99896-575B-4391-97EB-76A98E38B0C1}" destId="{C125FC5A-9A2D-4CED-A603-36421B06EC61}" srcOrd="0" destOrd="0" parTransId="{EED7FE8B-2ADD-45CC-A463-74DFEB5BB7DD}" sibTransId="{8B662EF6-901B-4F1C-9241-D53011827913}"/>
    <dgm:cxn modelId="{72389E49-1128-4AFF-8C1B-1F6A9A6E2D5A}" srcId="{82E99896-575B-4391-97EB-76A98E38B0C1}" destId="{F591B1FD-F998-4910-9397-B388C5CD5473}" srcOrd="2" destOrd="0" parTransId="{68610110-E81C-4455-B372-81A97860378E}" sibTransId="{B54C5865-3110-46F5-AD3B-03BC50BDA867}"/>
    <dgm:cxn modelId="{1584F17E-DA6D-4369-A82E-93C8FA100814}" type="presOf" srcId="{F591B1FD-F998-4910-9397-B388C5CD5473}" destId="{51A0C2EF-C361-4643-A8FD-DB0E0785B76C}" srcOrd="0" destOrd="0" presId="urn:microsoft.com/office/officeart/2005/8/layout/vList2"/>
    <dgm:cxn modelId="{3B08AA9D-00FA-45D2-898F-D45541D3EF4D}" type="presOf" srcId="{82E99896-575B-4391-97EB-76A98E38B0C1}" destId="{E7668946-8635-4AB5-BE5E-4C38EBA1DF62}" srcOrd="0" destOrd="0" presId="urn:microsoft.com/office/officeart/2005/8/layout/vList2"/>
    <dgm:cxn modelId="{52977FAD-7304-4D12-9483-D94837309F93}" srcId="{82E99896-575B-4391-97EB-76A98E38B0C1}" destId="{EF998D08-81AD-4503-BB63-0BA4AF3CCBF1}" srcOrd="3" destOrd="0" parTransId="{3B6FB431-063B-496C-9EC8-04DD86D91850}" sibTransId="{4BEB14B2-8DB6-4E6A-AB07-41BABE1D9A1E}"/>
    <dgm:cxn modelId="{78A0DCB0-6605-4289-8285-49B21FCA24A1}" srcId="{82E99896-575B-4391-97EB-76A98E38B0C1}" destId="{8E71338A-833E-45D1-98AC-016F85099E27}" srcOrd="1" destOrd="0" parTransId="{BD3D19F9-3277-4F8B-A747-D27116975542}" sibTransId="{043AAC1D-C86B-409A-BDAB-765F4DB026EB}"/>
    <dgm:cxn modelId="{BAB2A4F1-B140-4929-B66A-906CA2791D59}" type="presOf" srcId="{EF998D08-81AD-4503-BB63-0BA4AF3CCBF1}" destId="{9DADA446-5FDC-4A5F-A4B1-E89A82E122F1}" srcOrd="0" destOrd="0" presId="urn:microsoft.com/office/officeart/2005/8/layout/vList2"/>
    <dgm:cxn modelId="{4B1B3813-BA37-42EE-B34D-E3EDE5B6F83D}" type="presParOf" srcId="{E7668946-8635-4AB5-BE5E-4C38EBA1DF62}" destId="{B051CA7E-F2A2-41AE-BE88-B90F96C4C627}" srcOrd="0" destOrd="0" presId="urn:microsoft.com/office/officeart/2005/8/layout/vList2"/>
    <dgm:cxn modelId="{7E624CDA-BFCE-431D-A0EA-ECF30837EC86}" type="presParOf" srcId="{E7668946-8635-4AB5-BE5E-4C38EBA1DF62}" destId="{F6F70338-1442-4297-8078-7DB8E17458B0}" srcOrd="1" destOrd="0" presId="urn:microsoft.com/office/officeart/2005/8/layout/vList2"/>
    <dgm:cxn modelId="{B32A9545-2ED0-44FF-952A-838125D077FF}" type="presParOf" srcId="{E7668946-8635-4AB5-BE5E-4C38EBA1DF62}" destId="{7A1700C8-4197-40CD-B862-F0FE47978E1A}" srcOrd="2" destOrd="0" presId="urn:microsoft.com/office/officeart/2005/8/layout/vList2"/>
    <dgm:cxn modelId="{1E9BBA16-FC26-408E-BD2A-19FDF9ECA54A}" type="presParOf" srcId="{E7668946-8635-4AB5-BE5E-4C38EBA1DF62}" destId="{D57AC70B-882D-48A4-A40C-6EBC76EF6AF1}" srcOrd="3" destOrd="0" presId="urn:microsoft.com/office/officeart/2005/8/layout/vList2"/>
    <dgm:cxn modelId="{56D392E5-560B-4052-BAD6-7CE61F4B1902}" type="presParOf" srcId="{E7668946-8635-4AB5-BE5E-4C38EBA1DF62}" destId="{51A0C2EF-C361-4643-A8FD-DB0E0785B76C}" srcOrd="4" destOrd="0" presId="urn:microsoft.com/office/officeart/2005/8/layout/vList2"/>
    <dgm:cxn modelId="{5AAFCA59-F022-4456-949F-6D55B803D61E}" type="presParOf" srcId="{E7668946-8635-4AB5-BE5E-4C38EBA1DF62}" destId="{E1706A75-6D44-48E4-B77E-A51E0E834713}" srcOrd="5" destOrd="0" presId="urn:microsoft.com/office/officeart/2005/8/layout/vList2"/>
    <dgm:cxn modelId="{7A0B9DF8-726A-461A-969F-33F0CAE62925}" type="presParOf" srcId="{E7668946-8635-4AB5-BE5E-4C38EBA1DF62}" destId="{9DADA446-5FDC-4A5F-A4B1-E89A82E122F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1CA7E-F2A2-41AE-BE88-B90F96C4C627}">
      <dsp:nvSpPr>
        <dsp:cNvPr id="0" name=""/>
        <dsp:cNvSpPr/>
      </dsp:nvSpPr>
      <dsp:spPr>
        <a:xfrm>
          <a:off x="0" y="162549"/>
          <a:ext cx="10713631"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repayment would begin after certain duration from completion of the course as agreed upon by the bank and student, or after getting job whichever is earlier.</a:t>
          </a:r>
        </a:p>
      </dsp:txBody>
      <dsp:txXfrm>
        <a:off x="46606" y="209155"/>
        <a:ext cx="10620419" cy="861507"/>
      </dsp:txXfrm>
    </dsp:sp>
    <dsp:sp modelId="{7A1700C8-4197-40CD-B862-F0FE47978E1A}">
      <dsp:nvSpPr>
        <dsp:cNvPr id="0" name=""/>
        <dsp:cNvSpPr/>
      </dsp:nvSpPr>
      <dsp:spPr>
        <a:xfrm>
          <a:off x="0" y="1186389"/>
          <a:ext cx="10713631"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Repayment is scheduled in terms of EMIs.</a:t>
          </a:r>
        </a:p>
      </dsp:txBody>
      <dsp:txXfrm>
        <a:off x="46606" y="1232995"/>
        <a:ext cx="10620419" cy="861507"/>
      </dsp:txXfrm>
    </dsp:sp>
    <dsp:sp modelId="{51A0C2EF-C361-4643-A8FD-DB0E0785B76C}">
      <dsp:nvSpPr>
        <dsp:cNvPr id="0" name=""/>
        <dsp:cNvSpPr/>
      </dsp:nvSpPr>
      <dsp:spPr>
        <a:xfrm>
          <a:off x="0" y="2210229"/>
          <a:ext cx="10713631"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Repayment schedule is subject to change during continuance of the loan.</a:t>
          </a:r>
        </a:p>
      </dsp:txBody>
      <dsp:txXfrm>
        <a:off x="46606" y="2256835"/>
        <a:ext cx="10620419" cy="861507"/>
      </dsp:txXfrm>
    </dsp:sp>
    <dsp:sp modelId="{9DADA446-5FDC-4A5F-A4B1-E89A82E122F1}">
      <dsp:nvSpPr>
        <dsp:cNvPr id="0" name=""/>
        <dsp:cNvSpPr/>
      </dsp:nvSpPr>
      <dsp:spPr>
        <a:xfrm>
          <a:off x="0" y="3234069"/>
          <a:ext cx="10713631"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case of educational loan for foreign studies, it can be repaid either in FCY or local currency.</a:t>
          </a:r>
        </a:p>
      </dsp:txBody>
      <dsp:txXfrm>
        <a:off x="46606" y="3280675"/>
        <a:ext cx="10620419" cy="8615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4/3/2023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96282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03/04/2023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383440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08" name="Freeform: Shape 7"/>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3" name="Freeform: Shape 13"/>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srcRect/>
            <a:stretch>
              <a:fillRect/>
            </a:stretch>
          </a:blipFill>
          <a:ln w="7608" cap="flat">
            <a:noFill/>
            <a:prstDash val="solid"/>
            <a:miter/>
          </a:ln>
        </p:spPr>
        <p:txBody>
          <a:bodyPr rtlCol="0" anchor="ctr"/>
          <a:lstStyle/>
          <a:p>
            <a:endParaRPr lang="hi-IN"/>
          </a:p>
        </p:txBody>
      </p:sp>
      <p:grpSp>
        <p:nvGrpSpPr>
          <p:cNvPr id="2010" name="Group 2009"/>
          <p:cNvGrpSpPr/>
          <p:nvPr userDrawn="1"/>
        </p:nvGrpSpPr>
        <p:grpSpPr>
          <a:xfrm>
            <a:off x="495064" y="352425"/>
            <a:ext cx="1551631" cy="414716"/>
            <a:chOff x="4971814" y="299551"/>
            <a:chExt cx="2248375" cy="600940"/>
          </a:xfrm>
          <a:solidFill>
            <a:schemeClr val="accent2"/>
          </a:solidFill>
        </p:grpSpPr>
        <p:sp>
          <p:nvSpPr>
            <p:cNvPr id="2011" name="Freeform 2010"/>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2" name="Freeform 2011"/>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3"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4"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5"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6"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lumMod val="65000"/>
                  </a:schemeClr>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sp>
        <p:nvSpPr>
          <p:cNvPr id="1014" name="Freeform: Shape 9"/>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p:cNvGrpSpPr/>
          <p:nvPr userDrawn="1"/>
        </p:nvGrpSpPr>
        <p:grpSpPr>
          <a:xfrm>
            <a:off x="7501242" y="4259419"/>
            <a:ext cx="137255" cy="137312"/>
            <a:chOff x="7501242" y="4259419"/>
            <a:chExt cx="137255" cy="137312"/>
          </a:xfrm>
          <a:solidFill>
            <a:schemeClr val="accent1"/>
          </a:solidFill>
        </p:grpSpPr>
        <p:sp>
          <p:nvSpPr>
            <p:cNvPr id="1016" name="Freeform: Shape 15"/>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p:cNvGrpSpPr/>
          <p:nvPr userDrawn="1"/>
        </p:nvGrpSpPr>
        <p:grpSpPr>
          <a:xfrm>
            <a:off x="7794363" y="2324412"/>
            <a:ext cx="137312" cy="137312"/>
            <a:chOff x="7794363" y="2324412"/>
            <a:chExt cx="137312" cy="137312"/>
          </a:xfrm>
          <a:solidFill>
            <a:schemeClr val="accent1"/>
          </a:solidFill>
        </p:grpSpPr>
        <p:sp>
          <p:nvSpPr>
            <p:cNvPr id="1021" name="Freeform: Shape 20"/>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p:cNvGrpSpPr/>
          <p:nvPr userDrawn="1"/>
        </p:nvGrpSpPr>
        <p:grpSpPr>
          <a:xfrm>
            <a:off x="5544772" y="9514"/>
            <a:ext cx="6640461" cy="6592585"/>
            <a:chOff x="5544772" y="9514"/>
            <a:chExt cx="6640461" cy="6592585"/>
          </a:xfrm>
          <a:solidFill>
            <a:srgbClr val="6E99D0">
              <a:alpha val="29000"/>
            </a:srgbClr>
          </a:solidFill>
        </p:grpSpPr>
        <p:sp>
          <p:nvSpPr>
            <p:cNvPr id="1026" name="Freeform: Shape 25"/>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hi-IN"/>
          </a:p>
        </p:txBody>
      </p:sp>
      <p:sp>
        <p:nvSpPr>
          <p:cNvPr id="59" name="Freeform: Shape 58"/>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hi-IN"/>
          </a:p>
        </p:txBody>
      </p:sp>
      <p:sp>
        <p:nvSpPr>
          <p:cNvPr id="3" name="Content Placeholder 2"/>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userDrawn="1"/>
        </p:nvGrpSpPr>
        <p:grpSpPr>
          <a:xfrm>
            <a:off x="10216289" y="0"/>
            <a:ext cx="736191" cy="1205473"/>
            <a:chOff x="10022298" y="1"/>
            <a:chExt cx="736191" cy="1205473"/>
          </a:xfrm>
        </p:grpSpPr>
        <p:sp>
          <p:nvSpPr>
            <p:cNvPr id="30" name="Line 5"/>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2" name="Freeform 7"/>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3" name="Freeform 8"/>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4" name="Freeform 9"/>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12" name="Rectangle 11"/>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t>‹#›</a:t>
            </a:fld>
            <a:endParaRPr lang="hi-IN"/>
          </a:p>
        </p:txBody>
      </p:sp>
      <p:grpSp>
        <p:nvGrpSpPr>
          <p:cNvPr id="8" name="Group 7"/>
          <p:cNvGrpSpPr/>
          <p:nvPr userDrawn="1"/>
        </p:nvGrpSpPr>
        <p:grpSpPr>
          <a:xfrm>
            <a:off x="5847405" y="6595247"/>
            <a:ext cx="497793" cy="212027"/>
            <a:chOff x="5165455" y="6595247"/>
            <a:chExt cx="497793" cy="212027"/>
          </a:xfrm>
        </p:grpSpPr>
        <p:cxnSp>
          <p:nvCxnSpPr>
            <p:cNvPr id="6" name="Straight Connector 5"/>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a:fillRect/>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6" name="Oval 111"/>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8" name="Oval 113"/>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0" name="Oval 115"/>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3" name="Oval 118"/>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7" name="Oval 122"/>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1" name="Oval 126"/>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2" name="Oval 127"/>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0" name="Oval 165"/>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1" name="Oval 166"/>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2" name="Oval 167"/>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3" name="Oval 168"/>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4" name="Oval 169"/>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5" name="Oval 170"/>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6" name="Oval 171"/>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7" name="Oval 172"/>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8" name="Oval 173"/>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9" name="Oval 174"/>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0" name="Oval 175"/>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1" name="Oval 176"/>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2" name="Oval 177"/>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3" name="Oval 178"/>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4" name="Oval 179"/>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5" name="Oval 180"/>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6" name="Oval 181"/>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7" name="Oval 182"/>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8" name="Oval 183"/>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0" name="Oval 185"/>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1" name="Oval 186"/>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2" name="Oval 187"/>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3" name="Oval 188"/>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4" name="Oval 189"/>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5" name="Oval 190"/>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6" name="Oval 191"/>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7" name="Oval 192"/>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8" name="Oval 193"/>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9" name="Oval 194"/>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0" name="Oval 195"/>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1" name="Oval 196"/>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2" name="Oval 197"/>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3" name="Oval 198"/>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4" name="Oval 199"/>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5" name="Oval 200"/>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6" name="Oval 201"/>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7" name="Oval 202"/>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8" name="Oval 203"/>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9" name="Oval 204"/>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0" name="Oval 205"/>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1" name="Oval 206"/>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2" name="Oval 207"/>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3" name="Oval 208"/>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4" name="Oval 209"/>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5" name="Oval 210"/>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6" name="Oval 211"/>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7" name="Oval 212"/>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8" name="Oval 213"/>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0" name="Oval 215"/>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1" name="Oval 216"/>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2" name="Oval 217"/>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3" name="Oval 218"/>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4" name="Oval 220"/>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5" name="Oval 221"/>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6" name="Oval 222"/>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7" name="Oval 223"/>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9" name="Oval 225"/>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0" name="Oval 226"/>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1" name="Oval 227"/>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2" name="Oval 228"/>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3" name="Oval 229"/>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4" name="Oval 230"/>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5" name="Oval 231"/>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6" name="Oval 232"/>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7" name="Oval 233"/>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8" name="Oval 234"/>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9" name="Oval 235"/>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0" name="Oval 236"/>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2" name="Oval 238"/>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3" name="Oval 239"/>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2" name="Oval 278"/>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3" name="Oval 279"/>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6" name="Oval 282"/>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7" name="Oval 283"/>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8" name="Oval 284"/>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9" name="Oval 285"/>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0" name="Oval 286"/>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1" name="Oval 287"/>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2" name="Oval 288"/>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3" name="Oval 289"/>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4" name="Oval 290"/>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5" name="Oval 291"/>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7" name="Oval 293"/>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8" name="Oval 294"/>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3" name="Oval 299"/>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7" name="Oval 303"/>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8" name="Oval 304"/>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1" name="Oval 307"/>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2" name="Oval 308"/>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3" name="Oval 309"/>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5" name="Oval 311"/>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6" name="Oval 312"/>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8" name="Oval 314"/>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59" name="Oval 325"/>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1" name="Oval 327"/>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2" name="Oval 328"/>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3" name="Oval 329"/>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0" name="Oval 336"/>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7" name="Oval 343"/>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1" name="Oval 347"/>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2" name="Oval 348"/>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4" name="Oval 350"/>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8" name="Oval 354"/>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3" name="Oval 359"/>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4" name="Oval 360"/>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7" name="Oval 363"/>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9" name="Oval 365"/>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2" name="Oval 368"/>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5" name="Oval 371"/>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7" name="Oval 373"/>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0" name="Oval 376"/>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2" name="Oval 378"/>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5" name="Oval 436"/>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8" name="Oval 439"/>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0" name="Oval 461"/>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1" name="Oval 462"/>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2" name="Oval 463"/>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3" name="Oval 464"/>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2" name="Oval 473"/>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3" name="Oval 474"/>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4" name="Oval 475"/>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5" name="Oval 476"/>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7" name="Oval 478"/>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8" name="Oval 479"/>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2" name="Oval 483"/>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4" name="Oval 485"/>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5" name="Oval 486"/>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7" name="Oval 488"/>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0" name="Oval 491"/>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2" name="Oval 493"/>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5" name="Oval 496"/>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6" name="Oval 497"/>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7" name="Oval 498"/>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0" name="Oval 501"/>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2" name="Oval 503"/>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4" name="Oval 505"/>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5" name="Oval 506"/>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6" name="Oval 507"/>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7" name="Oval 508"/>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8" name="Oval 509"/>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0" name="Oval 511"/>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1" name="Oval 512"/>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3" name="Oval 514"/>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4" name="Oval 515"/>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8" name="Oval 519"/>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9" name="Oval 520"/>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0" name="Oval 521"/>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2" name="Oval 523"/>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4" name="Oval 525"/>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8" name="Oval 529"/>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9" name="Oval 530"/>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6" name="Oval 537"/>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7" name="Oval 538"/>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5" name="Oval 546"/>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7" name="Oval 548"/>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8" name="Oval 549"/>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5" name="Oval 556"/>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6" name="Oval 557"/>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7" name="Oval 558"/>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8" name="Oval 559"/>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9" name="Oval 560"/>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1" name="Oval 562"/>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3" name="Oval 564"/>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7" name="Oval 568"/>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8" name="Oval 569"/>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1" name="Oval 572"/>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2" name="Oval 573"/>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5" name="Oval 576"/>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6" name="Oval 577"/>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9" name="Oval 580"/>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2" name="Oval 583"/>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5" name="Oval 586"/>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1" name="Oval 592"/>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3" name="Oval 594"/>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4" name="Oval 595"/>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7" name="Oval 598"/>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9" name="Oval 600"/>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0" name="Oval 601"/>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1" name="Freeform 20"/>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2"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3"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7"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8"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srcRect/>
          <a:stretch>
            <a:fillRect/>
          </a:stretch>
        </p:blipFill>
        <p:spPr>
          <a:xfrm>
            <a:off x="0" y="-6928"/>
            <a:ext cx="7743463" cy="6858000"/>
          </a:xfrm>
          <a:prstGeom prst="rect">
            <a:avLst/>
          </a:prstGeom>
        </p:spPr>
      </p:pic>
      <p:sp>
        <p:nvSpPr>
          <p:cNvPr id="24" name="Rectangle 23"/>
          <p:cNvSpPr/>
          <p:nvPr userDrawn="1"/>
        </p:nvSpPr>
        <p:spPr>
          <a:xfrm>
            <a:off x="9348"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p:cNvGrpSpPr/>
          <p:nvPr userDrawn="1"/>
        </p:nvGrpSpPr>
        <p:grpSpPr>
          <a:xfrm>
            <a:off x="5160514" y="6853"/>
            <a:ext cx="1316470" cy="2762564"/>
            <a:chOff x="5190415" y="-55104"/>
            <a:chExt cx="1316470" cy="2762564"/>
          </a:xfrm>
        </p:grpSpPr>
        <p:sp>
          <p:nvSpPr>
            <p:cNvPr id="10" name="Line 5"/>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1" name="Group 10"/>
            <p:cNvGrpSpPr/>
            <p:nvPr userDrawn="1"/>
          </p:nvGrpSpPr>
          <p:grpSpPr>
            <a:xfrm>
              <a:off x="5190415" y="2562997"/>
              <a:ext cx="150813" cy="144463"/>
              <a:chOff x="12565131" y="2706279"/>
              <a:chExt cx="150813" cy="144463"/>
            </a:xfrm>
          </p:grpSpPr>
          <p:sp>
            <p:nvSpPr>
              <p:cNvPr id="12" name="Freeform 19"/>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3" name="Freeform 20"/>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4" name="Freeform 21"/>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5" name="Freeform 22"/>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grpSp>
        <p:nvGrpSpPr>
          <p:cNvPr id="16" name="Group 15"/>
          <p:cNvGrpSpPr/>
          <p:nvPr userDrawn="1"/>
        </p:nvGrpSpPr>
        <p:grpSpPr>
          <a:xfrm>
            <a:off x="8060386" y="1784907"/>
            <a:ext cx="2383599" cy="5066165"/>
            <a:chOff x="8060386" y="1784907"/>
            <a:chExt cx="2383599" cy="5066165"/>
          </a:xfrm>
        </p:grpSpPr>
        <p:sp>
          <p:nvSpPr>
            <p:cNvPr id="17" name="Freeform: Shape 16"/>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8" name="Group 17"/>
            <p:cNvGrpSpPr/>
            <p:nvPr userDrawn="1"/>
          </p:nvGrpSpPr>
          <p:grpSpPr>
            <a:xfrm>
              <a:off x="10293172" y="1784907"/>
              <a:ext cx="150813" cy="144463"/>
              <a:chOff x="12565131" y="2914241"/>
              <a:chExt cx="150813" cy="144463"/>
            </a:xfrm>
          </p:grpSpPr>
          <p:sp>
            <p:nvSpPr>
              <p:cNvPr id="19" name="Freeform 23"/>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0" name="Freeform 24"/>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1" name="Freeform 25"/>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2" name="Freeform 26"/>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2" name="Title 1"/>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p:cNvPicPr>
            <a:picLocks noChangeAspect="1"/>
          </p:cNvPicPr>
          <p:nvPr userDrawn="1"/>
        </p:nvPicPr>
        <p:blipFill rotWithShape="1">
          <a:blip r:embed="rId2" cstate="email"/>
          <a:srcRect/>
          <a:stretch>
            <a:fillRect/>
          </a:stretch>
        </p:blipFill>
        <p:spPr>
          <a:xfrm>
            <a:off x="2278742" y="-7724"/>
            <a:ext cx="9913257" cy="6865724"/>
          </a:xfrm>
          <a:prstGeom prst="rect">
            <a:avLst/>
          </a:prstGeom>
        </p:spPr>
      </p:pic>
      <p:sp>
        <p:nvSpPr>
          <p:cNvPr id="632" name="Freeform: Shape 631"/>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a:fillRect/>
          </a:stretch>
        </p:blipFill>
        <p:spPr>
          <a:xfrm>
            <a:off x="0" y="3932014"/>
            <a:ext cx="3340898" cy="2931773"/>
          </a:xfrm>
          <a:prstGeom prst="rect">
            <a:avLst/>
          </a:prstGeom>
        </p:spPr>
      </p:pic>
      <p:sp>
        <p:nvSpPr>
          <p:cNvPr id="16" name="TextBox 37"/>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anose="020B0600070205080204"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anose="020B0600070205080204"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a:solidFill>
                  <a:schemeClr val="tx2"/>
                </a:solidFill>
                <a:ea typeface="MS PGothic" panose="020B0600070205080204" pitchFamily="34" charset="-128"/>
                <a:cs typeface="Arial" panose="020B0604020202020204" pitchFamily="34" charset="0"/>
              </a:rPr>
              <a:t>CORPORATE HEADQUARTERS</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Lords Tower, Block 1, 2</a:t>
            </a:r>
            <a:r>
              <a:rPr lang="en-US" sz="1400" baseline="30000">
                <a:solidFill>
                  <a:schemeClr val="tx2"/>
                </a:solidFill>
                <a:ea typeface="MS PGothic" panose="020B0600070205080204" pitchFamily="34" charset="-128"/>
                <a:cs typeface="Arial" panose="020B0604020202020204" pitchFamily="34" charset="0"/>
              </a:rPr>
              <a:t>nd</a:t>
            </a:r>
            <a:r>
              <a:rPr lang="en-US" sz="1400">
                <a:solidFill>
                  <a:schemeClr val="tx2"/>
                </a:solidFill>
                <a:ea typeface="MS PGothic" panose="020B0600070205080204" pitchFamily="34" charset="-128"/>
                <a:cs typeface="Arial" panose="020B0604020202020204" pitchFamily="34" charset="0"/>
              </a:rPr>
              <a:t> Floor</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Jawaharlal Nehru Road,</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Thiru Vi Ka Industrial Estate</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Ekkaduthangal, Chennai – 600 032</a:t>
            </a:r>
          </a:p>
          <a:p>
            <a:pPr>
              <a:tabLst>
                <a:tab pos="457200" algn="l"/>
              </a:tabLst>
              <a:defRPr/>
            </a:pPr>
            <a:endParaRPr lang="en-US" sz="1600" b="1">
              <a:solidFill>
                <a:schemeClr val="tx2"/>
              </a:solidFill>
              <a:ea typeface="MS PGothic" panose="020B0600070205080204" pitchFamily="34" charset="-128"/>
              <a:cs typeface="Arial" panose="020B0604020202020204" pitchFamily="34" charset="0"/>
              <a:hlinkClick r:id="" action="ppaction://noaction"/>
            </a:endParaRPr>
          </a:p>
          <a:p>
            <a:pPr>
              <a:tabLst>
                <a:tab pos="457200" algn="l"/>
              </a:tabLst>
              <a:defRPr/>
            </a:pPr>
            <a:r>
              <a:rPr lang="en-US" sz="1600" b="1">
                <a:solidFill>
                  <a:schemeClr val="tx2"/>
                </a:solidFill>
                <a:ea typeface="MS PGothic" panose="020B0600070205080204" pitchFamily="34" charset="-128"/>
                <a:cs typeface="Arial" panose="020B0604020202020204" pitchFamily="34" charset="0"/>
                <a:hlinkClick r:id="" action="ppaction://noaction"/>
              </a:rPr>
              <a:t>www.maveric-systems.com</a:t>
            </a:r>
            <a:endParaRPr lang="en-US" sz="1600" b="1">
              <a:solidFill>
                <a:schemeClr val="tx2"/>
              </a:solidFill>
              <a:ea typeface="MS PGothic" panose="020B0600070205080204" pitchFamily="34" charset="-128"/>
              <a:cs typeface="Arial" panose="020B0604020202020204" pitchFamily="34" charset="0"/>
            </a:endParaRPr>
          </a:p>
        </p:txBody>
      </p:sp>
      <p:sp>
        <p:nvSpPr>
          <p:cNvPr id="19" name="TextBox 18"/>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0" name="Freeform 29"/>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1"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2"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3"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4"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dirty="0"/>
              <a:t>Click icon to add picture</a:t>
            </a:r>
            <a:endParaRPr lang="en-IN" dirty="0"/>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userDrawn="1"/>
        </p:nvPicPr>
        <p:blipFill>
          <a:blip r:embed="rId3" cstate="print">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a:t>Click to edit title</a:t>
            </a:r>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userDrawn="1"/>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2016.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50" name="TextBox 49"/>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Thiru Vi Ka Industrial Estate</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Ekkaduthangal,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03/04/2023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www.bseindia.com).(iv/"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92966" y="3233843"/>
            <a:ext cx="4878359" cy="1017288"/>
          </a:xfrm>
        </p:spPr>
        <p:txBody>
          <a:bodyPr>
            <a:noAutofit/>
          </a:bodyPr>
          <a:lstStyle/>
          <a:p>
            <a:pPr algn="ctr"/>
            <a:r>
              <a:rPr lang="en-IN" sz="2400" dirty="0">
                <a:ea typeface="+mn-lt"/>
                <a:cs typeface="+mn-lt"/>
              </a:rPr>
              <a:t>Retail Banking</a:t>
            </a:r>
            <a:endParaRPr lang="en-US" dirty="0"/>
          </a:p>
        </p:txBody>
      </p:sp>
      <p:sp>
        <p:nvSpPr>
          <p:cNvPr id="4" name="Slide Number Placeholder 3"/>
          <p:cNvSpPr>
            <a:spLocks noGrp="1"/>
          </p:cNvSpPr>
          <p:nvPr>
            <p:ph type="sldNum" sz="quarter" idx="4294967295"/>
          </p:nvPr>
        </p:nvSpPr>
        <p:spPr>
          <a:xfrm>
            <a:off x="0" y="6607175"/>
            <a:ext cx="498475" cy="211138"/>
          </a:xfrm>
        </p:spPr>
        <p:txBody>
          <a:bodyPr/>
          <a:lstStyle/>
          <a:p>
            <a:fld id="{C7F1B9D8-1D95-44B3-9E1C-E404196FC055}" type="slidenum">
              <a:rPr lang="hi-IN" smtClean="0"/>
              <a:t>1</a:t>
            </a:fld>
            <a:endParaRPr lang="hi-IN"/>
          </a:p>
        </p:txBody>
      </p:sp>
      <p:sp>
        <p:nvSpPr>
          <p:cNvPr id="15" name="TextBox 14">
            <a:extLst>
              <a:ext uri="{FF2B5EF4-FFF2-40B4-BE49-F238E27FC236}">
                <a16:creationId xmlns:a16="http://schemas.microsoft.com/office/drawing/2014/main" id="{1F77B398-C73D-47DA-8907-4F9B6747A0C4}"/>
              </a:ext>
            </a:extLst>
          </p:cNvPr>
          <p:cNvSpPr txBox="1"/>
          <p:nvPr/>
        </p:nvSpPr>
        <p:spPr>
          <a:xfrm>
            <a:off x="5724525" y="4200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7" name="TextBox 16">
            <a:extLst>
              <a:ext uri="{FF2B5EF4-FFF2-40B4-BE49-F238E27FC236}">
                <a16:creationId xmlns:a16="http://schemas.microsoft.com/office/drawing/2014/main" id="{9B0DF5A8-32B6-428C-AA2A-F19FAEEA341E}"/>
              </a:ext>
            </a:extLst>
          </p:cNvPr>
          <p:cNvSpPr txBox="1"/>
          <p:nvPr/>
        </p:nvSpPr>
        <p:spPr>
          <a:xfrm>
            <a:off x="8245955" y="2135575"/>
            <a:ext cx="32032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800" b="1">
                <a:solidFill>
                  <a:schemeClr val="tx2"/>
                </a:solidFill>
                <a:ea typeface="+mn-lt"/>
                <a:cs typeface="+mn-lt"/>
              </a:rPr>
              <a:t>Fresher Learning Program</a:t>
            </a:r>
            <a:endParaRPr lang="en-US" sz="2800">
              <a:solidFill>
                <a:schemeClr val="tx2"/>
              </a:solidFill>
              <a:cs typeface="Calibri"/>
            </a:endParaRPr>
          </a:p>
        </p:txBody>
      </p:sp>
    </p:spTree>
    <p:extLst>
      <p:ext uri="{BB962C8B-B14F-4D97-AF65-F5344CB8AC3E}">
        <p14:creationId xmlns:p14="http://schemas.microsoft.com/office/powerpoint/2010/main" val="2527311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11ECB1-753A-4D76-9D76-F84B8034BF53}"/>
              </a:ext>
            </a:extLst>
          </p:cNvPr>
          <p:cNvSpPr>
            <a:spLocks noGrp="1"/>
          </p:cNvSpPr>
          <p:nvPr>
            <p:ph idx="1"/>
          </p:nvPr>
        </p:nvSpPr>
        <p:spPr>
          <a:xfrm>
            <a:off x="651293" y="1351172"/>
            <a:ext cx="10713631" cy="4351338"/>
          </a:xfrm>
        </p:spPr>
        <p:txBody>
          <a:bodyPr vert="horz" lIns="91440" tIns="45720" rIns="91440" bIns="45720" rtlCol="0" anchor="t">
            <a:normAutofit/>
          </a:bodyPr>
          <a:lstStyle/>
          <a:p>
            <a:pPr algn="just">
              <a:lnSpc>
                <a:spcPct val="150000"/>
              </a:lnSpc>
              <a:spcBef>
                <a:spcPts val="200"/>
              </a:spcBef>
              <a:spcAft>
                <a:spcPct val="0"/>
              </a:spcAft>
            </a:pPr>
            <a:r>
              <a:rPr lang="en-US" sz="2000" dirty="0">
                <a:solidFill>
                  <a:schemeClr val="tx2"/>
                </a:solidFill>
                <a:ea typeface="+mn-lt"/>
                <a:cs typeface="+mn-lt"/>
              </a:rPr>
              <a:t>E.g. : If ‘A’ holds a Savings Bank account with a bank ‘ABC’ where the minimum balance is Rs 5000. If ‘A’ has a balance of Rs.6000 in his account, the remaining 1000 (6000-5000) will be automatically transferred to a new Term Deposit</a:t>
            </a:r>
          </a:p>
          <a:p>
            <a:pPr marL="285750" indent="-285750" algn="just">
              <a:lnSpc>
                <a:spcPct val="150000"/>
              </a:lnSpc>
              <a:spcBef>
                <a:spcPts val="200"/>
              </a:spcBef>
              <a:spcAft>
                <a:spcPct val="0"/>
              </a:spcAft>
              <a:buFont typeface="Wingdings,Sans-Serif" panose="05000000000000000000" pitchFamily="2" charset="2"/>
              <a:buChar char="Ø"/>
            </a:pPr>
            <a:endParaRPr lang="en-US" sz="2000" dirty="0">
              <a:solidFill>
                <a:schemeClr val="tx2"/>
              </a:solidFill>
              <a:cs typeface="Calibri"/>
            </a:endParaRPr>
          </a:p>
        </p:txBody>
      </p:sp>
      <p:sp>
        <p:nvSpPr>
          <p:cNvPr id="3" name="Title 2">
            <a:extLst>
              <a:ext uri="{FF2B5EF4-FFF2-40B4-BE49-F238E27FC236}">
                <a16:creationId xmlns:a16="http://schemas.microsoft.com/office/drawing/2014/main" id="{62292B3C-2CBA-4FB7-8D02-33C38E4288FD}"/>
              </a:ext>
            </a:extLst>
          </p:cNvPr>
          <p:cNvSpPr>
            <a:spLocks noGrp="1"/>
          </p:cNvSpPr>
          <p:nvPr>
            <p:ph type="title"/>
          </p:nvPr>
        </p:nvSpPr>
        <p:spPr>
          <a:xfrm>
            <a:off x="533401" y="4175"/>
            <a:ext cx="9690100" cy="794064"/>
          </a:xfrm>
        </p:spPr>
        <p:txBody>
          <a:bodyPr/>
          <a:lstStyle/>
          <a:p>
            <a:pPr>
              <a:lnSpc>
                <a:spcPct val="100000"/>
              </a:lnSpc>
              <a:spcAft>
                <a:spcPct val="0"/>
              </a:spcAft>
            </a:pPr>
            <a:r>
              <a:rPr lang="en-US" dirty="0">
                <a:latin typeface="Arial"/>
                <a:cs typeface="Arial"/>
              </a:rPr>
              <a:t>Auto Sweep</a:t>
            </a:r>
            <a:endParaRPr lang="en-US" b="0" dirty="0">
              <a:latin typeface="Arial"/>
              <a:cs typeface="Arial"/>
            </a:endParaRPr>
          </a:p>
          <a:p>
            <a:endParaRPr lang="en-US" dirty="0">
              <a:cs typeface="Arial"/>
            </a:endParaRPr>
          </a:p>
        </p:txBody>
      </p:sp>
      <p:sp>
        <p:nvSpPr>
          <p:cNvPr id="4" name="Slide Number Placeholder 3">
            <a:extLst>
              <a:ext uri="{FF2B5EF4-FFF2-40B4-BE49-F238E27FC236}">
                <a16:creationId xmlns:a16="http://schemas.microsoft.com/office/drawing/2014/main" id="{F17792D9-1849-42C6-B273-CDCC7EF4A60F}"/>
              </a:ext>
            </a:extLst>
          </p:cNvPr>
          <p:cNvSpPr>
            <a:spLocks noGrp="1"/>
          </p:cNvSpPr>
          <p:nvPr>
            <p:ph type="sldNum" sz="quarter" idx="12"/>
          </p:nvPr>
        </p:nvSpPr>
        <p:spPr/>
        <p:txBody>
          <a:bodyPr/>
          <a:lstStyle/>
          <a:p>
            <a:fld id="{C7F1B9D8-1D95-44B3-9E1C-E404196FC055}" type="slidenum">
              <a:rPr lang="hi-IN" smtClean="0"/>
              <a:t>10</a:t>
            </a:fld>
            <a:endParaRPr lang="hi-IN"/>
          </a:p>
        </p:txBody>
      </p:sp>
    </p:spTree>
    <p:extLst>
      <p:ext uri="{BB962C8B-B14F-4D97-AF65-F5344CB8AC3E}">
        <p14:creationId xmlns:p14="http://schemas.microsoft.com/office/powerpoint/2010/main" val="406365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175EA1-3094-45A5-A5D3-CF0D820A7C09}"/>
              </a:ext>
            </a:extLst>
          </p:cNvPr>
          <p:cNvSpPr>
            <a:spLocks noGrp="1"/>
          </p:cNvSpPr>
          <p:nvPr>
            <p:ph idx="1"/>
          </p:nvPr>
        </p:nvSpPr>
        <p:spPr>
          <a:xfrm>
            <a:off x="533399" y="1267522"/>
            <a:ext cx="10713631" cy="4351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Whenever the customer shorts fall of funds/balance in his/her account for various reasons, the shortfall amount will be transferred to the Savings Bank a/c automatically due to full/part withdrawal from the term deposit which was earlier created/opened through ‘Auto Sweep’ </a:t>
            </a: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This type of transferring the funds/amount from term deposit to the SB a/c is called ‘Reverse Sweep’ which is also known as ‘Sweep in’ transaction on SB a/c</a:t>
            </a:r>
          </a:p>
          <a:p>
            <a:pPr marL="342900" indent="-342900" algn="just">
              <a:lnSpc>
                <a:spcPct val="150000"/>
              </a:lnSpc>
              <a:spcBef>
                <a:spcPts val="200"/>
              </a:spcBef>
              <a:spcAft>
                <a:spcPct val="0"/>
              </a:spcAft>
              <a:buFont typeface="Wingdings,Sans-Serif" panose="05000000000000000000" pitchFamily="2" charset="2"/>
              <a:buChar char="Ø"/>
            </a:pPr>
            <a:endParaRPr lang="en-US" sz="2000" dirty="0">
              <a:solidFill>
                <a:schemeClr val="tx2"/>
              </a:solidFill>
              <a:cs typeface="Calibri"/>
            </a:endParaRPr>
          </a:p>
        </p:txBody>
      </p:sp>
      <p:sp>
        <p:nvSpPr>
          <p:cNvPr id="3" name="Title 2">
            <a:extLst>
              <a:ext uri="{FF2B5EF4-FFF2-40B4-BE49-F238E27FC236}">
                <a16:creationId xmlns:a16="http://schemas.microsoft.com/office/drawing/2014/main" id="{E4462D8B-90EF-4015-AB16-45E2104AEBAE}"/>
              </a:ext>
            </a:extLst>
          </p:cNvPr>
          <p:cNvSpPr>
            <a:spLocks noGrp="1"/>
          </p:cNvSpPr>
          <p:nvPr>
            <p:ph type="title"/>
          </p:nvPr>
        </p:nvSpPr>
        <p:spPr>
          <a:xfrm>
            <a:off x="533401" y="356812"/>
            <a:ext cx="9690100" cy="794064"/>
          </a:xfrm>
        </p:spPr>
        <p:txBody>
          <a:bodyPr/>
          <a:lstStyle/>
          <a:p>
            <a:pPr>
              <a:lnSpc>
                <a:spcPct val="100000"/>
              </a:lnSpc>
              <a:spcAft>
                <a:spcPct val="0"/>
              </a:spcAft>
            </a:pPr>
            <a:r>
              <a:rPr lang="en-US" dirty="0">
                <a:latin typeface="Arial"/>
                <a:cs typeface="Arial"/>
              </a:rPr>
              <a:t>Reverse Sweep</a:t>
            </a:r>
            <a:endParaRPr lang="en-US" b="0" dirty="0">
              <a:latin typeface="Arial"/>
              <a:cs typeface="Arial"/>
            </a:endParaRPr>
          </a:p>
          <a:p>
            <a:endParaRPr lang="en-US" dirty="0">
              <a:cs typeface="Arial"/>
            </a:endParaRPr>
          </a:p>
        </p:txBody>
      </p:sp>
      <p:sp>
        <p:nvSpPr>
          <p:cNvPr id="4" name="Slide Number Placeholder 3">
            <a:extLst>
              <a:ext uri="{FF2B5EF4-FFF2-40B4-BE49-F238E27FC236}">
                <a16:creationId xmlns:a16="http://schemas.microsoft.com/office/drawing/2014/main" id="{73D0867F-B607-4662-B8AA-F98601476511}"/>
              </a:ext>
            </a:extLst>
          </p:cNvPr>
          <p:cNvSpPr>
            <a:spLocks noGrp="1"/>
          </p:cNvSpPr>
          <p:nvPr>
            <p:ph type="sldNum" sz="quarter" idx="12"/>
          </p:nvPr>
        </p:nvSpPr>
        <p:spPr/>
        <p:txBody>
          <a:bodyPr/>
          <a:lstStyle/>
          <a:p>
            <a:fld id="{C7F1B9D8-1D95-44B3-9E1C-E404196FC055}" type="slidenum">
              <a:rPr lang="hi-IN" smtClean="0"/>
              <a:t>11</a:t>
            </a:fld>
            <a:endParaRPr lang="hi-IN"/>
          </a:p>
        </p:txBody>
      </p:sp>
    </p:spTree>
    <p:extLst>
      <p:ext uri="{BB962C8B-B14F-4D97-AF65-F5344CB8AC3E}">
        <p14:creationId xmlns:p14="http://schemas.microsoft.com/office/powerpoint/2010/main" val="2510980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5D1D46-1C92-48D7-A971-8BBAC875A2AC}"/>
              </a:ext>
            </a:extLst>
          </p:cNvPr>
          <p:cNvSpPr>
            <a:spLocks noGrp="1"/>
          </p:cNvSpPr>
          <p:nvPr>
            <p:ph idx="1"/>
          </p:nvPr>
        </p:nvSpPr>
        <p:spPr>
          <a:xfrm>
            <a:off x="838199" y="1049771"/>
            <a:ext cx="10713631" cy="5127192"/>
          </a:xfrm>
        </p:spPr>
        <p:txBody>
          <a:bodyPr vert="horz" lIns="91440" tIns="45720" rIns="91440" bIns="45720" rtlCol="0" anchor="t">
            <a:normAutofit/>
          </a:bodyPr>
          <a:lstStyle/>
          <a:p>
            <a:pPr algn="just">
              <a:lnSpc>
                <a:spcPct val="150000"/>
              </a:lnSpc>
              <a:spcBef>
                <a:spcPts val="200"/>
              </a:spcBef>
              <a:spcAft>
                <a:spcPct val="0"/>
              </a:spcAft>
            </a:pPr>
            <a:r>
              <a:rPr lang="en-US" dirty="0">
                <a:solidFill>
                  <a:schemeClr val="tx2"/>
                </a:solidFill>
                <a:ea typeface="+mn-lt"/>
                <a:cs typeface="+mn-lt"/>
              </a:rPr>
              <a:t>E.g. : Consider that there exists a flexi term deposit of Rs. 3000.00 created by ‘Sweep out’ transaction on SB a/c.</a:t>
            </a:r>
          </a:p>
          <a:p>
            <a:pPr algn="just">
              <a:lnSpc>
                <a:spcPct val="150000"/>
              </a:lnSpc>
              <a:spcBef>
                <a:spcPts val="200"/>
              </a:spcBef>
              <a:spcAft>
                <a:spcPct val="0"/>
              </a:spcAft>
            </a:pPr>
            <a:r>
              <a:rPr lang="en-US" dirty="0">
                <a:solidFill>
                  <a:schemeClr val="tx2"/>
                </a:solidFill>
                <a:ea typeface="+mn-lt"/>
                <a:cs typeface="+mn-lt"/>
              </a:rPr>
              <a:t>If the customer has issued a cheque for Rs 9000.00 whereas balance in the SB a/c is Rs.6000.00, system transfers amount automatically from the flexi deposit to the SB a/c whereby balance in the SB a/c shall be sufficient to debit the cheque.</a:t>
            </a:r>
          </a:p>
          <a:p>
            <a:pPr marL="285750" indent="-285750" algn="just">
              <a:lnSpc>
                <a:spcPct val="150000"/>
              </a:lnSpc>
              <a:spcBef>
                <a:spcPts val="200"/>
              </a:spcBef>
              <a:spcAft>
                <a:spcPct val="0"/>
              </a:spcAft>
              <a:buFont typeface="Wingdings,Sans-Serif" panose="05000000000000000000" pitchFamily="2" charset="2"/>
              <a:buChar char="Ø"/>
            </a:pPr>
            <a:endParaRPr lang="en-US" dirty="0">
              <a:solidFill>
                <a:schemeClr val="tx2"/>
              </a:solidFill>
              <a:cs typeface="Calibri"/>
            </a:endParaRPr>
          </a:p>
        </p:txBody>
      </p:sp>
      <p:sp>
        <p:nvSpPr>
          <p:cNvPr id="3" name="Title 2">
            <a:extLst>
              <a:ext uri="{FF2B5EF4-FFF2-40B4-BE49-F238E27FC236}">
                <a16:creationId xmlns:a16="http://schemas.microsoft.com/office/drawing/2014/main" id="{34A2404B-B16F-4311-92E9-6B231034FFF5}"/>
              </a:ext>
            </a:extLst>
          </p:cNvPr>
          <p:cNvSpPr>
            <a:spLocks noGrp="1"/>
          </p:cNvSpPr>
          <p:nvPr>
            <p:ph type="title"/>
          </p:nvPr>
        </p:nvSpPr>
        <p:spPr>
          <a:xfrm>
            <a:off x="533401" y="115011"/>
            <a:ext cx="9690100" cy="794064"/>
          </a:xfrm>
        </p:spPr>
        <p:txBody>
          <a:bodyPr/>
          <a:lstStyle/>
          <a:p>
            <a:pPr>
              <a:lnSpc>
                <a:spcPct val="100000"/>
              </a:lnSpc>
              <a:spcAft>
                <a:spcPct val="0"/>
              </a:spcAft>
            </a:pPr>
            <a:r>
              <a:rPr lang="en-US" dirty="0">
                <a:latin typeface="Arial"/>
                <a:cs typeface="Arial"/>
              </a:rPr>
              <a:t>Reverse sweep ( Full withdrawal of Flexi Deposit )</a:t>
            </a:r>
            <a:endParaRPr lang="en-US" b="0" dirty="0">
              <a:latin typeface="Arial"/>
              <a:cs typeface="Arial"/>
            </a:endParaRPr>
          </a:p>
          <a:p>
            <a:endParaRPr lang="en-US" dirty="0">
              <a:latin typeface="Calibri"/>
              <a:cs typeface="Calibri"/>
            </a:endParaRPr>
          </a:p>
        </p:txBody>
      </p:sp>
      <p:sp>
        <p:nvSpPr>
          <p:cNvPr id="4" name="Slide Number Placeholder 3">
            <a:extLst>
              <a:ext uri="{FF2B5EF4-FFF2-40B4-BE49-F238E27FC236}">
                <a16:creationId xmlns:a16="http://schemas.microsoft.com/office/drawing/2014/main" id="{6BD22B8C-1F20-47E8-81F0-501FEBDDABD8}"/>
              </a:ext>
            </a:extLst>
          </p:cNvPr>
          <p:cNvSpPr>
            <a:spLocks noGrp="1"/>
          </p:cNvSpPr>
          <p:nvPr>
            <p:ph type="sldNum" sz="quarter" idx="12"/>
          </p:nvPr>
        </p:nvSpPr>
        <p:spPr/>
        <p:txBody>
          <a:bodyPr/>
          <a:lstStyle/>
          <a:p>
            <a:fld id="{C7F1B9D8-1D95-44B3-9E1C-E404196FC055}" type="slidenum">
              <a:rPr lang="hi-IN" smtClean="0"/>
              <a:t>12</a:t>
            </a:fld>
            <a:endParaRPr lang="hi-IN"/>
          </a:p>
        </p:txBody>
      </p:sp>
    </p:spTree>
    <p:extLst>
      <p:ext uri="{BB962C8B-B14F-4D97-AF65-F5344CB8AC3E}">
        <p14:creationId xmlns:p14="http://schemas.microsoft.com/office/powerpoint/2010/main" val="295920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B576BF-6236-4250-AAF6-DEC53D0339A3}"/>
              </a:ext>
            </a:extLst>
          </p:cNvPr>
          <p:cNvSpPr>
            <a:spLocks noGrp="1"/>
          </p:cNvSpPr>
          <p:nvPr>
            <p:ph idx="1"/>
          </p:nvPr>
        </p:nvSpPr>
        <p:spPr>
          <a:xfrm>
            <a:off x="658090" y="1326861"/>
            <a:ext cx="10713631" cy="4351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cs typeface="Calibri"/>
              </a:rPr>
              <a:t>Consider that the customer issued a cheque for Rs.15,000.00 where balance in the SB a/c is  Rs.7,000.00, and there exists a flexi term deposit of Rs.50,000.00</a:t>
            </a:r>
            <a:endParaRPr lang="en-US" sz="2000" dirty="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cs typeface="Calibri"/>
              </a:rPr>
              <a:t>As the cheque is posted in the SB a/c, system transfers amount of Rs.8,000.00 automatically from the flexi deposit to SB a/c being the amount of part withdrawal of flexi deposit</a:t>
            </a:r>
            <a:endParaRPr lang="en-US" sz="2000" dirty="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cs typeface="Calibri"/>
              </a:rPr>
              <a:t>By doing so, the new principal of the flexi deposit becomes Rs.42,000.00 which continues to earn interest till maturity.</a:t>
            </a:r>
            <a:endParaRPr lang="en-US" sz="2000" dirty="0">
              <a:solidFill>
                <a:schemeClr val="tx2"/>
              </a:solidFill>
              <a:ea typeface="+mn-lt"/>
              <a:cs typeface="+mn-lt"/>
            </a:endParaRPr>
          </a:p>
          <a:p>
            <a:endParaRPr lang="en-US" sz="2000" dirty="0">
              <a:cs typeface="Calibri"/>
            </a:endParaRPr>
          </a:p>
        </p:txBody>
      </p:sp>
      <p:sp>
        <p:nvSpPr>
          <p:cNvPr id="3" name="Title 2">
            <a:extLst>
              <a:ext uri="{FF2B5EF4-FFF2-40B4-BE49-F238E27FC236}">
                <a16:creationId xmlns:a16="http://schemas.microsoft.com/office/drawing/2014/main" id="{58B75228-E3DA-4F18-9F5D-92B167FCF7E1}"/>
              </a:ext>
            </a:extLst>
          </p:cNvPr>
          <p:cNvSpPr>
            <a:spLocks noGrp="1"/>
          </p:cNvSpPr>
          <p:nvPr>
            <p:ph type="title"/>
          </p:nvPr>
        </p:nvSpPr>
        <p:spPr>
          <a:xfrm>
            <a:off x="533401" y="4175"/>
            <a:ext cx="9690100" cy="794064"/>
          </a:xfrm>
        </p:spPr>
        <p:txBody>
          <a:bodyPr/>
          <a:lstStyle/>
          <a:p>
            <a:pPr>
              <a:lnSpc>
                <a:spcPct val="100000"/>
              </a:lnSpc>
              <a:spcAft>
                <a:spcPct val="0"/>
              </a:spcAft>
            </a:pPr>
            <a:r>
              <a:rPr lang="en-US" dirty="0">
                <a:cs typeface="Arial"/>
              </a:rPr>
              <a:t>Reverse Sweep ( Part withdrawal of Flexi Deposit)</a:t>
            </a:r>
            <a:endParaRPr lang="en-US" b="0" dirty="0">
              <a:cs typeface="Arial"/>
            </a:endParaRPr>
          </a:p>
          <a:p>
            <a:endParaRPr lang="en-US" dirty="0">
              <a:cs typeface="Arial"/>
            </a:endParaRPr>
          </a:p>
        </p:txBody>
      </p:sp>
      <p:sp>
        <p:nvSpPr>
          <p:cNvPr id="4" name="Slide Number Placeholder 3">
            <a:extLst>
              <a:ext uri="{FF2B5EF4-FFF2-40B4-BE49-F238E27FC236}">
                <a16:creationId xmlns:a16="http://schemas.microsoft.com/office/drawing/2014/main" id="{259D112C-B6C3-4B40-8E92-A22B3676CEF4}"/>
              </a:ext>
            </a:extLst>
          </p:cNvPr>
          <p:cNvSpPr>
            <a:spLocks noGrp="1"/>
          </p:cNvSpPr>
          <p:nvPr>
            <p:ph type="sldNum" sz="quarter" idx="12"/>
          </p:nvPr>
        </p:nvSpPr>
        <p:spPr/>
        <p:txBody>
          <a:bodyPr/>
          <a:lstStyle/>
          <a:p>
            <a:fld id="{C7F1B9D8-1D95-44B3-9E1C-E404196FC055}" type="slidenum">
              <a:rPr lang="hi-IN" smtClean="0"/>
              <a:t>13</a:t>
            </a:fld>
            <a:endParaRPr lang="hi-IN"/>
          </a:p>
        </p:txBody>
      </p:sp>
    </p:spTree>
    <p:extLst>
      <p:ext uri="{BB962C8B-B14F-4D97-AF65-F5344CB8AC3E}">
        <p14:creationId xmlns:p14="http://schemas.microsoft.com/office/powerpoint/2010/main" val="4171195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32EB42-5C01-40C3-BD11-89F648B09349}"/>
              </a:ext>
            </a:extLst>
          </p:cNvPr>
          <p:cNvSpPr>
            <a:spLocks noGrp="1"/>
          </p:cNvSpPr>
          <p:nvPr>
            <p:ph idx="1"/>
          </p:nvPr>
        </p:nvSpPr>
        <p:spPr>
          <a:xfrm>
            <a:off x="593784" y="1164267"/>
            <a:ext cx="10713631" cy="4351338"/>
          </a:xfrm>
        </p:spPr>
        <p:txBody>
          <a:bodyPr vert="horz" lIns="91440" tIns="45720" rIns="91440" bIns="45720" rtlCol="0" anchor="t">
            <a:normAutofit fontScale="70000" lnSpcReduction="20000"/>
          </a:bodyPr>
          <a:lstStyle/>
          <a:p>
            <a:pPr lvl="1" algn="just">
              <a:lnSpc>
                <a:spcPct val="150000"/>
              </a:lnSpc>
              <a:spcBef>
                <a:spcPts val="200"/>
              </a:spcBef>
              <a:spcAft>
                <a:spcPct val="0"/>
              </a:spcAft>
            </a:pPr>
            <a:r>
              <a:rPr lang="en-US" b="1" dirty="0">
                <a:solidFill>
                  <a:schemeClr val="tx2"/>
                </a:solidFill>
                <a:cs typeface="Calibri"/>
              </a:rPr>
              <a:t>Salient features</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It’s opened primarily for ‘Corporate’ type of customers like Private Limited Companies, Public Limited Companies, &amp; Partnership firms etc. ,viz., other than individuals</a:t>
            </a:r>
            <a:endParaRPr lang="en-US" dirty="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Minimum balance which needs to be maintained in the a/c differs from Bank to Bank</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Number of transactions are NOT limited</a:t>
            </a:r>
            <a:endParaRPr lang="en-US" dirty="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Overdraft/Temporary Overdraft facility may be allowed</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Debit interest rate varies from Bank to Bank </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 In Indian banking system, there’s NO credit interest offered on credit balance of a current a/c, as per RBI stipulation) </a:t>
            </a:r>
            <a:endParaRPr lang="en-US" dirty="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Clearing settlement of funds transfer</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8EF0CC75-638B-4F49-AD12-48BB0C556836}"/>
              </a:ext>
            </a:extLst>
          </p:cNvPr>
          <p:cNvSpPr>
            <a:spLocks noGrp="1"/>
          </p:cNvSpPr>
          <p:nvPr>
            <p:ph type="title"/>
          </p:nvPr>
        </p:nvSpPr>
        <p:spPr>
          <a:xfrm>
            <a:off x="533401" y="104817"/>
            <a:ext cx="9690100" cy="794064"/>
          </a:xfrm>
        </p:spPr>
        <p:txBody>
          <a:bodyPr/>
          <a:lstStyle/>
          <a:p>
            <a:pPr>
              <a:lnSpc>
                <a:spcPct val="100000"/>
              </a:lnSpc>
              <a:spcAft>
                <a:spcPct val="0"/>
              </a:spcAft>
            </a:pPr>
            <a:r>
              <a:rPr lang="en-US" dirty="0">
                <a:latin typeface="Arial"/>
                <a:cs typeface="Arial"/>
              </a:rPr>
              <a:t>Current Account</a:t>
            </a:r>
            <a:endParaRPr lang="en-US" b="0" dirty="0">
              <a:latin typeface="Arial"/>
              <a:cs typeface="Arial"/>
            </a:endParaRPr>
          </a:p>
          <a:p>
            <a:endParaRPr lang="en-US" dirty="0">
              <a:cs typeface="Arial"/>
            </a:endParaRPr>
          </a:p>
        </p:txBody>
      </p:sp>
      <p:sp>
        <p:nvSpPr>
          <p:cNvPr id="4" name="Slide Number Placeholder 3">
            <a:extLst>
              <a:ext uri="{FF2B5EF4-FFF2-40B4-BE49-F238E27FC236}">
                <a16:creationId xmlns:a16="http://schemas.microsoft.com/office/drawing/2014/main" id="{4A9C7B83-4D7B-420C-BD76-D45316AE76D9}"/>
              </a:ext>
            </a:extLst>
          </p:cNvPr>
          <p:cNvSpPr>
            <a:spLocks noGrp="1"/>
          </p:cNvSpPr>
          <p:nvPr>
            <p:ph type="sldNum" sz="quarter" idx="12"/>
          </p:nvPr>
        </p:nvSpPr>
        <p:spPr/>
        <p:txBody>
          <a:bodyPr/>
          <a:lstStyle/>
          <a:p>
            <a:fld id="{C7F1B9D8-1D95-44B3-9E1C-E404196FC055}" type="slidenum">
              <a:rPr lang="hi-IN" smtClean="0"/>
              <a:t>14</a:t>
            </a:fld>
            <a:endParaRPr lang="hi-IN"/>
          </a:p>
        </p:txBody>
      </p:sp>
    </p:spTree>
    <p:extLst>
      <p:ext uri="{BB962C8B-B14F-4D97-AF65-F5344CB8AC3E}">
        <p14:creationId xmlns:p14="http://schemas.microsoft.com/office/powerpoint/2010/main" val="22864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64710B-6E4C-4293-B91C-D8768D4300AC}"/>
              </a:ext>
            </a:extLst>
          </p:cNvPr>
          <p:cNvSpPr>
            <a:spLocks noGrp="1"/>
          </p:cNvSpPr>
          <p:nvPr>
            <p:ph idx="1"/>
          </p:nvPr>
        </p:nvSpPr>
        <p:spPr>
          <a:xfrm>
            <a:off x="665671" y="1250531"/>
            <a:ext cx="10713631" cy="4351338"/>
          </a:xfrm>
        </p:spPr>
        <p:txBody>
          <a:bodyPr vert="horz" lIns="91440" tIns="45720" rIns="91440" bIns="45720" rtlCol="0" anchor="t">
            <a:normAutofit fontScale="62500" lnSpcReduction="20000"/>
          </a:bodyPr>
          <a:lstStyle/>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Cheque book </a:t>
            </a:r>
            <a:endParaRPr lang="en-US"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Demand Drafts and Pay Orders, Traveler's Cheque etc. </a:t>
            </a:r>
            <a:endParaRPr lang="en-US"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Funds Transfer ( Internal or external) </a:t>
            </a:r>
            <a:endParaRPr lang="en-US"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Collection of Cheques/ Drafts (Local &amp; Outstation)</a:t>
            </a:r>
            <a:endParaRPr lang="en-US"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Statements, Advices, Daily statement by e-mail </a:t>
            </a:r>
            <a:endParaRPr lang="en-US"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Standing Instructions</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Anywhere Banking facility </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Doorstep Banking - Pick up and delivery of Currency / Cheque </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Mobile Banking </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Internet Banking</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Over drat/Temporary OD facility</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8A115CE8-E248-468A-A33A-BDC0FE184D9A}"/>
              </a:ext>
            </a:extLst>
          </p:cNvPr>
          <p:cNvSpPr>
            <a:spLocks noGrp="1"/>
          </p:cNvSpPr>
          <p:nvPr>
            <p:ph type="title"/>
          </p:nvPr>
        </p:nvSpPr>
        <p:spPr>
          <a:xfrm>
            <a:off x="533401" y="4175"/>
            <a:ext cx="9690100" cy="794064"/>
          </a:xfrm>
        </p:spPr>
        <p:txBody>
          <a:bodyPr/>
          <a:lstStyle/>
          <a:p>
            <a:pPr>
              <a:lnSpc>
                <a:spcPct val="100000"/>
              </a:lnSpc>
              <a:spcAft>
                <a:spcPct val="0"/>
              </a:spcAft>
            </a:pPr>
            <a:r>
              <a:rPr lang="en-US" dirty="0">
                <a:latin typeface="Arial"/>
                <a:cs typeface="Arial"/>
              </a:rPr>
              <a:t>Other facilities offered for Current Account</a:t>
            </a:r>
            <a:endParaRPr lang="en-US" b="0" dirty="0">
              <a:latin typeface="Arial"/>
              <a:cs typeface="Arial"/>
            </a:endParaRPr>
          </a:p>
          <a:p>
            <a:endParaRPr lang="en-US" dirty="0">
              <a:cs typeface="Arial"/>
            </a:endParaRPr>
          </a:p>
        </p:txBody>
      </p:sp>
      <p:sp>
        <p:nvSpPr>
          <p:cNvPr id="4" name="Slide Number Placeholder 3">
            <a:extLst>
              <a:ext uri="{FF2B5EF4-FFF2-40B4-BE49-F238E27FC236}">
                <a16:creationId xmlns:a16="http://schemas.microsoft.com/office/drawing/2014/main" id="{795FCB66-AB0C-425B-A7A1-F79154C91B3A}"/>
              </a:ext>
            </a:extLst>
          </p:cNvPr>
          <p:cNvSpPr>
            <a:spLocks noGrp="1"/>
          </p:cNvSpPr>
          <p:nvPr>
            <p:ph type="sldNum" sz="quarter" idx="12"/>
          </p:nvPr>
        </p:nvSpPr>
        <p:spPr/>
        <p:txBody>
          <a:bodyPr/>
          <a:lstStyle/>
          <a:p>
            <a:fld id="{C7F1B9D8-1D95-44B3-9E1C-E404196FC055}" type="slidenum">
              <a:rPr lang="hi-IN" smtClean="0"/>
              <a:t>15</a:t>
            </a:fld>
            <a:endParaRPr lang="hi-IN"/>
          </a:p>
        </p:txBody>
      </p:sp>
    </p:spTree>
    <p:extLst>
      <p:ext uri="{BB962C8B-B14F-4D97-AF65-F5344CB8AC3E}">
        <p14:creationId xmlns:p14="http://schemas.microsoft.com/office/powerpoint/2010/main" val="1945972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0DE5F2-BADF-4C2D-95D3-E18F1587F3B7}"/>
              </a:ext>
            </a:extLst>
          </p:cNvPr>
          <p:cNvSpPr>
            <a:spLocks noGrp="1"/>
          </p:cNvSpPr>
          <p:nvPr>
            <p:ph idx="1"/>
          </p:nvPr>
        </p:nvSpPr>
        <p:spPr>
          <a:xfrm>
            <a:off x="694425" y="1178644"/>
            <a:ext cx="10713631" cy="4351338"/>
          </a:xfrm>
        </p:spPr>
        <p:txBody>
          <a:bodyPr vert="horz" lIns="91440" tIns="45720" rIns="91440" bIns="45720" rtlCol="0" anchor="t">
            <a:normAutofit fontScale="92500" lnSpcReduction="20000"/>
          </a:bodyPr>
          <a:lstStyle/>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An advance is a credit facility provided by the bank to its customers</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It differs from loan in the sense that loans may be granted for longer period, but advances are normally granted for a short period of time</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Further the purpose of granting advances is to meet the day-to-day requirements of business</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The rate of interest charged on advances varies from bank to bank</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Interest is charged only on the amount utilized by the customer viz., the balance outstanding, and not on the sanctioned amount</a:t>
            </a: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024F34C2-BA6F-4FF4-8CD3-8B67CB30201E}"/>
              </a:ext>
            </a:extLst>
          </p:cNvPr>
          <p:cNvSpPr>
            <a:spLocks noGrp="1"/>
          </p:cNvSpPr>
          <p:nvPr>
            <p:ph type="title"/>
          </p:nvPr>
        </p:nvSpPr>
        <p:spPr>
          <a:xfrm>
            <a:off x="533401" y="191081"/>
            <a:ext cx="9690100" cy="794064"/>
          </a:xfrm>
        </p:spPr>
        <p:txBody>
          <a:bodyPr/>
          <a:lstStyle/>
          <a:p>
            <a:pPr>
              <a:lnSpc>
                <a:spcPct val="100000"/>
              </a:lnSpc>
              <a:spcAft>
                <a:spcPct val="0"/>
              </a:spcAft>
            </a:pPr>
            <a:r>
              <a:rPr lang="en-US" dirty="0">
                <a:latin typeface="Arial"/>
                <a:cs typeface="Arial"/>
              </a:rPr>
              <a:t>Advances</a:t>
            </a:r>
            <a:endParaRPr lang="en-US" b="0" dirty="0">
              <a:latin typeface="Arial"/>
              <a:cs typeface="Arial"/>
            </a:endParaRPr>
          </a:p>
          <a:p>
            <a:endParaRPr lang="en-US" dirty="0">
              <a:cs typeface="Arial"/>
            </a:endParaRPr>
          </a:p>
        </p:txBody>
      </p:sp>
      <p:sp>
        <p:nvSpPr>
          <p:cNvPr id="4" name="Slide Number Placeholder 3">
            <a:extLst>
              <a:ext uri="{FF2B5EF4-FFF2-40B4-BE49-F238E27FC236}">
                <a16:creationId xmlns:a16="http://schemas.microsoft.com/office/drawing/2014/main" id="{D8BD0E9E-0F17-4568-AF80-461F9DB83C05}"/>
              </a:ext>
            </a:extLst>
          </p:cNvPr>
          <p:cNvSpPr>
            <a:spLocks noGrp="1"/>
          </p:cNvSpPr>
          <p:nvPr>
            <p:ph type="sldNum" sz="quarter" idx="12"/>
          </p:nvPr>
        </p:nvSpPr>
        <p:spPr/>
        <p:txBody>
          <a:bodyPr/>
          <a:lstStyle/>
          <a:p>
            <a:fld id="{C7F1B9D8-1D95-44B3-9E1C-E404196FC055}" type="slidenum">
              <a:rPr lang="hi-IN" smtClean="0"/>
              <a:t>16</a:t>
            </a:fld>
            <a:endParaRPr lang="hi-IN"/>
          </a:p>
        </p:txBody>
      </p:sp>
    </p:spTree>
    <p:extLst>
      <p:ext uri="{BB962C8B-B14F-4D97-AF65-F5344CB8AC3E}">
        <p14:creationId xmlns:p14="http://schemas.microsoft.com/office/powerpoint/2010/main" val="3094171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E80CC4-F67A-4F79-8BAA-3B0B57C5F6DC}"/>
              </a:ext>
            </a:extLst>
          </p:cNvPr>
          <p:cNvSpPr>
            <a:spLocks noGrp="1"/>
          </p:cNvSpPr>
          <p:nvPr>
            <p:ph idx="1"/>
          </p:nvPr>
        </p:nvSpPr>
        <p:spPr>
          <a:xfrm>
            <a:off x="737557" y="1379927"/>
            <a:ext cx="10713631" cy="4351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sz="2200" dirty="0">
                <a:solidFill>
                  <a:schemeClr val="tx2"/>
                </a:solidFill>
                <a:cs typeface="Calibri"/>
              </a:rPr>
              <a:t>Cash Credit </a:t>
            </a:r>
            <a:endParaRPr lang="en-US" sz="2200" dirty="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endParaRPr lang="en-US" sz="2200"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sz="2200" dirty="0">
                <a:solidFill>
                  <a:schemeClr val="tx2"/>
                </a:solidFill>
                <a:cs typeface="Calibri"/>
              </a:rPr>
              <a:t>Over draft/Temporary Over draft</a:t>
            </a:r>
            <a:endParaRPr lang="en-US" sz="2200" dirty="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endParaRPr lang="en-US" sz="2200"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sz="2200" dirty="0">
                <a:solidFill>
                  <a:schemeClr val="tx2"/>
                </a:solidFill>
                <a:cs typeface="Calibri"/>
              </a:rPr>
              <a:t>Discounting </a:t>
            </a:r>
            <a:endParaRPr lang="en-US" sz="2200" dirty="0">
              <a:solidFill>
                <a:schemeClr val="tx2"/>
              </a:solidFill>
              <a:ea typeface="+mn-lt"/>
              <a:cs typeface="+mn-lt"/>
            </a:endParaRPr>
          </a:p>
          <a:p>
            <a:endParaRPr lang="en-US" sz="2200" dirty="0">
              <a:cs typeface="Calibri"/>
            </a:endParaRPr>
          </a:p>
        </p:txBody>
      </p:sp>
      <p:sp>
        <p:nvSpPr>
          <p:cNvPr id="3" name="Title 2">
            <a:extLst>
              <a:ext uri="{FF2B5EF4-FFF2-40B4-BE49-F238E27FC236}">
                <a16:creationId xmlns:a16="http://schemas.microsoft.com/office/drawing/2014/main" id="{492FEF29-79B6-4D7F-977D-A999E83BC57C}"/>
              </a:ext>
            </a:extLst>
          </p:cNvPr>
          <p:cNvSpPr>
            <a:spLocks noGrp="1"/>
          </p:cNvSpPr>
          <p:nvPr>
            <p:ph type="title"/>
          </p:nvPr>
        </p:nvSpPr>
        <p:spPr>
          <a:xfrm>
            <a:off x="576533" y="147949"/>
            <a:ext cx="9690100" cy="794064"/>
          </a:xfrm>
        </p:spPr>
        <p:txBody>
          <a:bodyPr/>
          <a:lstStyle/>
          <a:p>
            <a:pPr>
              <a:lnSpc>
                <a:spcPct val="100000"/>
              </a:lnSpc>
              <a:spcAft>
                <a:spcPct val="0"/>
              </a:spcAft>
            </a:pPr>
            <a:r>
              <a:rPr lang="en-US" dirty="0">
                <a:latin typeface="Arial"/>
                <a:cs typeface="Arial"/>
              </a:rPr>
              <a:t>Types of Advances</a:t>
            </a:r>
            <a:endParaRPr lang="en-US" b="0" dirty="0">
              <a:latin typeface="Arial"/>
              <a:cs typeface="Arial"/>
            </a:endParaRPr>
          </a:p>
          <a:p>
            <a:endParaRPr lang="en-US" dirty="0">
              <a:cs typeface="Arial"/>
            </a:endParaRPr>
          </a:p>
        </p:txBody>
      </p:sp>
      <p:sp>
        <p:nvSpPr>
          <p:cNvPr id="4" name="Slide Number Placeholder 3">
            <a:extLst>
              <a:ext uri="{FF2B5EF4-FFF2-40B4-BE49-F238E27FC236}">
                <a16:creationId xmlns:a16="http://schemas.microsoft.com/office/drawing/2014/main" id="{0817E2B6-1B12-4814-A092-5D6DF1C51203}"/>
              </a:ext>
            </a:extLst>
          </p:cNvPr>
          <p:cNvSpPr>
            <a:spLocks noGrp="1"/>
          </p:cNvSpPr>
          <p:nvPr>
            <p:ph type="sldNum" sz="quarter" idx="12"/>
          </p:nvPr>
        </p:nvSpPr>
        <p:spPr/>
        <p:txBody>
          <a:bodyPr/>
          <a:lstStyle/>
          <a:p>
            <a:fld id="{C7F1B9D8-1D95-44B3-9E1C-E404196FC055}" type="slidenum">
              <a:rPr lang="hi-IN" smtClean="0"/>
              <a:t>17</a:t>
            </a:fld>
            <a:endParaRPr lang="hi-IN"/>
          </a:p>
        </p:txBody>
      </p:sp>
    </p:spTree>
    <p:extLst>
      <p:ext uri="{BB962C8B-B14F-4D97-AF65-F5344CB8AC3E}">
        <p14:creationId xmlns:p14="http://schemas.microsoft.com/office/powerpoint/2010/main" val="410813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2D8C9E-2332-40D1-8E58-7C58DABAEA7F}"/>
              </a:ext>
            </a:extLst>
          </p:cNvPr>
          <p:cNvSpPr>
            <a:spLocks noGrp="1"/>
          </p:cNvSpPr>
          <p:nvPr>
            <p:ph idx="1"/>
          </p:nvPr>
        </p:nvSpPr>
        <p:spPr>
          <a:xfrm>
            <a:off x="737557" y="1250531"/>
            <a:ext cx="10713631" cy="4351338"/>
          </a:xfrm>
        </p:spPr>
        <p:txBody>
          <a:bodyPr vert="horz" lIns="91440" tIns="45720" rIns="91440" bIns="45720" rtlCol="0" anchor="t">
            <a:normAutofit fontScale="92500" lnSpcReduction="20000"/>
          </a:bodyPr>
          <a:lstStyle/>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Cash credit is an arrangement whereby the bank allows the borrower to draw amount up to a specified limit</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The amount is ear marked /made available for the customer’s account</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The customer can withdraw this amount as and when he requires</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Interest is charged on the amount actually withdrawn</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Cash Credit is granted as per terms and conditions agreed with the customers.</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This is also known as ‘Revolving Credit’</a:t>
            </a: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FB126B75-9939-4C72-B8FF-3A905EB18CBD}"/>
              </a:ext>
            </a:extLst>
          </p:cNvPr>
          <p:cNvSpPr>
            <a:spLocks noGrp="1"/>
          </p:cNvSpPr>
          <p:nvPr>
            <p:ph type="title"/>
          </p:nvPr>
        </p:nvSpPr>
        <p:spPr>
          <a:xfrm>
            <a:off x="504646" y="104817"/>
            <a:ext cx="9690100" cy="794064"/>
          </a:xfrm>
        </p:spPr>
        <p:txBody>
          <a:bodyPr/>
          <a:lstStyle/>
          <a:p>
            <a:pPr algn="just">
              <a:lnSpc>
                <a:spcPct val="100000"/>
              </a:lnSpc>
              <a:spcAft>
                <a:spcPct val="0"/>
              </a:spcAft>
            </a:pPr>
            <a:r>
              <a:rPr lang="en-US" dirty="0">
                <a:latin typeface="Arial"/>
                <a:cs typeface="Arial"/>
              </a:rPr>
              <a:t>Cash Credit</a:t>
            </a:r>
            <a:endParaRPr lang="en-US" b="0" dirty="0">
              <a:latin typeface="Arial"/>
              <a:cs typeface="Arial"/>
            </a:endParaRPr>
          </a:p>
          <a:p>
            <a:endParaRPr lang="en-US" dirty="0">
              <a:cs typeface="Arial"/>
            </a:endParaRPr>
          </a:p>
        </p:txBody>
      </p:sp>
      <p:sp>
        <p:nvSpPr>
          <p:cNvPr id="4" name="Slide Number Placeholder 3">
            <a:extLst>
              <a:ext uri="{FF2B5EF4-FFF2-40B4-BE49-F238E27FC236}">
                <a16:creationId xmlns:a16="http://schemas.microsoft.com/office/drawing/2014/main" id="{E36A8E75-2D9F-477C-A4D9-C47F237CE690}"/>
              </a:ext>
            </a:extLst>
          </p:cNvPr>
          <p:cNvSpPr>
            <a:spLocks noGrp="1"/>
          </p:cNvSpPr>
          <p:nvPr>
            <p:ph type="sldNum" sz="quarter" idx="12"/>
          </p:nvPr>
        </p:nvSpPr>
        <p:spPr/>
        <p:txBody>
          <a:bodyPr/>
          <a:lstStyle/>
          <a:p>
            <a:fld id="{C7F1B9D8-1D95-44B3-9E1C-E404196FC055}" type="slidenum">
              <a:rPr lang="hi-IN" smtClean="0"/>
              <a:t>18</a:t>
            </a:fld>
            <a:endParaRPr lang="hi-IN"/>
          </a:p>
        </p:txBody>
      </p:sp>
    </p:spTree>
    <p:extLst>
      <p:ext uri="{BB962C8B-B14F-4D97-AF65-F5344CB8AC3E}">
        <p14:creationId xmlns:p14="http://schemas.microsoft.com/office/powerpoint/2010/main" val="1119952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131E1C-5711-442A-B20D-31D8A3B2F112}"/>
              </a:ext>
            </a:extLst>
          </p:cNvPr>
          <p:cNvSpPr>
            <a:spLocks noGrp="1"/>
          </p:cNvSpPr>
          <p:nvPr>
            <p:ph idx="1"/>
          </p:nvPr>
        </p:nvSpPr>
        <p:spPr>
          <a:xfrm>
            <a:off x="363746" y="919851"/>
            <a:ext cx="10713631" cy="5415262"/>
          </a:xfrm>
        </p:spPr>
        <p:txBody>
          <a:bodyPr vert="horz" lIns="91440" tIns="45720" rIns="91440" bIns="45720" rtlCol="0" anchor="t">
            <a:normAutofit fontScale="77500" lnSpcReduction="20000"/>
          </a:bodyPr>
          <a:lstStyle/>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ea typeface="+mn-lt"/>
                <a:cs typeface="+mn-lt"/>
              </a:rPr>
              <a:t>Overdraft is also a credit facility granted by bank</a:t>
            </a: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ea typeface="+mn-lt"/>
                <a:cs typeface="+mn-lt"/>
              </a:rPr>
              <a:t>A customer who has a current account with the bank is allowed to withdraw more than the amount of credit balance in his account</a:t>
            </a: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ea typeface="+mn-lt"/>
                <a:cs typeface="+mn-lt"/>
              </a:rPr>
              <a:t>It is a temporary arrangement</a:t>
            </a: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ea typeface="+mn-lt"/>
                <a:cs typeface="+mn-lt"/>
              </a:rPr>
              <a:t>Overdraft facility with a specified limit may be allowed either on the security of assets, or on personal security, or both</a:t>
            </a: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ea typeface="+mn-lt"/>
                <a:cs typeface="+mn-lt"/>
              </a:rPr>
              <a:t>Over draft facility is also sanctioned for a specific period</a:t>
            </a: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ea typeface="+mn-lt"/>
                <a:cs typeface="+mn-lt"/>
              </a:rPr>
              <a:t>This facility stands cancelled after due date</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ea typeface="+mn-lt"/>
                <a:cs typeface="+mn-lt"/>
              </a:rPr>
              <a:t>The facility can be rolled over if the customer desires &amp; the Bank agrees to do</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ea typeface="+mn-lt"/>
                <a:cs typeface="+mn-lt"/>
              </a:rPr>
              <a:t>Account becomes NPA if the balance remains in debit without any repayment beyond certain past due days as decided by RBI</a:t>
            </a: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BC9DBB48-E832-4000-94DA-2CD92DF17565}"/>
              </a:ext>
            </a:extLst>
          </p:cNvPr>
          <p:cNvSpPr>
            <a:spLocks noGrp="1"/>
          </p:cNvSpPr>
          <p:nvPr>
            <p:ph type="title"/>
          </p:nvPr>
        </p:nvSpPr>
        <p:spPr>
          <a:xfrm>
            <a:off x="504646" y="119194"/>
            <a:ext cx="9690100" cy="794064"/>
          </a:xfrm>
        </p:spPr>
        <p:txBody>
          <a:bodyPr/>
          <a:lstStyle/>
          <a:p>
            <a:pPr>
              <a:lnSpc>
                <a:spcPct val="100000"/>
              </a:lnSpc>
              <a:spcAft>
                <a:spcPct val="0"/>
              </a:spcAft>
            </a:pPr>
            <a:r>
              <a:rPr lang="en-US" dirty="0">
                <a:latin typeface="Arial"/>
                <a:cs typeface="Arial"/>
              </a:rPr>
              <a:t>Overdraft</a:t>
            </a:r>
            <a:endParaRPr lang="en-US" b="0" dirty="0">
              <a:latin typeface="Arial"/>
              <a:cs typeface="Arial"/>
            </a:endParaRPr>
          </a:p>
          <a:p>
            <a:endParaRPr lang="en-US" dirty="0">
              <a:cs typeface="Arial"/>
            </a:endParaRPr>
          </a:p>
        </p:txBody>
      </p:sp>
      <p:sp>
        <p:nvSpPr>
          <p:cNvPr id="4" name="Slide Number Placeholder 3">
            <a:extLst>
              <a:ext uri="{FF2B5EF4-FFF2-40B4-BE49-F238E27FC236}">
                <a16:creationId xmlns:a16="http://schemas.microsoft.com/office/drawing/2014/main" id="{33BEAA19-E6D1-4625-A39C-FC3917745D6C}"/>
              </a:ext>
            </a:extLst>
          </p:cNvPr>
          <p:cNvSpPr>
            <a:spLocks noGrp="1"/>
          </p:cNvSpPr>
          <p:nvPr>
            <p:ph type="sldNum" sz="quarter" idx="12"/>
          </p:nvPr>
        </p:nvSpPr>
        <p:spPr/>
        <p:txBody>
          <a:bodyPr/>
          <a:lstStyle/>
          <a:p>
            <a:fld id="{C7F1B9D8-1D95-44B3-9E1C-E404196FC055}" type="slidenum">
              <a:rPr lang="hi-IN" smtClean="0"/>
              <a:t>19</a:t>
            </a:fld>
            <a:endParaRPr lang="hi-IN"/>
          </a:p>
        </p:txBody>
      </p:sp>
    </p:spTree>
    <p:extLst>
      <p:ext uri="{BB962C8B-B14F-4D97-AF65-F5344CB8AC3E}">
        <p14:creationId xmlns:p14="http://schemas.microsoft.com/office/powerpoint/2010/main" val="388125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490527" y="1093164"/>
            <a:ext cx="10843027" cy="5515903"/>
          </a:xfrm>
        </p:spPr>
        <p:txBody>
          <a:bodyPr vert="horz" lIns="91440" tIns="45720" rIns="91440" bIns="45720" rtlCol="0" anchor="t">
            <a:noAutofit/>
          </a:bodyPr>
          <a:lstStyle/>
          <a:p>
            <a:pPr>
              <a:spcBef>
                <a:spcPts val="200"/>
              </a:spcBef>
              <a:spcAft>
                <a:spcPct val="0"/>
              </a:spcAft>
              <a:buFont typeface="Wingdings" panose="020F0502020204030204" pitchFamily="34" charset="0"/>
              <a:buChar char="§"/>
            </a:pPr>
            <a:r>
              <a:rPr lang="en-US" sz="1800" dirty="0">
                <a:solidFill>
                  <a:schemeClr val="tx2"/>
                </a:solidFill>
                <a:ea typeface="+mn-lt"/>
                <a:cs typeface="+mn-lt"/>
              </a:rPr>
              <a:t>1.1 Overview</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1.2 Objective</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1.3 Products/Services</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Operative account</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Non operative account</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Miscellaneous services</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1.4 Instruments of operative account</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1.5 Types of operative account</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1.6 Savings account –definition /facilities</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1.7 Types of flexi deposit</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1.8 Current account –definition/facilities</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1.9 Advances- definition /types</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1.10 Cycle of operative account</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1.11 Types of non operative account</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1.12 Types of deposits</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1.13 Cycle of non operative account</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1.14 Types of loans</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1.15 Product Life Cycle of loans</a:t>
            </a:r>
          </a:p>
          <a:p>
            <a:pPr>
              <a:spcBef>
                <a:spcPts val="200"/>
              </a:spcBef>
              <a:spcAft>
                <a:spcPct val="0"/>
              </a:spcAft>
              <a:buFont typeface="Wingdings" panose="020F0502020204030204" pitchFamily="34" charset="0"/>
              <a:buChar char="§"/>
            </a:pPr>
            <a:r>
              <a:rPr lang="en-US" sz="1800" dirty="0">
                <a:solidFill>
                  <a:schemeClr val="tx2"/>
                </a:solidFill>
                <a:ea typeface="+mn-lt"/>
                <a:cs typeface="+mn-lt"/>
              </a:rPr>
              <a:t>1.16 Types of miscellaneous services</a:t>
            </a:r>
          </a:p>
          <a:p>
            <a:pPr>
              <a:spcBef>
                <a:spcPts val="200"/>
              </a:spcBef>
              <a:spcAft>
                <a:spcPct val="0"/>
              </a:spcAft>
              <a:buFont typeface="Wingdings" panose="020F0502020204030204" pitchFamily="34" charset="0"/>
              <a:buChar char="§"/>
            </a:pPr>
            <a:endParaRPr lang="en-US" sz="1800" dirty="0">
              <a:ea typeface="+mn-lt"/>
              <a:cs typeface="+mn-lt"/>
            </a:endParaRPr>
          </a:p>
          <a:p>
            <a:pPr>
              <a:spcBef>
                <a:spcPts val="200"/>
              </a:spcBef>
              <a:spcAft>
                <a:spcPct val="0"/>
              </a:spcAft>
              <a:buFont typeface="Wingdings" panose="020F0502020204030204" pitchFamily="34" charset="0"/>
              <a:buChar char="§"/>
            </a:pPr>
            <a:endParaRPr lang="en-US" sz="1800" dirty="0">
              <a:solidFill>
                <a:schemeClr val="tx2"/>
              </a:solidFill>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US" dirty="0">
                <a:latin typeface="Arial"/>
                <a:cs typeface="Arial"/>
              </a:rPr>
              <a:t>CONTENTS</a:t>
            </a:r>
            <a:endParaRPr lang="en-US" dirty="0"/>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2</a:t>
            </a:fld>
            <a:endParaRPr lang="hi-IN"/>
          </a:p>
        </p:txBody>
      </p:sp>
    </p:spTree>
    <p:extLst>
      <p:ext uri="{BB962C8B-B14F-4D97-AF65-F5344CB8AC3E}">
        <p14:creationId xmlns:p14="http://schemas.microsoft.com/office/powerpoint/2010/main" val="227667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F934D9-6532-4405-8937-7131F69AE720}"/>
              </a:ext>
            </a:extLst>
          </p:cNvPr>
          <p:cNvSpPr>
            <a:spLocks noGrp="1"/>
          </p:cNvSpPr>
          <p:nvPr>
            <p:ph idx="1"/>
          </p:nvPr>
        </p:nvSpPr>
        <p:spPr>
          <a:xfrm>
            <a:off x="636916" y="1164267"/>
            <a:ext cx="10713631" cy="4897677"/>
          </a:xfrm>
        </p:spPr>
        <p:txBody>
          <a:bodyPr vert="horz" lIns="91440" tIns="45720" rIns="91440" bIns="45720" rtlCol="0" anchor="t">
            <a:normAutofit fontScale="70000" lnSpcReduction="20000"/>
          </a:bodyPr>
          <a:lstStyle/>
          <a:p>
            <a:pPr marL="342900" indent="-342900" algn="just">
              <a:lnSpc>
                <a:spcPct val="150000"/>
              </a:lnSpc>
              <a:spcBef>
                <a:spcPts val="200"/>
              </a:spcBef>
              <a:spcAft>
                <a:spcPct val="0"/>
              </a:spcAft>
              <a:buFont typeface="Wingdings,Sans-Serif" panose="05000000000000000000" pitchFamily="2" charset="2"/>
              <a:buChar char="Ø"/>
            </a:pPr>
            <a:r>
              <a:rPr lang="en-US" b="1" dirty="0">
                <a:solidFill>
                  <a:schemeClr val="tx2"/>
                </a:solidFill>
                <a:cs typeface="Calibri"/>
              </a:rPr>
              <a:t>Banks</a:t>
            </a:r>
            <a:r>
              <a:rPr lang="en-US" dirty="0">
                <a:solidFill>
                  <a:schemeClr val="tx2"/>
                </a:solidFill>
                <a:cs typeface="Calibri"/>
              </a:rPr>
              <a:t> provide short-term finance by discounting bills, that is, making payment of the bill before realization of the same after deducting a certain amount of discount at a defined rate of interest</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The customer gets the funds without waiting for the date of realization of the bill</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In case any bill is dishonored without being paid on presentation, the bank can recover the amount from the customer including the charges towards the bill being returned unpaid</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Cheque /Demand Draft/Pay Order/Banker’s Cheque is called ‘clean bill whereas the set of documents containing ‘bill of exchange’/Hundi, commercial invoice, Railway /Lorry/Airway receipt etc., is known as ‘documentary bill’.   Documentary bills are generally backed by LC (Letter of Credit)</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Bill discounting either for clean bill or documentary bill is facilitated against adequate security </a:t>
            </a: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DE73F3C8-B346-46D1-A371-7CF82385AB16}"/>
              </a:ext>
            </a:extLst>
          </p:cNvPr>
          <p:cNvSpPr>
            <a:spLocks noGrp="1"/>
          </p:cNvSpPr>
          <p:nvPr>
            <p:ph type="title"/>
          </p:nvPr>
        </p:nvSpPr>
        <p:spPr>
          <a:xfrm>
            <a:off x="389627" y="176703"/>
            <a:ext cx="9690100" cy="794064"/>
          </a:xfrm>
        </p:spPr>
        <p:txBody>
          <a:bodyPr/>
          <a:lstStyle/>
          <a:p>
            <a:pPr>
              <a:lnSpc>
                <a:spcPct val="100000"/>
              </a:lnSpc>
              <a:spcAft>
                <a:spcPct val="0"/>
              </a:spcAft>
            </a:pPr>
            <a:r>
              <a:rPr lang="en-US" dirty="0">
                <a:latin typeface="Arial"/>
                <a:cs typeface="Arial"/>
              </a:rPr>
              <a:t>Discounting </a:t>
            </a:r>
            <a:endParaRPr lang="en-US" b="0" dirty="0">
              <a:latin typeface="Arial"/>
              <a:cs typeface="Arial"/>
            </a:endParaRPr>
          </a:p>
          <a:p>
            <a:endParaRPr lang="en-US" dirty="0">
              <a:cs typeface="Arial"/>
            </a:endParaRPr>
          </a:p>
        </p:txBody>
      </p:sp>
      <p:sp>
        <p:nvSpPr>
          <p:cNvPr id="4" name="Slide Number Placeholder 3">
            <a:extLst>
              <a:ext uri="{FF2B5EF4-FFF2-40B4-BE49-F238E27FC236}">
                <a16:creationId xmlns:a16="http://schemas.microsoft.com/office/drawing/2014/main" id="{830391C3-2E79-4B4F-AEF9-F11A9D8DAC64}"/>
              </a:ext>
            </a:extLst>
          </p:cNvPr>
          <p:cNvSpPr>
            <a:spLocks noGrp="1"/>
          </p:cNvSpPr>
          <p:nvPr>
            <p:ph type="sldNum" sz="quarter" idx="12"/>
          </p:nvPr>
        </p:nvSpPr>
        <p:spPr/>
        <p:txBody>
          <a:bodyPr/>
          <a:lstStyle/>
          <a:p>
            <a:fld id="{C7F1B9D8-1D95-44B3-9E1C-E404196FC055}" type="slidenum">
              <a:rPr lang="hi-IN" smtClean="0"/>
              <a:t>20</a:t>
            </a:fld>
            <a:endParaRPr lang="hi-IN"/>
          </a:p>
        </p:txBody>
      </p:sp>
    </p:spTree>
    <p:extLst>
      <p:ext uri="{BB962C8B-B14F-4D97-AF65-F5344CB8AC3E}">
        <p14:creationId xmlns:p14="http://schemas.microsoft.com/office/powerpoint/2010/main" val="230935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A3A882-4A42-46DE-B895-16C9C4DE6562}"/>
              </a:ext>
            </a:extLst>
          </p:cNvPr>
          <p:cNvSpPr>
            <a:spLocks noGrp="1"/>
          </p:cNvSpPr>
          <p:nvPr>
            <p:ph idx="1"/>
          </p:nvPr>
        </p:nvSpPr>
        <p:spPr>
          <a:xfrm>
            <a:off x="622539" y="1106757"/>
            <a:ext cx="10713631" cy="5070205"/>
          </a:xfrm>
        </p:spPr>
        <p:txBody>
          <a:bodyPr vert="horz" lIns="91440" tIns="45720" rIns="91440" bIns="45720" rtlCol="0" anchor="t">
            <a:normAutofit fontScale="62500" lnSpcReduction="20000"/>
          </a:bodyPr>
          <a:lstStyle/>
          <a:p>
            <a:pPr marL="609600" indent="-6096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Loans and Advances in general are one and the same and are used interchangeably quite often</a:t>
            </a:r>
            <a:endParaRPr lang="en-US" dirty="0">
              <a:ea typeface="+mn-lt"/>
              <a:cs typeface="+mn-lt"/>
            </a:endParaRPr>
          </a:p>
          <a:p>
            <a:pPr marL="609600" indent="-6096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The loans are classified on the basis of various parameters as follows:</a:t>
            </a:r>
            <a:endParaRPr lang="en-US" dirty="0">
              <a:solidFill>
                <a:schemeClr val="tx2"/>
              </a:solidFill>
              <a:ea typeface="+mn-lt"/>
              <a:cs typeface="+mn-lt"/>
            </a:endParaRPr>
          </a:p>
          <a:p>
            <a:pPr marL="609600" indent="-6096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Basing on collateral/security:</a:t>
            </a:r>
            <a:endParaRPr lang="en-US" dirty="0">
              <a:ea typeface="+mn-lt"/>
              <a:cs typeface="+mn-lt"/>
            </a:endParaRPr>
          </a:p>
          <a:p>
            <a:pPr algn="just">
              <a:lnSpc>
                <a:spcPct val="150000"/>
              </a:lnSpc>
              <a:spcBef>
                <a:spcPts val="200"/>
              </a:spcBef>
              <a:spcAft>
                <a:spcPct val="0"/>
              </a:spcAft>
            </a:pPr>
            <a:r>
              <a:rPr lang="en-US" dirty="0">
                <a:solidFill>
                  <a:schemeClr val="tx2"/>
                </a:solidFill>
                <a:cs typeface="Calibri"/>
              </a:rPr>
              <a:t>a) Secured Loans b) Unsecured Loans </a:t>
            </a:r>
            <a:endParaRPr lang="en-US" dirty="0">
              <a:ea typeface="+mn-lt"/>
              <a:cs typeface="+mn-lt"/>
            </a:endParaRPr>
          </a:p>
          <a:p>
            <a:pPr marL="609600" indent="-6096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Basing on customer:</a:t>
            </a:r>
            <a:endParaRPr lang="en-US" dirty="0">
              <a:ea typeface="+mn-lt"/>
              <a:cs typeface="+mn-lt"/>
            </a:endParaRPr>
          </a:p>
          <a:p>
            <a:pPr algn="just">
              <a:lnSpc>
                <a:spcPct val="150000"/>
              </a:lnSpc>
              <a:spcBef>
                <a:spcPts val="200"/>
              </a:spcBef>
              <a:spcAft>
                <a:spcPct val="0"/>
              </a:spcAft>
            </a:pPr>
            <a:r>
              <a:rPr lang="en-US" dirty="0">
                <a:solidFill>
                  <a:schemeClr val="tx2"/>
                </a:solidFill>
                <a:cs typeface="Calibri"/>
              </a:rPr>
              <a:t>a) Retail Loans     b) Corporate Loans</a:t>
            </a:r>
            <a:endParaRPr lang="en-US" dirty="0">
              <a:ea typeface="+mn-lt"/>
              <a:cs typeface="+mn-lt"/>
            </a:endParaRPr>
          </a:p>
          <a:p>
            <a:pPr marL="609600" indent="-6096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Basing on the tenure:</a:t>
            </a:r>
            <a:endParaRPr lang="en-US" dirty="0">
              <a:ea typeface="+mn-lt"/>
              <a:cs typeface="+mn-lt"/>
            </a:endParaRPr>
          </a:p>
          <a:p>
            <a:pPr algn="just">
              <a:lnSpc>
                <a:spcPct val="150000"/>
              </a:lnSpc>
              <a:spcBef>
                <a:spcPts val="200"/>
              </a:spcBef>
              <a:spcAft>
                <a:spcPct val="0"/>
              </a:spcAft>
            </a:pPr>
            <a:r>
              <a:rPr lang="en-US" dirty="0">
                <a:solidFill>
                  <a:schemeClr val="tx2"/>
                </a:solidFill>
                <a:cs typeface="Calibri"/>
              </a:rPr>
              <a:t>a) Short term Loans b) Medium term Loans c) Long term advances</a:t>
            </a:r>
            <a:endParaRPr lang="en-US" dirty="0">
              <a:ea typeface="+mn-lt"/>
              <a:cs typeface="+mn-lt"/>
            </a:endParaRPr>
          </a:p>
          <a:p>
            <a:pPr marL="609600" indent="-6096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Repayment capacity of the customer is determined on the strength of the financial documents on funds flow like &amp; financial ratios like ‘audited balance sheets, statement of a/c with other bank, Income Tax returns , and Current ratio, Debt-Service ration etc.</a:t>
            </a:r>
            <a:endParaRPr lang="en-US" dirty="0">
              <a:ea typeface="+mn-lt"/>
              <a:cs typeface="+mn-lt"/>
            </a:endParaRPr>
          </a:p>
          <a:p>
            <a:pPr marL="609600" indent="-6096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All loans are extended to meet end use of funds ; and hence are need based loans/advances with a specific purpose</a:t>
            </a: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8603E039-BAB9-4BA2-8BDF-0187CB254C6D}"/>
              </a:ext>
            </a:extLst>
          </p:cNvPr>
          <p:cNvSpPr>
            <a:spLocks noGrp="1"/>
          </p:cNvSpPr>
          <p:nvPr>
            <p:ph type="title"/>
          </p:nvPr>
        </p:nvSpPr>
        <p:spPr>
          <a:xfrm>
            <a:off x="533401" y="170374"/>
            <a:ext cx="9690100" cy="461665"/>
          </a:xfrm>
        </p:spPr>
        <p:txBody>
          <a:bodyPr/>
          <a:lstStyle/>
          <a:p>
            <a:pPr>
              <a:lnSpc>
                <a:spcPct val="100000"/>
              </a:lnSpc>
              <a:spcAft>
                <a:spcPct val="0"/>
              </a:spcAft>
            </a:pPr>
            <a:r>
              <a:rPr lang="en-US" dirty="0">
                <a:cs typeface="Arial"/>
              </a:rPr>
              <a:t>Loans(Advances)</a:t>
            </a:r>
            <a:endParaRPr lang="en-US" b="0" dirty="0">
              <a:cs typeface="Arial"/>
            </a:endParaRPr>
          </a:p>
        </p:txBody>
      </p:sp>
      <p:sp>
        <p:nvSpPr>
          <p:cNvPr id="4" name="Slide Number Placeholder 3">
            <a:extLst>
              <a:ext uri="{FF2B5EF4-FFF2-40B4-BE49-F238E27FC236}">
                <a16:creationId xmlns:a16="http://schemas.microsoft.com/office/drawing/2014/main" id="{266AC3EF-A188-483E-9E90-70804CC9CB40}"/>
              </a:ext>
            </a:extLst>
          </p:cNvPr>
          <p:cNvSpPr>
            <a:spLocks noGrp="1"/>
          </p:cNvSpPr>
          <p:nvPr>
            <p:ph type="sldNum" sz="quarter" idx="12"/>
          </p:nvPr>
        </p:nvSpPr>
        <p:spPr/>
        <p:txBody>
          <a:bodyPr/>
          <a:lstStyle/>
          <a:p>
            <a:fld id="{C7F1B9D8-1D95-44B3-9E1C-E404196FC055}" type="slidenum">
              <a:rPr lang="hi-IN" smtClean="0"/>
              <a:t>21</a:t>
            </a:fld>
            <a:endParaRPr lang="hi-IN"/>
          </a:p>
        </p:txBody>
      </p:sp>
    </p:spTree>
    <p:extLst>
      <p:ext uri="{BB962C8B-B14F-4D97-AF65-F5344CB8AC3E}">
        <p14:creationId xmlns:p14="http://schemas.microsoft.com/office/powerpoint/2010/main" val="2452690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7E5865-B87F-44EA-8943-7122AB071607}"/>
              </a:ext>
            </a:extLst>
          </p:cNvPr>
          <p:cNvSpPr>
            <a:spLocks noGrp="1"/>
          </p:cNvSpPr>
          <p:nvPr>
            <p:ph idx="1"/>
          </p:nvPr>
        </p:nvSpPr>
        <p:spPr>
          <a:xfrm>
            <a:off x="622539" y="1178644"/>
            <a:ext cx="10713631" cy="4351338"/>
          </a:xfrm>
        </p:spPr>
        <p:txBody>
          <a:bodyPr vert="horz" lIns="91440" tIns="45720" rIns="91440" bIns="45720" rtlCol="0" anchor="t">
            <a:normAutofit/>
          </a:bodyPr>
          <a:lstStyle/>
          <a:p>
            <a:pPr marL="457200" indent="-457200" algn="just">
              <a:lnSpc>
                <a:spcPct val="150000"/>
              </a:lnSpc>
              <a:spcBef>
                <a:spcPts val="200"/>
              </a:spcBef>
              <a:spcAft>
                <a:spcPct val="0"/>
              </a:spcAft>
              <a:buFont typeface="Wingdings,Sans-Serif" panose="05000000000000000000" pitchFamily="2" charset="2"/>
              <a:buChar char="Ø"/>
            </a:pPr>
            <a:r>
              <a:rPr lang="en-US" sz="2200" dirty="0">
                <a:solidFill>
                  <a:schemeClr val="tx2"/>
                </a:solidFill>
                <a:cs typeface="Calibri"/>
              </a:rPr>
              <a:t>Origination( Loan application processing)</a:t>
            </a:r>
            <a:endParaRPr lang="en-US" sz="2200" dirty="0">
              <a:solidFill>
                <a:schemeClr val="tx2"/>
              </a:solidFill>
              <a:ea typeface="+mn-lt"/>
              <a:cs typeface="+mn-lt"/>
            </a:endParaRPr>
          </a:p>
          <a:p>
            <a:pPr marL="457200" indent="-457200" algn="just">
              <a:lnSpc>
                <a:spcPct val="150000"/>
              </a:lnSpc>
              <a:spcBef>
                <a:spcPts val="200"/>
              </a:spcBef>
              <a:spcAft>
                <a:spcPct val="0"/>
              </a:spcAft>
              <a:buFont typeface="Wingdings,Sans-Serif" panose="05000000000000000000" pitchFamily="2" charset="2"/>
              <a:buChar char="Ø"/>
            </a:pPr>
            <a:r>
              <a:rPr lang="en-US" sz="2200" dirty="0">
                <a:solidFill>
                  <a:schemeClr val="tx2"/>
                </a:solidFill>
                <a:cs typeface="Calibri"/>
              </a:rPr>
              <a:t>Servicing (Rendering customer service for financial and non-financial transactions including disbursement)</a:t>
            </a:r>
            <a:endParaRPr lang="en-US" sz="2200" dirty="0">
              <a:solidFill>
                <a:schemeClr val="tx2"/>
              </a:solidFill>
              <a:ea typeface="+mn-lt"/>
              <a:cs typeface="+mn-lt"/>
            </a:endParaRPr>
          </a:p>
          <a:p>
            <a:pPr marL="457200" indent="-457200" algn="just">
              <a:lnSpc>
                <a:spcPct val="150000"/>
              </a:lnSpc>
              <a:spcBef>
                <a:spcPts val="200"/>
              </a:spcBef>
              <a:spcAft>
                <a:spcPct val="0"/>
              </a:spcAft>
              <a:buFont typeface="Wingdings,Sans-Serif" panose="05000000000000000000" pitchFamily="2" charset="2"/>
              <a:buChar char="Ø"/>
            </a:pPr>
            <a:r>
              <a:rPr lang="en-US" sz="2200" dirty="0">
                <a:solidFill>
                  <a:schemeClr val="tx2"/>
                </a:solidFill>
                <a:cs typeface="Calibri"/>
              </a:rPr>
              <a:t>Collection (Collection of installment amount due including repayment, prepayment &amp; closure) </a:t>
            </a:r>
            <a:endParaRPr lang="en-US" sz="2200" dirty="0">
              <a:ea typeface="+mn-lt"/>
              <a:cs typeface="+mn-lt"/>
            </a:endParaRPr>
          </a:p>
          <a:p>
            <a:endParaRPr lang="en-US" sz="2200" dirty="0">
              <a:cs typeface="Calibri"/>
            </a:endParaRPr>
          </a:p>
        </p:txBody>
      </p:sp>
      <p:sp>
        <p:nvSpPr>
          <p:cNvPr id="3" name="Title 2">
            <a:extLst>
              <a:ext uri="{FF2B5EF4-FFF2-40B4-BE49-F238E27FC236}">
                <a16:creationId xmlns:a16="http://schemas.microsoft.com/office/drawing/2014/main" id="{69B2FE02-C30B-4352-B21A-94200E9949F5}"/>
              </a:ext>
            </a:extLst>
          </p:cNvPr>
          <p:cNvSpPr>
            <a:spLocks noGrp="1"/>
          </p:cNvSpPr>
          <p:nvPr>
            <p:ph type="title"/>
          </p:nvPr>
        </p:nvSpPr>
        <p:spPr>
          <a:xfrm>
            <a:off x="533401" y="185763"/>
            <a:ext cx="9690100" cy="430887"/>
          </a:xfrm>
        </p:spPr>
        <p:txBody>
          <a:bodyPr/>
          <a:lstStyle/>
          <a:p>
            <a:pPr>
              <a:lnSpc>
                <a:spcPct val="100000"/>
              </a:lnSpc>
              <a:spcAft>
                <a:spcPct val="0"/>
              </a:spcAft>
            </a:pPr>
            <a:r>
              <a:rPr lang="en-US" sz="2200" dirty="0">
                <a:cs typeface="Arial"/>
              </a:rPr>
              <a:t>Life cycle of Loan a/c </a:t>
            </a:r>
            <a:endParaRPr lang="en-US" sz="2200" b="0" dirty="0">
              <a:cs typeface="Arial"/>
            </a:endParaRPr>
          </a:p>
        </p:txBody>
      </p:sp>
      <p:sp>
        <p:nvSpPr>
          <p:cNvPr id="4" name="Slide Number Placeholder 3">
            <a:extLst>
              <a:ext uri="{FF2B5EF4-FFF2-40B4-BE49-F238E27FC236}">
                <a16:creationId xmlns:a16="http://schemas.microsoft.com/office/drawing/2014/main" id="{07A83481-EB8D-4764-B910-E17E1227315C}"/>
              </a:ext>
            </a:extLst>
          </p:cNvPr>
          <p:cNvSpPr>
            <a:spLocks noGrp="1"/>
          </p:cNvSpPr>
          <p:nvPr>
            <p:ph type="sldNum" sz="quarter" idx="12"/>
          </p:nvPr>
        </p:nvSpPr>
        <p:spPr>
          <a:xfrm>
            <a:off x="5847266" y="6506761"/>
            <a:ext cx="497468" cy="411257"/>
          </a:xfrm>
        </p:spPr>
        <p:txBody>
          <a:bodyPr/>
          <a:lstStyle/>
          <a:p>
            <a:fld id="{C7F1B9D8-1D95-44B3-9E1C-E404196FC055}" type="slidenum">
              <a:rPr lang="hi-IN" sz="2200" smtClean="0"/>
              <a:t>22</a:t>
            </a:fld>
            <a:endParaRPr lang="hi-IN" sz="2200"/>
          </a:p>
        </p:txBody>
      </p:sp>
    </p:spTree>
    <p:extLst>
      <p:ext uri="{BB962C8B-B14F-4D97-AF65-F5344CB8AC3E}">
        <p14:creationId xmlns:p14="http://schemas.microsoft.com/office/powerpoint/2010/main" val="3176185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C6034A-8727-4866-B5A1-E4FC0425AE8C}"/>
              </a:ext>
            </a:extLst>
          </p:cNvPr>
          <p:cNvSpPr>
            <a:spLocks noGrp="1"/>
          </p:cNvSpPr>
          <p:nvPr>
            <p:ph type="title"/>
          </p:nvPr>
        </p:nvSpPr>
        <p:spPr>
          <a:xfrm>
            <a:off x="533401" y="170374"/>
            <a:ext cx="9690100" cy="461665"/>
          </a:xfrm>
        </p:spPr>
        <p:txBody>
          <a:bodyPr/>
          <a:lstStyle/>
          <a:p>
            <a:pPr>
              <a:lnSpc>
                <a:spcPct val="100000"/>
              </a:lnSpc>
              <a:spcAft>
                <a:spcPct val="0"/>
              </a:spcAft>
            </a:pPr>
            <a:r>
              <a:rPr lang="en-US" dirty="0">
                <a:latin typeface="Arial"/>
                <a:cs typeface="Arial"/>
              </a:rPr>
              <a:t>Account Opening (Operative a/c like SB,C/A,CC/OD, Loan </a:t>
            </a:r>
            <a:endParaRPr lang="en-US">
              <a:cs typeface="Arial"/>
            </a:endParaRPr>
          </a:p>
        </p:txBody>
      </p:sp>
      <p:sp>
        <p:nvSpPr>
          <p:cNvPr id="4" name="Slide Number Placeholder 3">
            <a:extLst>
              <a:ext uri="{FF2B5EF4-FFF2-40B4-BE49-F238E27FC236}">
                <a16:creationId xmlns:a16="http://schemas.microsoft.com/office/drawing/2014/main" id="{4B6ED245-2596-40CC-9192-21479A2753FC}"/>
              </a:ext>
            </a:extLst>
          </p:cNvPr>
          <p:cNvSpPr>
            <a:spLocks noGrp="1"/>
          </p:cNvSpPr>
          <p:nvPr>
            <p:ph type="sldNum" sz="quarter" idx="12"/>
          </p:nvPr>
        </p:nvSpPr>
        <p:spPr/>
        <p:txBody>
          <a:bodyPr/>
          <a:lstStyle/>
          <a:p>
            <a:fld id="{C7F1B9D8-1D95-44B3-9E1C-E404196FC055}" type="slidenum">
              <a:rPr lang="hi-IN" smtClean="0"/>
              <a:t>23</a:t>
            </a:fld>
            <a:endParaRPr lang="hi-IN"/>
          </a:p>
        </p:txBody>
      </p:sp>
      <p:sp>
        <p:nvSpPr>
          <p:cNvPr id="24" name="Line 1027">
            <a:extLst>
              <a:ext uri="{FF2B5EF4-FFF2-40B4-BE49-F238E27FC236}">
                <a16:creationId xmlns:a16="http://schemas.microsoft.com/office/drawing/2014/main" id="{E6B6633D-72E9-451E-A81E-01401DD91892}"/>
              </a:ext>
            </a:extLst>
          </p:cNvPr>
          <p:cNvSpPr>
            <a:spLocks noChangeShapeType="1"/>
          </p:cNvSpPr>
          <p:nvPr/>
        </p:nvSpPr>
        <p:spPr bwMode="auto">
          <a:xfrm>
            <a:off x="1705155" y="1022230"/>
            <a:ext cx="8763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5" name="Line 1028">
            <a:extLst>
              <a:ext uri="{FF2B5EF4-FFF2-40B4-BE49-F238E27FC236}">
                <a16:creationId xmlns:a16="http://schemas.microsoft.com/office/drawing/2014/main" id="{9AE2DF65-E433-42C8-95F7-41CF502E5170}"/>
              </a:ext>
            </a:extLst>
          </p:cNvPr>
          <p:cNvSpPr>
            <a:spLocks noChangeShapeType="1"/>
          </p:cNvSpPr>
          <p:nvPr/>
        </p:nvSpPr>
        <p:spPr bwMode="auto">
          <a:xfrm>
            <a:off x="1705155" y="1022230"/>
            <a:ext cx="0" cy="53340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6" name="Line 1029">
            <a:extLst>
              <a:ext uri="{FF2B5EF4-FFF2-40B4-BE49-F238E27FC236}">
                <a16:creationId xmlns:a16="http://schemas.microsoft.com/office/drawing/2014/main" id="{9624C49D-996C-4D38-A9A9-BEC1C661E656}"/>
              </a:ext>
            </a:extLst>
          </p:cNvPr>
          <p:cNvSpPr>
            <a:spLocks noChangeShapeType="1"/>
          </p:cNvSpPr>
          <p:nvPr/>
        </p:nvSpPr>
        <p:spPr bwMode="auto">
          <a:xfrm>
            <a:off x="1705155" y="6356230"/>
            <a:ext cx="86868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7" name="Line 1030">
            <a:extLst>
              <a:ext uri="{FF2B5EF4-FFF2-40B4-BE49-F238E27FC236}">
                <a16:creationId xmlns:a16="http://schemas.microsoft.com/office/drawing/2014/main" id="{296D75F8-DE24-4AF9-A66F-E9731BE08E52}"/>
              </a:ext>
            </a:extLst>
          </p:cNvPr>
          <p:cNvSpPr>
            <a:spLocks noChangeShapeType="1"/>
          </p:cNvSpPr>
          <p:nvPr/>
        </p:nvSpPr>
        <p:spPr bwMode="auto">
          <a:xfrm>
            <a:off x="10468155" y="1022230"/>
            <a:ext cx="0" cy="5257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8" name="Line 1031">
            <a:extLst>
              <a:ext uri="{FF2B5EF4-FFF2-40B4-BE49-F238E27FC236}">
                <a16:creationId xmlns:a16="http://schemas.microsoft.com/office/drawing/2014/main" id="{AD50DF80-7D97-4300-9EAB-C4E2BB72C113}"/>
              </a:ext>
            </a:extLst>
          </p:cNvPr>
          <p:cNvSpPr>
            <a:spLocks noChangeShapeType="1"/>
          </p:cNvSpPr>
          <p:nvPr/>
        </p:nvSpPr>
        <p:spPr bwMode="auto">
          <a:xfrm>
            <a:off x="10468155" y="6127630"/>
            <a:ext cx="0" cy="228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9" name="Line 1032">
            <a:extLst>
              <a:ext uri="{FF2B5EF4-FFF2-40B4-BE49-F238E27FC236}">
                <a16:creationId xmlns:a16="http://schemas.microsoft.com/office/drawing/2014/main" id="{EF7FDF24-7B04-4C53-8C1A-ECEE7AA6222D}"/>
              </a:ext>
            </a:extLst>
          </p:cNvPr>
          <p:cNvSpPr>
            <a:spLocks noChangeShapeType="1"/>
          </p:cNvSpPr>
          <p:nvPr/>
        </p:nvSpPr>
        <p:spPr bwMode="auto">
          <a:xfrm>
            <a:off x="10239555" y="6356230"/>
            <a:ext cx="228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30" name="Line 1033">
            <a:extLst>
              <a:ext uri="{FF2B5EF4-FFF2-40B4-BE49-F238E27FC236}">
                <a16:creationId xmlns:a16="http://schemas.microsoft.com/office/drawing/2014/main" id="{D0B1D502-1B2E-425D-BF5A-CDA3CF8271BA}"/>
              </a:ext>
            </a:extLst>
          </p:cNvPr>
          <p:cNvSpPr>
            <a:spLocks noChangeShapeType="1"/>
          </p:cNvSpPr>
          <p:nvPr/>
        </p:nvSpPr>
        <p:spPr bwMode="auto">
          <a:xfrm>
            <a:off x="1705155" y="1708030"/>
            <a:ext cx="8763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31" name="Line 1034">
            <a:extLst>
              <a:ext uri="{FF2B5EF4-FFF2-40B4-BE49-F238E27FC236}">
                <a16:creationId xmlns:a16="http://schemas.microsoft.com/office/drawing/2014/main" id="{0D4C6307-CB1D-49C4-B92C-44BB14653E6B}"/>
              </a:ext>
            </a:extLst>
          </p:cNvPr>
          <p:cNvSpPr>
            <a:spLocks noChangeShapeType="1"/>
          </p:cNvSpPr>
          <p:nvPr/>
        </p:nvSpPr>
        <p:spPr bwMode="auto">
          <a:xfrm>
            <a:off x="3991155" y="1022230"/>
            <a:ext cx="0" cy="53340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32" name="Line 1036">
            <a:extLst>
              <a:ext uri="{FF2B5EF4-FFF2-40B4-BE49-F238E27FC236}">
                <a16:creationId xmlns:a16="http://schemas.microsoft.com/office/drawing/2014/main" id="{4A140E3F-CDCC-4BD2-B9C8-F58E06B0F341}"/>
              </a:ext>
            </a:extLst>
          </p:cNvPr>
          <p:cNvSpPr>
            <a:spLocks noChangeShapeType="1"/>
          </p:cNvSpPr>
          <p:nvPr/>
        </p:nvSpPr>
        <p:spPr bwMode="auto">
          <a:xfrm>
            <a:off x="6277155" y="1174630"/>
            <a:ext cx="0" cy="5181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33" name="Line 1037">
            <a:extLst>
              <a:ext uri="{FF2B5EF4-FFF2-40B4-BE49-F238E27FC236}">
                <a16:creationId xmlns:a16="http://schemas.microsoft.com/office/drawing/2014/main" id="{7E877DF4-53ED-4532-BEC0-FB1BEEA3348B}"/>
              </a:ext>
            </a:extLst>
          </p:cNvPr>
          <p:cNvSpPr>
            <a:spLocks noChangeShapeType="1"/>
          </p:cNvSpPr>
          <p:nvPr/>
        </p:nvSpPr>
        <p:spPr bwMode="auto">
          <a:xfrm flipV="1">
            <a:off x="6277155" y="1022230"/>
            <a:ext cx="0" cy="228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34" name="Line 1038">
            <a:extLst>
              <a:ext uri="{FF2B5EF4-FFF2-40B4-BE49-F238E27FC236}">
                <a16:creationId xmlns:a16="http://schemas.microsoft.com/office/drawing/2014/main" id="{7FCB2783-5E47-4489-A8B3-FE4FD1F5C706}"/>
              </a:ext>
            </a:extLst>
          </p:cNvPr>
          <p:cNvSpPr>
            <a:spLocks noChangeShapeType="1"/>
          </p:cNvSpPr>
          <p:nvPr/>
        </p:nvSpPr>
        <p:spPr bwMode="auto">
          <a:xfrm>
            <a:off x="8715555" y="1022230"/>
            <a:ext cx="0" cy="53340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35" name="Rectangle 34">
            <a:extLst>
              <a:ext uri="{FF2B5EF4-FFF2-40B4-BE49-F238E27FC236}">
                <a16:creationId xmlns:a16="http://schemas.microsoft.com/office/drawing/2014/main" id="{3C9D1642-F995-4532-BC52-0A4188F04293}"/>
              </a:ext>
            </a:extLst>
          </p:cNvPr>
          <p:cNvSpPr>
            <a:spLocks noChangeArrowheads="1"/>
          </p:cNvSpPr>
          <p:nvPr/>
        </p:nvSpPr>
        <p:spPr bwMode="auto">
          <a:xfrm>
            <a:off x="2086155" y="1098431"/>
            <a:ext cx="1245021"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Application</a:t>
            </a:r>
          </a:p>
        </p:txBody>
      </p:sp>
      <p:sp>
        <p:nvSpPr>
          <p:cNvPr id="36" name="Rectangle 35">
            <a:extLst>
              <a:ext uri="{FF2B5EF4-FFF2-40B4-BE49-F238E27FC236}">
                <a16:creationId xmlns:a16="http://schemas.microsoft.com/office/drawing/2014/main" id="{0065672C-2468-421E-9C20-A9E0AFF12874}"/>
              </a:ext>
            </a:extLst>
          </p:cNvPr>
          <p:cNvSpPr>
            <a:spLocks noChangeArrowheads="1"/>
          </p:cNvSpPr>
          <p:nvPr/>
        </p:nvSpPr>
        <p:spPr bwMode="auto">
          <a:xfrm>
            <a:off x="3991155" y="1022231"/>
            <a:ext cx="4572000" cy="77946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Scrutiny &amp;</a:t>
            </a:r>
          </a:p>
          <a:p>
            <a:pPr>
              <a:spcBef>
                <a:spcPct val="50000"/>
              </a:spcBef>
            </a:pPr>
            <a:r>
              <a:rPr lang="en-US"/>
              <a:t>verification</a:t>
            </a:r>
          </a:p>
        </p:txBody>
      </p:sp>
      <p:sp>
        <p:nvSpPr>
          <p:cNvPr id="37" name="Rectangle 36">
            <a:extLst>
              <a:ext uri="{FF2B5EF4-FFF2-40B4-BE49-F238E27FC236}">
                <a16:creationId xmlns:a16="http://schemas.microsoft.com/office/drawing/2014/main" id="{507CFA58-70C3-42A2-ABFA-1AA71550FAC1}"/>
              </a:ext>
            </a:extLst>
          </p:cNvPr>
          <p:cNvSpPr>
            <a:spLocks noChangeArrowheads="1"/>
          </p:cNvSpPr>
          <p:nvPr/>
        </p:nvSpPr>
        <p:spPr bwMode="auto">
          <a:xfrm>
            <a:off x="6429555" y="1022231"/>
            <a:ext cx="4572000" cy="77946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Account opening &amp;</a:t>
            </a:r>
          </a:p>
          <a:p>
            <a:pPr>
              <a:spcBef>
                <a:spcPct val="50000"/>
              </a:spcBef>
            </a:pPr>
            <a:r>
              <a:rPr lang="en-US"/>
              <a:t>maintenance</a:t>
            </a:r>
          </a:p>
        </p:txBody>
      </p:sp>
      <p:sp>
        <p:nvSpPr>
          <p:cNvPr id="38" name="Rectangle 37">
            <a:extLst>
              <a:ext uri="{FF2B5EF4-FFF2-40B4-BE49-F238E27FC236}">
                <a16:creationId xmlns:a16="http://schemas.microsoft.com/office/drawing/2014/main" id="{7CC8D083-210C-43F3-9A97-8EBE67E23A29}"/>
              </a:ext>
            </a:extLst>
          </p:cNvPr>
          <p:cNvSpPr>
            <a:spLocks noChangeArrowheads="1"/>
          </p:cNvSpPr>
          <p:nvPr/>
        </p:nvSpPr>
        <p:spPr bwMode="auto">
          <a:xfrm>
            <a:off x="8715555" y="1250831"/>
            <a:ext cx="4572000" cy="3667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Communication</a:t>
            </a:r>
          </a:p>
        </p:txBody>
      </p:sp>
      <p:sp>
        <p:nvSpPr>
          <p:cNvPr id="39" name="Rectangle 38">
            <a:extLst>
              <a:ext uri="{FF2B5EF4-FFF2-40B4-BE49-F238E27FC236}">
                <a16:creationId xmlns:a16="http://schemas.microsoft.com/office/drawing/2014/main" id="{DCFB7D6F-5540-4219-B17C-6C930618ED7F}"/>
              </a:ext>
            </a:extLst>
          </p:cNvPr>
          <p:cNvSpPr>
            <a:spLocks noChangeArrowheads="1"/>
          </p:cNvSpPr>
          <p:nvPr/>
        </p:nvSpPr>
        <p:spPr bwMode="auto">
          <a:xfrm>
            <a:off x="1933755" y="1708030"/>
            <a:ext cx="1905000" cy="4170372"/>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000" b="1"/>
              <a:t>Applicant should furnish all details as per KYC norms prescribed by RBI </a:t>
            </a:r>
          </a:p>
          <a:p>
            <a:pPr>
              <a:spcBef>
                <a:spcPct val="50000"/>
              </a:spcBef>
            </a:pPr>
            <a:r>
              <a:rPr lang="en-US" sz="1000" b="1"/>
              <a:t>Documents to be submitted:</a:t>
            </a:r>
          </a:p>
          <a:p>
            <a:pPr>
              <a:spcBef>
                <a:spcPct val="50000"/>
              </a:spcBef>
            </a:pPr>
            <a:r>
              <a:rPr lang="en-US" sz="1000" b="1"/>
              <a:t>1. Account opening form</a:t>
            </a:r>
          </a:p>
          <a:p>
            <a:pPr>
              <a:spcBef>
                <a:spcPct val="50000"/>
              </a:spcBef>
            </a:pPr>
            <a:r>
              <a:rPr lang="en-US" sz="1000" b="1"/>
              <a:t>2. Passport size photo</a:t>
            </a:r>
          </a:p>
          <a:p>
            <a:pPr>
              <a:spcBef>
                <a:spcPct val="50000"/>
              </a:spcBef>
            </a:pPr>
            <a:r>
              <a:rPr lang="en-US" sz="1000" b="1"/>
              <a:t>3. Address proof</a:t>
            </a:r>
          </a:p>
          <a:p>
            <a:pPr>
              <a:spcBef>
                <a:spcPct val="50000"/>
              </a:spcBef>
            </a:pPr>
            <a:r>
              <a:rPr lang="en-US" sz="1000" b="1"/>
              <a:t>4. Identity proof</a:t>
            </a:r>
          </a:p>
          <a:p>
            <a:pPr>
              <a:spcBef>
                <a:spcPct val="50000"/>
              </a:spcBef>
            </a:pPr>
            <a:r>
              <a:rPr lang="en-US" sz="1000" b="1"/>
              <a:t>5. PAN/GIR number or F.No.60 </a:t>
            </a:r>
          </a:p>
          <a:p>
            <a:pPr>
              <a:spcBef>
                <a:spcPct val="50000"/>
              </a:spcBef>
            </a:pPr>
            <a:r>
              <a:rPr lang="en-US" sz="1000" b="1"/>
              <a:t>6. Introduction letter from other existing Bank in case introduction is not available at the Bank where a/c needs to be opened.</a:t>
            </a:r>
          </a:p>
          <a:p>
            <a:pPr>
              <a:spcBef>
                <a:spcPct val="50000"/>
              </a:spcBef>
            </a:pPr>
            <a:r>
              <a:rPr lang="en-US" sz="1000" b="1"/>
              <a:t>7. Previous Bank statement ( for CC/OD,Loan a/c)</a:t>
            </a:r>
          </a:p>
          <a:p>
            <a:pPr>
              <a:spcBef>
                <a:spcPct val="50000"/>
              </a:spcBef>
            </a:pPr>
            <a:r>
              <a:rPr lang="en-US" sz="1000" b="1"/>
              <a:t>8. Previous Income Tax returns ( for CC/OD,Loan a/c)</a:t>
            </a:r>
          </a:p>
          <a:p>
            <a:pPr>
              <a:spcBef>
                <a:spcPct val="50000"/>
              </a:spcBef>
            </a:pPr>
            <a:r>
              <a:rPr lang="en-US" sz="1000" b="1"/>
              <a:t>9. Previous Audited Balance Sheet ( for CC/OD,Loan a/c) </a:t>
            </a:r>
          </a:p>
          <a:p>
            <a:pPr>
              <a:spcBef>
                <a:spcPct val="50000"/>
              </a:spcBef>
            </a:pPr>
            <a:endParaRPr lang="en-US" sz="1000" b="1"/>
          </a:p>
        </p:txBody>
      </p:sp>
      <p:sp>
        <p:nvSpPr>
          <p:cNvPr id="40" name="Rectangle 39">
            <a:extLst>
              <a:ext uri="{FF2B5EF4-FFF2-40B4-BE49-F238E27FC236}">
                <a16:creationId xmlns:a16="http://schemas.microsoft.com/office/drawing/2014/main" id="{8284F30B-22A6-4FBA-876E-2E200C4147CE}"/>
              </a:ext>
            </a:extLst>
          </p:cNvPr>
          <p:cNvSpPr>
            <a:spLocks noChangeArrowheads="1"/>
          </p:cNvSpPr>
          <p:nvPr/>
        </p:nvSpPr>
        <p:spPr bwMode="auto">
          <a:xfrm>
            <a:off x="4067355" y="1936631"/>
            <a:ext cx="2133600" cy="2246769"/>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400" dirty="0"/>
              <a:t>Verification of documents submitted.</a:t>
            </a:r>
          </a:p>
          <a:p>
            <a:pPr>
              <a:spcBef>
                <a:spcPct val="50000"/>
              </a:spcBef>
            </a:pPr>
            <a:r>
              <a:rPr lang="en-US" sz="1400" dirty="0"/>
              <a:t>Checking for correctness of documents/details furnished.</a:t>
            </a:r>
            <a:endParaRPr lang="en-US" sz="1400" noProof="1"/>
          </a:p>
          <a:p>
            <a:pPr>
              <a:spcBef>
                <a:spcPct val="50000"/>
              </a:spcBef>
            </a:pPr>
            <a:r>
              <a:rPr lang="en-US" sz="1400" dirty="0"/>
              <a:t>In case of declaration like F.No.60/F.No.61, all </a:t>
            </a:r>
            <a:r>
              <a:rPr lang="en-US" sz="1400" dirty="0" err="1"/>
              <a:t>coloumns</a:t>
            </a:r>
            <a:r>
              <a:rPr lang="en-US" sz="1400" dirty="0"/>
              <a:t> should be filled in correctly.</a:t>
            </a:r>
          </a:p>
        </p:txBody>
      </p:sp>
      <p:sp>
        <p:nvSpPr>
          <p:cNvPr id="41" name="Rectangle 40">
            <a:extLst>
              <a:ext uri="{FF2B5EF4-FFF2-40B4-BE49-F238E27FC236}">
                <a16:creationId xmlns:a16="http://schemas.microsoft.com/office/drawing/2014/main" id="{F88FE8F2-198A-4736-AF1E-182AC9A47AE3}"/>
              </a:ext>
            </a:extLst>
          </p:cNvPr>
          <p:cNvSpPr>
            <a:spLocks noChangeArrowheads="1"/>
          </p:cNvSpPr>
          <p:nvPr/>
        </p:nvSpPr>
        <p:spPr bwMode="auto">
          <a:xfrm>
            <a:off x="6353355" y="2012831"/>
            <a:ext cx="2209800" cy="266226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400"/>
              <a:t>Account opening process</a:t>
            </a:r>
          </a:p>
          <a:p>
            <a:pPr>
              <a:spcBef>
                <a:spcPct val="50000"/>
              </a:spcBef>
            </a:pPr>
            <a:r>
              <a:rPr lang="en-US" sz="1400"/>
              <a:t>Signature scanning</a:t>
            </a:r>
          </a:p>
          <a:p>
            <a:pPr>
              <a:spcBef>
                <a:spcPct val="50000"/>
              </a:spcBef>
            </a:pPr>
            <a:r>
              <a:rPr lang="en-US" sz="1400"/>
              <a:t>Cheque book issuance                                   ( SB,CA,CC/OD,Loan)</a:t>
            </a:r>
          </a:p>
          <a:p>
            <a:pPr>
              <a:spcBef>
                <a:spcPct val="50000"/>
              </a:spcBef>
            </a:pPr>
            <a:r>
              <a:rPr lang="en-US" sz="1400"/>
              <a:t>A/c crediting/pay-in (SB,CA &amp; CC/OD, Loan)</a:t>
            </a:r>
          </a:p>
          <a:p>
            <a:pPr>
              <a:spcBef>
                <a:spcPct val="50000"/>
              </a:spcBef>
            </a:pPr>
            <a:r>
              <a:rPr lang="en-US" sz="1400"/>
              <a:t>A/c disbursement ( CC/OD, Loan) </a:t>
            </a:r>
          </a:p>
          <a:p>
            <a:pPr>
              <a:spcBef>
                <a:spcPct val="50000"/>
              </a:spcBef>
            </a:pPr>
            <a:r>
              <a:rPr lang="en-US"/>
              <a:t>			</a:t>
            </a:r>
          </a:p>
        </p:txBody>
      </p:sp>
      <p:sp>
        <p:nvSpPr>
          <p:cNvPr id="42" name="Rectangle 41">
            <a:extLst>
              <a:ext uri="{FF2B5EF4-FFF2-40B4-BE49-F238E27FC236}">
                <a16:creationId xmlns:a16="http://schemas.microsoft.com/office/drawing/2014/main" id="{5EB5379A-B15C-4D13-A11F-A5CAC1A4CA8D}"/>
              </a:ext>
            </a:extLst>
          </p:cNvPr>
          <p:cNvSpPr>
            <a:spLocks noChangeArrowheads="1"/>
          </p:cNvSpPr>
          <p:nvPr/>
        </p:nvSpPr>
        <p:spPr bwMode="auto">
          <a:xfrm>
            <a:off x="8791755" y="1784231"/>
            <a:ext cx="1600200" cy="2031325"/>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400"/>
              <a:t>Welcome letter with the following </a:t>
            </a:r>
          </a:p>
          <a:p>
            <a:pPr>
              <a:spcBef>
                <a:spcPct val="50000"/>
              </a:spcBef>
            </a:pPr>
            <a:r>
              <a:rPr lang="en-US" sz="1400"/>
              <a:t>Enclosed: </a:t>
            </a:r>
          </a:p>
          <a:p>
            <a:pPr>
              <a:spcBef>
                <a:spcPct val="50000"/>
              </a:spcBef>
            </a:pPr>
            <a:r>
              <a:rPr lang="en-US" sz="1400"/>
              <a:t>Debit Card  </a:t>
            </a:r>
          </a:p>
          <a:p>
            <a:pPr>
              <a:spcBef>
                <a:spcPct val="50000"/>
              </a:spcBef>
            </a:pPr>
            <a:r>
              <a:rPr lang="en-US" sz="1400"/>
              <a:t>Product related brochure etc.</a:t>
            </a:r>
          </a:p>
          <a:p>
            <a:pPr>
              <a:spcBef>
                <a:spcPct val="50000"/>
              </a:spcBef>
            </a:pPr>
            <a:endParaRPr lang="en-US" sz="1400"/>
          </a:p>
        </p:txBody>
      </p:sp>
    </p:spTree>
    <p:extLst>
      <p:ext uri="{BB962C8B-B14F-4D97-AF65-F5344CB8AC3E}">
        <p14:creationId xmlns:p14="http://schemas.microsoft.com/office/powerpoint/2010/main" val="1385770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98A8CBD-4C92-4ABD-A597-08AF6274CA6B}"/>
              </a:ext>
            </a:extLst>
          </p:cNvPr>
          <p:cNvGraphicFramePr>
            <a:graphicFrameLocks noGrp="1"/>
          </p:cNvGraphicFramePr>
          <p:nvPr>
            <p:ph idx="1"/>
          </p:nvPr>
        </p:nvGraphicFramePr>
        <p:xfrm>
          <a:off x="838200" y="1825625"/>
          <a:ext cx="10714036" cy="3779520"/>
        </p:xfrm>
        <a:graphic>
          <a:graphicData uri="http://schemas.openxmlformats.org/drawingml/2006/table">
            <a:tbl>
              <a:tblPr firstRow="1" bandRow="1">
                <a:tableStyleId>{5C22544A-7EE6-4342-B048-85BDC9FD1C3A}</a:tableStyleId>
              </a:tblPr>
              <a:tblGrid>
                <a:gridCol w="3657088">
                  <a:extLst>
                    <a:ext uri="{9D8B030D-6E8A-4147-A177-3AD203B41FA5}">
                      <a16:colId xmlns:a16="http://schemas.microsoft.com/office/drawing/2014/main" val="3437584802"/>
                    </a:ext>
                  </a:extLst>
                </a:gridCol>
                <a:gridCol w="2449242">
                  <a:extLst>
                    <a:ext uri="{9D8B030D-6E8A-4147-A177-3AD203B41FA5}">
                      <a16:colId xmlns:a16="http://schemas.microsoft.com/office/drawing/2014/main" val="755431607"/>
                    </a:ext>
                  </a:extLst>
                </a:gridCol>
                <a:gridCol w="1353234">
                  <a:extLst>
                    <a:ext uri="{9D8B030D-6E8A-4147-A177-3AD203B41FA5}">
                      <a16:colId xmlns:a16="http://schemas.microsoft.com/office/drawing/2014/main" val="2629648173"/>
                    </a:ext>
                  </a:extLst>
                </a:gridCol>
                <a:gridCol w="1543358">
                  <a:extLst>
                    <a:ext uri="{9D8B030D-6E8A-4147-A177-3AD203B41FA5}">
                      <a16:colId xmlns:a16="http://schemas.microsoft.com/office/drawing/2014/main" val="2478553585"/>
                    </a:ext>
                  </a:extLst>
                </a:gridCol>
                <a:gridCol w="1711114">
                  <a:extLst>
                    <a:ext uri="{9D8B030D-6E8A-4147-A177-3AD203B41FA5}">
                      <a16:colId xmlns:a16="http://schemas.microsoft.com/office/drawing/2014/main" val="3273094022"/>
                    </a:ext>
                  </a:extLst>
                </a:gridCol>
              </a:tblGrid>
              <a:tr h="371475">
                <a:tc>
                  <a:txBody>
                    <a:bodyPr/>
                    <a:lstStyle/>
                    <a:p>
                      <a:pPr algn="l" fontAlgn="base"/>
                      <a:r>
                        <a:rPr lang="en-US" sz="1600" u="none" strike="noStrike">
                          <a:effectLst/>
                        </a:rPr>
                        <a:t>Transactions</a:t>
                      </a:r>
                      <a:r>
                        <a:rPr lang="en-US" sz="1600">
                          <a:effectLst/>
                        </a:rPr>
                        <a:t>​</a:t>
                      </a:r>
                      <a:endParaRPr lang="en-US" b="0" i="0">
                        <a:solidFill>
                          <a:srgbClr val="000000"/>
                        </a:solidFill>
                        <a:effectLst/>
                      </a:endParaRPr>
                    </a:p>
                  </a:txBody>
                  <a:tcPr/>
                </a:tc>
                <a:tc>
                  <a:txBody>
                    <a:bodyPr/>
                    <a:lstStyle/>
                    <a:p>
                      <a:pPr algn="l" fontAlgn="base"/>
                      <a:r>
                        <a:rPr lang="en-US" sz="1600" u="none" strike="noStrike">
                          <a:effectLst/>
                        </a:rPr>
                        <a:t>Fee &amp; Charges</a:t>
                      </a:r>
                      <a:r>
                        <a:rPr lang="en-US" sz="1600">
                          <a:effectLst/>
                        </a:rPr>
                        <a:t>​</a:t>
                      </a:r>
                      <a:endParaRPr lang="en-US" b="0" i="0">
                        <a:solidFill>
                          <a:srgbClr val="000000"/>
                        </a:solidFill>
                        <a:effectLst/>
                      </a:endParaRPr>
                    </a:p>
                  </a:txBody>
                  <a:tcPr/>
                </a:tc>
                <a:tc>
                  <a:txBody>
                    <a:bodyPr/>
                    <a:lstStyle/>
                    <a:p>
                      <a:pPr algn="l" fontAlgn="base"/>
                      <a:r>
                        <a:rPr lang="en-US" sz="1600" u="none" strike="noStrike">
                          <a:effectLst/>
                        </a:rPr>
                        <a:t>Interest</a:t>
                      </a:r>
                      <a:r>
                        <a:rPr lang="en-US" sz="1600">
                          <a:effectLst/>
                        </a:rPr>
                        <a:t>​</a:t>
                      </a:r>
                      <a:endParaRPr lang="en-US" b="0" i="0">
                        <a:solidFill>
                          <a:srgbClr val="000000"/>
                        </a:solidFill>
                        <a:effectLst/>
                      </a:endParaRPr>
                    </a:p>
                  </a:txBody>
                  <a:tcPr/>
                </a:tc>
                <a:tc>
                  <a:txBody>
                    <a:bodyPr/>
                    <a:lstStyle/>
                    <a:p>
                      <a:pPr algn="l" fontAlgn="base"/>
                      <a:r>
                        <a:rPr lang="en-US" sz="1600" u="none" strike="noStrike">
                          <a:effectLst/>
                        </a:rPr>
                        <a:t>Report Generati- on</a:t>
                      </a:r>
                      <a:r>
                        <a:rPr lang="en-US" sz="1600">
                          <a:effectLst/>
                        </a:rPr>
                        <a:t>​</a:t>
                      </a:r>
                      <a:endParaRPr lang="en-US" b="0" i="0">
                        <a:solidFill>
                          <a:srgbClr val="000000"/>
                        </a:solidFill>
                        <a:effectLst/>
                      </a:endParaRPr>
                    </a:p>
                  </a:txBody>
                  <a:tcPr/>
                </a:tc>
                <a:tc>
                  <a:txBody>
                    <a:bodyPr/>
                    <a:lstStyle/>
                    <a:p>
                      <a:pPr algn="l" fontAlgn="base"/>
                      <a:r>
                        <a:rPr lang="en-US" sz="1600" u="none" strike="noStrike">
                          <a:effectLst/>
                        </a:rPr>
                        <a:t>Customer related activities</a:t>
                      </a:r>
                      <a:r>
                        <a:rPr lang="en-US" sz="1600">
                          <a:effectLst/>
                        </a:rPr>
                        <a:t>​</a:t>
                      </a:r>
                      <a:endParaRPr lang="en-US" b="0" i="0">
                        <a:solidFill>
                          <a:srgbClr val="000000"/>
                        </a:solidFill>
                        <a:effectLst/>
                      </a:endParaRPr>
                    </a:p>
                  </a:txBody>
                  <a:tcPr/>
                </a:tc>
                <a:extLst>
                  <a:ext uri="{0D108BD9-81ED-4DB2-BD59-A6C34878D82A}">
                    <a16:rowId xmlns:a16="http://schemas.microsoft.com/office/drawing/2014/main" val="434099406"/>
                  </a:ext>
                </a:extLst>
              </a:tr>
              <a:tr h="514350">
                <a:tc>
                  <a:txBody>
                    <a:bodyPr/>
                    <a:lstStyle/>
                    <a:p>
                      <a:pPr algn="l" fontAlgn="base"/>
                      <a:r>
                        <a:rPr lang="en-US" sz="1200" u="none" strike="noStrike">
                          <a:effectLst/>
                        </a:rPr>
                        <a:t>Transactions relating to :</a:t>
                      </a:r>
                      <a:r>
                        <a:rPr lang="en-US" sz="1200">
                          <a:effectLst/>
                        </a:rPr>
                        <a:t>​</a:t>
                      </a:r>
                      <a:endParaRPr lang="en-US">
                        <a:effectLst/>
                      </a:endParaRPr>
                    </a:p>
                    <a:p>
                      <a:pPr marL="342900" lvl="0" indent="-342900" algn="l" fontAlgn="base">
                        <a:buFont typeface="Arial" panose="020B0604020202020204" pitchFamily="34" charset="0"/>
                        <a:buChar char="•"/>
                      </a:pPr>
                      <a:r>
                        <a:rPr lang="en-US" sz="1200" u="none" strike="noStrike">
                          <a:effectLst/>
                        </a:rPr>
                        <a:t>Cash</a:t>
                      </a:r>
                      <a:r>
                        <a:rPr lang="en-US" sz="1200">
                          <a:effectLst/>
                        </a:rPr>
                        <a:t>​</a:t>
                      </a:r>
                      <a:endParaRPr lang="en-US" sz="960">
                        <a:effectLst/>
                      </a:endParaRPr>
                    </a:p>
                    <a:p>
                      <a:pPr marL="342900" lvl="0" indent="-342900" algn="l" fontAlgn="base">
                        <a:buFont typeface="Arial" panose="020B0604020202020204" pitchFamily="34" charset="0"/>
                        <a:buChar char="•"/>
                      </a:pPr>
                      <a:r>
                        <a:rPr lang="en-US" sz="1200" u="none" strike="noStrike">
                          <a:effectLst/>
                        </a:rPr>
                        <a:t>Cheque</a:t>
                      </a:r>
                      <a:r>
                        <a:rPr lang="en-US" sz="1200">
                          <a:effectLst/>
                        </a:rPr>
                        <a:t>​</a:t>
                      </a:r>
                      <a:endParaRPr lang="en-US" sz="960">
                        <a:effectLst/>
                      </a:endParaRPr>
                    </a:p>
                    <a:p>
                      <a:pPr marL="342900" lvl="0" indent="-342900" algn="l" fontAlgn="base">
                        <a:buFont typeface="Arial" panose="020B0604020202020204" pitchFamily="34" charset="0"/>
                        <a:buChar char="•"/>
                      </a:pPr>
                      <a:r>
                        <a:rPr lang="en-US" sz="1200" u="none" strike="noStrike">
                          <a:effectLst/>
                        </a:rPr>
                        <a:t>DD/BC/TC</a:t>
                      </a:r>
                      <a:r>
                        <a:rPr lang="en-US" sz="1200">
                          <a:effectLst/>
                        </a:rPr>
                        <a:t>​</a:t>
                      </a:r>
                      <a:endParaRPr lang="en-US" sz="960">
                        <a:effectLst/>
                      </a:endParaRPr>
                    </a:p>
                    <a:p>
                      <a:pPr marL="342900" lvl="0" indent="-342900" algn="l" fontAlgn="base">
                        <a:buFont typeface="Arial" panose="020B0604020202020204" pitchFamily="34" charset="0"/>
                        <a:buChar char="•"/>
                      </a:pPr>
                      <a:r>
                        <a:rPr lang="en-US" sz="1200" u="none" strike="noStrike">
                          <a:effectLst/>
                        </a:rPr>
                        <a:t>SB/CA/TD/Loan operations</a:t>
                      </a:r>
                      <a:r>
                        <a:rPr lang="en-US" sz="1200">
                          <a:effectLst/>
                        </a:rPr>
                        <a:t>​</a:t>
                      </a:r>
                      <a:endParaRPr lang="en-US" sz="960">
                        <a:effectLst/>
                      </a:endParaRPr>
                    </a:p>
                    <a:p>
                      <a:pPr algn="l" fontAlgn="base"/>
                      <a:r>
                        <a:rPr lang="en-US" sz="1200" u="none" strike="noStrike">
                          <a:effectLst/>
                        </a:rPr>
                        <a:t> </a:t>
                      </a:r>
                      <a:r>
                        <a:rPr lang="en-US" sz="1200">
                          <a:effectLst/>
                        </a:rPr>
                        <a:t>​</a:t>
                      </a:r>
                      <a:endParaRPr lang="en-US">
                        <a:effectLst/>
                      </a:endParaRPr>
                    </a:p>
                    <a:p>
                      <a:pPr algn="l" fontAlgn="base"/>
                      <a:r>
                        <a:rPr lang="en-US" sz="1200">
                          <a:effectLst/>
                        </a:rPr>
                        <a:t>​</a:t>
                      </a:r>
                      <a:endParaRPr lang="en-US" b="0" i="0">
                        <a:solidFill>
                          <a:srgbClr val="000000"/>
                        </a:solidFill>
                        <a:effectLst/>
                      </a:endParaRPr>
                    </a:p>
                  </a:txBody>
                  <a:tcPr/>
                </a:tc>
                <a:tc>
                  <a:txBody>
                    <a:bodyPr/>
                    <a:lstStyle/>
                    <a:p>
                      <a:pPr algn="l" fontAlgn="base"/>
                      <a:r>
                        <a:rPr lang="en-US" sz="1200" u="none" strike="noStrike">
                          <a:effectLst/>
                        </a:rPr>
                        <a:t>For the following txns:</a:t>
                      </a:r>
                      <a:r>
                        <a:rPr lang="en-US" sz="1200">
                          <a:effectLst/>
                        </a:rPr>
                        <a:t>​</a:t>
                      </a:r>
                      <a:endParaRPr lang="en-US">
                        <a:effectLst/>
                      </a:endParaRPr>
                    </a:p>
                    <a:p>
                      <a:pPr algn="l" fontAlgn="base"/>
                      <a:r>
                        <a:rPr lang="en-US" sz="1200" u="none" strike="noStrike">
                          <a:effectLst/>
                        </a:rPr>
                        <a:t>-Ledger Folio charges</a:t>
                      </a:r>
                      <a:r>
                        <a:rPr lang="en-US" sz="1200">
                          <a:effectLst/>
                        </a:rPr>
                        <a:t>​</a:t>
                      </a:r>
                      <a:endParaRPr lang="en-US">
                        <a:effectLst/>
                      </a:endParaRPr>
                    </a:p>
                    <a:p>
                      <a:pPr algn="l" fontAlgn="base"/>
                      <a:r>
                        <a:rPr lang="en-US" sz="1200" u="none" strike="noStrike">
                          <a:effectLst/>
                        </a:rPr>
                        <a:t>-Cheque return  (Inward/Outward)</a:t>
                      </a:r>
                      <a:r>
                        <a:rPr lang="en-US" sz="1200">
                          <a:effectLst/>
                        </a:rPr>
                        <a:t>​</a:t>
                      </a:r>
                      <a:endParaRPr lang="en-US">
                        <a:effectLst/>
                      </a:endParaRPr>
                    </a:p>
                    <a:p>
                      <a:pPr algn="l" fontAlgn="base"/>
                      <a:r>
                        <a:rPr lang="en-US" sz="1200" u="none" strike="noStrike">
                          <a:effectLst/>
                        </a:rPr>
                        <a:t>-Duplicate statement </a:t>
                      </a:r>
                      <a:r>
                        <a:rPr lang="en-US" sz="1200">
                          <a:effectLst/>
                        </a:rPr>
                        <a:t>​</a:t>
                      </a:r>
                      <a:endParaRPr lang="en-US">
                        <a:effectLst/>
                      </a:endParaRPr>
                    </a:p>
                    <a:p>
                      <a:pPr algn="l" fontAlgn="base"/>
                      <a:r>
                        <a:rPr lang="en-US" sz="1200" u="none" strike="noStrike">
                          <a:effectLst/>
                        </a:rPr>
                        <a:t>-Processing charges for loan/OD accounts</a:t>
                      </a:r>
                      <a:r>
                        <a:rPr lang="en-US" sz="1200">
                          <a:effectLst/>
                        </a:rPr>
                        <a:t>​</a:t>
                      </a:r>
                      <a:endParaRPr lang="en-US">
                        <a:effectLst/>
                      </a:endParaRPr>
                    </a:p>
                    <a:p>
                      <a:pPr algn="l" fontAlgn="base"/>
                      <a:r>
                        <a:rPr lang="en-US" sz="1200" u="none" strike="noStrike">
                          <a:effectLst/>
                        </a:rPr>
                        <a:t>-Late fee for ‘repayment’ of loan</a:t>
                      </a:r>
                      <a:r>
                        <a:rPr lang="en-US" sz="1200">
                          <a:effectLst/>
                        </a:rPr>
                        <a:t>​</a:t>
                      </a:r>
                      <a:endParaRPr lang="en-US">
                        <a:effectLst/>
                      </a:endParaRPr>
                    </a:p>
                    <a:p>
                      <a:pPr algn="l" fontAlgn="base"/>
                      <a:r>
                        <a:rPr lang="en-US" sz="1200" u="none" strike="noStrike">
                          <a:effectLst/>
                        </a:rPr>
                        <a:t>-Penalty for preclosure of TD/Loan</a:t>
                      </a:r>
                      <a:r>
                        <a:rPr lang="en-US" sz="1200">
                          <a:effectLst/>
                        </a:rPr>
                        <a:t>​</a:t>
                      </a:r>
                      <a:endParaRPr lang="en-US">
                        <a:effectLst/>
                      </a:endParaRPr>
                    </a:p>
                    <a:p>
                      <a:pPr algn="l" fontAlgn="base"/>
                      <a:r>
                        <a:rPr lang="en-US" sz="1200" u="none" strike="noStrike">
                          <a:effectLst/>
                        </a:rPr>
                        <a:t>-‘Non maintenance’ of minimum balance</a:t>
                      </a:r>
                      <a:r>
                        <a:rPr lang="en-US" sz="1200">
                          <a:effectLst/>
                        </a:rPr>
                        <a:t>​</a:t>
                      </a:r>
                      <a:endParaRPr lang="en-US">
                        <a:effectLst/>
                      </a:endParaRPr>
                    </a:p>
                    <a:p>
                      <a:pPr algn="l" fontAlgn="base"/>
                      <a:r>
                        <a:rPr lang="en-US" sz="1200" u="none" strike="noStrike">
                          <a:effectLst/>
                        </a:rPr>
                        <a:t>-‘Stop payment’ of Cheque/DD</a:t>
                      </a:r>
                      <a:r>
                        <a:rPr lang="en-US" sz="1200">
                          <a:effectLst/>
                        </a:rPr>
                        <a:t>​</a:t>
                      </a:r>
                      <a:endParaRPr lang="en-US">
                        <a:effectLst/>
                      </a:endParaRPr>
                    </a:p>
                    <a:p>
                      <a:pPr algn="l" fontAlgn="base"/>
                      <a:r>
                        <a:rPr lang="en-US" sz="1200" u="none" strike="noStrike">
                          <a:effectLst/>
                        </a:rPr>
                        <a:t>-Issuance/Cancellation of  DD/BC/TC  </a:t>
                      </a:r>
                      <a:r>
                        <a:rPr lang="en-US" sz="1200">
                          <a:effectLst/>
                        </a:rPr>
                        <a:t>​</a:t>
                      </a:r>
                      <a:endParaRPr lang="en-US">
                        <a:effectLst/>
                      </a:endParaRPr>
                    </a:p>
                    <a:p>
                      <a:pPr algn="l" fontAlgn="base"/>
                      <a:r>
                        <a:rPr lang="en-US" sz="1200" u="none" strike="noStrike">
                          <a:effectLst/>
                        </a:rPr>
                        <a:t>-Issuance of cheque leaf/book.</a:t>
                      </a:r>
                      <a:r>
                        <a:rPr lang="en-US" sz="1200">
                          <a:effectLst/>
                        </a:rPr>
                        <a:t>​</a:t>
                      </a:r>
                      <a:endParaRPr lang="en-US" b="0" i="0">
                        <a:solidFill>
                          <a:srgbClr val="000000"/>
                        </a:solidFill>
                        <a:effectLst/>
                      </a:endParaRPr>
                    </a:p>
                  </a:txBody>
                  <a:tcPr/>
                </a:tc>
                <a:tc>
                  <a:txBody>
                    <a:bodyPr/>
                    <a:lstStyle/>
                    <a:p>
                      <a:pPr algn="l" fontAlgn="base"/>
                      <a:r>
                        <a:rPr lang="en-US" sz="1200" u="none" strike="noStrike">
                          <a:effectLst/>
                        </a:rPr>
                        <a:t>Interest Credits       ( SB)</a:t>
                      </a:r>
                      <a:r>
                        <a:rPr lang="en-US" sz="1200">
                          <a:effectLst/>
                        </a:rPr>
                        <a:t>​</a:t>
                      </a:r>
                      <a:endParaRPr lang="en-US">
                        <a:effectLst/>
                      </a:endParaRPr>
                    </a:p>
                    <a:p>
                      <a:pPr algn="l" fontAlgn="base"/>
                      <a:r>
                        <a:rPr lang="en-US" sz="1200">
                          <a:effectLst/>
                        </a:rPr>
                        <a:t>​</a:t>
                      </a:r>
                      <a:endParaRPr lang="en-US">
                        <a:effectLst/>
                      </a:endParaRPr>
                    </a:p>
                    <a:p>
                      <a:pPr algn="l" fontAlgn="base"/>
                      <a:r>
                        <a:rPr lang="en-US" sz="1200" u="none" strike="noStrike">
                          <a:effectLst/>
                        </a:rPr>
                        <a:t>Interest Accruals</a:t>
                      </a:r>
                      <a:r>
                        <a:rPr lang="en-US" sz="1200">
                          <a:effectLst/>
                        </a:rPr>
                        <a:t>​</a:t>
                      </a:r>
                      <a:endParaRPr lang="en-US">
                        <a:effectLst/>
                      </a:endParaRPr>
                    </a:p>
                    <a:p>
                      <a:pPr algn="l" fontAlgn="base"/>
                      <a:r>
                        <a:rPr lang="en-US" sz="1200" u="none" strike="noStrike">
                          <a:effectLst/>
                        </a:rPr>
                        <a:t>(Cr &amp; Dr interest)</a:t>
                      </a:r>
                      <a:r>
                        <a:rPr lang="en-US" sz="1200">
                          <a:effectLst/>
                        </a:rPr>
                        <a:t>​</a:t>
                      </a:r>
                      <a:endParaRPr lang="en-US">
                        <a:effectLst/>
                      </a:endParaRPr>
                    </a:p>
                    <a:p>
                      <a:pPr algn="l" fontAlgn="base"/>
                      <a:r>
                        <a:rPr lang="en-US" sz="1200" u="none" strike="noStrike">
                          <a:effectLst/>
                        </a:rPr>
                        <a:t>Interest Capitaliztn (Cr &amp; Dr interest)</a:t>
                      </a:r>
                      <a:r>
                        <a:rPr lang="en-US" sz="1200">
                          <a:effectLst/>
                        </a:rPr>
                        <a:t>​</a:t>
                      </a:r>
                      <a:endParaRPr lang="en-US">
                        <a:effectLst/>
                      </a:endParaRPr>
                    </a:p>
                    <a:p>
                      <a:pPr algn="l" fontAlgn="base"/>
                      <a:r>
                        <a:rPr lang="en-US" sz="1200">
                          <a:effectLst/>
                        </a:rPr>
                        <a:t>​</a:t>
                      </a:r>
                      <a:endParaRPr lang="en-US">
                        <a:effectLst/>
                      </a:endParaRPr>
                    </a:p>
                    <a:p>
                      <a:pPr algn="l" fontAlgn="base"/>
                      <a:r>
                        <a:rPr lang="en-US" sz="1200" u="none" strike="noStrike">
                          <a:effectLst/>
                        </a:rPr>
                        <a:t>Int.Compo-unding</a:t>
                      </a:r>
                      <a:r>
                        <a:rPr lang="en-US" sz="1200">
                          <a:effectLst/>
                        </a:rPr>
                        <a:t>​</a:t>
                      </a:r>
                      <a:endParaRPr lang="en-US">
                        <a:effectLst/>
                      </a:endParaRPr>
                    </a:p>
                    <a:p>
                      <a:pPr algn="l" fontAlgn="base"/>
                      <a:r>
                        <a:rPr lang="en-US" sz="1200">
                          <a:effectLst/>
                        </a:rPr>
                        <a:t>​</a:t>
                      </a:r>
                      <a:endParaRPr lang="en-US">
                        <a:effectLst/>
                      </a:endParaRPr>
                    </a:p>
                    <a:p>
                      <a:pPr algn="l" fontAlgn="base"/>
                      <a:r>
                        <a:rPr lang="en-US" sz="1200" u="none" strike="noStrike">
                          <a:effectLst/>
                        </a:rPr>
                        <a:t>Int. Payout.</a:t>
                      </a:r>
                      <a:r>
                        <a:rPr lang="en-US" sz="1200">
                          <a:effectLst/>
                        </a:rPr>
                        <a:t>​</a:t>
                      </a:r>
                      <a:endParaRPr lang="en-US">
                        <a:effectLst/>
                      </a:endParaRPr>
                    </a:p>
                    <a:p>
                      <a:pPr algn="l" fontAlgn="base"/>
                      <a:r>
                        <a:rPr lang="en-US" sz="1200">
                          <a:effectLst/>
                        </a:rPr>
                        <a:t>​</a:t>
                      </a:r>
                      <a:endParaRPr lang="en-US">
                        <a:effectLst/>
                      </a:endParaRPr>
                    </a:p>
                    <a:p>
                      <a:pPr algn="l" fontAlgn="base"/>
                      <a:r>
                        <a:rPr lang="en-US" sz="1200" u="none" strike="noStrike">
                          <a:effectLst/>
                        </a:rPr>
                        <a:t>Debit interest       ( CC/OD, TOD, Loan)</a:t>
                      </a:r>
                      <a:r>
                        <a:rPr lang="en-US" sz="1200">
                          <a:effectLst/>
                        </a:rPr>
                        <a:t>​</a:t>
                      </a:r>
                      <a:endParaRPr lang="en-US">
                        <a:effectLst/>
                      </a:endParaRPr>
                    </a:p>
                    <a:p>
                      <a:pPr algn="l" fontAlgn="base"/>
                      <a:r>
                        <a:rPr lang="en-US" sz="1200">
                          <a:effectLst/>
                        </a:rPr>
                        <a:t>​</a:t>
                      </a:r>
                      <a:endParaRPr lang="en-US">
                        <a:effectLst/>
                      </a:endParaRPr>
                    </a:p>
                    <a:p>
                      <a:pPr algn="l" fontAlgn="base"/>
                      <a:r>
                        <a:rPr lang="en-US" sz="1200">
                          <a:effectLst/>
                        </a:rPr>
                        <a:t>​</a:t>
                      </a:r>
                      <a:endParaRPr lang="en-US">
                        <a:effectLst/>
                      </a:endParaRPr>
                    </a:p>
                    <a:p>
                      <a:pPr algn="l" fontAlgn="base"/>
                      <a:r>
                        <a:rPr lang="en-US" sz="1200">
                          <a:effectLst/>
                        </a:rPr>
                        <a:t>​</a:t>
                      </a:r>
                      <a:endParaRPr lang="en-US" b="0" i="0">
                        <a:solidFill>
                          <a:srgbClr val="000000"/>
                        </a:solidFill>
                        <a:effectLst/>
                      </a:endParaRPr>
                    </a:p>
                  </a:txBody>
                  <a:tcPr/>
                </a:tc>
                <a:tc>
                  <a:txBody>
                    <a:bodyPr/>
                    <a:lstStyle/>
                    <a:p>
                      <a:pPr algn="l" fontAlgn="base"/>
                      <a:r>
                        <a:rPr lang="en-US" sz="1200" u="none" strike="noStrike">
                          <a:effectLst/>
                        </a:rPr>
                        <a:t>Periodic account statements</a:t>
                      </a:r>
                      <a:r>
                        <a:rPr lang="en-US" sz="1200">
                          <a:effectLst/>
                        </a:rPr>
                        <a:t>​</a:t>
                      </a:r>
                      <a:endParaRPr lang="en-US">
                        <a:effectLst/>
                      </a:endParaRPr>
                    </a:p>
                    <a:p>
                      <a:pPr algn="l" fontAlgn="base"/>
                      <a:r>
                        <a:rPr lang="en-US" sz="1200">
                          <a:effectLst/>
                        </a:rPr>
                        <a:t>​</a:t>
                      </a:r>
                      <a:endParaRPr lang="en-US">
                        <a:effectLst/>
                      </a:endParaRPr>
                    </a:p>
                    <a:p>
                      <a:pPr algn="l" fontAlgn="base"/>
                      <a:r>
                        <a:rPr lang="en-US" sz="1200" u="none" strike="noStrike">
                          <a:effectLst/>
                        </a:rPr>
                        <a:t>Details of a/cs opened </a:t>
                      </a:r>
                      <a:r>
                        <a:rPr lang="en-US" sz="1200">
                          <a:effectLst/>
                        </a:rPr>
                        <a:t>​</a:t>
                      </a:r>
                      <a:endParaRPr lang="en-US">
                        <a:effectLst/>
                      </a:endParaRPr>
                    </a:p>
                    <a:p>
                      <a:pPr algn="l" fontAlgn="base"/>
                      <a:r>
                        <a:rPr lang="en-US" sz="1200">
                          <a:effectLst/>
                        </a:rPr>
                        <a:t>​</a:t>
                      </a:r>
                      <a:endParaRPr lang="en-US">
                        <a:effectLst/>
                      </a:endParaRPr>
                    </a:p>
                    <a:p>
                      <a:pPr algn="l" fontAlgn="base"/>
                      <a:r>
                        <a:rPr lang="en-US" sz="1200" u="none" strike="noStrike">
                          <a:effectLst/>
                        </a:rPr>
                        <a:t>Specific Balance wise report</a:t>
                      </a:r>
                      <a:r>
                        <a:rPr lang="en-US" sz="1200">
                          <a:effectLst/>
                        </a:rPr>
                        <a:t>​</a:t>
                      </a:r>
                      <a:endParaRPr lang="en-US">
                        <a:effectLst/>
                      </a:endParaRPr>
                    </a:p>
                    <a:p>
                      <a:pPr algn="l" fontAlgn="base"/>
                      <a:r>
                        <a:rPr lang="en-US" sz="1200">
                          <a:effectLst/>
                        </a:rPr>
                        <a:t>​</a:t>
                      </a:r>
                      <a:endParaRPr lang="en-US">
                        <a:effectLst/>
                      </a:endParaRPr>
                    </a:p>
                    <a:p>
                      <a:pPr algn="l" fontAlgn="base"/>
                      <a:r>
                        <a:rPr lang="en-US" sz="1200" u="none" strike="noStrike">
                          <a:effectLst/>
                        </a:rPr>
                        <a:t>Details of a/cs closed </a:t>
                      </a:r>
                      <a:r>
                        <a:rPr lang="en-US" sz="1200">
                          <a:effectLst/>
                        </a:rPr>
                        <a:t>​</a:t>
                      </a:r>
                      <a:endParaRPr lang="en-US">
                        <a:effectLst/>
                      </a:endParaRPr>
                    </a:p>
                    <a:p>
                      <a:pPr algn="l" fontAlgn="base"/>
                      <a:r>
                        <a:rPr lang="en-US" sz="1200">
                          <a:effectLst/>
                        </a:rPr>
                        <a:t>​</a:t>
                      </a:r>
                      <a:endParaRPr lang="en-US">
                        <a:effectLst/>
                      </a:endParaRPr>
                    </a:p>
                    <a:p>
                      <a:pPr algn="l" fontAlgn="base"/>
                      <a:r>
                        <a:rPr lang="en-US" sz="1200" u="none" strike="noStrike">
                          <a:effectLst/>
                        </a:rPr>
                        <a:t>Details of a/cs where tax is deducted</a:t>
                      </a:r>
                      <a:r>
                        <a:rPr lang="en-US" sz="1200">
                          <a:effectLst/>
                        </a:rPr>
                        <a:t>​</a:t>
                      </a:r>
                      <a:endParaRPr lang="en-US">
                        <a:effectLst/>
                      </a:endParaRPr>
                    </a:p>
                    <a:p>
                      <a:pPr algn="l" fontAlgn="base"/>
                      <a:r>
                        <a:rPr lang="en-US" sz="1200">
                          <a:effectLst/>
                        </a:rPr>
                        <a:t>​</a:t>
                      </a:r>
                      <a:endParaRPr lang="en-US">
                        <a:effectLst/>
                      </a:endParaRPr>
                    </a:p>
                    <a:p>
                      <a:pPr algn="l" fontAlgn="base"/>
                      <a:r>
                        <a:rPr lang="en-US" sz="1200">
                          <a:effectLst/>
                        </a:rPr>
                        <a:t>​</a:t>
                      </a:r>
                      <a:endParaRPr lang="en-US">
                        <a:effectLst/>
                      </a:endParaRPr>
                    </a:p>
                    <a:p>
                      <a:pPr algn="l" fontAlgn="base"/>
                      <a:r>
                        <a:rPr lang="en-US" sz="1200">
                          <a:effectLst/>
                        </a:rPr>
                        <a:t>​</a:t>
                      </a:r>
                      <a:endParaRPr lang="en-US">
                        <a:effectLst/>
                      </a:endParaRPr>
                    </a:p>
                    <a:p>
                      <a:pPr algn="l" fontAlgn="base"/>
                      <a:r>
                        <a:rPr lang="en-US" sz="1200">
                          <a:effectLst/>
                        </a:rPr>
                        <a:t>​</a:t>
                      </a:r>
                      <a:endParaRPr lang="en-US" b="0" i="0">
                        <a:solidFill>
                          <a:srgbClr val="000000"/>
                        </a:solidFill>
                        <a:effectLst/>
                      </a:endParaRPr>
                    </a:p>
                  </a:txBody>
                  <a:tcPr/>
                </a:tc>
                <a:tc>
                  <a:txBody>
                    <a:bodyPr/>
                    <a:lstStyle/>
                    <a:p>
                      <a:pPr algn="l" fontAlgn="base"/>
                      <a:r>
                        <a:rPr lang="en-US" sz="1200" u="none" strike="noStrike">
                          <a:effectLst/>
                        </a:rPr>
                        <a:t>Transaction profile statement</a:t>
                      </a:r>
                      <a:r>
                        <a:rPr lang="en-US" sz="1200">
                          <a:effectLst/>
                        </a:rPr>
                        <a:t>​</a:t>
                      </a:r>
                      <a:endParaRPr lang="en-US">
                        <a:effectLst/>
                      </a:endParaRPr>
                    </a:p>
                    <a:p>
                      <a:pPr algn="l" fontAlgn="base"/>
                      <a:r>
                        <a:rPr lang="en-US" sz="1200">
                          <a:effectLst/>
                        </a:rPr>
                        <a:t>​</a:t>
                      </a:r>
                      <a:endParaRPr lang="en-US">
                        <a:effectLst/>
                      </a:endParaRPr>
                    </a:p>
                    <a:p>
                      <a:pPr algn="l" fontAlgn="base"/>
                      <a:r>
                        <a:rPr lang="en-US" sz="1200">
                          <a:effectLst/>
                        </a:rPr>
                        <a:t>​</a:t>
                      </a:r>
                      <a:endParaRPr lang="en-US">
                        <a:effectLst/>
                      </a:endParaRPr>
                    </a:p>
                    <a:p>
                      <a:pPr algn="l" fontAlgn="base"/>
                      <a:r>
                        <a:rPr lang="en-US" sz="1200" u="none" strike="noStrike">
                          <a:effectLst/>
                        </a:rPr>
                        <a:t>Non-mandatory information like details of assets</a:t>
                      </a:r>
                      <a:r>
                        <a:rPr lang="en-US" sz="1200">
                          <a:effectLst/>
                        </a:rPr>
                        <a:t>​</a:t>
                      </a:r>
                      <a:endParaRPr lang="en-US">
                        <a:effectLst/>
                      </a:endParaRPr>
                    </a:p>
                    <a:p>
                      <a:pPr algn="l" fontAlgn="base"/>
                      <a:r>
                        <a:rPr lang="en-US" sz="1200">
                          <a:effectLst/>
                        </a:rPr>
                        <a:t>​</a:t>
                      </a:r>
                      <a:endParaRPr lang="en-US">
                        <a:effectLst/>
                      </a:endParaRPr>
                    </a:p>
                    <a:p>
                      <a:pPr algn="l" fontAlgn="base"/>
                      <a:r>
                        <a:rPr lang="en-US" sz="1200" u="none" strike="noStrike">
                          <a:effectLst/>
                        </a:rPr>
                        <a:t>Change/update on of address or personal details</a:t>
                      </a:r>
                      <a:r>
                        <a:rPr lang="en-US" sz="1200">
                          <a:effectLst/>
                        </a:rPr>
                        <a:t>​</a:t>
                      </a:r>
                      <a:endParaRPr lang="en-US" b="0" i="0">
                        <a:solidFill>
                          <a:srgbClr val="000000"/>
                        </a:solidFill>
                        <a:effectLst/>
                      </a:endParaRPr>
                    </a:p>
                  </a:txBody>
                  <a:tcPr/>
                </a:tc>
                <a:extLst>
                  <a:ext uri="{0D108BD9-81ED-4DB2-BD59-A6C34878D82A}">
                    <a16:rowId xmlns:a16="http://schemas.microsoft.com/office/drawing/2014/main" val="941798909"/>
                  </a:ext>
                </a:extLst>
              </a:tr>
            </a:tbl>
          </a:graphicData>
        </a:graphic>
      </p:graphicFrame>
      <p:sp>
        <p:nvSpPr>
          <p:cNvPr id="3" name="Title 2">
            <a:extLst>
              <a:ext uri="{FF2B5EF4-FFF2-40B4-BE49-F238E27FC236}">
                <a16:creationId xmlns:a16="http://schemas.microsoft.com/office/drawing/2014/main" id="{BCE6AD39-129E-4581-9141-798924F3433D}"/>
              </a:ext>
            </a:extLst>
          </p:cNvPr>
          <p:cNvSpPr>
            <a:spLocks noGrp="1"/>
          </p:cNvSpPr>
          <p:nvPr>
            <p:ph type="title"/>
          </p:nvPr>
        </p:nvSpPr>
        <p:spPr>
          <a:xfrm>
            <a:off x="-1292524" y="184751"/>
            <a:ext cx="9690100" cy="461665"/>
          </a:xfrm>
        </p:spPr>
        <p:txBody>
          <a:bodyPr/>
          <a:lstStyle/>
          <a:p>
            <a:pPr algn="ctr">
              <a:lnSpc>
                <a:spcPct val="100000"/>
              </a:lnSpc>
              <a:spcAft>
                <a:spcPct val="0"/>
              </a:spcAft>
            </a:pPr>
            <a:r>
              <a:rPr lang="en-US" dirty="0">
                <a:latin typeface="Arial"/>
                <a:cs typeface="Arial"/>
              </a:rPr>
              <a:t> OPERATIVE ACCOUNT SERVICES (Servicing)</a:t>
            </a:r>
            <a:endParaRPr lang="en-US" b="0" dirty="0">
              <a:latin typeface="Arial"/>
              <a:cs typeface="Arial"/>
            </a:endParaRPr>
          </a:p>
        </p:txBody>
      </p:sp>
      <p:sp>
        <p:nvSpPr>
          <p:cNvPr id="4" name="Slide Number Placeholder 3">
            <a:extLst>
              <a:ext uri="{FF2B5EF4-FFF2-40B4-BE49-F238E27FC236}">
                <a16:creationId xmlns:a16="http://schemas.microsoft.com/office/drawing/2014/main" id="{980CF567-1041-4CAD-8720-C7447F0BEDBB}"/>
              </a:ext>
            </a:extLst>
          </p:cNvPr>
          <p:cNvSpPr>
            <a:spLocks noGrp="1"/>
          </p:cNvSpPr>
          <p:nvPr>
            <p:ph type="sldNum" sz="quarter" idx="12"/>
          </p:nvPr>
        </p:nvSpPr>
        <p:spPr/>
        <p:txBody>
          <a:bodyPr/>
          <a:lstStyle/>
          <a:p>
            <a:fld id="{C7F1B9D8-1D95-44B3-9E1C-E404196FC055}" type="slidenum">
              <a:rPr lang="hi-IN" smtClean="0"/>
              <a:t>24</a:t>
            </a:fld>
            <a:endParaRPr lang="hi-IN"/>
          </a:p>
        </p:txBody>
      </p:sp>
    </p:spTree>
    <p:extLst>
      <p:ext uri="{BB962C8B-B14F-4D97-AF65-F5344CB8AC3E}">
        <p14:creationId xmlns:p14="http://schemas.microsoft.com/office/powerpoint/2010/main" val="2571259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7BC6E90-5942-417A-8821-A8D607555776}"/>
              </a:ext>
            </a:extLst>
          </p:cNvPr>
          <p:cNvGraphicFramePr>
            <a:graphicFrameLocks noGrp="1"/>
          </p:cNvGraphicFramePr>
          <p:nvPr>
            <p:ph idx="1"/>
            <p:extLst>
              <p:ext uri="{D42A27DB-BD31-4B8C-83A1-F6EECF244321}">
                <p14:modId xmlns:p14="http://schemas.microsoft.com/office/powerpoint/2010/main" val="700328752"/>
              </p:ext>
            </p:extLst>
          </p:nvPr>
        </p:nvGraphicFramePr>
        <p:xfrm>
          <a:off x="737558" y="1078002"/>
          <a:ext cx="10714034" cy="5154930"/>
        </p:xfrm>
        <a:graphic>
          <a:graphicData uri="http://schemas.openxmlformats.org/drawingml/2006/table">
            <a:tbl>
              <a:tblPr firstRow="1" bandRow="1">
                <a:tableStyleId>{5C22544A-7EE6-4342-B048-85BDC9FD1C3A}</a:tableStyleId>
              </a:tblPr>
              <a:tblGrid>
                <a:gridCol w="2750601">
                  <a:extLst>
                    <a:ext uri="{9D8B030D-6E8A-4147-A177-3AD203B41FA5}">
                      <a16:colId xmlns:a16="http://schemas.microsoft.com/office/drawing/2014/main" val="3391461669"/>
                    </a:ext>
                  </a:extLst>
                </a:gridCol>
                <a:gridCol w="2994606">
                  <a:extLst>
                    <a:ext uri="{9D8B030D-6E8A-4147-A177-3AD203B41FA5}">
                      <a16:colId xmlns:a16="http://schemas.microsoft.com/office/drawing/2014/main" val="1508715154"/>
                    </a:ext>
                  </a:extLst>
                </a:gridCol>
                <a:gridCol w="1275480">
                  <a:extLst>
                    <a:ext uri="{9D8B030D-6E8A-4147-A177-3AD203B41FA5}">
                      <a16:colId xmlns:a16="http://schemas.microsoft.com/office/drawing/2014/main" val="1575440763"/>
                    </a:ext>
                  </a:extLst>
                </a:gridCol>
                <a:gridCol w="1830037">
                  <a:extLst>
                    <a:ext uri="{9D8B030D-6E8A-4147-A177-3AD203B41FA5}">
                      <a16:colId xmlns:a16="http://schemas.microsoft.com/office/drawing/2014/main" val="2248726800"/>
                    </a:ext>
                  </a:extLst>
                </a:gridCol>
                <a:gridCol w="1863310">
                  <a:extLst>
                    <a:ext uri="{9D8B030D-6E8A-4147-A177-3AD203B41FA5}">
                      <a16:colId xmlns:a16="http://schemas.microsoft.com/office/drawing/2014/main" val="3220367597"/>
                    </a:ext>
                  </a:extLst>
                </a:gridCol>
              </a:tblGrid>
              <a:tr h="371475">
                <a:tc>
                  <a:txBody>
                    <a:bodyPr/>
                    <a:lstStyle/>
                    <a:p>
                      <a:pPr algn="l" fontAlgn="base"/>
                      <a:r>
                        <a:rPr lang="en-US" sz="1800" u="none" strike="noStrike">
                          <a:effectLst/>
                        </a:rPr>
                        <a:t>Transactions</a:t>
                      </a:r>
                      <a:r>
                        <a:rPr lang="en-US" sz="1800">
                          <a:effectLst/>
                        </a:rPr>
                        <a:t>​</a:t>
                      </a:r>
                      <a:endParaRPr lang="en-US" b="0" i="0">
                        <a:solidFill>
                          <a:srgbClr val="000000"/>
                        </a:solidFill>
                        <a:effectLst/>
                      </a:endParaRPr>
                    </a:p>
                  </a:txBody>
                  <a:tcPr/>
                </a:tc>
                <a:tc>
                  <a:txBody>
                    <a:bodyPr/>
                    <a:lstStyle/>
                    <a:p>
                      <a:pPr algn="l" fontAlgn="base"/>
                      <a:r>
                        <a:rPr lang="en-US" sz="1800" u="none" strike="noStrike">
                          <a:effectLst/>
                        </a:rPr>
                        <a:t>Fee &amp; Charges</a:t>
                      </a:r>
                      <a:r>
                        <a:rPr lang="en-US" sz="1800">
                          <a:effectLst/>
                        </a:rPr>
                        <a:t>​</a:t>
                      </a:r>
                      <a:endParaRPr lang="en-US" b="0" i="0">
                        <a:solidFill>
                          <a:srgbClr val="000000"/>
                        </a:solidFill>
                        <a:effectLst/>
                      </a:endParaRPr>
                    </a:p>
                  </a:txBody>
                  <a:tcPr/>
                </a:tc>
                <a:tc>
                  <a:txBody>
                    <a:bodyPr/>
                    <a:lstStyle/>
                    <a:p>
                      <a:pPr algn="l" fontAlgn="base"/>
                      <a:r>
                        <a:rPr lang="en-US" sz="1800" u="none" strike="noStrike">
                          <a:effectLst/>
                        </a:rPr>
                        <a:t>Interest</a:t>
                      </a:r>
                      <a:r>
                        <a:rPr lang="en-US" sz="1800">
                          <a:effectLst/>
                        </a:rPr>
                        <a:t>​</a:t>
                      </a:r>
                      <a:endParaRPr lang="en-US" b="0" i="0">
                        <a:solidFill>
                          <a:srgbClr val="000000"/>
                        </a:solidFill>
                        <a:effectLst/>
                      </a:endParaRPr>
                    </a:p>
                  </a:txBody>
                  <a:tcPr/>
                </a:tc>
                <a:tc>
                  <a:txBody>
                    <a:bodyPr/>
                    <a:lstStyle/>
                    <a:p>
                      <a:pPr algn="l" fontAlgn="base"/>
                      <a:r>
                        <a:rPr lang="en-US" sz="1800" u="none" strike="noStrike">
                          <a:effectLst/>
                        </a:rPr>
                        <a:t>Report Generation</a:t>
                      </a:r>
                      <a:r>
                        <a:rPr lang="en-US" sz="1800">
                          <a:effectLst/>
                        </a:rPr>
                        <a:t>​</a:t>
                      </a:r>
                      <a:endParaRPr lang="en-US" b="0" i="0">
                        <a:solidFill>
                          <a:srgbClr val="000000"/>
                        </a:solidFill>
                        <a:effectLst/>
                      </a:endParaRPr>
                    </a:p>
                  </a:txBody>
                  <a:tcPr/>
                </a:tc>
                <a:tc>
                  <a:txBody>
                    <a:bodyPr/>
                    <a:lstStyle/>
                    <a:p>
                      <a:pPr algn="l" fontAlgn="base"/>
                      <a:r>
                        <a:rPr lang="en-US" sz="1800" u="none" strike="noStrike">
                          <a:effectLst/>
                        </a:rPr>
                        <a:t>Customer related activities</a:t>
                      </a:r>
                      <a:r>
                        <a:rPr lang="en-US" sz="1800">
                          <a:effectLst/>
                        </a:rPr>
                        <a:t>​</a:t>
                      </a:r>
                      <a:endParaRPr lang="en-US" b="0" i="0">
                        <a:solidFill>
                          <a:srgbClr val="000000"/>
                        </a:solidFill>
                        <a:effectLst/>
                      </a:endParaRPr>
                    </a:p>
                  </a:txBody>
                  <a:tcPr/>
                </a:tc>
                <a:extLst>
                  <a:ext uri="{0D108BD9-81ED-4DB2-BD59-A6C34878D82A}">
                    <a16:rowId xmlns:a16="http://schemas.microsoft.com/office/drawing/2014/main" val="2957997557"/>
                  </a:ext>
                </a:extLst>
              </a:tr>
              <a:tr h="695325">
                <a:tc>
                  <a:txBody>
                    <a:bodyPr/>
                    <a:lstStyle/>
                    <a:p>
                      <a:pPr algn="l" fontAlgn="base"/>
                      <a:r>
                        <a:rPr lang="en-US" sz="1400" u="none" strike="noStrike">
                          <a:effectLst/>
                        </a:rPr>
                        <a:t>Funds Transfers                                     ( Internal/External) </a:t>
                      </a:r>
                      <a:r>
                        <a:rPr lang="en-US" sz="1400">
                          <a:effectLst/>
                        </a:rPr>
                        <a:t>​</a:t>
                      </a:r>
                      <a:endParaRPr lang="en-US" b="0" i="0">
                        <a:solidFill>
                          <a:srgbClr val="000000"/>
                        </a:solidFill>
                        <a:effectLst/>
                      </a:endParaRPr>
                    </a:p>
                  </a:txBody>
                  <a:tcPr/>
                </a:tc>
                <a:tc>
                  <a:txBody>
                    <a:bodyPr/>
                    <a:lstStyle/>
                    <a:p>
                      <a:pPr algn="l" fontAlgn="base"/>
                      <a:r>
                        <a:rPr lang="en-US" sz="1400" u="none" strike="noStrike">
                          <a:effectLst/>
                        </a:rPr>
                        <a:t>Transaction charge for other Branch a/cs.        ( IBR transactions)</a:t>
                      </a:r>
                      <a:r>
                        <a:rPr lang="en-US" sz="1400">
                          <a:effectLst/>
                        </a:rPr>
                        <a:t>​</a:t>
                      </a:r>
                      <a:endParaRPr lang="en-US" b="0" i="0">
                        <a:solidFill>
                          <a:srgbClr val="000000"/>
                        </a:solidFill>
                        <a:effectLst/>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extLst>
                  <a:ext uri="{0D108BD9-81ED-4DB2-BD59-A6C34878D82A}">
                    <a16:rowId xmlns:a16="http://schemas.microsoft.com/office/drawing/2014/main" val="323100205"/>
                  </a:ext>
                </a:extLst>
              </a:tr>
              <a:tr h="476250">
                <a:tc>
                  <a:txBody>
                    <a:bodyPr/>
                    <a:lstStyle/>
                    <a:p>
                      <a:pPr algn="l" fontAlgn="base"/>
                      <a:r>
                        <a:rPr lang="en-US" sz="1400" u="none" strike="noStrike">
                          <a:effectLst/>
                        </a:rPr>
                        <a:t>Standing Instructions</a:t>
                      </a:r>
                      <a:r>
                        <a:rPr lang="en-US" sz="1400">
                          <a:effectLst/>
                        </a:rPr>
                        <a:t>​</a:t>
                      </a:r>
                      <a:endParaRPr lang="en-US">
                        <a:effectLst/>
                      </a:endParaRPr>
                    </a:p>
                    <a:p>
                      <a:pPr algn="l" fontAlgn="base"/>
                      <a:r>
                        <a:rPr lang="en-US" sz="1400" u="none" strike="noStrike">
                          <a:effectLst/>
                        </a:rPr>
                        <a:t>( Sweep in/Sweep out)</a:t>
                      </a:r>
                      <a:r>
                        <a:rPr lang="en-US" sz="1400">
                          <a:effectLst/>
                        </a:rPr>
                        <a:t>​</a:t>
                      </a:r>
                      <a:endParaRPr lang="en-US" b="0" i="0">
                        <a:solidFill>
                          <a:srgbClr val="000000"/>
                        </a:solidFill>
                        <a:effectLst/>
                      </a:endParaRPr>
                    </a:p>
                  </a:txBody>
                  <a:tcPr/>
                </a:tc>
                <a:tc>
                  <a:txBody>
                    <a:bodyPr/>
                    <a:lstStyle/>
                    <a:p>
                      <a:pPr algn="l" fontAlgn="base"/>
                      <a:r>
                        <a:rPr lang="en-US" sz="1400" u="none" strike="noStrike">
                          <a:effectLst/>
                        </a:rPr>
                        <a:t>SI set up charges</a:t>
                      </a:r>
                      <a:r>
                        <a:rPr lang="en-US" sz="1400">
                          <a:effectLst/>
                        </a:rPr>
                        <a:t>​</a:t>
                      </a:r>
                      <a:endParaRPr lang="en-US">
                        <a:effectLst/>
                      </a:endParaRPr>
                    </a:p>
                    <a:p>
                      <a:pPr algn="l" fontAlgn="base"/>
                      <a:r>
                        <a:rPr lang="en-US" sz="1400">
                          <a:effectLst/>
                        </a:rPr>
                        <a:t>​</a:t>
                      </a:r>
                      <a:endParaRPr lang="en-US">
                        <a:effectLst/>
                      </a:endParaRPr>
                    </a:p>
                    <a:p>
                      <a:pPr algn="l" fontAlgn="base"/>
                      <a:r>
                        <a:rPr lang="en-US" sz="1400" u="none" strike="noStrike">
                          <a:effectLst/>
                        </a:rPr>
                        <a:t>SI failure charges</a:t>
                      </a:r>
                      <a:r>
                        <a:rPr lang="en-US" sz="1400">
                          <a:effectLst/>
                        </a:rPr>
                        <a:t>​</a:t>
                      </a:r>
                      <a:endParaRPr lang="en-US" b="0" i="0">
                        <a:solidFill>
                          <a:srgbClr val="000000"/>
                        </a:solidFill>
                        <a:effectLst/>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extLst>
                  <a:ext uri="{0D108BD9-81ED-4DB2-BD59-A6C34878D82A}">
                    <a16:rowId xmlns:a16="http://schemas.microsoft.com/office/drawing/2014/main" val="3751374942"/>
                  </a:ext>
                </a:extLst>
              </a:tr>
              <a:tr h="285750">
                <a:tc>
                  <a:txBody>
                    <a:bodyPr/>
                    <a:lstStyle/>
                    <a:p>
                      <a:pPr algn="l" fontAlgn="base"/>
                      <a:r>
                        <a:rPr lang="en-US" sz="1400" u="none" strike="noStrike">
                          <a:effectLst/>
                        </a:rPr>
                        <a:t>Utility Bill payments</a:t>
                      </a:r>
                      <a:r>
                        <a:rPr lang="en-US" sz="1400">
                          <a:effectLst/>
                        </a:rPr>
                        <a:t>​</a:t>
                      </a:r>
                      <a:endParaRPr lang="en-US" b="0" i="0">
                        <a:solidFill>
                          <a:srgbClr val="000000"/>
                        </a:solidFill>
                        <a:effectLst/>
                      </a:endParaRPr>
                    </a:p>
                  </a:txBody>
                  <a:tcPr/>
                </a:tc>
                <a:tc>
                  <a:txBody>
                    <a:bodyPr/>
                    <a:lstStyle/>
                    <a:p>
                      <a:pPr algn="l" fontAlgn="base"/>
                      <a:r>
                        <a:rPr lang="en-US" sz="1400" u="none" strike="noStrike">
                          <a:effectLst/>
                        </a:rPr>
                        <a:t>Issuance of Drafts/BC/TC etc.</a:t>
                      </a:r>
                      <a:r>
                        <a:rPr lang="en-US" sz="1400">
                          <a:effectLst/>
                        </a:rPr>
                        <a:t>​</a:t>
                      </a:r>
                      <a:endParaRPr lang="en-US" b="0" i="0">
                        <a:solidFill>
                          <a:srgbClr val="000000"/>
                        </a:solidFill>
                        <a:effectLst/>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tc>
                  <a:txBody>
                    <a:bodyPr/>
                    <a:lstStyle/>
                    <a:p>
                      <a:pPr algn="l" fontAlgn="auto"/>
                      <a:r>
                        <a:rPr lang="en-US" sz="1400" u="none" strike="noStrike">
                          <a:effectLst/>
                        </a:rPr>
                        <a:t>​</a:t>
                      </a:r>
                    </a:p>
                    <a:p>
                      <a:pPr algn="l" fontAlgn="base"/>
                      <a:r>
                        <a:rPr lang="en-US" sz="1400">
                          <a:effectLst/>
                        </a:rPr>
                        <a:t>​</a:t>
                      </a:r>
                      <a:endParaRPr lang="en-US" b="0" i="0">
                        <a:solidFill>
                          <a:srgbClr val="000000"/>
                        </a:solidFill>
                        <a:effectLst/>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extLst>
                  <a:ext uri="{0D108BD9-81ED-4DB2-BD59-A6C34878D82A}">
                    <a16:rowId xmlns:a16="http://schemas.microsoft.com/office/drawing/2014/main" val="3160971642"/>
                  </a:ext>
                </a:extLst>
              </a:tr>
              <a:tr h="1247775">
                <a:tc>
                  <a:txBody>
                    <a:bodyPr/>
                    <a:lstStyle/>
                    <a:p>
                      <a:pPr algn="l" fontAlgn="base"/>
                      <a:r>
                        <a:rPr lang="en-US" sz="1400" u="none" strike="noStrike">
                          <a:effectLst/>
                        </a:rPr>
                        <a:t>Account Closing ( SB,CA)</a:t>
                      </a:r>
                      <a:r>
                        <a:rPr lang="en-US" sz="1400">
                          <a:effectLst/>
                        </a:rPr>
                        <a:t>​</a:t>
                      </a:r>
                      <a:endParaRPr lang="en-US" b="0" i="0">
                        <a:solidFill>
                          <a:srgbClr val="000000"/>
                        </a:solidFill>
                        <a:effectLst/>
                      </a:endParaRPr>
                    </a:p>
                  </a:txBody>
                  <a:tcPr/>
                </a:tc>
                <a:tc>
                  <a:txBody>
                    <a:bodyPr/>
                    <a:lstStyle/>
                    <a:p>
                      <a:pPr algn="l" fontAlgn="base"/>
                      <a:r>
                        <a:rPr lang="en-US" sz="1400" u="none" strike="noStrike">
                          <a:effectLst/>
                        </a:rPr>
                        <a:t>Account closure charges before prescribed period ( SB,CA a/c)</a:t>
                      </a:r>
                      <a:r>
                        <a:rPr lang="en-US" sz="1400">
                          <a:effectLst/>
                        </a:rPr>
                        <a:t>​</a:t>
                      </a:r>
                      <a:endParaRPr lang="en-US">
                        <a:effectLst/>
                      </a:endParaRPr>
                    </a:p>
                    <a:p>
                      <a:pPr algn="l" fontAlgn="base"/>
                      <a:r>
                        <a:rPr lang="en-US" sz="1400" u="none" strike="noStrike">
                          <a:effectLst/>
                        </a:rPr>
                        <a:t>Pre-closure charges </a:t>
                      </a:r>
                      <a:r>
                        <a:rPr lang="en-US" sz="1400">
                          <a:effectLst/>
                        </a:rPr>
                        <a:t>​</a:t>
                      </a:r>
                      <a:endParaRPr lang="en-US">
                        <a:effectLst/>
                      </a:endParaRPr>
                    </a:p>
                    <a:p>
                      <a:pPr algn="l" fontAlgn="base"/>
                      <a:r>
                        <a:rPr lang="en-US" sz="1400">
                          <a:effectLst/>
                        </a:rPr>
                        <a:t>​</a:t>
                      </a:r>
                      <a:endParaRPr lang="en-US" b="0" i="0">
                        <a:solidFill>
                          <a:srgbClr val="000000"/>
                        </a:solidFill>
                        <a:effectLst/>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extLst>
                  <a:ext uri="{0D108BD9-81ED-4DB2-BD59-A6C34878D82A}">
                    <a16:rowId xmlns:a16="http://schemas.microsoft.com/office/drawing/2014/main" val="1713811633"/>
                  </a:ext>
                </a:extLst>
              </a:tr>
              <a:tr h="752475">
                <a:tc>
                  <a:txBody>
                    <a:bodyPr/>
                    <a:lstStyle/>
                    <a:p>
                      <a:pPr algn="l" fontAlgn="base"/>
                      <a:r>
                        <a:rPr lang="en-US" sz="1400" u="none" strike="noStrike">
                          <a:effectLst/>
                        </a:rPr>
                        <a:t>Addition/ deletion/amendment of joint account holders or authorized signatory </a:t>
                      </a:r>
                      <a:r>
                        <a:rPr lang="en-US" sz="1400">
                          <a:effectLst/>
                        </a:rPr>
                        <a:t>​</a:t>
                      </a:r>
                      <a:endParaRPr lang="en-US" b="0" i="0">
                        <a:solidFill>
                          <a:srgbClr val="000000"/>
                        </a:solidFill>
                        <a:effectLst/>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tc>
                  <a:txBody>
                    <a:bodyPr/>
                    <a:lstStyle/>
                    <a:p>
                      <a:pPr algn="l" fontAlgn="auto"/>
                      <a:r>
                        <a:rPr lang="en-US" sz="1400" u="none" strike="noStrike">
                          <a:effectLst/>
                        </a:rPr>
                        <a:t>​</a:t>
                      </a:r>
                      <a:endParaRPr lang="en-US" sz="1400" b="0" i="0" u="none" strike="noStrike">
                        <a:solidFill>
                          <a:srgbClr val="000000"/>
                        </a:solidFill>
                        <a:effectLst/>
                        <a:latin typeface="Arial" panose="020B0604020202020204" pitchFamily="34" charset="0"/>
                      </a:endParaRPr>
                    </a:p>
                  </a:txBody>
                  <a:tcPr/>
                </a:tc>
                <a:extLst>
                  <a:ext uri="{0D108BD9-81ED-4DB2-BD59-A6C34878D82A}">
                    <a16:rowId xmlns:a16="http://schemas.microsoft.com/office/drawing/2014/main" val="653339704"/>
                  </a:ext>
                </a:extLst>
              </a:tr>
              <a:tr h="533400">
                <a:tc>
                  <a:txBody>
                    <a:bodyPr/>
                    <a:lstStyle/>
                    <a:p>
                      <a:pPr algn="l" fontAlgn="base"/>
                      <a:r>
                        <a:rPr lang="en-US" sz="1400" u="none" strike="noStrike">
                          <a:effectLst/>
                        </a:rPr>
                        <a:t>Addition/Deletion/Amendment of Nominee ( for SB )</a:t>
                      </a:r>
                      <a:r>
                        <a:rPr lang="en-US" sz="1400">
                          <a:effectLst/>
                        </a:rPr>
                        <a:t>​</a:t>
                      </a:r>
                      <a:endParaRPr lang="en-US" b="0" i="0">
                        <a:solidFill>
                          <a:srgbClr val="000000"/>
                        </a:solidFill>
                        <a:effectLst/>
                      </a:endParaRPr>
                    </a:p>
                  </a:txBody>
                  <a:tcPr/>
                </a:tc>
                <a:tc>
                  <a:txBody>
                    <a:bodyPr/>
                    <a:lstStyle/>
                    <a:p>
                      <a:pPr algn="l" fontAlgn="auto"/>
                      <a:r>
                        <a:rPr lang="en-US" sz="2000" u="none" strike="noStrike">
                          <a:effectLst/>
                        </a:rPr>
                        <a:t>​</a:t>
                      </a:r>
                      <a:endParaRPr lang="en-US" sz="2000" b="0" i="0" u="none" strike="noStrike">
                        <a:solidFill>
                          <a:srgbClr val="000000"/>
                        </a:solidFill>
                        <a:effectLst/>
                        <a:latin typeface="Arial" panose="020B0604020202020204" pitchFamily="34" charset="0"/>
                      </a:endParaRPr>
                    </a:p>
                  </a:txBody>
                  <a:tcPr/>
                </a:tc>
                <a:tc>
                  <a:txBody>
                    <a:bodyPr/>
                    <a:lstStyle/>
                    <a:p>
                      <a:pPr algn="l" fontAlgn="auto"/>
                      <a:r>
                        <a:rPr lang="en-US" sz="2000" u="none" strike="noStrike">
                          <a:effectLst/>
                        </a:rPr>
                        <a:t>​</a:t>
                      </a:r>
                      <a:endParaRPr lang="en-US" sz="2000" b="0" i="0" u="none" strike="noStrike">
                        <a:solidFill>
                          <a:srgbClr val="000000"/>
                        </a:solidFill>
                        <a:effectLst/>
                        <a:latin typeface="Arial" panose="020B0604020202020204" pitchFamily="34" charset="0"/>
                      </a:endParaRPr>
                    </a:p>
                  </a:txBody>
                  <a:tcPr/>
                </a:tc>
                <a:tc>
                  <a:txBody>
                    <a:bodyPr/>
                    <a:lstStyle/>
                    <a:p>
                      <a:pPr algn="l" fontAlgn="auto"/>
                      <a:r>
                        <a:rPr lang="en-US" sz="2000" u="none" strike="noStrike">
                          <a:effectLst/>
                        </a:rPr>
                        <a:t>​</a:t>
                      </a:r>
                      <a:endParaRPr lang="en-US" sz="2000" b="0" i="0" u="none" strike="noStrike">
                        <a:solidFill>
                          <a:srgbClr val="000000"/>
                        </a:solidFill>
                        <a:effectLst/>
                        <a:latin typeface="Arial" panose="020B0604020202020204" pitchFamily="34" charset="0"/>
                      </a:endParaRPr>
                    </a:p>
                  </a:txBody>
                  <a:tcPr/>
                </a:tc>
                <a:tc>
                  <a:txBody>
                    <a:bodyPr/>
                    <a:lstStyle/>
                    <a:p>
                      <a:pPr algn="l" fontAlgn="auto"/>
                      <a:r>
                        <a:rPr lang="en-US" sz="2000" u="none" strike="noStrike">
                          <a:effectLst/>
                        </a:rPr>
                        <a:t>​</a:t>
                      </a:r>
                      <a:endParaRPr lang="en-US" sz="2000" b="0" i="0" u="none" strike="noStrike">
                        <a:solidFill>
                          <a:srgbClr val="000000"/>
                        </a:solidFill>
                        <a:effectLst/>
                        <a:latin typeface="Arial" panose="020B0604020202020204" pitchFamily="34" charset="0"/>
                      </a:endParaRPr>
                    </a:p>
                  </a:txBody>
                  <a:tcPr/>
                </a:tc>
                <a:extLst>
                  <a:ext uri="{0D108BD9-81ED-4DB2-BD59-A6C34878D82A}">
                    <a16:rowId xmlns:a16="http://schemas.microsoft.com/office/drawing/2014/main" val="2204822896"/>
                  </a:ext>
                </a:extLst>
              </a:tr>
            </a:tbl>
          </a:graphicData>
        </a:graphic>
      </p:graphicFrame>
      <p:sp>
        <p:nvSpPr>
          <p:cNvPr id="3" name="Title 2">
            <a:extLst>
              <a:ext uri="{FF2B5EF4-FFF2-40B4-BE49-F238E27FC236}">
                <a16:creationId xmlns:a16="http://schemas.microsoft.com/office/drawing/2014/main" id="{8F9110C6-0784-4747-A04B-99D7D29A2E0E}"/>
              </a:ext>
            </a:extLst>
          </p:cNvPr>
          <p:cNvSpPr>
            <a:spLocks noGrp="1"/>
          </p:cNvSpPr>
          <p:nvPr>
            <p:ph type="title"/>
          </p:nvPr>
        </p:nvSpPr>
        <p:spPr/>
        <p:txBody>
          <a:bodyPr/>
          <a:lstStyle/>
          <a:p>
            <a:r>
              <a:rPr lang="en-US" b="1" i="0" u="none" strike="noStrike" dirty="0">
                <a:latin typeface="Calibri"/>
              </a:rPr>
              <a:t> OPERATIVE ACCOUNT SERVICES (Servicing) (</a:t>
            </a:r>
            <a:r>
              <a:rPr lang="en-US" b="1" i="0" u="none" strike="noStrike" dirty="0" err="1">
                <a:latin typeface="Calibri"/>
              </a:rPr>
              <a:t>Contd</a:t>
            </a:r>
            <a:r>
              <a:rPr lang="en-US" b="1" i="0" u="none" strike="noStrike" dirty="0">
                <a:latin typeface="Calibri"/>
              </a:rPr>
              <a:t>…)</a:t>
            </a:r>
            <a:r>
              <a:rPr lang="en-US" b="0" i="0" dirty="0">
                <a:latin typeface="Calibri"/>
              </a:rPr>
              <a:t>​</a:t>
            </a:r>
            <a:endParaRPr lang="en-US" dirty="0">
              <a:cs typeface="Arial"/>
            </a:endParaRPr>
          </a:p>
        </p:txBody>
      </p:sp>
      <p:sp>
        <p:nvSpPr>
          <p:cNvPr id="4" name="Slide Number Placeholder 3">
            <a:extLst>
              <a:ext uri="{FF2B5EF4-FFF2-40B4-BE49-F238E27FC236}">
                <a16:creationId xmlns:a16="http://schemas.microsoft.com/office/drawing/2014/main" id="{2EC1B72F-140A-4D6D-8F98-05F0D0391BDE}"/>
              </a:ext>
            </a:extLst>
          </p:cNvPr>
          <p:cNvSpPr>
            <a:spLocks noGrp="1"/>
          </p:cNvSpPr>
          <p:nvPr>
            <p:ph type="sldNum" sz="quarter" idx="12"/>
          </p:nvPr>
        </p:nvSpPr>
        <p:spPr/>
        <p:txBody>
          <a:bodyPr/>
          <a:lstStyle/>
          <a:p>
            <a:fld id="{C7F1B9D8-1D95-44B3-9E1C-E404196FC055}" type="slidenum">
              <a:rPr lang="hi-IN" smtClean="0"/>
              <a:t>25</a:t>
            </a:fld>
            <a:endParaRPr lang="hi-IN"/>
          </a:p>
        </p:txBody>
      </p:sp>
    </p:spTree>
    <p:extLst>
      <p:ext uri="{BB962C8B-B14F-4D97-AF65-F5344CB8AC3E}">
        <p14:creationId xmlns:p14="http://schemas.microsoft.com/office/powerpoint/2010/main" val="1692013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7189A-648B-4BDB-8030-66EC2010C0E6}"/>
              </a:ext>
            </a:extLst>
          </p:cNvPr>
          <p:cNvSpPr>
            <a:spLocks noGrp="1"/>
          </p:cNvSpPr>
          <p:nvPr>
            <p:ph type="title"/>
          </p:nvPr>
        </p:nvSpPr>
        <p:spPr>
          <a:xfrm>
            <a:off x="533401" y="170374"/>
            <a:ext cx="9690100" cy="461665"/>
          </a:xfrm>
        </p:spPr>
        <p:txBody>
          <a:bodyPr/>
          <a:lstStyle/>
          <a:p>
            <a:pPr algn="ctr">
              <a:lnSpc>
                <a:spcPct val="100000"/>
              </a:lnSpc>
              <a:spcAft>
                <a:spcPct val="0"/>
              </a:spcAft>
            </a:pPr>
            <a:r>
              <a:rPr lang="en-US" dirty="0">
                <a:latin typeface="Arial"/>
                <a:cs typeface="Arial"/>
              </a:rPr>
              <a:t>CLOSURE OF OPERATIVE ACCOUNT (SB,CA,CC/OD)</a:t>
            </a:r>
            <a:endParaRPr lang="en-US" b="0" dirty="0">
              <a:latin typeface="Arial"/>
              <a:cs typeface="Arial"/>
            </a:endParaRPr>
          </a:p>
        </p:txBody>
      </p:sp>
      <p:sp>
        <p:nvSpPr>
          <p:cNvPr id="4" name="Slide Number Placeholder 3">
            <a:extLst>
              <a:ext uri="{FF2B5EF4-FFF2-40B4-BE49-F238E27FC236}">
                <a16:creationId xmlns:a16="http://schemas.microsoft.com/office/drawing/2014/main" id="{A8CD38CC-ED23-4EF1-9BCB-F337C1BCAEA7}"/>
              </a:ext>
            </a:extLst>
          </p:cNvPr>
          <p:cNvSpPr>
            <a:spLocks noGrp="1"/>
          </p:cNvSpPr>
          <p:nvPr>
            <p:ph type="sldNum" sz="quarter" idx="12"/>
          </p:nvPr>
        </p:nvSpPr>
        <p:spPr/>
        <p:txBody>
          <a:bodyPr/>
          <a:lstStyle/>
          <a:p>
            <a:fld id="{C7F1B9D8-1D95-44B3-9E1C-E404196FC055}" type="slidenum">
              <a:rPr lang="hi-IN" smtClean="0"/>
              <a:t>26</a:t>
            </a:fld>
            <a:endParaRPr lang="hi-IN"/>
          </a:p>
        </p:txBody>
      </p:sp>
      <p:graphicFrame>
        <p:nvGraphicFramePr>
          <p:cNvPr id="12" name="Table 11">
            <a:extLst>
              <a:ext uri="{FF2B5EF4-FFF2-40B4-BE49-F238E27FC236}">
                <a16:creationId xmlns:a16="http://schemas.microsoft.com/office/drawing/2014/main" id="{81872186-682A-41ED-ACE5-B759089A5D49}"/>
              </a:ext>
            </a:extLst>
          </p:cNvPr>
          <p:cNvGraphicFramePr>
            <a:graphicFrameLocks noGrp="1"/>
          </p:cNvGraphicFramePr>
          <p:nvPr>
            <p:extLst>
              <p:ext uri="{D42A27DB-BD31-4B8C-83A1-F6EECF244321}">
                <p14:modId xmlns:p14="http://schemas.microsoft.com/office/powerpoint/2010/main" val="2679601778"/>
              </p:ext>
            </p:extLst>
          </p:nvPr>
        </p:nvGraphicFramePr>
        <p:xfrm>
          <a:off x="675735" y="992037"/>
          <a:ext cx="11022196" cy="5501934"/>
        </p:xfrm>
        <a:graphic>
          <a:graphicData uri="http://schemas.openxmlformats.org/drawingml/2006/table">
            <a:tbl>
              <a:tblPr firstRow="1" bandRow="1">
                <a:tableStyleId>{5C22544A-7EE6-4342-B048-85BDC9FD1C3A}</a:tableStyleId>
              </a:tblPr>
              <a:tblGrid>
                <a:gridCol w="2285714">
                  <a:extLst>
                    <a:ext uri="{9D8B030D-6E8A-4147-A177-3AD203B41FA5}">
                      <a16:colId xmlns:a16="http://schemas.microsoft.com/office/drawing/2014/main" val="3787942639"/>
                    </a:ext>
                  </a:extLst>
                </a:gridCol>
                <a:gridCol w="3080760">
                  <a:extLst>
                    <a:ext uri="{9D8B030D-6E8A-4147-A177-3AD203B41FA5}">
                      <a16:colId xmlns:a16="http://schemas.microsoft.com/office/drawing/2014/main" val="3883529206"/>
                    </a:ext>
                  </a:extLst>
                </a:gridCol>
                <a:gridCol w="3875792">
                  <a:extLst>
                    <a:ext uri="{9D8B030D-6E8A-4147-A177-3AD203B41FA5}">
                      <a16:colId xmlns:a16="http://schemas.microsoft.com/office/drawing/2014/main" val="264310305"/>
                    </a:ext>
                  </a:extLst>
                </a:gridCol>
                <a:gridCol w="1779930">
                  <a:extLst>
                    <a:ext uri="{9D8B030D-6E8A-4147-A177-3AD203B41FA5}">
                      <a16:colId xmlns:a16="http://schemas.microsoft.com/office/drawing/2014/main" val="2960178467"/>
                    </a:ext>
                  </a:extLst>
                </a:gridCol>
              </a:tblGrid>
              <a:tr h="619462">
                <a:tc>
                  <a:txBody>
                    <a:bodyPr/>
                    <a:lstStyle/>
                    <a:p>
                      <a:pPr algn="ctr" rtl="0" fontAlgn="base"/>
                      <a:r>
                        <a:rPr lang="en-US" u="none" strike="noStrike" dirty="0">
                          <a:effectLst/>
                        </a:rPr>
                        <a:t>Request</a:t>
                      </a:r>
                      <a:r>
                        <a:rPr lang="en-US" dirty="0">
                          <a:effectLst/>
                        </a:rPr>
                        <a:t>​</a:t>
                      </a:r>
                      <a:endParaRPr lang="en-US" b="0" i="0" dirty="0">
                        <a:solidFill>
                          <a:srgbClr val="000000"/>
                        </a:solidFill>
                        <a:effectLst/>
                      </a:endParaRPr>
                    </a:p>
                  </a:txBody>
                  <a:tcPr/>
                </a:tc>
                <a:tc>
                  <a:txBody>
                    <a:bodyPr/>
                    <a:lstStyle/>
                    <a:p>
                      <a:pPr algn="ctr" rtl="0" fontAlgn="base"/>
                      <a:r>
                        <a:rPr lang="en-US" u="none" strike="noStrike" dirty="0">
                          <a:effectLst/>
                        </a:rPr>
                        <a:t>Basic closure process initiation</a:t>
                      </a:r>
                      <a:r>
                        <a:rPr lang="en-US" dirty="0">
                          <a:effectLst/>
                        </a:rPr>
                        <a:t>​</a:t>
                      </a:r>
                      <a:endParaRPr lang="en-US" b="0" i="0" dirty="0">
                        <a:solidFill>
                          <a:srgbClr val="000000"/>
                        </a:solidFill>
                        <a:effectLst/>
                      </a:endParaRPr>
                    </a:p>
                  </a:txBody>
                  <a:tcPr/>
                </a:tc>
                <a:tc>
                  <a:txBody>
                    <a:bodyPr/>
                    <a:lstStyle/>
                    <a:p>
                      <a:pPr algn="ctr" rtl="0" fontAlgn="base"/>
                      <a:r>
                        <a:rPr lang="en-US" u="none" strike="noStrike" dirty="0">
                          <a:effectLst/>
                        </a:rPr>
                        <a:t>Special features of closure processing</a:t>
                      </a:r>
                      <a:r>
                        <a:rPr lang="en-US" dirty="0">
                          <a:effectLst/>
                        </a:rPr>
                        <a:t>​</a:t>
                      </a:r>
                      <a:endParaRPr lang="en-US" b="0" i="0" dirty="0">
                        <a:solidFill>
                          <a:srgbClr val="000000"/>
                        </a:solidFill>
                        <a:effectLst/>
                      </a:endParaRPr>
                    </a:p>
                  </a:txBody>
                  <a:tcPr/>
                </a:tc>
                <a:tc>
                  <a:txBody>
                    <a:bodyPr/>
                    <a:lstStyle/>
                    <a:p>
                      <a:pPr algn="ctr" rtl="0" fontAlgn="base"/>
                      <a:r>
                        <a:rPr lang="en-US" u="none" strike="noStrike" dirty="0">
                          <a:effectLst/>
                        </a:rPr>
                        <a:t>On closure</a:t>
                      </a:r>
                      <a:r>
                        <a:rPr lang="en-US" dirty="0">
                          <a:effectLst/>
                        </a:rPr>
                        <a:t>​</a:t>
                      </a:r>
                      <a:endParaRPr lang="en-US" b="0" i="0" dirty="0">
                        <a:solidFill>
                          <a:srgbClr val="000000"/>
                        </a:solidFill>
                        <a:effectLst/>
                      </a:endParaRPr>
                    </a:p>
                  </a:txBody>
                  <a:tcPr/>
                </a:tc>
                <a:extLst>
                  <a:ext uri="{0D108BD9-81ED-4DB2-BD59-A6C34878D82A}">
                    <a16:rowId xmlns:a16="http://schemas.microsoft.com/office/drawing/2014/main" val="510362108"/>
                  </a:ext>
                </a:extLst>
              </a:tr>
              <a:tr h="2596472">
                <a:tc>
                  <a:txBody>
                    <a:bodyPr/>
                    <a:lstStyle/>
                    <a:p>
                      <a:pPr algn="l" rtl="0" fontAlgn="base"/>
                      <a:r>
                        <a:rPr lang="en-US" u="none" strike="noStrike" dirty="0">
                          <a:effectLst/>
                        </a:rPr>
                        <a:t>Customer request   for closure</a:t>
                      </a:r>
                      <a:r>
                        <a:rPr lang="en-US" dirty="0">
                          <a:effectLst/>
                        </a:rPr>
                        <a:t>​</a:t>
                      </a:r>
                      <a:endParaRPr lang="en-US" b="0" i="0" dirty="0">
                        <a:solidFill>
                          <a:srgbClr val="000000"/>
                        </a:solidFill>
                        <a:effectLst/>
                      </a:endParaRPr>
                    </a:p>
                  </a:txBody>
                  <a:tcPr/>
                </a:tc>
                <a:tc>
                  <a:txBody>
                    <a:bodyPr/>
                    <a:lstStyle/>
                    <a:p>
                      <a:pPr algn="l" rtl="0" fontAlgn="base"/>
                      <a:r>
                        <a:rPr lang="en-US" u="none" strike="noStrike" dirty="0">
                          <a:effectLst/>
                        </a:rPr>
                        <a:t>Checking for any dues/lien on the a/c </a:t>
                      </a:r>
                      <a:r>
                        <a:rPr lang="en-US" dirty="0">
                          <a:effectLst/>
                        </a:rPr>
                        <a:t>​</a:t>
                      </a:r>
                    </a:p>
                    <a:p>
                      <a:pPr algn="l" rtl="0" fontAlgn="base"/>
                      <a:r>
                        <a:rPr lang="en-US" u="none" strike="noStrike" dirty="0">
                          <a:effectLst/>
                        </a:rPr>
                        <a:t>Confirmation of balance</a:t>
                      </a:r>
                      <a:r>
                        <a:rPr lang="en-US" dirty="0">
                          <a:effectLst/>
                        </a:rPr>
                        <a:t>​</a:t>
                      </a:r>
                    </a:p>
                    <a:p>
                      <a:pPr algn="l" rtl="0" fontAlgn="base"/>
                      <a:r>
                        <a:rPr lang="en-US" u="none" strike="noStrike" dirty="0">
                          <a:effectLst/>
                        </a:rPr>
                        <a:t>Mandate on ‘request letter’ for a/c closure verified with the ‘mandate’ available on record</a:t>
                      </a:r>
                      <a:r>
                        <a:rPr lang="en-US" dirty="0">
                          <a:effectLst/>
                        </a:rPr>
                        <a:t>​</a:t>
                      </a:r>
                    </a:p>
                    <a:p>
                      <a:pPr algn="l" rtl="0" fontAlgn="base"/>
                      <a:r>
                        <a:rPr lang="en-US" dirty="0">
                          <a:effectLst/>
                        </a:rPr>
                        <a:t>​</a:t>
                      </a:r>
                      <a:endParaRPr lang="en-US" b="0" i="0" dirty="0">
                        <a:solidFill>
                          <a:srgbClr val="000000"/>
                        </a:solidFill>
                        <a:effectLst/>
                      </a:endParaRPr>
                    </a:p>
                  </a:txBody>
                  <a:tcPr/>
                </a:tc>
                <a:tc>
                  <a:txBody>
                    <a:bodyPr/>
                    <a:lstStyle/>
                    <a:p>
                      <a:pPr algn="l" rtl="0" fontAlgn="auto"/>
                      <a:r>
                        <a:rPr lang="en-US" u="none" strike="noStrike" dirty="0">
                          <a:effectLst/>
                        </a:rPr>
                        <a:t>​</a:t>
                      </a:r>
                    </a:p>
                    <a:p>
                      <a:pPr algn="l" rtl="0" fontAlgn="base"/>
                      <a:r>
                        <a:rPr lang="en-US" u="none" strike="noStrike" dirty="0">
                          <a:effectLst/>
                        </a:rPr>
                        <a:t>A/c status made ‘Normal/active’ from Inactive/Dormant or any status other than ‘active’            (if applicable- SB,CA,OD, CC)</a:t>
                      </a:r>
                      <a:r>
                        <a:rPr lang="en-US" dirty="0">
                          <a:effectLst/>
                        </a:rPr>
                        <a:t>​</a:t>
                      </a:r>
                    </a:p>
                    <a:p>
                      <a:pPr algn="l" rtl="0" fontAlgn="base"/>
                      <a:r>
                        <a:rPr lang="en-US" u="none" strike="noStrike" dirty="0">
                          <a:effectLst/>
                        </a:rPr>
                        <a:t>Securities/Collateral released (CC,OD)</a:t>
                      </a:r>
                      <a:r>
                        <a:rPr lang="en-US" dirty="0">
                          <a:effectLst/>
                        </a:rPr>
                        <a:t>​</a:t>
                      </a:r>
                    </a:p>
                    <a:p>
                      <a:pPr algn="l" rtl="0" fontAlgn="base"/>
                      <a:r>
                        <a:rPr lang="en-US" dirty="0">
                          <a:effectLst/>
                        </a:rPr>
                        <a:t>​</a:t>
                      </a:r>
                      <a:endParaRPr lang="en-US" b="0" i="0" dirty="0">
                        <a:solidFill>
                          <a:srgbClr val="000000"/>
                        </a:solidFill>
                        <a:effectLst/>
                      </a:endParaRPr>
                    </a:p>
                  </a:txBody>
                  <a:tcPr/>
                </a:tc>
                <a:tc>
                  <a:txBody>
                    <a:bodyPr/>
                    <a:lstStyle/>
                    <a:p>
                      <a:pPr algn="l" rtl="0" fontAlgn="base"/>
                      <a:r>
                        <a:rPr lang="en-US" u="none" strike="noStrike" dirty="0">
                          <a:effectLst/>
                        </a:rPr>
                        <a:t>Maturity proceeds transferred to internal a/c, paid as cash or issue as DD/BC as the case may be. </a:t>
                      </a:r>
                      <a:r>
                        <a:rPr lang="en-US" dirty="0">
                          <a:effectLst/>
                        </a:rPr>
                        <a:t>​</a:t>
                      </a:r>
                    </a:p>
                    <a:p>
                      <a:pPr algn="l" rtl="0" fontAlgn="base"/>
                      <a:r>
                        <a:rPr lang="en-US" dirty="0">
                          <a:effectLst/>
                        </a:rPr>
                        <a:t>​</a:t>
                      </a:r>
                    </a:p>
                    <a:p>
                      <a:pPr algn="l" rtl="0" fontAlgn="base"/>
                      <a:r>
                        <a:rPr lang="en-US" dirty="0">
                          <a:effectLst/>
                        </a:rPr>
                        <a:t>​</a:t>
                      </a:r>
                      <a:endParaRPr lang="en-US" b="0" i="0" dirty="0">
                        <a:solidFill>
                          <a:srgbClr val="000000"/>
                        </a:solidFill>
                        <a:effectLst/>
                      </a:endParaRPr>
                    </a:p>
                  </a:txBody>
                  <a:tcPr/>
                </a:tc>
                <a:extLst>
                  <a:ext uri="{0D108BD9-81ED-4DB2-BD59-A6C34878D82A}">
                    <a16:rowId xmlns:a16="http://schemas.microsoft.com/office/drawing/2014/main" val="3429772224"/>
                  </a:ext>
                </a:extLst>
              </a:tr>
              <a:tr h="2201063">
                <a:tc>
                  <a:txBody>
                    <a:bodyPr/>
                    <a:lstStyle/>
                    <a:p>
                      <a:pPr algn="l" rtl="0" fontAlgn="base"/>
                      <a:r>
                        <a:rPr lang="en-US" u="none" strike="noStrike" dirty="0">
                          <a:effectLst/>
                        </a:rPr>
                        <a:t>Bank verifies correctness of authorization to close the a/c with signature tallying</a:t>
                      </a:r>
                      <a:r>
                        <a:rPr lang="en-US" dirty="0">
                          <a:effectLst/>
                        </a:rPr>
                        <a:t>​</a:t>
                      </a:r>
                      <a:endParaRPr lang="en-US" b="0" i="0" dirty="0">
                        <a:solidFill>
                          <a:srgbClr val="000000"/>
                        </a:solidFill>
                        <a:effectLst/>
                      </a:endParaRPr>
                    </a:p>
                  </a:txBody>
                  <a:tcPr/>
                </a:tc>
                <a:tc>
                  <a:txBody>
                    <a:bodyPr/>
                    <a:lstStyle/>
                    <a:p>
                      <a:pPr algn="l" rtl="0" fontAlgn="base"/>
                      <a:r>
                        <a:rPr lang="en-US" u="none" strike="noStrike" dirty="0">
                          <a:effectLst/>
                        </a:rPr>
                        <a:t>Standing instructions deleted (if exist)</a:t>
                      </a:r>
                      <a:r>
                        <a:rPr lang="en-US" dirty="0">
                          <a:effectLst/>
                        </a:rPr>
                        <a:t>​</a:t>
                      </a:r>
                    </a:p>
                    <a:p>
                      <a:pPr algn="l" rtl="0" fontAlgn="base"/>
                      <a:r>
                        <a:rPr lang="en-US" u="none" strike="noStrike" dirty="0">
                          <a:effectLst/>
                        </a:rPr>
                        <a:t>Inward clearing cheques ( pending for authorization) processed</a:t>
                      </a:r>
                      <a:r>
                        <a:rPr lang="en-US" dirty="0">
                          <a:effectLst/>
                        </a:rPr>
                        <a:t>​</a:t>
                      </a:r>
                    </a:p>
                    <a:p>
                      <a:pPr algn="l" rtl="0" fontAlgn="base"/>
                      <a:r>
                        <a:rPr lang="en-US" u="none" strike="noStrike" dirty="0">
                          <a:effectLst/>
                        </a:rPr>
                        <a:t>Outward clearing cheque (pending for clearance) cleared</a:t>
                      </a:r>
                      <a:r>
                        <a:rPr lang="en-US" dirty="0">
                          <a:effectLst/>
                        </a:rPr>
                        <a:t>​</a:t>
                      </a:r>
                    </a:p>
                    <a:p>
                      <a:pPr algn="l" rtl="0" fontAlgn="base"/>
                      <a:r>
                        <a:rPr lang="en-US" dirty="0">
                          <a:effectLst/>
                        </a:rPr>
                        <a:t>​</a:t>
                      </a:r>
                      <a:endParaRPr lang="en-US" b="0" i="0" dirty="0">
                        <a:solidFill>
                          <a:srgbClr val="000000"/>
                        </a:solidFill>
                        <a:effectLst/>
                      </a:endParaRPr>
                    </a:p>
                  </a:txBody>
                  <a:tcPr/>
                </a:tc>
                <a:tc>
                  <a:txBody>
                    <a:bodyPr/>
                    <a:lstStyle/>
                    <a:p>
                      <a:pPr algn="l" rtl="0" fontAlgn="base"/>
                      <a:r>
                        <a:rPr lang="en-US" u="none" strike="noStrike" dirty="0">
                          <a:effectLst/>
                        </a:rPr>
                        <a:t>Up to date interest capitalized</a:t>
                      </a:r>
                      <a:r>
                        <a:rPr lang="en-US" dirty="0">
                          <a:effectLst/>
                        </a:rPr>
                        <a:t>​</a:t>
                      </a:r>
                    </a:p>
                    <a:p>
                      <a:pPr algn="l" rtl="0" fontAlgn="base"/>
                      <a:r>
                        <a:rPr lang="en-US" u="none" strike="noStrike" dirty="0">
                          <a:effectLst/>
                        </a:rPr>
                        <a:t>All dues/lien amount recovered </a:t>
                      </a:r>
                      <a:r>
                        <a:rPr lang="en-US" dirty="0">
                          <a:effectLst/>
                        </a:rPr>
                        <a:t>​</a:t>
                      </a:r>
                    </a:p>
                    <a:p>
                      <a:pPr algn="l" rtl="0" fontAlgn="base"/>
                      <a:r>
                        <a:rPr lang="en-US" u="none" strike="noStrike" dirty="0">
                          <a:effectLst/>
                        </a:rPr>
                        <a:t>Penalty applied for pre-closure, if applicable                   (CC,OD)</a:t>
                      </a:r>
                      <a:r>
                        <a:rPr lang="en-US" dirty="0">
                          <a:effectLst/>
                        </a:rPr>
                        <a:t>​</a:t>
                      </a:r>
                    </a:p>
                    <a:p>
                      <a:pPr algn="l" rtl="0" fontAlgn="base"/>
                      <a:r>
                        <a:rPr lang="en-US" u="none" strike="noStrike" dirty="0">
                          <a:effectLst/>
                        </a:rPr>
                        <a:t>Applicable service Charges applied</a:t>
                      </a:r>
                      <a:r>
                        <a:rPr lang="en-US" dirty="0">
                          <a:effectLst/>
                        </a:rPr>
                        <a:t>​</a:t>
                      </a:r>
                    </a:p>
                    <a:p>
                      <a:pPr algn="l" rtl="0" fontAlgn="base"/>
                      <a:r>
                        <a:rPr lang="en-US" dirty="0">
                          <a:effectLst/>
                        </a:rPr>
                        <a:t>​</a:t>
                      </a:r>
                      <a:endParaRPr lang="en-US" b="0" i="0" dirty="0">
                        <a:solidFill>
                          <a:srgbClr val="000000"/>
                        </a:solidFill>
                        <a:effectLst/>
                      </a:endParaRPr>
                    </a:p>
                  </a:txBody>
                  <a:tcPr/>
                </a:tc>
                <a:tc>
                  <a:txBody>
                    <a:bodyPr/>
                    <a:lstStyle/>
                    <a:p>
                      <a:pPr algn="l" rtl="0" fontAlgn="base"/>
                      <a:r>
                        <a:rPr lang="en-US" u="none" strike="noStrike" dirty="0">
                          <a:effectLst/>
                        </a:rPr>
                        <a:t>A/c balance  updated as  zero amount</a:t>
                      </a:r>
                      <a:r>
                        <a:rPr lang="en-US" dirty="0">
                          <a:effectLst/>
                        </a:rPr>
                        <a:t>​</a:t>
                      </a:r>
                    </a:p>
                    <a:p>
                      <a:pPr algn="l" rtl="0" fontAlgn="base"/>
                      <a:r>
                        <a:rPr lang="en-US" dirty="0">
                          <a:effectLst/>
                        </a:rPr>
                        <a:t>​</a:t>
                      </a:r>
                    </a:p>
                    <a:p>
                      <a:pPr algn="l" rtl="0" fontAlgn="base"/>
                      <a:r>
                        <a:rPr lang="en-US" u="none" strike="noStrike" dirty="0">
                          <a:effectLst/>
                        </a:rPr>
                        <a:t>Status of the a/c modified to ‘Closed’ status</a:t>
                      </a:r>
                      <a:r>
                        <a:rPr lang="en-US" dirty="0">
                          <a:effectLst/>
                        </a:rPr>
                        <a:t>​</a:t>
                      </a:r>
                      <a:endParaRPr lang="en-US" b="0" i="0" dirty="0">
                        <a:solidFill>
                          <a:srgbClr val="000000"/>
                        </a:solidFill>
                        <a:effectLst/>
                      </a:endParaRPr>
                    </a:p>
                  </a:txBody>
                  <a:tcPr/>
                </a:tc>
                <a:extLst>
                  <a:ext uri="{0D108BD9-81ED-4DB2-BD59-A6C34878D82A}">
                    <a16:rowId xmlns:a16="http://schemas.microsoft.com/office/drawing/2014/main" val="4207020441"/>
                  </a:ext>
                </a:extLst>
              </a:tr>
            </a:tbl>
          </a:graphicData>
        </a:graphic>
      </p:graphicFrame>
    </p:spTree>
    <p:extLst>
      <p:ext uri="{BB962C8B-B14F-4D97-AF65-F5344CB8AC3E}">
        <p14:creationId xmlns:p14="http://schemas.microsoft.com/office/powerpoint/2010/main" val="4140206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60E6A75-D239-4625-A8EB-1475697FA28D}"/>
              </a:ext>
            </a:extLst>
          </p:cNvPr>
          <p:cNvGraphicFramePr>
            <a:graphicFrameLocks noGrp="1"/>
          </p:cNvGraphicFramePr>
          <p:nvPr>
            <p:ph idx="1"/>
          </p:nvPr>
        </p:nvGraphicFramePr>
        <p:xfrm>
          <a:off x="838200" y="1825625"/>
          <a:ext cx="10714036" cy="1910715"/>
        </p:xfrm>
        <a:graphic>
          <a:graphicData uri="http://schemas.openxmlformats.org/drawingml/2006/table">
            <a:tbl>
              <a:tblPr firstRow="1" bandRow="1">
                <a:tableStyleId>{5C22544A-7EE6-4342-B048-85BDC9FD1C3A}</a:tableStyleId>
              </a:tblPr>
              <a:tblGrid>
                <a:gridCol w="2173690">
                  <a:extLst>
                    <a:ext uri="{9D8B030D-6E8A-4147-A177-3AD203B41FA5}">
                      <a16:colId xmlns:a16="http://schemas.microsoft.com/office/drawing/2014/main" val="897284921"/>
                    </a:ext>
                  </a:extLst>
                </a:gridCol>
                <a:gridCol w="2945766">
                  <a:extLst>
                    <a:ext uri="{9D8B030D-6E8A-4147-A177-3AD203B41FA5}">
                      <a16:colId xmlns:a16="http://schemas.microsoft.com/office/drawing/2014/main" val="1310768642"/>
                    </a:ext>
                  </a:extLst>
                </a:gridCol>
                <a:gridCol w="3420890">
                  <a:extLst>
                    <a:ext uri="{9D8B030D-6E8A-4147-A177-3AD203B41FA5}">
                      <a16:colId xmlns:a16="http://schemas.microsoft.com/office/drawing/2014/main" val="3400036822"/>
                    </a:ext>
                  </a:extLst>
                </a:gridCol>
                <a:gridCol w="2173690">
                  <a:extLst>
                    <a:ext uri="{9D8B030D-6E8A-4147-A177-3AD203B41FA5}">
                      <a16:colId xmlns:a16="http://schemas.microsoft.com/office/drawing/2014/main" val="2281518564"/>
                    </a:ext>
                  </a:extLst>
                </a:gridCol>
              </a:tblGrid>
              <a:tr h="600075">
                <a:tc>
                  <a:txBody>
                    <a:bodyPr/>
                    <a:lstStyle/>
                    <a:p>
                      <a:pPr algn="ctr" fontAlgn="base"/>
                      <a:r>
                        <a:rPr lang="en-US" sz="1600" u="none" strike="noStrike">
                          <a:effectLst/>
                        </a:rPr>
                        <a:t>Request</a:t>
                      </a:r>
                      <a:r>
                        <a:rPr lang="en-US" sz="1600">
                          <a:effectLst/>
                        </a:rPr>
                        <a:t>​</a:t>
                      </a:r>
                      <a:endParaRPr lang="en-US" b="0" i="0">
                        <a:solidFill>
                          <a:srgbClr val="000000"/>
                        </a:solidFill>
                        <a:effectLst/>
                      </a:endParaRPr>
                    </a:p>
                  </a:txBody>
                  <a:tcPr/>
                </a:tc>
                <a:tc>
                  <a:txBody>
                    <a:bodyPr/>
                    <a:lstStyle/>
                    <a:p>
                      <a:pPr algn="ctr" fontAlgn="base"/>
                      <a:r>
                        <a:rPr lang="en-US" sz="1600" u="none" strike="noStrike">
                          <a:effectLst/>
                        </a:rPr>
                        <a:t>Basic closure process initiation</a:t>
                      </a:r>
                      <a:r>
                        <a:rPr lang="en-US" sz="1600">
                          <a:effectLst/>
                        </a:rPr>
                        <a:t>​</a:t>
                      </a:r>
                      <a:endParaRPr lang="en-US" b="0" i="0">
                        <a:solidFill>
                          <a:srgbClr val="000000"/>
                        </a:solidFill>
                        <a:effectLst/>
                      </a:endParaRPr>
                    </a:p>
                  </a:txBody>
                  <a:tcPr/>
                </a:tc>
                <a:tc>
                  <a:txBody>
                    <a:bodyPr/>
                    <a:lstStyle/>
                    <a:p>
                      <a:pPr algn="ctr" fontAlgn="base"/>
                      <a:r>
                        <a:rPr lang="en-US" sz="1600" u="none" strike="noStrike">
                          <a:effectLst/>
                        </a:rPr>
                        <a:t>Special features of closure processing</a:t>
                      </a:r>
                      <a:r>
                        <a:rPr lang="en-US" sz="1600">
                          <a:effectLst/>
                        </a:rPr>
                        <a:t>​</a:t>
                      </a:r>
                      <a:endParaRPr lang="en-US" b="0" i="0">
                        <a:solidFill>
                          <a:srgbClr val="000000"/>
                        </a:solidFill>
                        <a:effectLst/>
                      </a:endParaRPr>
                    </a:p>
                  </a:txBody>
                  <a:tcPr/>
                </a:tc>
                <a:tc>
                  <a:txBody>
                    <a:bodyPr/>
                    <a:lstStyle/>
                    <a:p>
                      <a:pPr algn="ctr" fontAlgn="base"/>
                      <a:r>
                        <a:rPr lang="en-US" sz="1600" u="none" strike="noStrike">
                          <a:effectLst/>
                        </a:rPr>
                        <a:t>On closure</a:t>
                      </a:r>
                      <a:r>
                        <a:rPr lang="en-US" sz="1600">
                          <a:effectLst/>
                        </a:rPr>
                        <a:t>​</a:t>
                      </a:r>
                      <a:endParaRPr lang="en-US" b="0" i="0">
                        <a:solidFill>
                          <a:srgbClr val="000000"/>
                        </a:solidFill>
                        <a:effectLst/>
                      </a:endParaRPr>
                    </a:p>
                  </a:txBody>
                  <a:tcPr/>
                </a:tc>
                <a:extLst>
                  <a:ext uri="{0D108BD9-81ED-4DB2-BD59-A6C34878D82A}">
                    <a16:rowId xmlns:a16="http://schemas.microsoft.com/office/drawing/2014/main" val="2663943107"/>
                  </a:ext>
                </a:extLst>
              </a:tr>
              <a:tr h="1209675">
                <a:tc>
                  <a:txBody>
                    <a:bodyPr/>
                    <a:lstStyle/>
                    <a:p>
                      <a:pPr algn="l" fontAlgn="base"/>
                      <a:r>
                        <a:rPr lang="en-US" sz="1600" u="none" strike="noStrike">
                          <a:effectLst/>
                        </a:rPr>
                        <a:t>Closure proceeds Transfer to Non-operative account (TD) or BC/DD </a:t>
                      </a:r>
                      <a:r>
                        <a:rPr lang="en-US" sz="1600">
                          <a:effectLst/>
                        </a:rPr>
                        <a:t>​</a:t>
                      </a:r>
                      <a:endParaRPr lang="en-US" b="0" i="0">
                        <a:solidFill>
                          <a:srgbClr val="000000"/>
                        </a:solidFill>
                        <a:effectLst/>
                      </a:endParaRPr>
                    </a:p>
                  </a:txBody>
                  <a:tcPr/>
                </a:tc>
                <a:tc>
                  <a:txBody>
                    <a:bodyPr/>
                    <a:lstStyle/>
                    <a:p>
                      <a:pPr algn="l" fontAlgn="base"/>
                      <a:r>
                        <a:rPr lang="en-US" sz="1600" u="none" strike="noStrike">
                          <a:effectLst/>
                        </a:rPr>
                        <a:t>Unused cheques collected &amp; (SB,CA) cancelled</a:t>
                      </a:r>
                      <a:r>
                        <a:rPr lang="en-US" sz="1600">
                          <a:effectLst/>
                        </a:rPr>
                        <a:t>​</a:t>
                      </a:r>
                      <a:endParaRPr lang="en-US">
                        <a:effectLst/>
                      </a:endParaRPr>
                    </a:p>
                    <a:p>
                      <a:pPr algn="l" fontAlgn="base"/>
                      <a:r>
                        <a:rPr lang="en-US" sz="1600" u="none" strike="noStrike">
                          <a:effectLst/>
                        </a:rPr>
                        <a:t>ATM/Debit card collected &amp;  cancelled (SB,CA)</a:t>
                      </a:r>
                      <a:r>
                        <a:rPr lang="en-US" sz="1600">
                          <a:effectLst/>
                        </a:rPr>
                        <a:t>​</a:t>
                      </a:r>
                      <a:endParaRPr lang="en-US">
                        <a:effectLst/>
                      </a:endParaRPr>
                    </a:p>
                    <a:p>
                      <a:pPr algn="l" fontAlgn="base"/>
                      <a:r>
                        <a:rPr lang="en-US" sz="1600">
                          <a:effectLst/>
                        </a:rPr>
                        <a:t>​</a:t>
                      </a:r>
                      <a:endParaRPr lang="en-US" b="0" i="0">
                        <a:solidFill>
                          <a:srgbClr val="000000"/>
                        </a:solidFill>
                        <a:effectLst/>
                      </a:endParaRPr>
                    </a:p>
                  </a:txBody>
                  <a:tcPr/>
                </a:tc>
                <a:tc>
                  <a:txBody>
                    <a:bodyPr/>
                    <a:lstStyle/>
                    <a:p>
                      <a:pPr algn="l" fontAlgn="auto"/>
                      <a:r>
                        <a:rPr lang="en-US" sz="1600" u="none" strike="noStrike">
                          <a:effectLst/>
                        </a:rPr>
                        <a:t>​</a:t>
                      </a:r>
                      <a:endParaRPr lang="en-US" sz="1600" b="0" i="0" u="none" strike="noStrike">
                        <a:solidFill>
                          <a:srgbClr val="000000"/>
                        </a:solidFill>
                        <a:effectLst/>
                        <a:latin typeface="Arial" panose="020B0604020202020204" pitchFamily="34" charset="0"/>
                      </a:endParaRPr>
                    </a:p>
                  </a:txBody>
                  <a:tcPr/>
                </a:tc>
                <a:tc>
                  <a:txBody>
                    <a:bodyPr/>
                    <a:lstStyle/>
                    <a:p>
                      <a:pPr algn="l" fontAlgn="auto"/>
                      <a:r>
                        <a:rPr lang="en-US" sz="1600" u="none" strike="noStrike">
                          <a:effectLst/>
                        </a:rPr>
                        <a:t>​</a:t>
                      </a:r>
                      <a:endParaRPr lang="en-US" sz="1600" b="0" i="0" u="none" strike="noStrike">
                        <a:solidFill>
                          <a:srgbClr val="000000"/>
                        </a:solidFill>
                        <a:effectLst/>
                        <a:latin typeface="Arial" panose="020B0604020202020204" pitchFamily="34" charset="0"/>
                      </a:endParaRPr>
                    </a:p>
                  </a:txBody>
                  <a:tcPr/>
                </a:tc>
                <a:extLst>
                  <a:ext uri="{0D108BD9-81ED-4DB2-BD59-A6C34878D82A}">
                    <a16:rowId xmlns:a16="http://schemas.microsoft.com/office/drawing/2014/main" val="3112733094"/>
                  </a:ext>
                </a:extLst>
              </a:tr>
            </a:tbl>
          </a:graphicData>
        </a:graphic>
      </p:graphicFrame>
      <p:sp>
        <p:nvSpPr>
          <p:cNvPr id="3" name="Title 2">
            <a:extLst>
              <a:ext uri="{FF2B5EF4-FFF2-40B4-BE49-F238E27FC236}">
                <a16:creationId xmlns:a16="http://schemas.microsoft.com/office/drawing/2014/main" id="{39988374-C05E-4125-A873-0C734046DCC9}"/>
              </a:ext>
            </a:extLst>
          </p:cNvPr>
          <p:cNvSpPr>
            <a:spLocks noGrp="1"/>
          </p:cNvSpPr>
          <p:nvPr>
            <p:ph type="title"/>
          </p:nvPr>
        </p:nvSpPr>
        <p:spPr>
          <a:xfrm>
            <a:off x="533401" y="170374"/>
            <a:ext cx="9690100" cy="461665"/>
          </a:xfrm>
        </p:spPr>
        <p:txBody>
          <a:bodyPr/>
          <a:lstStyle/>
          <a:p>
            <a:pPr algn="ctr">
              <a:lnSpc>
                <a:spcPct val="100000"/>
              </a:lnSpc>
              <a:spcAft>
                <a:spcPct val="0"/>
              </a:spcAft>
            </a:pPr>
            <a:r>
              <a:rPr lang="en-US" dirty="0">
                <a:latin typeface="Arial"/>
                <a:cs typeface="Arial"/>
              </a:rPr>
              <a:t>CLOSURE OF OPERATIVE ACCOUNT (SB,CA,CC/OD) (</a:t>
            </a:r>
            <a:r>
              <a:rPr lang="en-US" dirty="0" err="1">
                <a:latin typeface="Arial"/>
                <a:cs typeface="Arial"/>
              </a:rPr>
              <a:t>Contd</a:t>
            </a:r>
            <a:r>
              <a:rPr lang="en-US" dirty="0">
                <a:latin typeface="Arial"/>
                <a:cs typeface="Arial"/>
              </a:rPr>
              <a:t>…)</a:t>
            </a:r>
            <a:endParaRPr lang="en-US" b="0" dirty="0">
              <a:latin typeface="Arial"/>
              <a:cs typeface="Arial"/>
            </a:endParaRPr>
          </a:p>
        </p:txBody>
      </p:sp>
      <p:sp>
        <p:nvSpPr>
          <p:cNvPr id="4" name="Slide Number Placeholder 3">
            <a:extLst>
              <a:ext uri="{FF2B5EF4-FFF2-40B4-BE49-F238E27FC236}">
                <a16:creationId xmlns:a16="http://schemas.microsoft.com/office/drawing/2014/main" id="{0A489E8B-50E2-460A-8D90-772AAA30A3B9}"/>
              </a:ext>
            </a:extLst>
          </p:cNvPr>
          <p:cNvSpPr>
            <a:spLocks noGrp="1"/>
          </p:cNvSpPr>
          <p:nvPr>
            <p:ph type="sldNum" sz="quarter" idx="12"/>
          </p:nvPr>
        </p:nvSpPr>
        <p:spPr/>
        <p:txBody>
          <a:bodyPr/>
          <a:lstStyle/>
          <a:p>
            <a:fld id="{C7F1B9D8-1D95-44B3-9E1C-E404196FC055}" type="slidenum">
              <a:rPr lang="hi-IN" smtClean="0"/>
              <a:t>27</a:t>
            </a:fld>
            <a:endParaRPr lang="hi-IN"/>
          </a:p>
        </p:txBody>
      </p:sp>
    </p:spTree>
    <p:extLst>
      <p:ext uri="{BB962C8B-B14F-4D97-AF65-F5344CB8AC3E}">
        <p14:creationId xmlns:p14="http://schemas.microsoft.com/office/powerpoint/2010/main" val="2617696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A4CB53-F7A9-4BEC-AE03-3585C79AACE9}"/>
              </a:ext>
            </a:extLst>
          </p:cNvPr>
          <p:cNvSpPr>
            <a:spLocks noGrp="1"/>
          </p:cNvSpPr>
          <p:nvPr>
            <p:ph idx="1"/>
          </p:nvPr>
        </p:nvSpPr>
        <p:spPr/>
        <p:txBody>
          <a:bodyPr vert="horz" lIns="91440" tIns="45720" rIns="91440" bIns="45720" rtlCol="0" anchor="t">
            <a:normAutofit/>
          </a:bodyPr>
          <a:lstStyle/>
          <a:p>
            <a:pPr algn="just">
              <a:lnSpc>
                <a:spcPct val="100000"/>
              </a:lnSpc>
              <a:spcBef>
                <a:spcPts val="200"/>
              </a:spcBef>
              <a:spcAft>
                <a:spcPct val="0"/>
              </a:spcAft>
            </a:pPr>
            <a:r>
              <a:rPr lang="en-US" dirty="0">
                <a:solidFill>
                  <a:schemeClr val="tx2"/>
                </a:solidFill>
                <a:ea typeface="+mn-lt"/>
                <a:cs typeface="+mn-lt"/>
              </a:rPr>
              <a:t>Term Deposit a/c</a:t>
            </a:r>
            <a:endParaRPr lang="en-US" dirty="0">
              <a:ea typeface="+mn-lt"/>
              <a:cs typeface="+mn-lt"/>
            </a:endParaRPr>
          </a:p>
          <a:p>
            <a:pPr algn="just">
              <a:lnSpc>
                <a:spcPct val="10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2999F069-C499-474E-96B6-E4EEB28665D8}"/>
              </a:ext>
            </a:extLst>
          </p:cNvPr>
          <p:cNvSpPr>
            <a:spLocks noGrp="1"/>
          </p:cNvSpPr>
          <p:nvPr>
            <p:ph type="title"/>
          </p:nvPr>
        </p:nvSpPr>
        <p:spPr/>
        <p:txBody>
          <a:bodyPr/>
          <a:lstStyle/>
          <a:p>
            <a:r>
              <a:rPr lang="en-US" dirty="0">
                <a:latin typeface="Arial"/>
                <a:cs typeface="Arial"/>
              </a:rPr>
              <a:t>Non operating account</a:t>
            </a:r>
            <a:endParaRPr lang="en-US" dirty="0">
              <a:latin typeface="Arial"/>
            </a:endParaRPr>
          </a:p>
        </p:txBody>
      </p:sp>
      <p:sp>
        <p:nvSpPr>
          <p:cNvPr id="4" name="Slide Number Placeholder 3">
            <a:extLst>
              <a:ext uri="{FF2B5EF4-FFF2-40B4-BE49-F238E27FC236}">
                <a16:creationId xmlns:a16="http://schemas.microsoft.com/office/drawing/2014/main" id="{507A2AB5-A54B-430B-BBE8-E26ACB4064A4}"/>
              </a:ext>
            </a:extLst>
          </p:cNvPr>
          <p:cNvSpPr>
            <a:spLocks noGrp="1"/>
          </p:cNvSpPr>
          <p:nvPr>
            <p:ph type="sldNum" sz="quarter" idx="12"/>
          </p:nvPr>
        </p:nvSpPr>
        <p:spPr/>
        <p:txBody>
          <a:bodyPr/>
          <a:lstStyle/>
          <a:p>
            <a:fld id="{C7F1B9D8-1D95-44B3-9E1C-E404196FC055}" type="slidenum">
              <a:rPr lang="hi-IN" smtClean="0"/>
              <a:t>28</a:t>
            </a:fld>
            <a:endParaRPr lang="hi-IN"/>
          </a:p>
        </p:txBody>
      </p:sp>
    </p:spTree>
    <p:extLst>
      <p:ext uri="{BB962C8B-B14F-4D97-AF65-F5344CB8AC3E}">
        <p14:creationId xmlns:p14="http://schemas.microsoft.com/office/powerpoint/2010/main" val="3875155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33DCB7-C4D8-4E00-9C39-BE7CF3C8ABC8}"/>
              </a:ext>
            </a:extLst>
          </p:cNvPr>
          <p:cNvSpPr>
            <a:spLocks noGrp="1"/>
          </p:cNvSpPr>
          <p:nvPr>
            <p:ph idx="1"/>
          </p:nvPr>
        </p:nvSpPr>
        <p:spPr>
          <a:xfrm>
            <a:off x="838199" y="1293663"/>
            <a:ext cx="10713631" cy="4351338"/>
          </a:xfrm>
        </p:spPr>
        <p:txBody>
          <a:bodyPr vert="horz" lIns="91440" tIns="45720" rIns="91440" bIns="45720" rtlCol="0" anchor="t">
            <a:normAutofit/>
          </a:bodyPr>
          <a:lstStyle/>
          <a:p>
            <a:pPr algn="just">
              <a:lnSpc>
                <a:spcPct val="150000"/>
              </a:lnSpc>
              <a:spcBef>
                <a:spcPts val="200"/>
              </a:spcBef>
              <a:spcAft>
                <a:spcPct val="0"/>
              </a:spcAft>
            </a:pPr>
            <a:r>
              <a:rPr lang="en-US" dirty="0">
                <a:solidFill>
                  <a:schemeClr val="tx2"/>
                </a:solidFill>
                <a:cs typeface="Calibri"/>
              </a:rPr>
              <a:t>They can be broadly classified as</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Fixed deposit ( Entire principal invested at the time of opening the deposit a/c)</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Recurring deposit (Principal invested in fixed installments)</a:t>
            </a:r>
            <a:endParaRPr lang="en-US" dirty="0">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78A61EBD-D86C-49BE-B514-460D72CA9286}"/>
              </a:ext>
            </a:extLst>
          </p:cNvPr>
          <p:cNvSpPr>
            <a:spLocks noGrp="1"/>
          </p:cNvSpPr>
          <p:nvPr>
            <p:ph type="title"/>
          </p:nvPr>
        </p:nvSpPr>
        <p:spPr>
          <a:xfrm>
            <a:off x="533401" y="170374"/>
            <a:ext cx="9690100" cy="461665"/>
          </a:xfrm>
        </p:spPr>
        <p:txBody>
          <a:bodyPr/>
          <a:lstStyle/>
          <a:p>
            <a:pPr>
              <a:lnSpc>
                <a:spcPct val="100000"/>
              </a:lnSpc>
              <a:spcAft>
                <a:spcPct val="0"/>
              </a:spcAft>
            </a:pPr>
            <a:r>
              <a:rPr lang="en-US" dirty="0">
                <a:cs typeface="Arial"/>
              </a:rPr>
              <a:t> Deposit Services</a:t>
            </a:r>
            <a:endParaRPr lang="en-US" b="0" dirty="0">
              <a:cs typeface="Arial"/>
            </a:endParaRPr>
          </a:p>
        </p:txBody>
      </p:sp>
      <p:sp>
        <p:nvSpPr>
          <p:cNvPr id="4" name="Slide Number Placeholder 3">
            <a:extLst>
              <a:ext uri="{FF2B5EF4-FFF2-40B4-BE49-F238E27FC236}">
                <a16:creationId xmlns:a16="http://schemas.microsoft.com/office/drawing/2014/main" id="{0B720030-34EC-4332-9851-6B3425FA4E18}"/>
              </a:ext>
            </a:extLst>
          </p:cNvPr>
          <p:cNvSpPr>
            <a:spLocks noGrp="1"/>
          </p:cNvSpPr>
          <p:nvPr>
            <p:ph type="sldNum" sz="quarter" idx="12"/>
          </p:nvPr>
        </p:nvSpPr>
        <p:spPr/>
        <p:txBody>
          <a:bodyPr/>
          <a:lstStyle/>
          <a:p>
            <a:fld id="{C7F1B9D8-1D95-44B3-9E1C-E404196FC055}" type="slidenum">
              <a:rPr lang="hi-IN" smtClean="0"/>
              <a:t>29</a:t>
            </a:fld>
            <a:endParaRPr lang="hi-IN"/>
          </a:p>
        </p:txBody>
      </p:sp>
    </p:spTree>
    <p:extLst>
      <p:ext uri="{BB962C8B-B14F-4D97-AF65-F5344CB8AC3E}">
        <p14:creationId xmlns:p14="http://schemas.microsoft.com/office/powerpoint/2010/main" val="72977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135512"/>
            <a:ext cx="10843027" cy="5515903"/>
          </a:xfrm>
        </p:spPr>
        <p:txBody>
          <a:bodyPr vert="horz" lIns="91440" tIns="45720" rIns="91440" bIns="45720" rtlCol="0" anchor="t">
            <a:noAutofit/>
          </a:bodyPr>
          <a:lstStyle/>
          <a:p>
            <a:pPr marL="342900" indent="-342900" algn="just">
              <a:lnSpc>
                <a:spcPct val="100000"/>
              </a:lnSpc>
              <a:spcBef>
                <a:spcPts val="200"/>
              </a:spcBef>
              <a:spcAft>
                <a:spcPct val="0"/>
              </a:spcAft>
              <a:buChar char="v"/>
            </a:pPr>
            <a:endParaRPr lang="en-IN" sz="2000" dirty="0">
              <a:ea typeface="+mn-lt"/>
              <a:cs typeface="+mn-lt"/>
            </a:endParaRPr>
          </a:p>
          <a:p>
            <a:pPr>
              <a:lnSpc>
                <a:spcPct val="100000"/>
              </a:lnSpc>
              <a:spcBef>
                <a:spcPts val="0"/>
              </a:spcBef>
              <a:spcAft>
                <a:spcPct val="0"/>
              </a:spcAft>
            </a:pPr>
            <a:endParaRPr lang="en-IN" sz="2000" b="1" dirty="0">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a:xfrm>
            <a:off x="533401" y="242762"/>
            <a:ext cx="9690100" cy="677108"/>
          </a:xfrm>
        </p:spPr>
        <p:txBody>
          <a:bodyPr/>
          <a:lstStyle/>
          <a:p>
            <a:pPr>
              <a:lnSpc>
                <a:spcPct val="100000"/>
              </a:lnSpc>
              <a:spcAft>
                <a:spcPct val="0"/>
              </a:spcAft>
            </a:pPr>
            <a:r>
              <a:rPr lang="en-US" sz="2000" dirty="0">
                <a:latin typeface="Arial"/>
                <a:cs typeface="Arial"/>
              </a:rPr>
              <a:t>Overview</a:t>
            </a:r>
            <a:endParaRPr lang="en-US" dirty="0"/>
          </a:p>
          <a:p>
            <a:endParaRPr lang="en-IN" sz="2000" dirty="0">
              <a:cs typeface="Arial"/>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3</a:t>
            </a:fld>
            <a:endParaRPr lang="hi-IN"/>
          </a:p>
        </p:txBody>
      </p:sp>
      <p:sp>
        <p:nvSpPr>
          <p:cNvPr id="5" name="TextBox 4">
            <a:extLst>
              <a:ext uri="{FF2B5EF4-FFF2-40B4-BE49-F238E27FC236}">
                <a16:creationId xmlns:a16="http://schemas.microsoft.com/office/drawing/2014/main" id="{041D25AE-467D-469E-B66E-073CB3BE2519}"/>
              </a:ext>
            </a:extLst>
          </p:cNvPr>
          <p:cNvSpPr txBox="1"/>
          <p:nvPr/>
        </p:nvSpPr>
        <p:spPr>
          <a:xfrm>
            <a:off x="455370" y="1066538"/>
            <a:ext cx="10550105" cy="37087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spcBef>
                <a:spcPts val="200"/>
              </a:spcBef>
              <a:spcAft>
                <a:spcPct val="0"/>
              </a:spcAft>
              <a:buFont typeface="Wingdings,Sans-Serif"/>
              <a:buChar char="Ø"/>
            </a:pPr>
            <a:r>
              <a:rPr lang="en-US" sz="2000" dirty="0">
                <a:solidFill>
                  <a:schemeClr val="tx2"/>
                </a:solidFill>
                <a:ea typeface="+mn-lt"/>
                <a:cs typeface="+mn-lt"/>
              </a:rPr>
              <a:t>Retail Banking denotes catering to the banking requirements of retail customers viz., individuals like professionals, self employed, retired employees, minors &amp; Non-Residents </a:t>
            </a:r>
            <a:r>
              <a:rPr lang="en-US" sz="2000" dirty="0" err="1">
                <a:solidFill>
                  <a:schemeClr val="tx2"/>
                </a:solidFill>
                <a:ea typeface="+mn-lt"/>
                <a:cs typeface="+mn-lt"/>
              </a:rPr>
              <a:t>etc</a:t>
            </a:r>
          </a:p>
          <a:p>
            <a:pPr marL="342900" indent="-342900" algn="just">
              <a:lnSpc>
                <a:spcPct val="150000"/>
              </a:lnSpc>
              <a:spcBef>
                <a:spcPts val="200"/>
              </a:spcBef>
              <a:spcAft>
                <a:spcPct val="0"/>
              </a:spcAft>
              <a:buFont typeface="Wingdings,Sans-Serif"/>
              <a:buChar char="Ø"/>
            </a:pPr>
            <a:r>
              <a:rPr lang="en-US" sz="2000" dirty="0">
                <a:solidFill>
                  <a:schemeClr val="tx2"/>
                </a:solidFill>
                <a:ea typeface="+mn-lt"/>
                <a:cs typeface="+mn-lt"/>
              </a:rPr>
              <a:t>Retail banking has seen a transformation over the past two decades with respect to business focus, delivery channel emphasis and the overall approach to the banking business. Today, given the greater stress being placed on mass customization, banks are increasingly relying on technology to provide customized solutions to consumers</a:t>
            </a:r>
          </a:p>
          <a:p>
            <a:pPr algn="just">
              <a:lnSpc>
                <a:spcPct val="150000"/>
              </a:lnSpc>
              <a:spcBef>
                <a:spcPts val="200"/>
              </a:spcBef>
              <a:spcAft>
                <a:spcPct val="0"/>
              </a:spcAft>
            </a:pPr>
            <a:endParaRPr lang="en-US" sz="2000" dirty="0">
              <a:ea typeface="+mn-lt"/>
              <a:cs typeface="+mn-lt"/>
            </a:endParaRPr>
          </a:p>
          <a:p>
            <a:pPr marL="109220" algn="just">
              <a:spcBef>
                <a:spcPts val="200"/>
              </a:spcBef>
              <a:spcAft>
                <a:spcPct val="0"/>
              </a:spcAft>
            </a:pPr>
            <a:endParaRPr lang="en-US" sz="2000" b="1" i="1" u="sng" dirty="0">
              <a:solidFill>
                <a:schemeClr val="tx2"/>
              </a:solidFill>
              <a:ea typeface="+mn-lt"/>
              <a:cs typeface="+mn-lt"/>
            </a:endParaRPr>
          </a:p>
        </p:txBody>
      </p:sp>
    </p:spTree>
    <p:extLst>
      <p:ext uri="{BB962C8B-B14F-4D97-AF65-F5344CB8AC3E}">
        <p14:creationId xmlns:p14="http://schemas.microsoft.com/office/powerpoint/2010/main" val="2610125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7B6D23-8C52-48A5-AFD0-78C98FCF634A}"/>
              </a:ext>
            </a:extLst>
          </p:cNvPr>
          <p:cNvSpPr>
            <a:spLocks noGrp="1"/>
          </p:cNvSpPr>
          <p:nvPr>
            <p:ph idx="1"/>
          </p:nvPr>
        </p:nvSpPr>
        <p:spPr>
          <a:xfrm>
            <a:off x="536274" y="1063625"/>
            <a:ext cx="10713631" cy="5242734"/>
          </a:xfrm>
        </p:spPr>
        <p:txBody>
          <a:bodyPr vert="horz" lIns="91440" tIns="45720" rIns="91440" bIns="45720" rtlCol="0" anchor="t">
            <a:normAutofit fontScale="77500" lnSpcReduction="20000"/>
          </a:bodyPr>
          <a:lstStyle/>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Fixed Deposits are of Simple Interest type and Compound Interest type depending upon option exercised by the customer </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Interest is paid at regular frequencies on term deposits of the type Simple interest.</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Interest is paid on maturity for the fixed deposit of the type Compounding interest with specific compounding frequency</a:t>
            </a:r>
            <a:endParaRPr lang="en-US"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Interest can be accrued/compounded/capitalized with the following frequency</a:t>
            </a:r>
            <a:endParaRPr lang="en-US" dirty="0">
              <a:solidFill>
                <a:schemeClr val="tx2"/>
              </a:solidFill>
              <a:ea typeface="+mn-lt"/>
              <a:cs typeface="+mn-lt"/>
            </a:endParaRPr>
          </a:p>
          <a:p>
            <a:pPr marL="996950" lvl="2" indent="-285750" algn="just">
              <a:lnSpc>
                <a:spcPct val="150000"/>
              </a:lnSpc>
              <a:spcBef>
                <a:spcPts val="200"/>
              </a:spcBef>
              <a:spcAft>
                <a:spcPct val="0"/>
              </a:spcAft>
              <a:buFont typeface="Arial,Sans-Serif" panose="05000000000000000000" pitchFamily="2" charset="2"/>
              <a:buChar char="•"/>
            </a:pPr>
            <a:r>
              <a:rPr lang="en-US" dirty="0">
                <a:solidFill>
                  <a:schemeClr val="tx2"/>
                </a:solidFill>
                <a:cs typeface="Calibri"/>
              </a:rPr>
              <a:t>Daily</a:t>
            </a:r>
            <a:endParaRPr lang="en-US" dirty="0">
              <a:ea typeface="+mn-lt"/>
              <a:cs typeface="+mn-lt"/>
            </a:endParaRPr>
          </a:p>
          <a:p>
            <a:pPr marL="996950" lvl="2" indent="-285750" algn="just">
              <a:lnSpc>
                <a:spcPct val="150000"/>
              </a:lnSpc>
              <a:spcBef>
                <a:spcPts val="200"/>
              </a:spcBef>
              <a:spcAft>
                <a:spcPct val="0"/>
              </a:spcAft>
              <a:buFont typeface="Arial,Sans-Serif" panose="05000000000000000000" pitchFamily="2" charset="2"/>
              <a:buChar char="•"/>
            </a:pPr>
            <a:r>
              <a:rPr lang="en-US" dirty="0">
                <a:solidFill>
                  <a:schemeClr val="tx2"/>
                </a:solidFill>
                <a:cs typeface="Calibri"/>
              </a:rPr>
              <a:t>Weekly</a:t>
            </a:r>
            <a:endParaRPr lang="en-US" dirty="0">
              <a:ea typeface="+mn-lt"/>
              <a:cs typeface="+mn-lt"/>
            </a:endParaRPr>
          </a:p>
          <a:p>
            <a:pPr marL="996950" lvl="2" indent="-285750" algn="just">
              <a:lnSpc>
                <a:spcPct val="150000"/>
              </a:lnSpc>
              <a:spcBef>
                <a:spcPts val="200"/>
              </a:spcBef>
              <a:spcAft>
                <a:spcPct val="0"/>
              </a:spcAft>
              <a:buFont typeface="Arial,Sans-Serif" panose="05000000000000000000" pitchFamily="2" charset="2"/>
              <a:buChar char="•"/>
            </a:pPr>
            <a:r>
              <a:rPr lang="en-US" dirty="0">
                <a:solidFill>
                  <a:schemeClr val="tx2"/>
                </a:solidFill>
                <a:cs typeface="Calibri"/>
              </a:rPr>
              <a:t>Fortnightly</a:t>
            </a:r>
            <a:endParaRPr lang="en-US" dirty="0">
              <a:ea typeface="+mn-lt"/>
              <a:cs typeface="+mn-lt"/>
            </a:endParaRPr>
          </a:p>
          <a:p>
            <a:pPr marL="996950" lvl="2" indent="-285750" algn="just">
              <a:lnSpc>
                <a:spcPct val="150000"/>
              </a:lnSpc>
              <a:spcBef>
                <a:spcPts val="200"/>
              </a:spcBef>
              <a:spcAft>
                <a:spcPct val="0"/>
              </a:spcAft>
              <a:buFont typeface="Arial,Sans-Serif" panose="05000000000000000000" pitchFamily="2" charset="2"/>
              <a:buChar char="•"/>
            </a:pPr>
            <a:r>
              <a:rPr lang="en-US" dirty="0">
                <a:solidFill>
                  <a:schemeClr val="tx2"/>
                </a:solidFill>
                <a:cs typeface="Calibri"/>
              </a:rPr>
              <a:t>Monthly</a:t>
            </a:r>
            <a:endParaRPr lang="en-US" dirty="0">
              <a:ea typeface="+mn-lt"/>
              <a:cs typeface="+mn-lt"/>
            </a:endParaRPr>
          </a:p>
          <a:p>
            <a:pPr marL="996950" lvl="2" indent="-285750" algn="just">
              <a:lnSpc>
                <a:spcPct val="150000"/>
              </a:lnSpc>
              <a:spcBef>
                <a:spcPts val="200"/>
              </a:spcBef>
              <a:spcAft>
                <a:spcPct val="0"/>
              </a:spcAft>
              <a:buFont typeface="Arial,Sans-Serif" panose="05000000000000000000" pitchFamily="2" charset="2"/>
              <a:buChar char="•"/>
            </a:pPr>
            <a:r>
              <a:rPr lang="en-US" dirty="0">
                <a:solidFill>
                  <a:schemeClr val="tx2"/>
                </a:solidFill>
                <a:cs typeface="Calibri"/>
              </a:rPr>
              <a:t>Quarterly</a:t>
            </a:r>
            <a:endParaRPr lang="en-US" dirty="0">
              <a:ea typeface="+mn-lt"/>
              <a:cs typeface="+mn-lt"/>
            </a:endParaRPr>
          </a:p>
          <a:p>
            <a:pPr marL="996950" lvl="2" indent="-285750" algn="just">
              <a:lnSpc>
                <a:spcPct val="150000"/>
              </a:lnSpc>
              <a:spcBef>
                <a:spcPts val="200"/>
              </a:spcBef>
              <a:spcAft>
                <a:spcPct val="0"/>
              </a:spcAft>
              <a:buFont typeface="Arial,Sans-Serif" panose="05000000000000000000" pitchFamily="2" charset="2"/>
              <a:buChar char="•"/>
            </a:pPr>
            <a:r>
              <a:rPr lang="en-US" dirty="0">
                <a:solidFill>
                  <a:schemeClr val="tx2"/>
                </a:solidFill>
                <a:cs typeface="Calibri"/>
              </a:rPr>
              <a:t>Half yearly</a:t>
            </a:r>
            <a:endParaRPr lang="en-US" dirty="0">
              <a:ea typeface="+mn-lt"/>
              <a:cs typeface="+mn-lt"/>
            </a:endParaRPr>
          </a:p>
          <a:p>
            <a:pPr marL="996950" lvl="2" indent="-285750" algn="just">
              <a:lnSpc>
                <a:spcPct val="150000"/>
              </a:lnSpc>
              <a:spcBef>
                <a:spcPts val="200"/>
              </a:spcBef>
              <a:spcAft>
                <a:spcPct val="0"/>
              </a:spcAft>
              <a:buFont typeface="Arial,Sans-Serif" panose="05000000000000000000" pitchFamily="2" charset="2"/>
              <a:buChar char="•"/>
            </a:pPr>
            <a:r>
              <a:rPr lang="en-US" dirty="0">
                <a:solidFill>
                  <a:schemeClr val="tx2"/>
                </a:solidFill>
                <a:cs typeface="Calibri"/>
              </a:rPr>
              <a:t>Yearly</a:t>
            </a: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4F072296-1EED-4185-957E-EA5EA1ABBB55}"/>
              </a:ext>
            </a:extLst>
          </p:cNvPr>
          <p:cNvSpPr>
            <a:spLocks noGrp="1"/>
          </p:cNvSpPr>
          <p:nvPr>
            <p:ph type="title"/>
          </p:nvPr>
        </p:nvSpPr>
        <p:spPr>
          <a:xfrm>
            <a:off x="533401" y="170374"/>
            <a:ext cx="9690100" cy="461665"/>
          </a:xfrm>
        </p:spPr>
        <p:txBody>
          <a:bodyPr/>
          <a:lstStyle/>
          <a:p>
            <a:pPr>
              <a:lnSpc>
                <a:spcPct val="100000"/>
              </a:lnSpc>
              <a:spcAft>
                <a:spcPct val="0"/>
              </a:spcAft>
            </a:pPr>
            <a:r>
              <a:rPr lang="en-US" dirty="0">
                <a:latin typeface="Arial"/>
                <a:cs typeface="Arial"/>
              </a:rPr>
              <a:t>Fixed Deposits</a:t>
            </a:r>
            <a:endParaRPr lang="en-US" b="0" dirty="0">
              <a:latin typeface="Arial"/>
              <a:cs typeface="Arial"/>
            </a:endParaRPr>
          </a:p>
        </p:txBody>
      </p:sp>
      <p:sp>
        <p:nvSpPr>
          <p:cNvPr id="4" name="Slide Number Placeholder 3">
            <a:extLst>
              <a:ext uri="{FF2B5EF4-FFF2-40B4-BE49-F238E27FC236}">
                <a16:creationId xmlns:a16="http://schemas.microsoft.com/office/drawing/2014/main" id="{F9AEF50C-FEC4-4D61-ADB9-CA197BA64226}"/>
              </a:ext>
            </a:extLst>
          </p:cNvPr>
          <p:cNvSpPr>
            <a:spLocks noGrp="1"/>
          </p:cNvSpPr>
          <p:nvPr>
            <p:ph type="sldNum" sz="quarter" idx="12"/>
          </p:nvPr>
        </p:nvSpPr>
        <p:spPr/>
        <p:txBody>
          <a:bodyPr/>
          <a:lstStyle/>
          <a:p>
            <a:fld id="{C7F1B9D8-1D95-44B3-9E1C-E404196FC055}" type="slidenum">
              <a:rPr lang="hi-IN" smtClean="0"/>
              <a:t>30</a:t>
            </a:fld>
            <a:endParaRPr lang="hi-IN"/>
          </a:p>
        </p:txBody>
      </p:sp>
    </p:spTree>
    <p:extLst>
      <p:ext uri="{BB962C8B-B14F-4D97-AF65-F5344CB8AC3E}">
        <p14:creationId xmlns:p14="http://schemas.microsoft.com/office/powerpoint/2010/main" val="2754775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E665D0-E04D-4103-A516-4D6E4F16CA62}"/>
              </a:ext>
            </a:extLst>
          </p:cNvPr>
          <p:cNvSpPr>
            <a:spLocks noGrp="1"/>
          </p:cNvSpPr>
          <p:nvPr>
            <p:ph idx="1"/>
          </p:nvPr>
        </p:nvSpPr>
        <p:spPr>
          <a:xfrm>
            <a:off x="823822" y="1250531"/>
            <a:ext cx="10713631" cy="4351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Every month the Customer Pays the Installment which is fixed at the time of creating the account</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Penalty is levied, generally for ‘late payment’ of monthly installments, and for pre-closure of the deposit</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dirty="0">
                <a:solidFill>
                  <a:schemeClr val="tx2"/>
                </a:solidFill>
                <a:cs typeface="Calibri"/>
              </a:rPr>
              <a:t>Interest accrued basing on the principal balance outstanding on every cycle of ‘interest accrual’ defined</a:t>
            </a: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EC25A658-1550-4582-9F63-01FCF889B2E2}"/>
              </a:ext>
            </a:extLst>
          </p:cNvPr>
          <p:cNvSpPr>
            <a:spLocks noGrp="1"/>
          </p:cNvSpPr>
          <p:nvPr>
            <p:ph type="title"/>
          </p:nvPr>
        </p:nvSpPr>
        <p:spPr>
          <a:xfrm>
            <a:off x="533401" y="170374"/>
            <a:ext cx="9690100" cy="461665"/>
          </a:xfrm>
        </p:spPr>
        <p:txBody>
          <a:bodyPr/>
          <a:lstStyle/>
          <a:p>
            <a:pPr>
              <a:lnSpc>
                <a:spcPct val="100000"/>
              </a:lnSpc>
              <a:spcAft>
                <a:spcPct val="0"/>
              </a:spcAft>
            </a:pPr>
            <a:r>
              <a:rPr lang="en-US" dirty="0">
                <a:latin typeface="Arial"/>
                <a:cs typeface="Arial"/>
              </a:rPr>
              <a:t>Recurring/Cumulative Deposits</a:t>
            </a:r>
            <a:endParaRPr lang="en-US" b="0" dirty="0">
              <a:latin typeface="Arial"/>
              <a:cs typeface="Arial"/>
            </a:endParaRPr>
          </a:p>
        </p:txBody>
      </p:sp>
      <p:sp>
        <p:nvSpPr>
          <p:cNvPr id="4" name="Slide Number Placeholder 3">
            <a:extLst>
              <a:ext uri="{FF2B5EF4-FFF2-40B4-BE49-F238E27FC236}">
                <a16:creationId xmlns:a16="http://schemas.microsoft.com/office/drawing/2014/main" id="{4B6ECD04-2639-4BEA-AB02-53139D6A0BAD}"/>
              </a:ext>
            </a:extLst>
          </p:cNvPr>
          <p:cNvSpPr>
            <a:spLocks noGrp="1"/>
          </p:cNvSpPr>
          <p:nvPr>
            <p:ph type="sldNum" sz="quarter" idx="12"/>
          </p:nvPr>
        </p:nvSpPr>
        <p:spPr/>
        <p:txBody>
          <a:bodyPr/>
          <a:lstStyle/>
          <a:p>
            <a:fld id="{C7F1B9D8-1D95-44B3-9E1C-E404196FC055}" type="slidenum">
              <a:rPr lang="hi-IN" smtClean="0"/>
              <a:t>31</a:t>
            </a:fld>
            <a:endParaRPr lang="hi-IN"/>
          </a:p>
        </p:txBody>
      </p:sp>
    </p:spTree>
    <p:extLst>
      <p:ext uri="{BB962C8B-B14F-4D97-AF65-F5344CB8AC3E}">
        <p14:creationId xmlns:p14="http://schemas.microsoft.com/office/powerpoint/2010/main" val="1730458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95FCC2-B277-47B0-B722-10D4D4DC150F}"/>
              </a:ext>
            </a:extLst>
          </p:cNvPr>
          <p:cNvSpPr>
            <a:spLocks noGrp="1"/>
          </p:cNvSpPr>
          <p:nvPr>
            <p:ph idx="1"/>
          </p:nvPr>
        </p:nvSpPr>
        <p:spPr>
          <a:xfrm>
            <a:off x="780690" y="1351172"/>
            <a:ext cx="10713631" cy="4351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sz="2600" dirty="0">
                <a:solidFill>
                  <a:schemeClr val="tx2"/>
                </a:solidFill>
                <a:ea typeface="+mn-lt"/>
                <a:cs typeface="+mn-lt"/>
              </a:rPr>
              <a:t>Origination ( Application processing)</a:t>
            </a:r>
            <a:endParaRPr lang="en-US" sz="260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sz="2600" dirty="0">
                <a:solidFill>
                  <a:schemeClr val="tx2"/>
                </a:solidFill>
                <a:ea typeface="+mn-lt"/>
                <a:cs typeface="+mn-lt"/>
              </a:rPr>
              <a:t>Servicing</a:t>
            </a:r>
            <a:endParaRPr lang="en-US" sz="260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sz="2600" dirty="0">
                <a:solidFill>
                  <a:schemeClr val="tx2"/>
                </a:solidFill>
                <a:ea typeface="+mn-lt"/>
                <a:cs typeface="+mn-lt"/>
              </a:rPr>
              <a:t>Closure</a:t>
            </a:r>
            <a:endParaRPr lang="en-US" sz="2600">
              <a:solidFill>
                <a:schemeClr val="tx2"/>
              </a:solidFill>
              <a:ea typeface="+mn-lt"/>
              <a:cs typeface="+mn-lt"/>
            </a:endParaRPr>
          </a:p>
          <a:p>
            <a:endParaRPr lang="en-US" sz="2600" dirty="0">
              <a:solidFill>
                <a:srgbClr val="000000"/>
              </a:solidFill>
              <a:cs typeface="Calibri"/>
            </a:endParaRPr>
          </a:p>
        </p:txBody>
      </p:sp>
      <p:sp>
        <p:nvSpPr>
          <p:cNvPr id="3" name="Title 2">
            <a:extLst>
              <a:ext uri="{FF2B5EF4-FFF2-40B4-BE49-F238E27FC236}">
                <a16:creationId xmlns:a16="http://schemas.microsoft.com/office/drawing/2014/main" id="{23A3DDF1-5B1C-446C-9158-E9650CC55CDE}"/>
              </a:ext>
            </a:extLst>
          </p:cNvPr>
          <p:cNvSpPr>
            <a:spLocks noGrp="1"/>
          </p:cNvSpPr>
          <p:nvPr>
            <p:ph type="title"/>
          </p:nvPr>
        </p:nvSpPr>
        <p:spPr>
          <a:xfrm>
            <a:off x="533401" y="996369"/>
            <a:ext cx="9690100" cy="911019"/>
          </a:xfrm>
        </p:spPr>
        <p:txBody>
          <a:bodyPr/>
          <a:lstStyle/>
          <a:p>
            <a:pPr>
              <a:lnSpc>
                <a:spcPct val="100000"/>
              </a:lnSpc>
              <a:spcAft>
                <a:spcPct val="0"/>
              </a:spcAft>
            </a:pPr>
            <a:r>
              <a:rPr lang="en-US" sz="2800" dirty="0">
                <a:latin typeface="Arial"/>
                <a:cs typeface="Arial"/>
              </a:rPr>
              <a:t>Cycle of Non-operating Account ( TD)</a:t>
            </a:r>
            <a:endParaRPr lang="en-US" sz="2800" b="0" dirty="0">
              <a:latin typeface="Arial"/>
              <a:cs typeface="Arial"/>
            </a:endParaRPr>
          </a:p>
          <a:p>
            <a:endParaRPr lang="en-US" sz="2800" dirty="0">
              <a:cs typeface="Arial"/>
            </a:endParaRPr>
          </a:p>
        </p:txBody>
      </p:sp>
      <p:sp>
        <p:nvSpPr>
          <p:cNvPr id="4" name="Slide Number Placeholder 3">
            <a:extLst>
              <a:ext uri="{FF2B5EF4-FFF2-40B4-BE49-F238E27FC236}">
                <a16:creationId xmlns:a16="http://schemas.microsoft.com/office/drawing/2014/main" id="{0FEDD78B-A805-4EF1-AD83-B1B598DAFBEE}"/>
              </a:ext>
            </a:extLst>
          </p:cNvPr>
          <p:cNvSpPr>
            <a:spLocks noGrp="1"/>
          </p:cNvSpPr>
          <p:nvPr>
            <p:ph type="sldNum" sz="quarter" idx="12"/>
          </p:nvPr>
        </p:nvSpPr>
        <p:spPr>
          <a:xfrm>
            <a:off x="5847266" y="6599094"/>
            <a:ext cx="497468" cy="226591"/>
          </a:xfrm>
        </p:spPr>
        <p:txBody>
          <a:bodyPr/>
          <a:lstStyle/>
          <a:p>
            <a:fld id="{C7F1B9D8-1D95-44B3-9E1C-E404196FC055}" type="slidenum">
              <a:rPr lang="hi-IN" sz="1000" smtClean="0"/>
              <a:t>32</a:t>
            </a:fld>
            <a:endParaRPr lang="hi-IN" sz="1000"/>
          </a:p>
        </p:txBody>
      </p:sp>
      <p:sp>
        <p:nvSpPr>
          <p:cNvPr id="5" name="TextBox 4">
            <a:extLst>
              <a:ext uri="{FF2B5EF4-FFF2-40B4-BE49-F238E27FC236}">
                <a16:creationId xmlns:a16="http://schemas.microsoft.com/office/drawing/2014/main" id="{445CE187-327B-43B9-9E9F-34377DD90ABB}"/>
              </a:ext>
            </a:extLst>
          </p:cNvPr>
          <p:cNvSpPr txBox="1"/>
          <p:nvPr/>
        </p:nvSpPr>
        <p:spPr>
          <a:xfrm>
            <a:off x="1331343" y="181155"/>
            <a:ext cx="764587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spcAft>
                <a:spcPct val="0"/>
              </a:spcAft>
            </a:pPr>
            <a:r>
              <a:rPr lang="en-US" sz="2400" b="1" dirty="0">
                <a:solidFill>
                  <a:schemeClr val="bg1"/>
                </a:solidFill>
                <a:ea typeface="+mn-lt"/>
                <a:cs typeface="+mn-lt"/>
              </a:rPr>
              <a:t>Cycle of Non-operating Account ( TD)</a:t>
            </a:r>
            <a:endParaRPr lang="en-US" sz="2400">
              <a:solidFill>
                <a:schemeClr val="bg1"/>
              </a:solidFill>
              <a:ea typeface="+mn-lt"/>
              <a:cs typeface="+mn-lt"/>
            </a:endParaRPr>
          </a:p>
          <a:p>
            <a:pPr algn="l">
              <a:spcBef>
                <a:spcPct val="0"/>
              </a:spcBef>
              <a:spcAft>
                <a:spcPct val="0"/>
              </a:spcAft>
            </a:pPr>
            <a:endParaRPr lang="en-US" sz="2400" b="1" dirty="0">
              <a:solidFill>
                <a:schemeClr val="bg1"/>
              </a:solidFill>
              <a:cs typeface="Calibri"/>
            </a:endParaRPr>
          </a:p>
        </p:txBody>
      </p:sp>
    </p:spTree>
    <p:extLst>
      <p:ext uri="{BB962C8B-B14F-4D97-AF65-F5344CB8AC3E}">
        <p14:creationId xmlns:p14="http://schemas.microsoft.com/office/powerpoint/2010/main" val="3086327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280F48-D564-4B0D-9B50-012BA85CD022}"/>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Non Operative Account Origination</a:t>
            </a:r>
            <a:endParaRPr lang="en-US" b="0">
              <a:cs typeface="Arial"/>
            </a:endParaRPr>
          </a:p>
        </p:txBody>
      </p:sp>
      <p:sp>
        <p:nvSpPr>
          <p:cNvPr id="4" name="Slide Number Placeholder 3">
            <a:extLst>
              <a:ext uri="{FF2B5EF4-FFF2-40B4-BE49-F238E27FC236}">
                <a16:creationId xmlns:a16="http://schemas.microsoft.com/office/drawing/2014/main" id="{A669335A-195C-4B76-BAD8-049D49DD89DA}"/>
              </a:ext>
            </a:extLst>
          </p:cNvPr>
          <p:cNvSpPr>
            <a:spLocks noGrp="1"/>
          </p:cNvSpPr>
          <p:nvPr>
            <p:ph type="sldNum" sz="quarter" idx="12"/>
          </p:nvPr>
        </p:nvSpPr>
        <p:spPr/>
        <p:txBody>
          <a:bodyPr/>
          <a:lstStyle/>
          <a:p>
            <a:fld id="{C7F1B9D8-1D95-44B3-9E1C-E404196FC055}" type="slidenum">
              <a:rPr lang="hi-IN" smtClean="0"/>
              <a:t>33</a:t>
            </a:fld>
            <a:endParaRPr lang="hi-IN"/>
          </a:p>
        </p:txBody>
      </p:sp>
      <p:sp>
        <p:nvSpPr>
          <p:cNvPr id="5" name="Title 2">
            <a:extLst>
              <a:ext uri="{FF2B5EF4-FFF2-40B4-BE49-F238E27FC236}">
                <a16:creationId xmlns:a16="http://schemas.microsoft.com/office/drawing/2014/main" id="{8C873513-8043-46CD-A5E1-65EE87C57804}"/>
              </a:ext>
            </a:extLst>
          </p:cNvPr>
          <p:cNvSpPr>
            <a:spLocks noGrp="1"/>
          </p:cNvSpPr>
          <p:nvPr/>
        </p:nvSpPr>
        <p:spPr bwMode="gray">
          <a:xfrm>
            <a:off x="551470" y="759616"/>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457200" rtl="0" eaLnBrk="1" fontAlgn="base" hangingPunct="1">
              <a:spcBef>
                <a:spcPct val="0"/>
              </a:spcBef>
              <a:spcAft>
                <a:spcPct val="0"/>
              </a:spcAft>
              <a:defRPr sz="3000" b="1" kern="1200">
                <a:solidFill>
                  <a:schemeClr val="tx2"/>
                </a:solidFill>
                <a:latin typeface="+mj-lt"/>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a:lstStyle>
          <a:p>
            <a:endParaRPr lang="en-US" dirty="0"/>
          </a:p>
        </p:txBody>
      </p:sp>
      <p:sp>
        <p:nvSpPr>
          <p:cNvPr id="6" name="Line 2">
            <a:extLst>
              <a:ext uri="{FF2B5EF4-FFF2-40B4-BE49-F238E27FC236}">
                <a16:creationId xmlns:a16="http://schemas.microsoft.com/office/drawing/2014/main" id="{54F7B181-5653-412F-AB17-80F8C1086BA7}"/>
              </a:ext>
            </a:extLst>
          </p:cNvPr>
          <p:cNvSpPr>
            <a:spLocks noChangeShapeType="1"/>
          </p:cNvSpPr>
          <p:nvPr/>
        </p:nvSpPr>
        <p:spPr bwMode="auto">
          <a:xfrm>
            <a:off x="1733909" y="1223513"/>
            <a:ext cx="8763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3">
            <a:extLst>
              <a:ext uri="{FF2B5EF4-FFF2-40B4-BE49-F238E27FC236}">
                <a16:creationId xmlns:a16="http://schemas.microsoft.com/office/drawing/2014/main" id="{607B95AF-01C7-4B6B-9BE1-B85D06228E89}"/>
              </a:ext>
            </a:extLst>
          </p:cNvPr>
          <p:cNvSpPr>
            <a:spLocks noChangeShapeType="1"/>
          </p:cNvSpPr>
          <p:nvPr/>
        </p:nvSpPr>
        <p:spPr bwMode="auto">
          <a:xfrm>
            <a:off x="1733909" y="1223513"/>
            <a:ext cx="0" cy="53340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4">
            <a:extLst>
              <a:ext uri="{FF2B5EF4-FFF2-40B4-BE49-F238E27FC236}">
                <a16:creationId xmlns:a16="http://schemas.microsoft.com/office/drawing/2014/main" id="{CA2E6E69-2320-4F93-9928-95E41B6E8381}"/>
              </a:ext>
            </a:extLst>
          </p:cNvPr>
          <p:cNvSpPr>
            <a:spLocks noChangeShapeType="1"/>
          </p:cNvSpPr>
          <p:nvPr/>
        </p:nvSpPr>
        <p:spPr bwMode="auto">
          <a:xfrm>
            <a:off x="1733909" y="6557513"/>
            <a:ext cx="86868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5">
            <a:extLst>
              <a:ext uri="{FF2B5EF4-FFF2-40B4-BE49-F238E27FC236}">
                <a16:creationId xmlns:a16="http://schemas.microsoft.com/office/drawing/2014/main" id="{E3775C13-2915-41B1-8B31-8B5B316BA193}"/>
              </a:ext>
            </a:extLst>
          </p:cNvPr>
          <p:cNvSpPr>
            <a:spLocks noChangeShapeType="1"/>
          </p:cNvSpPr>
          <p:nvPr/>
        </p:nvSpPr>
        <p:spPr bwMode="auto">
          <a:xfrm>
            <a:off x="10496909" y="1223513"/>
            <a:ext cx="0" cy="5257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6">
            <a:extLst>
              <a:ext uri="{FF2B5EF4-FFF2-40B4-BE49-F238E27FC236}">
                <a16:creationId xmlns:a16="http://schemas.microsoft.com/office/drawing/2014/main" id="{61C40C77-280A-43CB-B16D-C576E9C45F7E}"/>
              </a:ext>
            </a:extLst>
          </p:cNvPr>
          <p:cNvSpPr>
            <a:spLocks noChangeShapeType="1"/>
          </p:cNvSpPr>
          <p:nvPr/>
        </p:nvSpPr>
        <p:spPr bwMode="auto">
          <a:xfrm>
            <a:off x="10496909" y="6328913"/>
            <a:ext cx="0" cy="228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7">
            <a:extLst>
              <a:ext uri="{FF2B5EF4-FFF2-40B4-BE49-F238E27FC236}">
                <a16:creationId xmlns:a16="http://schemas.microsoft.com/office/drawing/2014/main" id="{8FDD97B2-19E6-42E4-A27E-04E5B63B6C01}"/>
              </a:ext>
            </a:extLst>
          </p:cNvPr>
          <p:cNvSpPr>
            <a:spLocks noChangeShapeType="1"/>
          </p:cNvSpPr>
          <p:nvPr/>
        </p:nvSpPr>
        <p:spPr bwMode="auto">
          <a:xfrm>
            <a:off x="10268309" y="6557513"/>
            <a:ext cx="228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8">
            <a:extLst>
              <a:ext uri="{FF2B5EF4-FFF2-40B4-BE49-F238E27FC236}">
                <a16:creationId xmlns:a16="http://schemas.microsoft.com/office/drawing/2014/main" id="{677B9752-AFD5-4047-BB67-C680B66357C0}"/>
              </a:ext>
            </a:extLst>
          </p:cNvPr>
          <p:cNvSpPr>
            <a:spLocks noChangeShapeType="1"/>
          </p:cNvSpPr>
          <p:nvPr/>
        </p:nvSpPr>
        <p:spPr bwMode="auto">
          <a:xfrm>
            <a:off x="1733909" y="1909313"/>
            <a:ext cx="8763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3" name="Line 9">
            <a:extLst>
              <a:ext uri="{FF2B5EF4-FFF2-40B4-BE49-F238E27FC236}">
                <a16:creationId xmlns:a16="http://schemas.microsoft.com/office/drawing/2014/main" id="{111966FD-8AD7-467F-BEDC-A32B6D20DA62}"/>
              </a:ext>
            </a:extLst>
          </p:cNvPr>
          <p:cNvSpPr>
            <a:spLocks noChangeShapeType="1"/>
          </p:cNvSpPr>
          <p:nvPr/>
        </p:nvSpPr>
        <p:spPr bwMode="auto">
          <a:xfrm>
            <a:off x="4019909" y="1223513"/>
            <a:ext cx="0" cy="53340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4" name="Line 10">
            <a:extLst>
              <a:ext uri="{FF2B5EF4-FFF2-40B4-BE49-F238E27FC236}">
                <a16:creationId xmlns:a16="http://schemas.microsoft.com/office/drawing/2014/main" id="{CFE04E9D-D5C9-46A6-BF6F-E8AC5569DAE4}"/>
              </a:ext>
            </a:extLst>
          </p:cNvPr>
          <p:cNvSpPr>
            <a:spLocks noChangeShapeType="1"/>
          </p:cNvSpPr>
          <p:nvPr/>
        </p:nvSpPr>
        <p:spPr bwMode="auto">
          <a:xfrm>
            <a:off x="6305909" y="1375913"/>
            <a:ext cx="0" cy="5181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5" name="Line 11">
            <a:extLst>
              <a:ext uri="{FF2B5EF4-FFF2-40B4-BE49-F238E27FC236}">
                <a16:creationId xmlns:a16="http://schemas.microsoft.com/office/drawing/2014/main" id="{3865AE49-941B-4B72-9E1C-AAC9BF59F6FB}"/>
              </a:ext>
            </a:extLst>
          </p:cNvPr>
          <p:cNvSpPr>
            <a:spLocks noChangeShapeType="1"/>
          </p:cNvSpPr>
          <p:nvPr/>
        </p:nvSpPr>
        <p:spPr bwMode="auto">
          <a:xfrm flipV="1">
            <a:off x="6305909" y="1223513"/>
            <a:ext cx="0" cy="228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6" name="Line 12">
            <a:extLst>
              <a:ext uri="{FF2B5EF4-FFF2-40B4-BE49-F238E27FC236}">
                <a16:creationId xmlns:a16="http://schemas.microsoft.com/office/drawing/2014/main" id="{A71A05A6-2882-46F9-9F29-A50595038DB5}"/>
              </a:ext>
            </a:extLst>
          </p:cNvPr>
          <p:cNvSpPr>
            <a:spLocks noChangeShapeType="1"/>
          </p:cNvSpPr>
          <p:nvPr/>
        </p:nvSpPr>
        <p:spPr bwMode="auto">
          <a:xfrm>
            <a:off x="8744309" y="1223513"/>
            <a:ext cx="0" cy="54102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7" name="Rectangle 16">
            <a:extLst>
              <a:ext uri="{FF2B5EF4-FFF2-40B4-BE49-F238E27FC236}">
                <a16:creationId xmlns:a16="http://schemas.microsoft.com/office/drawing/2014/main" id="{9B12A3CA-C804-49F6-A999-15E3CF7B3ACD}"/>
              </a:ext>
            </a:extLst>
          </p:cNvPr>
          <p:cNvSpPr>
            <a:spLocks noChangeArrowheads="1"/>
          </p:cNvSpPr>
          <p:nvPr/>
        </p:nvSpPr>
        <p:spPr bwMode="auto">
          <a:xfrm>
            <a:off x="2114909" y="1299714"/>
            <a:ext cx="1245021"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Application</a:t>
            </a:r>
          </a:p>
        </p:txBody>
      </p:sp>
      <p:sp>
        <p:nvSpPr>
          <p:cNvPr id="18" name="Rectangle 17">
            <a:extLst>
              <a:ext uri="{FF2B5EF4-FFF2-40B4-BE49-F238E27FC236}">
                <a16:creationId xmlns:a16="http://schemas.microsoft.com/office/drawing/2014/main" id="{242F184B-5CD8-4085-8541-EA3F22FB3A29}"/>
              </a:ext>
            </a:extLst>
          </p:cNvPr>
          <p:cNvSpPr>
            <a:spLocks noChangeArrowheads="1"/>
          </p:cNvSpPr>
          <p:nvPr/>
        </p:nvSpPr>
        <p:spPr bwMode="auto">
          <a:xfrm>
            <a:off x="4019909" y="1223514"/>
            <a:ext cx="4572000" cy="77946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dirty="0"/>
              <a:t>Scrutiny &amp;</a:t>
            </a:r>
          </a:p>
          <a:p>
            <a:pPr>
              <a:spcBef>
                <a:spcPct val="50000"/>
              </a:spcBef>
            </a:pPr>
            <a:r>
              <a:rPr lang="en-US" dirty="0"/>
              <a:t>verification</a:t>
            </a:r>
          </a:p>
        </p:txBody>
      </p:sp>
      <p:sp>
        <p:nvSpPr>
          <p:cNvPr id="19" name="Rectangle 18">
            <a:extLst>
              <a:ext uri="{FF2B5EF4-FFF2-40B4-BE49-F238E27FC236}">
                <a16:creationId xmlns:a16="http://schemas.microsoft.com/office/drawing/2014/main" id="{A203C1A3-6D3D-43C0-AF5C-00C946BBCC6D}"/>
              </a:ext>
            </a:extLst>
          </p:cNvPr>
          <p:cNvSpPr>
            <a:spLocks noChangeArrowheads="1"/>
          </p:cNvSpPr>
          <p:nvPr/>
        </p:nvSpPr>
        <p:spPr bwMode="auto">
          <a:xfrm>
            <a:off x="6458309" y="1223514"/>
            <a:ext cx="4572000" cy="77946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 Opening Of</a:t>
            </a:r>
          </a:p>
          <a:p>
            <a:pPr>
              <a:spcBef>
                <a:spcPct val="50000"/>
              </a:spcBef>
            </a:pPr>
            <a:r>
              <a:rPr lang="en-US"/>
              <a:t>Deposit</a:t>
            </a:r>
          </a:p>
        </p:txBody>
      </p:sp>
      <p:sp>
        <p:nvSpPr>
          <p:cNvPr id="20" name="Rectangle 19">
            <a:extLst>
              <a:ext uri="{FF2B5EF4-FFF2-40B4-BE49-F238E27FC236}">
                <a16:creationId xmlns:a16="http://schemas.microsoft.com/office/drawing/2014/main" id="{8ACBC461-5059-4E10-B511-70202D086E51}"/>
              </a:ext>
            </a:extLst>
          </p:cNvPr>
          <p:cNvSpPr>
            <a:spLocks noChangeArrowheads="1"/>
          </p:cNvSpPr>
          <p:nvPr/>
        </p:nvSpPr>
        <p:spPr bwMode="auto">
          <a:xfrm>
            <a:off x="8744309" y="1452114"/>
            <a:ext cx="4572000" cy="3667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Communication</a:t>
            </a:r>
          </a:p>
        </p:txBody>
      </p:sp>
      <p:sp>
        <p:nvSpPr>
          <p:cNvPr id="21" name="Rectangle 20">
            <a:extLst>
              <a:ext uri="{FF2B5EF4-FFF2-40B4-BE49-F238E27FC236}">
                <a16:creationId xmlns:a16="http://schemas.microsoft.com/office/drawing/2014/main" id="{49672AD7-1235-4B09-81A4-FA0B14457760}"/>
              </a:ext>
            </a:extLst>
          </p:cNvPr>
          <p:cNvSpPr>
            <a:spLocks noChangeArrowheads="1"/>
          </p:cNvSpPr>
          <p:nvPr/>
        </p:nvSpPr>
        <p:spPr bwMode="auto">
          <a:xfrm>
            <a:off x="1962509" y="1909313"/>
            <a:ext cx="4572000" cy="3539430"/>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400"/>
              <a:t>Provide the following</a:t>
            </a:r>
          </a:p>
          <a:p>
            <a:pPr>
              <a:spcBef>
                <a:spcPct val="50000"/>
              </a:spcBef>
            </a:pPr>
            <a:endParaRPr lang="en-US" sz="1400"/>
          </a:p>
          <a:p>
            <a:pPr>
              <a:spcBef>
                <a:spcPct val="50000"/>
              </a:spcBef>
            </a:pPr>
            <a:r>
              <a:rPr lang="en-US" sz="1400"/>
              <a:t>Request form</a:t>
            </a:r>
          </a:p>
          <a:p>
            <a:pPr>
              <a:spcBef>
                <a:spcPct val="50000"/>
              </a:spcBef>
            </a:pPr>
            <a:r>
              <a:rPr lang="en-US" sz="1400"/>
              <a:t>Proof of identity</a:t>
            </a:r>
          </a:p>
          <a:p>
            <a:pPr>
              <a:spcBef>
                <a:spcPct val="50000"/>
              </a:spcBef>
            </a:pPr>
            <a:r>
              <a:rPr lang="en-US" sz="1400"/>
              <a:t>Cheque or cash for</a:t>
            </a:r>
          </a:p>
          <a:p>
            <a:pPr>
              <a:spcBef>
                <a:spcPct val="50000"/>
              </a:spcBef>
            </a:pPr>
            <a:r>
              <a:rPr lang="en-US" sz="1400"/>
              <a:t>Amount to be</a:t>
            </a:r>
          </a:p>
          <a:p>
            <a:pPr>
              <a:spcBef>
                <a:spcPct val="50000"/>
              </a:spcBef>
            </a:pPr>
            <a:r>
              <a:rPr lang="en-US" sz="1400"/>
              <a:t>Deposited</a:t>
            </a:r>
          </a:p>
          <a:p>
            <a:pPr>
              <a:spcBef>
                <a:spcPct val="50000"/>
              </a:spcBef>
            </a:pPr>
            <a:r>
              <a:rPr lang="en-US" sz="1400"/>
              <a:t>PAN details  or </a:t>
            </a:r>
          </a:p>
          <a:p>
            <a:pPr>
              <a:spcBef>
                <a:spcPct val="50000"/>
              </a:spcBef>
            </a:pPr>
            <a:r>
              <a:rPr lang="en-US" sz="1400"/>
              <a:t>Form 60 for</a:t>
            </a:r>
          </a:p>
          <a:p>
            <a:pPr>
              <a:spcBef>
                <a:spcPct val="50000"/>
              </a:spcBef>
            </a:pPr>
            <a:r>
              <a:rPr lang="en-US" sz="1400"/>
              <a:t>Beyond deposit of</a:t>
            </a:r>
          </a:p>
          <a:p>
            <a:pPr>
              <a:spcBef>
                <a:spcPct val="50000"/>
              </a:spcBef>
            </a:pPr>
            <a:r>
              <a:rPr lang="en-US" sz="1400"/>
              <a:t>Rs 50000</a:t>
            </a:r>
          </a:p>
        </p:txBody>
      </p:sp>
      <p:sp>
        <p:nvSpPr>
          <p:cNvPr id="22" name="Rectangle 21">
            <a:extLst>
              <a:ext uri="{FF2B5EF4-FFF2-40B4-BE49-F238E27FC236}">
                <a16:creationId xmlns:a16="http://schemas.microsoft.com/office/drawing/2014/main" id="{56E51332-C0BA-49B3-BA50-B4F9DE79C699}"/>
              </a:ext>
            </a:extLst>
          </p:cNvPr>
          <p:cNvSpPr>
            <a:spLocks noChangeArrowheads="1"/>
          </p:cNvSpPr>
          <p:nvPr/>
        </p:nvSpPr>
        <p:spPr bwMode="auto">
          <a:xfrm>
            <a:off x="4096109" y="1985514"/>
            <a:ext cx="4572000" cy="77946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dirty="0"/>
              <a:t>Validity of</a:t>
            </a:r>
          </a:p>
          <a:p>
            <a:pPr>
              <a:spcBef>
                <a:spcPct val="50000"/>
              </a:spcBef>
            </a:pPr>
            <a:r>
              <a:rPr lang="en-US" dirty="0"/>
              <a:t>Documents checked	</a:t>
            </a:r>
          </a:p>
        </p:txBody>
      </p:sp>
      <p:sp>
        <p:nvSpPr>
          <p:cNvPr id="23" name="Rectangle 22">
            <a:extLst>
              <a:ext uri="{FF2B5EF4-FFF2-40B4-BE49-F238E27FC236}">
                <a16:creationId xmlns:a16="http://schemas.microsoft.com/office/drawing/2014/main" id="{029025FD-D49E-485C-9A4B-D61DBCB0DC65}"/>
              </a:ext>
            </a:extLst>
          </p:cNvPr>
          <p:cNvSpPr>
            <a:spLocks noChangeArrowheads="1"/>
          </p:cNvSpPr>
          <p:nvPr/>
        </p:nvSpPr>
        <p:spPr bwMode="auto">
          <a:xfrm>
            <a:off x="6382109" y="2214114"/>
            <a:ext cx="4572000" cy="325596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Deposit opened,details</a:t>
            </a:r>
          </a:p>
          <a:p>
            <a:pPr>
              <a:spcBef>
                <a:spcPct val="50000"/>
              </a:spcBef>
            </a:pPr>
            <a:r>
              <a:rPr lang="en-US"/>
              <a:t>Of maturity maintained</a:t>
            </a:r>
          </a:p>
          <a:p>
            <a:pPr>
              <a:spcBef>
                <a:spcPct val="50000"/>
              </a:spcBef>
            </a:pPr>
            <a:r>
              <a:rPr lang="en-US"/>
              <a:t>On system</a:t>
            </a:r>
          </a:p>
          <a:p>
            <a:pPr>
              <a:spcBef>
                <a:spcPct val="50000"/>
              </a:spcBef>
            </a:pPr>
            <a:endParaRPr lang="en-US"/>
          </a:p>
          <a:p>
            <a:pPr>
              <a:spcBef>
                <a:spcPct val="50000"/>
              </a:spcBef>
            </a:pPr>
            <a:r>
              <a:rPr lang="en-US"/>
              <a:t>If existing customer</a:t>
            </a:r>
          </a:p>
          <a:p>
            <a:pPr>
              <a:spcBef>
                <a:spcPct val="50000"/>
              </a:spcBef>
            </a:pPr>
            <a:r>
              <a:rPr lang="en-US"/>
              <a:t>And holds account,</a:t>
            </a:r>
          </a:p>
          <a:p>
            <a:pPr>
              <a:spcBef>
                <a:spcPct val="50000"/>
              </a:spcBef>
            </a:pPr>
            <a:r>
              <a:rPr lang="en-US"/>
              <a:t>Mapped to customer</a:t>
            </a:r>
          </a:p>
          <a:p>
            <a:pPr>
              <a:spcBef>
                <a:spcPct val="50000"/>
              </a:spcBef>
            </a:pPr>
            <a:r>
              <a:rPr lang="en-US"/>
              <a:t>Savings account</a:t>
            </a:r>
          </a:p>
        </p:txBody>
      </p:sp>
      <p:sp>
        <p:nvSpPr>
          <p:cNvPr id="24" name="Rectangle 23">
            <a:extLst>
              <a:ext uri="{FF2B5EF4-FFF2-40B4-BE49-F238E27FC236}">
                <a16:creationId xmlns:a16="http://schemas.microsoft.com/office/drawing/2014/main" id="{5383B41D-E174-4F7A-AE6B-4F97034519A9}"/>
              </a:ext>
            </a:extLst>
          </p:cNvPr>
          <p:cNvSpPr>
            <a:spLocks noChangeArrowheads="1"/>
          </p:cNvSpPr>
          <p:nvPr/>
        </p:nvSpPr>
        <p:spPr bwMode="auto">
          <a:xfrm>
            <a:off x="8820509" y="1985514"/>
            <a:ext cx="4572000" cy="36687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Certifcate of</a:t>
            </a:r>
          </a:p>
          <a:p>
            <a:pPr>
              <a:spcBef>
                <a:spcPct val="50000"/>
              </a:spcBef>
            </a:pPr>
            <a:r>
              <a:rPr lang="en-US"/>
              <a:t>Deposit </a:t>
            </a:r>
          </a:p>
          <a:p>
            <a:pPr>
              <a:spcBef>
                <a:spcPct val="50000"/>
              </a:spcBef>
            </a:pPr>
            <a:r>
              <a:rPr lang="en-US"/>
              <a:t>Despatched</a:t>
            </a:r>
          </a:p>
          <a:p>
            <a:pPr>
              <a:spcBef>
                <a:spcPct val="50000"/>
              </a:spcBef>
            </a:pPr>
            <a:r>
              <a:rPr lang="en-US"/>
              <a:t>Stating maturity</a:t>
            </a:r>
          </a:p>
          <a:p>
            <a:pPr>
              <a:spcBef>
                <a:spcPct val="50000"/>
              </a:spcBef>
            </a:pPr>
            <a:r>
              <a:rPr lang="en-US"/>
              <a:t>Date ,rate of</a:t>
            </a:r>
          </a:p>
          <a:p>
            <a:pPr>
              <a:spcBef>
                <a:spcPct val="50000"/>
              </a:spcBef>
            </a:pPr>
            <a:r>
              <a:rPr lang="en-US"/>
              <a:t>Interest and</a:t>
            </a:r>
          </a:p>
          <a:p>
            <a:pPr>
              <a:spcBef>
                <a:spcPct val="50000"/>
              </a:spcBef>
            </a:pPr>
            <a:r>
              <a:rPr lang="en-US"/>
              <a:t>Amount to be</a:t>
            </a:r>
          </a:p>
          <a:p>
            <a:pPr>
              <a:spcBef>
                <a:spcPct val="50000"/>
              </a:spcBef>
            </a:pPr>
            <a:r>
              <a:rPr lang="en-US"/>
              <a:t>Paid at  end of</a:t>
            </a:r>
          </a:p>
          <a:p>
            <a:pPr>
              <a:spcBef>
                <a:spcPct val="50000"/>
              </a:spcBef>
            </a:pPr>
            <a:r>
              <a:rPr lang="en-US"/>
              <a:t>tenure</a:t>
            </a:r>
          </a:p>
        </p:txBody>
      </p:sp>
    </p:spTree>
    <p:extLst>
      <p:ext uri="{BB962C8B-B14F-4D97-AF65-F5344CB8AC3E}">
        <p14:creationId xmlns:p14="http://schemas.microsoft.com/office/powerpoint/2010/main" val="3938689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D9B2DB-945F-48AB-A72A-F2DF2586A06C}"/>
              </a:ext>
            </a:extLst>
          </p:cNvPr>
          <p:cNvSpPr>
            <a:spLocks noGrp="1"/>
          </p:cNvSpPr>
          <p:nvPr>
            <p:ph type="title"/>
          </p:nvPr>
        </p:nvSpPr>
        <p:spPr>
          <a:xfrm>
            <a:off x="533401" y="170374"/>
            <a:ext cx="9690100" cy="461665"/>
          </a:xfrm>
        </p:spPr>
        <p:txBody>
          <a:bodyPr/>
          <a:lstStyle/>
          <a:p>
            <a:pPr algn="ctr">
              <a:lnSpc>
                <a:spcPct val="100000"/>
              </a:lnSpc>
              <a:spcAft>
                <a:spcPct val="0"/>
              </a:spcAft>
            </a:pPr>
            <a:r>
              <a:rPr lang="en-US">
                <a:latin typeface="Arial"/>
                <a:cs typeface="Arial"/>
              </a:rPr>
              <a:t>Non Operative Account Servicing</a:t>
            </a:r>
            <a:endParaRPr lang="en-US" b="0">
              <a:latin typeface="Arial"/>
              <a:cs typeface="Arial"/>
            </a:endParaRPr>
          </a:p>
        </p:txBody>
      </p:sp>
      <p:sp>
        <p:nvSpPr>
          <p:cNvPr id="4" name="Slide Number Placeholder 3">
            <a:extLst>
              <a:ext uri="{FF2B5EF4-FFF2-40B4-BE49-F238E27FC236}">
                <a16:creationId xmlns:a16="http://schemas.microsoft.com/office/drawing/2014/main" id="{A7A7C3C4-3BCB-4092-975B-C68ABCC6A037}"/>
              </a:ext>
            </a:extLst>
          </p:cNvPr>
          <p:cNvSpPr>
            <a:spLocks noGrp="1"/>
          </p:cNvSpPr>
          <p:nvPr>
            <p:ph type="sldNum" sz="quarter" idx="12"/>
          </p:nvPr>
        </p:nvSpPr>
        <p:spPr/>
        <p:txBody>
          <a:bodyPr/>
          <a:lstStyle/>
          <a:p>
            <a:fld id="{C7F1B9D8-1D95-44B3-9E1C-E404196FC055}" type="slidenum">
              <a:rPr lang="hi-IN" smtClean="0"/>
              <a:t>34</a:t>
            </a:fld>
            <a:endParaRPr lang="hi-IN"/>
          </a:p>
        </p:txBody>
      </p:sp>
      <p:sp>
        <p:nvSpPr>
          <p:cNvPr id="5" name="Line 2">
            <a:extLst>
              <a:ext uri="{FF2B5EF4-FFF2-40B4-BE49-F238E27FC236}">
                <a16:creationId xmlns:a16="http://schemas.microsoft.com/office/drawing/2014/main" id="{0324E0C8-4836-4A67-8BB9-92C1CCF4CCB9}"/>
              </a:ext>
            </a:extLst>
          </p:cNvPr>
          <p:cNvSpPr>
            <a:spLocks noChangeShapeType="1"/>
          </p:cNvSpPr>
          <p:nvPr/>
        </p:nvSpPr>
        <p:spPr bwMode="auto">
          <a:xfrm>
            <a:off x="1733909" y="950343"/>
            <a:ext cx="8763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6" name="Line 3">
            <a:extLst>
              <a:ext uri="{FF2B5EF4-FFF2-40B4-BE49-F238E27FC236}">
                <a16:creationId xmlns:a16="http://schemas.microsoft.com/office/drawing/2014/main" id="{F6422A93-DF97-46AF-BE43-227F058819FA}"/>
              </a:ext>
            </a:extLst>
          </p:cNvPr>
          <p:cNvSpPr>
            <a:spLocks noChangeShapeType="1"/>
          </p:cNvSpPr>
          <p:nvPr/>
        </p:nvSpPr>
        <p:spPr bwMode="auto">
          <a:xfrm>
            <a:off x="1733909" y="950343"/>
            <a:ext cx="0" cy="53340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4">
            <a:extLst>
              <a:ext uri="{FF2B5EF4-FFF2-40B4-BE49-F238E27FC236}">
                <a16:creationId xmlns:a16="http://schemas.microsoft.com/office/drawing/2014/main" id="{AC8E595E-398E-497A-BC6C-0D185C190E01}"/>
              </a:ext>
            </a:extLst>
          </p:cNvPr>
          <p:cNvSpPr>
            <a:spLocks noChangeShapeType="1"/>
          </p:cNvSpPr>
          <p:nvPr/>
        </p:nvSpPr>
        <p:spPr bwMode="auto">
          <a:xfrm>
            <a:off x="1733909" y="6284343"/>
            <a:ext cx="86868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5">
            <a:extLst>
              <a:ext uri="{FF2B5EF4-FFF2-40B4-BE49-F238E27FC236}">
                <a16:creationId xmlns:a16="http://schemas.microsoft.com/office/drawing/2014/main" id="{E0F031C9-9450-4A08-A79F-F2C2E8E41917}"/>
              </a:ext>
            </a:extLst>
          </p:cNvPr>
          <p:cNvSpPr>
            <a:spLocks noChangeShapeType="1"/>
          </p:cNvSpPr>
          <p:nvPr/>
        </p:nvSpPr>
        <p:spPr bwMode="auto">
          <a:xfrm>
            <a:off x="10496909" y="950343"/>
            <a:ext cx="0" cy="5257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6">
            <a:extLst>
              <a:ext uri="{FF2B5EF4-FFF2-40B4-BE49-F238E27FC236}">
                <a16:creationId xmlns:a16="http://schemas.microsoft.com/office/drawing/2014/main" id="{998E4E7E-DAFB-4F32-A791-67C53F9ACB03}"/>
              </a:ext>
            </a:extLst>
          </p:cNvPr>
          <p:cNvSpPr>
            <a:spLocks noChangeShapeType="1"/>
          </p:cNvSpPr>
          <p:nvPr/>
        </p:nvSpPr>
        <p:spPr bwMode="auto">
          <a:xfrm>
            <a:off x="10496909" y="6055743"/>
            <a:ext cx="0" cy="228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7">
            <a:extLst>
              <a:ext uri="{FF2B5EF4-FFF2-40B4-BE49-F238E27FC236}">
                <a16:creationId xmlns:a16="http://schemas.microsoft.com/office/drawing/2014/main" id="{92815749-9794-4CC6-B69E-2BF405595EC2}"/>
              </a:ext>
            </a:extLst>
          </p:cNvPr>
          <p:cNvSpPr>
            <a:spLocks noChangeShapeType="1"/>
          </p:cNvSpPr>
          <p:nvPr/>
        </p:nvSpPr>
        <p:spPr bwMode="auto">
          <a:xfrm>
            <a:off x="10268309" y="6284343"/>
            <a:ext cx="228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8">
            <a:extLst>
              <a:ext uri="{FF2B5EF4-FFF2-40B4-BE49-F238E27FC236}">
                <a16:creationId xmlns:a16="http://schemas.microsoft.com/office/drawing/2014/main" id="{6FCE761D-9683-4839-BD70-DAF781D8177C}"/>
              </a:ext>
            </a:extLst>
          </p:cNvPr>
          <p:cNvSpPr>
            <a:spLocks noChangeShapeType="1"/>
          </p:cNvSpPr>
          <p:nvPr/>
        </p:nvSpPr>
        <p:spPr bwMode="auto">
          <a:xfrm>
            <a:off x="1733909" y="1636143"/>
            <a:ext cx="8763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9">
            <a:extLst>
              <a:ext uri="{FF2B5EF4-FFF2-40B4-BE49-F238E27FC236}">
                <a16:creationId xmlns:a16="http://schemas.microsoft.com/office/drawing/2014/main" id="{39BBD0F6-5D32-4666-9645-B0363C3CD8D0}"/>
              </a:ext>
            </a:extLst>
          </p:cNvPr>
          <p:cNvSpPr>
            <a:spLocks noChangeShapeType="1"/>
          </p:cNvSpPr>
          <p:nvPr/>
        </p:nvSpPr>
        <p:spPr bwMode="auto">
          <a:xfrm>
            <a:off x="4019909" y="950343"/>
            <a:ext cx="0" cy="53340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3" name="Line 10">
            <a:extLst>
              <a:ext uri="{FF2B5EF4-FFF2-40B4-BE49-F238E27FC236}">
                <a16:creationId xmlns:a16="http://schemas.microsoft.com/office/drawing/2014/main" id="{7891A065-4FCF-4D35-9235-0EA77D800E43}"/>
              </a:ext>
            </a:extLst>
          </p:cNvPr>
          <p:cNvSpPr>
            <a:spLocks noChangeShapeType="1"/>
          </p:cNvSpPr>
          <p:nvPr/>
        </p:nvSpPr>
        <p:spPr bwMode="auto">
          <a:xfrm>
            <a:off x="6305909" y="1102743"/>
            <a:ext cx="0" cy="5181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4" name="Line 11">
            <a:extLst>
              <a:ext uri="{FF2B5EF4-FFF2-40B4-BE49-F238E27FC236}">
                <a16:creationId xmlns:a16="http://schemas.microsoft.com/office/drawing/2014/main" id="{B54546C3-6F44-41AB-875E-6EA38B9A6CCC}"/>
              </a:ext>
            </a:extLst>
          </p:cNvPr>
          <p:cNvSpPr>
            <a:spLocks noChangeShapeType="1"/>
          </p:cNvSpPr>
          <p:nvPr/>
        </p:nvSpPr>
        <p:spPr bwMode="auto">
          <a:xfrm flipV="1">
            <a:off x="6305909" y="950343"/>
            <a:ext cx="0" cy="228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5" name="Line 12">
            <a:extLst>
              <a:ext uri="{FF2B5EF4-FFF2-40B4-BE49-F238E27FC236}">
                <a16:creationId xmlns:a16="http://schemas.microsoft.com/office/drawing/2014/main" id="{B27F9263-3280-45EB-9993-E709AA08050B}"/>
              </a:ext>
            </a:extLst>
          </p:cNvPr>
          <p:cNvSpPr>
            <a:spLocks noChangeShapeType="1"/>
          </p:cNvSpPr>
          <p:nvPr/>
        </p:nvSpPr>
        <p:spPr bwMode="auto">
          <a:xfrm>
            <a:off x="8744309" y="950343"/>
            <a:ext cx="0" cy="54102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6" name="Rectangle 15">
            <a:extLst>
              <a:ext uri="{FF2B5EF4-FFF2-40B4-BE49-F238E27FC236}">
                <a16:creationId xmlns:a16="http://schemas.microsoft.com/office/drawing/2014/main" id="{71876C7F-C45A-4EBE-9E7F-84A0EE0A7C9C}"/>
              </a:ext>
            </a:extLst>
          </p:cNvPr>
          <p:cNvSpPr>
            <a:spLocks noChangeArrowheads="1"/>
          </p:cNvSpPr>
          <p:nvPr/>
        </p:nvSpPr>
        <p:spPr bwMode="auto">
          <a:xfrm>
            <a:off x="2114909" y="1102744"/>
            <a:ext cx="1351845"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Transactions</a:t>
            </a:r>
          </a:p>
        </p:txBody>
      </p:sp>
      <p:sp>
        <p:nvSpPr>
          <p:cNvPr id="17" name="Rectangle 16">
            <a:extLst>
              <a:ext uri="{FF2B5EF4-FFF2-40B4-BE49-F238E27FC236}">
                <a16:creationId xmlns:a16="http://schemas.microsoft.com/office/drawing/2014/main" id="{5CC54367-46D4-4149-9FCF-7951C21AEE92}"/>
              </a:ext>
            </a:extLst>
          </p:cNvPr>
          <p:cNvSpPr>
            <a:spLocks noChangeArrowheads="1"/>
          </p:cNvSpPr>
          <p:nvPr/>
        </p:nvSpPr>
        <p:spPr bwMode="auto">
          <a:xfrm>
            <a:off x="4019909" y="1102744"/>
            <a:ext cx="4572000" cy="3667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dirty="0"/>
              <a:t>Fee &amp; Charges</a:t>
            </a:r>
          </a:p>
        </p:txBody>
      </p:sp>
      <p:sp>
        <p:nvSpPr>
          <p:cNvPr id="18" name="Rectangle 17">
            <a:extLst>
              <a:ext uri="{FF2B5EF4-FFF2-40B4-BE49-F238E27FC236}">
                <a16:creationId xmlns:a16="http://schemas.microsoft.com/office/drawing/2014/main" id="{09C7EE2E-043D-4860-AD4E-5CEC5649A9EA}"/>
              </a:ext>
            </a:extLst>
          </p:cNvPr>
          <p:cNvSpPr>
            <a:spLocks noChangeArrowheads="1"/>
          </p:cNvSpPr>
          <p:nvPr/>
        </p:nvSpPr>
        <p:spPr bwMode="auto">
          <a:xfrm>
            <a:off x="6458309" y="1102744"/>
            <a:ext cx="4572000" cy="3667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Interest</a:t>
            </a:r>
          </a:p>
        </p:txBody>
      </p:sp>
      <p:sp>
        <p:nvSpPr>
          <p:cNvPr id="19" name="Rectangle 18">
            <a:extLst>
              <a:ext uri="{FF2B5EF4-FFF2-40B4-BE49-F238E27FC236}">
                <a16:creationId xmlns:a16="http://schemas.microsoft.com/office/drawing/2014/main" id="{15F8A011-57C1-4D34-9424-2FC20497E776}"/>
              </a:ext>
            </a:extLst>
          </p:cNvPr>
          <p:cNvSpPr>
            <a:spLocks noChangeArrowheads="1"/>
          </p:cNvSpPr>
          <p:nvPr/>
        </p:nvSpPr>
        <p:spPr bwMode="auto">
          <a:xfrm>
            <a:off x="8744309" y="1178944"/>
            <a:ext cx="4572000" cy="3667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Reporting</a:t>
            </a:r>
          </a:p>
        </p:txBody>
      </p:sp>
      <p:sp>
        <p:nvSpPr>
          <p:cNvPr id="20" name="Rectangle 19">
            <a:extLst>
              <a:ext uri="{FF2B5EF4-FFF2-40B4-BE49-F238E27FC236}">
                <a16:creationId xmlns:a16="http://schemas.microsoft.com/office/drawing/2014/main" id="{AFEA9BD9-D472-4288-9309-FEFA81BF1865}"/>
              </a:ext>
            </a:extLst>
          </p:cNvPr>
          <p:cNvSpPr>
            <a:spLocks noChangeArrowheads="1"/>
          </p:cNvSpPr>
          <p:nvPr/>
        </p:nvSpPr>
        <p:spPr bwMode="auto">
          <a:xfrm>
            <a:off x="1733909" y="1636144"/>
            <a:ext cx="2286000" cy="4524315"/>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200" dirty="0"/>
              <a:t>TD/RD pay in</a:t>
            </a:r>
          </a:p>
          <a:p>
            <a:pPr>
              <a:spcBef>
                <a:spcPct val="50000"/>
              </a:spcBef>
            </a:pPr>
            <a:r>
              <a:rPr lang="en-US" sz="1200" dirty="0"/>
              <a:t>RD installment payment</a:t>
            </a:r>
          </a:p>
          <a:p>
            <a:pPr>
              <a:spcBef>
                <a:spcPct val="50000"/>
              </a:spcBef>
            </a:pPr>
            <a:r>
              <a:rPr lang="en-US" sz="1200" dirty="0"/>
              <a:t>Sweep in ( funds transferred from SB/CA/another TD)</a:t>
            </a:r>
          </a:p>
          <a:p>
            <a:pPr>
              <a:spcBef>
                <a:spcPct val="50000"/>
              </a:spcBef>
            </a:pPr>
            <a:r>
              <a:rPr lang="en-US" sz="1200" dirty="0"/>
              <a:t>Sweep out (funds transferred to SB/CA/another TD)</a:t>
            </a:r>
          </a:p>
          <a:p>
            <a:endParaRPr lang="en-US" sz="1200" dirty="0"/>
          </a:p>
          <a:p>
            <a:r>
              <a:rPr lang="en-US" sz="1200" dirty="0"/>
              <a:t>TD  </a:t>
            </a:r>
            <a:r>
              <a:rPr lang="en-US" sz="1200" dirty="0" err="1"/>
              <a:t>int.Pay</a:t>
            </a:r>
            <a:r>
              <a:rPr lang="en-US" sz="1200" dirty="0"/>
              <a:t> Out</a:t>
            </a:r>
          </a:p>
          <a:p>
            <a:pPr>
              <a:spcBef>
                <a:spcPct val="50000"/>
              </a:spcBef>
            </a:pPr>
            <a:r>
              <a:rPr lang="en-US" sz="1200" dirty="0"/>
              <a:t>TD/RD lien related                                                            (Addition, </a:t>
            </a:r>
            <a:r>
              <a:rPr lang="en-US" sz="1200" dirty="0" err="1"/>
              <a:t>Modification,Cancellation,Deletion</a:t>
            </a:r>
            <a:r>
              <a:rPr lang="en-US" sz="1200" dirty="0"/>
              <a:t>)</a:t>
            </a:r>
          </a:p>
          <a:p>
            <a:pPr>
              <a:spcBef>
                <a:spcPct val="50000"/>
              </a:spcBef>
            </a:pPr>
            <a:r>
              <a:rPr lang="en-US" sz="1200" dirty="0"/>
              <a:t>Nomination  related (Addition, Modification, Deletion)</a:t>
            </a:r>
          </a:p>
          <a:p>
            <a:pPr>
              <a:spcBef>
                <a:spcPct val="50000"/>
              </a:spcBef>
            </a:pPr>
            <a:r>
              <a:rPr lang="en-US" sz="1200" dirty="0"/>
              <a:t>Joint a/c holding ( </a:t>
            </a:r>
            <a:r>
              <a:rPr lang="en-US" sz="1200" dirty="0" err="1"/>
              <a:t>Addition,Modification,Deletion</a:t>
            </a:r>
            <a:r>
              <a:rPr lang="en-US" sz="1200" dirty="0"/>
              <a:t>)</a:t>
            </a:r>
          </a:p>
          <a:p>
            <a:pPr>
              <a:spcBef>
                <a:spcPct val="50000"/>
              </a:spcBef>
            </a:pPr>
            <a:r>
              <a:rPr lang="en-US" sz="1200" dirty="0"/>
              <a:t>Printing of deposit receipt/duplicate certificate </a:t>
            </a:r>
          </a:p>
          <a:p>
            <a:pPr>
              <a:spcBef>
                <a:spcPct val="50000"/>
              </a:spcBef>
            </a:pPr>
            <a:r>
              <a:rPr lang="en-US" sz="1200" dirty="0"/>
              <a:t>Change of address/mandate ( mode of operation)</a:t>
            </a:r>
          </a:p>
        </p:txBody>
      </p:sp>
      <p:sp>
        <p:nvSpPr>
          <p:cNvPr id="21" name="Rectangle 20">
            <a:extLst>
              <a:ext uri="{FF2B5EF4-FFF2-40B4-BE49-F238E27FC236}">
                <a16:creationId xmlns:a16="http://schemas.microsoft.com/office/drawing/2014/main" id="{4E464E1E-8E6A-4764-BB87-BBF0975C1B1E}"/>
              </a:ext>
            </a:extLst>
          </p:cNvPr>
          <p:cNvSpPr>
            <a:spLocks noChangeArrowheads="1"/>
          </p:cNvSpPr>
          <p:nvPr/>
        </p:nvSpPr>
        <p:spPr bwMode="auto">
          <a:xfrm>
            <a:off x="4019909" y="1864744"/>
            <a:ext cx="2209800" cy="3139321"/>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SI ( Sweep in/Sweep out) set up charges</a:t>
            </a:r>
          </a:p>
          <a:p>
            <a:pPr>
              <a:spcBef>
                <a:spcPct val="50000"/>
              </a:spcBef>
            </a:pPr>
            <a:r>
              <a:rPr lang="en-US"/>
              <a:t>SI failure charges</a:t>
            </a:r>
          </a:p>
          <a:p>
            <a:pPr>
              <a:spcBef>
                <a:spcPct val="50000"/>
              </a:spcBef>
            </a:pPr>
            <a:r>
              <a:rPr lang="en-US"/>
              <a:t>Late payment charges for RD installment</a:t>
            </a:r>
          </a:p>
          <a:p>
            <a:pPr>
              <a:spcBef>
                <a:spcPct val="50000"/>
              </a:spcBef>
            </a:pPr>
            <a:r>
              <a:rPr lang="en-US"/>
              <a:t>Charge for duplicate certificate/statement</a:t>
            </a:r>
          </a:p>
          <a:p>
            <a:pPr>
              <a:spcBef>
                <a:spcPct val="50000"/>
              </a:spcBef>
            </a:pPr>
            <a:endParaRPr lang="en-US"/>
          </a:p>
        </p:txBody>
      </p:sp>
      <p:sp>
        <p:nvSpPr>
          <p:cNvPr id="22" name="Rectangle 21">
            <a:extLst>
              <a:ext uri="{FF2B5EF4-FFF2-40B4-BE49-F238E27FC236}">
                <a16:creationId xmlns:a16="http://schemas.microsoft.com/office/drawing/2014/main" id="{2E97F12C-087D-46D8-9831-D7BE5CDD7B20}"/>
              </a:ext>
            </a:extLst>
          </p:cNvPr>
          <p:cNvSpPr>
            <a:spLocks noChangeArrowheads="1"/>
          </p:cNvSpPr>
          <p:nvPr/>
        </p:nvSpPr>
        <p:spPr bwMode="auto">
          <a:xfrm>
            <a:off x="6382109" y="1788543"/>
            <a:ext cx="2209800" cy="4903788"/>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Accrual (defined frequency)</a:t>
            </a:r>
          </a:p>
          <a:p>
            <a:pPr>
              <a:spcBef>
                <a:spcPct val="50000"/>
              </a:spcBef>
            </a:pPr>
            <a:r>
              <a:rPr lang="en-US"/>
              <a:t>Compounding (defined frequency)</a:t>
            </a:r>
          </a:p>
          <a:p>
            <a:pPr>
              <a:spcBef>
                <a:spcPct val="50000"/>
              </a:spcBef>
            </a:pPr>
            <a:r>
              <a:rPr lang="en-US"/>
              <a:t>Pay Out (defined frequency)</a:t>
            </a:r>
          </a:p>
          <a:p>
            <a:pPr>
              <a:spcBef>
                <a:spcPct val="50000"/>
              </a:spcBef>
            </a:pPr>
            <a:r>
              <a:rPr lang="en-US"/>
              <a:t>Capitalization (defined frequency)</a:t>
            </a:r>
          </a:p>
          <a:p>
            <a:pPr>
              <a:spcBef>
                <a:spcPct val="50000"/>
              </a:spcBef>
            </a:pPr>
            <a:r>
              <a:rPr lang="en-US"/>
              <a:t>Post Maturity int. computation</a:t>
            </a:r>
          </a:p>
          <a:p>
            <a:pPr>
              <a:spcBef>
                <a:spcPct val="50000"/>
              </a:spcBef>
            </a:pPr>
            <a:r>
              <a:rPr lang="en-US"/>
              <a:t>(Interest for Over Due period)</a:t>
            </a:r>
          </a:p>
          <a:p>
            <a:pPr>
              <a:spcBef>
                <a:spcPct val="50000"/>
              </a:spcBef>
            </a:pPr>
            <a:endParaRPr lang="en-US"/>
          </a:p>
          <a:p>
            <a:pPr>
              <a:spcBef>
                <a:spcPct val="50000"/>
              </a:spcBef>
            </a:pPr>
            <a:endParaRPr lang="en-US"/>
          </a:p>
        </p:txBody>
      </p:sp>
      <p:sp>
        <p:nvSpPr>
          <p:cNvPr id="23" name="Rectangle 22">
            <a:extLst>
              <a:ext uri="{FF2B5EF4-FFF2-40B4-BE49-F238E27FC236}">
                <a16:creationId xmlns:a16="http://schemas.microsoft.com/office/drawing/2014/main" id="{E779355D-0BA2-40E5-A21C-20DFD21DA0BF}"/>
              </a:ext>
            </a:extLst>
          </p:cNvPr>
          <p:cNvSpPr>
            <a:spLocks noChangeArrowheads="1"/>
          </p:cNvSpPr>
          <p:nvPr/>
        </p:nvSpPr>
        <p:spPr bwMode="auto">
          <a:xfrm>
            <a:off x="8820509" y="1712344"/>
            <a:ext cx="1676400" cy="53959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200"/>
              <a:t>Maturity date notice generation</a:t>
            </a:r>
          </a:p>
          <a:p>
            <a:pPr>
              <a:spcBef>
                <a:spcPct val="50000"/>
              </a:spcBef>
            </a:pPr>
            <a:r>
              <a:rPr lang="en-US" sz="1200"/>
              <a:t>Issuance of duplicate statement/interest certificate </a:t>
            </a:r>
          </a:p>
          <a:p>
            <a:pPr>
              <a:spcBef>
                <a:spcPct val="50000"/>
              </a:spcBef>
            </a:pPr>
            <a:r>
              <a:rPr lang="en-US" sz="1200"/>
              <a:t>TD a/c statement</a:t>
            </a:r>
          </a:p>
          <a:p>
            <a:pPr>
              <a:spcBef>
                <a:spcPct val="50000"/>
              </a:spcBef>
            </a:pPr>
            <a:r>
              <a:rPr lang="en-US" sz="1200"/>
              <a:t>TD/RD Interest Certificate generation</a:t>
            </a:r>
          </a:p>
          <a:p>
            <a:pPr>
              <a:spcBef>
                <a:spcPct val="50000"/>
              </a:spcBef>
            </a:pPr>
            <a:r>
              <a:rPr lang="en-US" sz="1200"/>
              <a:t>TDS deducted details of TD a/cs</a:t>
            </a:r>
          </a:p>
          <a:p>
            <a:pPr>
              <a:spcBef>
                <a:spcPct val="50000"/>
              </a:spcBef>
            </a:pPr>
            <a:r>
              <a:rPr lang="en-US" sz="1200"/>
              <a:t>Amount range wise report of TD a/cs</a:t>
            </a:r>
          </a:p>
          <a:p>
            <a:pPr>
              <a:spcBef>
                <a:spcPct val="50000"/>
              </a:spcBef>
            </a:pPr>
            <a:r>
              <a:rPr lang="en-US" sz="1200"/>
              <a:t>Maturity date wise report of</a:t>
            </a:r>
            <a:r>
              <a:rPr lang="en-US"/>
              <a:t> </a:t>
            </a:r>
            <a:r>
              <a:rPr lang="en-US" sz="1200"/>
              <a:t>TD a/cs</a:t>
            </a:r>
          </a:p>
          <a:p>
            <a:pPr>
              <a:spcBef>
                <a:spcPct val="50000"/>
              </a:spcBef>
            </a:pPr>
            <a:r>
              <a:rPr lang="en-US" sz="1200"/>
              <a:t>List of TD a/cs with lien outstanding</a:t>
            </a:r>
          </a:p>
          <a:p>
            <a:pPr>
              <a:spcBef>
                <a:spcPct val="50000"/>
              </a:spcBef>
            </a:pPr>
            <a:r>
              <a:rPr lang="en-US" sz="1200"/>
              <a:t>List of all active TD a/cs</a:t>
            </a:r>
          </a:p>
          <a:p>
            <a:pPr>
              <a:spcBef>
                <a:spcPct val="50000"/>
              </a:spcBef>
            </a:pPr>
            <a:r>
              <a:rPr lang="en-US" sz="1200"/>
              <a:t>List of closed TD a/cs ( amount wise &amp; date wise)</a:t>
            </a:r>
          </a:p>
          <a:p>
            <a:pPr>
              <a:spcBef>
                <a:spcPct val="50000"/>
              </a:spcBef>
            </a:pPr>
            <a:endParaRPr lang="en-US" sz="1200"/>
          </a:p>
          <a:p>
            <a:pPr>
              <a:spcBef>
                <a:spcPct val="50000"/>
              </a:spcBef>
            </a:pPr>
            <a:endParaRPr lang="en-US" sz="1200"/>
          </a:p>
        </p:txBody>
      </p:sp>
      <p:sp>
        <p:nvSpPr>
          <p:cNvPr id="25" name="TextBox 24">
            <a:extLst>
              <a:ext uri="{FF2B5EF4-FFF2-40B4-BE49-F238E27FC236}">
                <a16:creationId xmlns:a16="http://schemas.microsoft.com/office/drawing/2014/main" id="{B0A8DCE1-9774-4781-B201-07A49E09524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615211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3EB95-F901-42F4-8DE6-F56CB51C3CD3}"/>
              </a:ext>
            </a:extLst>
          </p:cNvPr>
          <p:cNvSpPr>
            <a:spLocks noGrp="1"/>
          </p:cNvSpPr>
          <p:nvPr>
            <p:ph type="title"/>
          </p:nvPr>
        </p:nvSpPr>
        <p:spPr>
          <a:xfrm>
            <a:off x="533401" y="170374"/>
            <a:ext cx="9690100" cy="461665"/>
          </a:xfrm>
        </p:spPr>
        <p:txBody>
          <a:bodyPr/>
          <a:lstStyle/>
          <a:p>
            <a:pPr algn="ctr">
              <a:lnSpc>
                <a:spcPct val="100000"/>
              </a:lnSpc>
              <a:spcAft>
                <a:spcPct val="0"/>
              </a:spcAft>
            </a:pPr>
            <a:r>
              <a:rPr lang="en-US">
                <a:latin typeface="Arial"/>
                <a:cs typeface="Arial"/>
              </a:rPr>
              <a:t>TD/RD a/c closure/pre-closure initiatives </a:t>
            </a:r>
            <a:endParaRPr lang="en-US" b="0">
              <a:latin typeface="Arial"/>
              <a:cs typeface="Arial"/>
            </a:endParaRPr>
          </a:p>
        </p:txBody>
      </p:sp>
      <p:sp>
        <p:nvSpPr>
          <p:cNvPr id="4" name="Slide Number Placeholder 3">
            <a:extLst>
              <a:ext uri="{FF2B5EF4-FFF2-40B4-BE49-F238E27FC236}">
                <a16:creationId xmlns:a16="http://schemas.microsoft.com/office/drawing/2014/main" id="{8EDEB3B5-A83C-48DF-BA1A-4A0E80A45A37}"/>
              </a:ext>
            </a:extLst>
          </p:cNvPr>
          <p:cNvSpPr>
            <a:spLocks noGrp="1"/>
          </p:cNvSpPr>
          <p:nvPr>
            <p:ph type="sldNum" sz="quarter" idx="12"/>
          </p:nvPr>
        </p:nvSpPr>
        <p:spPr/>
        <p:txBody>
          <a:bodyPr/>
          <a:lstStyle/>
          <a:p>
            <a:fld id="{C7F1B9D8-1D95-44B3-9E1C-E404196FC055}" type="slidenum">
              <a:rPr lang="hi-IN" smtClean="0"/>
              <a:t>35</a:t>
            </a:fld>
            <a:endParaRPr lang="hi-IN"/>
          </a:p>
        </p:txBody>
      </p:sp>
      <p:sp>
        <p:nvSpPr>
          <p:cNvPr id="5" name="Line 2">
            <a:extLst>
              <a:ext uri="{FF2B5EF4-FFF2-40B4-BE49-F238E27FC236}">
                <a16:creationId xmlns:a16="http://schemas.microsoft.com/office/drawing/2014/main" id="{C70E9CDA-2481-41AB-853B-10AF5D5724CD}"/>
              </a:ext>
            </a:extLst>
          </p:cNvPr>
          <p:cNvSpPr>
            <a:spLocks noChangeShapeType="1"/>
          </p:cNvSpPr>
          <p:nvPr/>
        </p:nvSpPr>
        <p:spPr bwMode="auto">
          <a:xfrm>
            <a:off x="1690777" y="979098"/>
            <a:ext cx="8763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6" name="Line 3">
            <a:extLst>
              <a:ext uri="{FF2B5EF4-FFF2-40B4-BE49-F238E27FC236}">
                <a16:creationId xmlns:a16="http://schemas.microsoft.com/office/drawing/2014/main" id="{93DA7627-74A4-417B-BBDD-4C5EC9EA9644}"/>
              </a:ext>
            </a:extLst>
          </p:cNvPr>
          <p:cNvSpPr>
            <a:spLocks noChangeShapeType="1"/>
          </p:cNvSpPr>
          <p:nvPr/>
        </p:nvSpPr>
        <p:spPr bwMode="auto">
          <a:xfrm>
            <a:off x="1690777" y="979098"/>
            <a:ext cx="0" cy="53340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4">
            <a:extLst>
              <a:ext uri="{FF2B5EF4-FFF2-40B4-BE49-F238E27FC236}">
                <a16:creationId xmlns:a16="http://schemas.microsoft.com/office/drawing/2014/main" id="{AB6DD821-F610-43CD-B7B5-DA8C03F707FD}"/>
              </a:ext>
            </a:extLst>
          </p:cNvPr>
          <p:cNvSpPr>
            <a:spLocks noChangeShapeType="1"/>
          </p:cNvSpPr>
          <p:nvPr/>
        </p:nvSpPr>
        <p:spPr bwMode="auto">
          <a:xfrm>
            <a:off x="1690777" y="6313098"/>
            <a:ext cx="86868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5">
            <a:extLst>
              <a:ext uri="{FF2B5EF4-FFF2-40B4-BE49-F238E27FC236}">
                <a16:creationId xmlns:a16="http://schemas.microsoft.com/office/drawing/2014/main" id="{4FBAA2DA-8E48-4083-AC56-629CA1538ED3}"/>
              </a:ext>
            </a:extLst>
          </p:cNvPr>
          <p:cNvSpPr>
            <a:spLocks noChangeShapeType="1"/>
          </p:cNvSpPr>
          <p:nvPr/>
        </p:nvSpPr>
        <p:spPr bwMode="auto">
          <a:xfrm>
            <a:off x="10453777" y="979098"/>
            <a:ext cx="0" cy="5257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6">
            <a:extLst>
              <a:ext uri="{FF2B5EF4-FFF2-40B4-BE49-F238E27FC236}">
                <a16:creationId xmlns:a16="http://schemas.microsoft.com/office/drawing/2014/main" id="{41A74AFB-2C62-493D-9AB5-BD9DE031763C}"/>
              </a:ext>
            </a:extLst>
          </p:cNvPr>
          <p:cNvSpPr>
            <a:spLocks noChangeShapeType="1"/>
          </p:cNvSpPr>
          <p:nvPr/>
        </p:nvSpPr>
        <p:spPr bwMode="auto">
          <a:xfrm>
            <a:off x="10453777" y="6084498"/>
            <a:ext cx="0" cy="228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7">
            <a:extLst>
              <a:ext uri="{FF2B5EF4-FFF2-40B4-BE49-F238E27FC236}">
                <a16:creationId xmlns:a16="http://schemas.microsoft.com/office/drawing/2014/main" id="{23300493-1E00-49B2-BE7C-0FA07CE39298}"/>
              </a:ext>
            </a:extLst>
          </p:cNvPr>
          <p:cNvSpPr>
            <a:spLocks noChangeShapeType="1"/>
          </p:cNvSpPr>
          <p:nvPr/>
        </p:nvSpPr>
        <p:spPr bwMode="auto">
          <a:xfrm>
            <a:off x="10225177" y="6313098"/>
            <a:ext cx="228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8">
            <a:extLst>
              <a:ext uri="{FF2B5EF4-FFF2-40B4-BE49-F238E27FC236}">
                <a16:creationId xmlns:a16="http://schemas.microsoft.com/office/drawing/2014/main" id="{6FEDC6D5-F169-4AAF-B115-730271BBC6B1}"/>
              </a:ext>
            </a:extLst>
          </p:cNvPr>
          <p:cNvSpPr>
            <a:spLocks noChangeShapeType="1"/>
          </p:cNvSpPr>
          <p:nvPr/>
        </p:nvSpPr>
        <p:spPr bwMode="auto">
          <a:xfrm>
            <a:off x="1690777" y="1664898"/>
            <a:ext cx="8763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9">
            <a:extLst>
              <a:ext uri="{FF2B5EF4-FFF2-40B4-BE49-F238E27FC236}">
                <a16:creationId xmlns:a16="http://schemas.microsoft.com/office/drawing/2014/main" id="{21BC3DFD-2C60-4C17-A56E-888235E89A35}"/>
              </a:ext>
            </a:extLst>
          </p:cNvPr>
          <p:cNvSpPr>
            <a:spLocks noChangeShapeType="1"/>
          </p:cNvSpPr>
          <p:nvPr/>
        </p:nvSpPr>
        <p:spPr bwMode="auto">
          <a:xfrm>
            <a:off x="3976777" y="979098"/>
            <a:ext cx="0" cy="53340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3" name="Line 10">
            <a:extLst>
              <a:ext uri="{FF2B5EF4-FFF2-40B4-BE49-F238E27FC236}">
                <a16:creationId xmlns:a16="http://schemas.microsoft.com/office/drawing/2014/main" id="{B9021F92-F106-4104-8223-5C4ECCBAEDFF}"/>
              </a:ext>
            </a:extLst>
          </p:cNvPr>
          <p:cNvSpPr>
            <a:spLocks noChangeShapeType="1"/>
          </p:cNvSpPr>
          <p:nvPr/>
        </p:nvSpPr>
        <p:spPr bwMode="auto">
          <a:xfrm>
            <a:off x="6262777" y="1131498"/>
            <a:ext cx="0" cy="5181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4" name="Line 11">
            <a:extLst>
              <a:ext uri="{FF2B5EF4-FFF2-40B4-BE49-F238E27FC236}">
                <a16:creationId xmlns:a16="http://schemas.microsoft.com/office/drawing/2014/main" id="{28E6B828-3C78-48AD-BF80-C9B60A695299}"/>
              </a:ext>
            </a:extLst>
          </p:cNvPr>
          <p:cNvSpPr>
            <a:spLocks noChangeShapeType="1"/>
          </p:cNvSpPr>
          <p:nvPr/>
        </p:nvSpPr>
        <p:spPr bwMode="auto">
          <a:xfrm flipV="1">
            <a:off x="6262777" y="1055298"/>
            <a:ext cx="0" cy="228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5" name="Line 12">
            <a:extLst>
              <a:ext uri="{FF2B5EF4-FFF2-40B4-BE49-F238E27FC236}">
                <a16:creationId xmlns:a16="http://schemas.microsoft.com/office/drawing/2014/main" id="{F74C432D-317E-4E7F-9974-6C85780E9DE6}"/>
              </a:ext>
            </a:extLst>
          </p:cNvPr>
          <p:cNvSpPr>
            <a:spLocks noChangeShapeType="1"/>
          </p:cNvSpPr>
          <p:nvPr/>
        </p:nvSpPr>
        <p:spPr bwMode="auto">
          <a:xfrm>
            <a:off x="8701177" y="979098"/>
            <a:ext cx="0" cy="54102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6" name="Rectangle 15">
            <a:extLst>
              <a:ext uri="{FF2B5EF4-FFF2-40B4-BE49-F238E27FC236}">
                <a16:creationId xmlns:a16="http://schemas.microsoft.com/office/drawing/2014/main" id="{4219168F-CEC0-40FE-B5DC-C86928D9B007}"/>
              </a:ext>
            </a:extLst>
          </p:cNvPr>
          <p:cNvSpPr>
            <a:spLocks noChangeArrowheads="1"/>
          </p:cNvSpPr>
          <p:nvPr/>
        </p:nvSpPr>
        <p:spPr bwMode="auto">
          <a:xfrm>
            <a:off x="2071777" y="1055299"/>
            <a:ext cx="944297"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Request</a:t>
            </a:r>
          </a:p>
        </p:txBody>
      </p:sp>
      <p:sp>
        <p:nvSpPr>
          <p:cNvPr id="17" name="Rectangle 16">
            <a:extLst>
              <a:ext uri="{FF2B5EF4-FFF2-40B4-BE49-F238E27FC236}">
                <a16:creationId xmlns:a16="http://schemas.microsoft.com/office/drawing/2014/main" id="{72643CCA-5C93-45C0-B542-2B967F7A4B7C}"/>
              </a:ext>
            </a:extLst>
          </p:cNvPr>
          <p:cNvSpPr>
            <a:spLocks noChangeArrowheads="1"/>
          </p:cNvSpPr>
          <p:nvPr/>
        </p:nvSpPr>
        <p:spPr bwMode="auto">
          <a:xfrm>
            <a:off x="3976777" y="1279586"/>
            <a:ext cx="4572000" cy="3667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Processing</a:t>
            </a:r>
          </a:p>
        </p:txBody>
      </p:sp>
      <p:sp>
        <p:nvSpPr>
          <p:cNvPr id="18" name="Rectangle 17">
            <a:extLst>
              <a:ext uri="{FF2B5EF4-FFF2-40B4-BE49-F238E27FC236}">
                <a16:creationId xmlns:a16="http://schemas.microsoft.com/office/drawing/2014/main" id="{8CA0F6CA-CECC-464D-A045-671AE8F38CF4}"/>
              </a:ext>
            </a:extLst>
          </p:cNvPr>
          <p:cNvSpPr>
            <a:spLocks noChangeArrowheads="1"/>
          </p:cNvSpPr>
          <p:nvPr/>
        </p:nvSpPr>
        <p:spPr bwMode="auto">
          <a:xfrm>
            <a:off x="6415177" y="1207699"/>
            <a:ext cx="4572000" cy="3667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Payment </a:t>
            </a:r>
          </a:p>
        </p:txBody>
      </p:sp>
      <p:sp>
        <p:nvSpPr>
          <p:cNvPr id="19" name="Rectangle 18">
            <a:extLst>
              <a:ext uri="{FF2B5EF4-FFF2-40B4-BE49-F238E27FC236}">
                <a16:creationId xmlns:a16="http://schemas.microsoft.com/office/drawing/2014/main" id="{AB6A2189-87AD-40EA-BD49-7581C5B8F30D}"/>
              </a:ext>
            </a:extLst>
          </p:cNvPr>
          <p:cNvSpPr>
            <a:spLocks noChangeArrowheads="1"/>
          </p:cNvSpPr>
          <p:nvPr/>
        </p:nvSpPr>
        <p:spPr bwMode="auto">
          <a:xfrm>
            <a:off x="8701177" y="1207699"/>
            <a:ext cx="4572000" cy="3667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Closure</a:t>
            </a:r>
          </a:p>
        </p:txBody>
      </p:sp>
      <p:sp>
        <p:nvSpPr>
          <p:cNvPr id="20" name="Rectangle 19">
            <a:extLst>
              <a:ext uri="{FF2B5EF4-FFF2-40B4-BE49-F238E27FC236}">
                <a16:creationId xmlns:a16="http://schemas.microsoft.com/office/drawing/2014/main" id="{D46F1341-C3F2-4D6D-9D6F-CBE318BCAEBD}"/>
              </a:ext>
            </a:extLst>
          </p:cNvPr>
          <p:cNvSpPr>
            <a:spLocks noChangeArrowheads="1"/>
          </p:cNvSpPr>
          <p:nvPr/>
        </p:nvSpPr>
        <p:spPr bwMode="auto">
          <a:xfrm>
            <a:off x="1919377" y="1664899"/>
            <a:ext cx="4572000" cy="450892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400"/>
              <a:t>On Maturity</a:t>
            </a:r>
          </a:p>
          <a:p>
            <a:pPr>
              <a:spcBef>
                <a:spcPct val="50000"/>
              </a:spcBef>
            </a:pPr>
            <a:endParaRPr lang="en-US" sz="1400"/>
          </a:p>
          <a:p>
            <a:pPr>
              <a:spcBef>
                <a:spcPct val="50000"/>
              </a:spcBef>
            </a:pPr>
            <a:endParaRPr lang="en-US" sz="1400"/>
          </a:p>
          <a:p>
            <a:pPr>
              <a:spcBef>
                <a:spcPct val="50000"/>
              </a:spcBef>
            </a:pPr>
            <a:endParaRPr lang="en-US" sz="1400"/>
          </a:p>
          <a:p>
            <a:pPr>
              <a:spcBef>
                <a:spcPct val="50000"/>
              </a:spcBef>
            </a:pPr>
            <a:endParaRPr lang="en-US" sz="1400"/>
          </a:p>
          <a:p>
            <a:pPr>
              <a:spcBef>
                <a:spcPct val="50000"/>
              </a:spcBef>
            </a:pPr>
            <a:endParaRPr lang="en-US" sz="1400"/>
          </a:p>
          <a:p>
            <a:pPr>
              <a:spcBef>
                <a:spcPct val="50000"/>
              </a:spcBef>
            </a:pPr>
            <a:endParaRPr lang="en-US" sz="1400"/>
          </a:p>
          <a:p>
            <a:pPr>
              <a:spcBef>
                <a:spcPct val="50000"/>
              </a:spcBef>
            </a:pPr>
            <a:endParaRPr lang="en-US" sz="1400"/>
          </a:p>
          <a:p>
            <a:pPr>
              <a:spcBef>
                <a:spcPct val="50000"/>
              </a:spcBef>
            </a:pPr>
            <a:r>
              <a:rPr lang="en-US" sz="1400"/>
              <a:t>Preclosure</a:t>
            </a:r>
          </a:p>
          <a:p>
            <a:pPr>
              <a:spcBef>
                <a:spcPct val="50000"/>
              </a:spcBef>
            </a:pPr>
            <a:endParaRPr lang="en-US" sz="1400"/>
          </a:p>
          <a:p>
            <a:pPr>
              <a:spcBef>
                <a:spcPct val="50000"/>
              </a:spcBef>
            </a:pPr>
            <a:endParaRPr lang="en-US" sz="1400"/>
          </a:p>
          <a:p>
            <a:pPr>
              <a:spcBef>
                <a:spcPct val="50000"/>
              </a:spcBef>
            </a:pPr>
            <a:endParaRPr lang="en-US" sz="1400"/>
          </a:p>
          <a:p>
            <a:pPr>
              <a:spcBef>
                <a:spcPct val="50000"/>
              </a:spcBef>
            </a:pPr>
            <a:endParaRPr lang="en-US" sz="1400"/>
          </a:p>
          <a:p>
            <a:pPr>
              <a:spcBef>
                <a:spcPct val="50000"/>
              </a:spcBef>
            </a:pPr>
            <a:r>
              <a:rPr lang="en-US" sz="1400"/>
              <a:t>Renewal</a:t>
            </a:r>
          </a:p>
        </p:txBody>
      </p:sp>
      <p:sp>
        <p:nvSpPr>
          <p:cNvPr id="21" name="Rectangle 20">
            <a:extLst>
              <a:ext uri="{FF2B5EF4-FFF2-40B4-BE49-F238E27FC236}">
                <a16:creationId xmlns:a16="http://schemas.microsoft.com/office/drawing/2014/main" id="{4A31ADC7-DA5D-43A0-98D1-CF7375AFC76A}"/>
              </a:ext>
            </a:extLst>
          </p:cNvPr>
          <p:cNvSpPr>
            <a:spLocks noChangeArrowheads="1"/>
          </p:cNvSpPr>
          <p:nvPr/>
        </p:nvSpPr>
        <p:spPr bwMode="auto">
          <a:xfrm>
            <a:off x="4052977" y="1664899"/>
            <a:ext cx="2133600" cy="5121275"/>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marL="342900" indent="-342900">
              <a:spcBef>
                <a:spcPct val="50000"/>
              </a:spcBef>
            </a:pPr>
            <a:r>
              <a:rPr lang="en-US" sz="1000" dirty="0"/>
              <a:t>Proceeds transferred to another a/c ( SB,CA,TD) or for issuance of DD/BC,</a:t>
            </a:r>
          </a:p>
          <a:p>
            <a:pPr marL="342900" indent="-342900">
              <a:spcBef>
                <a:spcPct val="50000"/>
              </a:spcBef>
            </a:pPr>
            <a:r>
              <a:rPr lang="en-US" sz="1000" dirty="0"/>
              <a:t>Else, Banks renew the TD for similar period automatically.</a:t>
            </a:r>
          </a:p>
          <a:p>
            <a:pPr marL="342900" indent="-342900">
              <a:spcBef>
                <a:spcPct val="50000"/>
              </a:spcBef>
            </a:pPr>
            <a:r>
              <a:rPr lang="en-US" sz="1000" dirty="0"/>
              <a:t>a) Penalty amount recovered.</a:t>
            </a:r>
          </a:p>
          <a:p>
            <a:pPr marL="342900" indent="-342900">
              <a:spcBef>
                <a:spcPct val="50000"/>
              </a:spcBef>
            </a:pPr>
            <a:r>
              <a:rPr lang="en-US" sz="1000" dirty="0"/>
              <a:t>b) Excess int. if paid should be recovered from principal (regular Pay Out product)</a:t>
            </a:r>
          </a:p>
          <a:p>
            <a:pPr marL="342900" indent="-342900">
              <a:spcBef>
                <a:spcPct val="50000"/>
              </a:spcBef>
            </a:pPr>
            <a:r>
              <a:rPr lang="en-US" sz="1000" dirty="0"/>
              <a:t>c) Excess int. accrued/capitalized should be reversed (re-investment product).</a:t>
            </a:r>
          </a:p>
          <a:p>
            <a:pPr marL="342900" indent="-342900">
              <a:spcBef>
                <a:spcPct val="50000"/>
              </a:spcBef>
            </a:pPr>
            <a:r>
              <a:rPr lang="en-US" sz="1000" dirty="0"/>
              <a:t>d) Tax deducted already can’t be reversed</a:t>
            </a:r>
          </a:p>
          <a:p>
            <a:pPr marL="342900" indent="-342900">
              <a:spcBef>
                <a:spcPct val="50000"/>
              </a:spcBef>
            </a:pPr>
            <a:endParaRPr lang="en-US" sz="1000" dirty="0"/>
          </a:p>
          <a:p>
            <a:pPr marL="342900" indent="-342900">
              <a:spcBef>
                <a:spcPct val="50000"/>
              </a:spcBef>
            </a:pPr>
            <a:r>
              <a:rPr lang="en-US" sz="1000" dirty="0"/>
              <a:t>1) Automatic renewal on due date</a:t>
            </a:r>
          </a:p>
          <a:p>
            <a:pPr marL="342900" indent="-342900">
              <a:spcBef>
                <a:spcPct val="50000"/>
              </a:spcBef>
            </a:pPr>
            <a:r>
              <a:rPr lang="en-US" sz="1000" dirty="0"/>
              <a:t>2) Manual renewal within specific duration from due date</a:t>
            </a:r>
          </a:p>
          <a:p>
            <a:pPr marL="342900" indent="-342900">
              <a:spcBef>
                <a:spcPct val="50000"/>
              </a:spcBef>
            </a:pPr>
            <a:r>
              <a:rPr lang="en-US" sz="1000" dirty="0"/>
              <a:t>3) VD can be original due date or actual date of renewal </a:t>
            </a:r>
          </a:p>
          <a:p>
            <a:pPr marL="342900" indent="-342900">
              <a:spcBef>
                <a:spcPct val="50000"/>
              </a:spcBef>
            </a:pPr>
            <a:r>
              <a:rPr lang="en-US" sz="1000" dirty="0"/>
              <a:t>4) Withholding tax should be recovered and balance amount renewed </a:t>
            </a:r>
          </a:p>
          <a:p>
            <a:pPr marL="342900" indent="-342900">
              <a:spcBef>
                <a:spcPct val="50000"/>
              </a:spcBef>
            </a:pPr>
            <a:r>
              <a:rPr lang="en-US" sz="1000" dirty="0"/>
              <a:t>5) Manual renewal can be for full amount or part amount of maturity proceeds.</a:t>
            </a:r>
          </a:p>
          <a:p>
            <a:pPr marL="342900" indent="-342900">
              <a:spcBef>
                <a:spcPct val="50000"/>
              </a:spcBef>
            </a:pPr>
            <a:r>
              <a:rPr lang="en-US" sz="1000" dirty="0"/>
              <a:t> </a:t>
            </a:r>
          </a:p>
        </p:txBody>
      </p:sp>
      <p:sp>
        <p:nvSpPr>
          <p:cNvPr id="22" name="Rectangle 21">
            <a:extLst>
              <a:ext uri="{FF2B5EF4-FFF2-40B4-BE49-F238E27FC236}">
                <a16:creationId xmlns:a16="http://schemas.microsoft.com/office/drawing/2014/main" id="{F94F98D6-AAAC-41B0-9B28-4BC357BD0A3E}"/>
              </a:ext>
            </a:extLst>
          </p:cNvPr>
          <p:cNvSpPr>
            <a:spLocks noChangeArrowheads="1"/>
          </p:cNvSpPr>
          <p:nvPr/>
        </p:nvSpPr>
        <p:spPr bwMode="auto">
          <a:xfrm>
            <a:off x="6338977" y="1741098"/>
            <a:ext cx="2286000" cy="2600712"/>
          </a:xfrm>
          <a:prstGeom prst="rect">
            <a:avLst/>
          </a:prstGeom>
          <a:noFill/>
          <a:ln w="9525">
            <a:noFill/>
            <a:miter lim="800000"/>
            <a:headEnd/>
            <a:tailEnd/>
          </a:ln>
          <a:effectLst/>
        </p:spPr>
        <p:txBody>
          <a:bodyPr lIns="91440" tIns="45720" rIns="91440" bIns="45720" anchor="t">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600"/>
              <a:t>The principal plus ( for re-investment Products)</a:t>
            </a:r>
          </a:p>
          <a:p>
            <a:pPr>
              <a:spcBef>
                <a:spcPct val="50000"/>
              </a:spcBef>
            </a:pPr>
            <a:r>
              <a:rPr lang="en-US" sz="1600"/>
              <a:t>Principal only ( for Int. Pay out products)</a:t>
            </a:r>
          </a:p>
          <a:p>
            <a:pPr>
              <a:spcBef>
                <a:spcPct val="50000"/>
              </a:spcBef>
            </a:pPr>
            <a:r>
              <a:rPr lang="en-US" sz="1600">
                <a:latin typeface="Calibri"/>
                <a:ea typeface="MS PGothic"/>
                <a:cs typeface="Calibri"/>
              </a:rPr>
              <a:t>Overdue interest (if defined for the product)</a:t>
            </a:r>
          </a:p>
          <a:p>
            <a:pPr>
              <a:spcBef>
                <a:spcPct val="50000"/>
              </a:spcBef>
            </a:pPr>
            <a:endParaRPr lang="en-US" sz="1600"/>
          </a:p>
          <a:p>
            <a:pPr>
              <a:spcBef>
                <a:spcPct val="50000"/>
              </a:spcBef>
            </a:pPr>
            <a:endParaRPr lang="en-US"/>
          </a:p>
        </p:txBody>
      </p:sp>
      <p:sp>
        <p:nvSpPr>
          <p:cNvPr id="23" name="Rectangle 22">
            <a:extLst>
              <a:ext uri="{FF2B5EF4-FFF2-40B4-BE49-F238E27FC236}">
                <a16:creationId xmlns:a16="http://schemas.microsoft.com/office/drawing/2014/main" id="{C4AF230E-FEEB-44EF-9ECE-EF3C26091A18}"/>
              </a:ext>
            </a:extLst>
          </p:cNvPr>
          <p:cNvSpPr>
            <a:spLocks noChangeArrowheads="1"/>
          </p:cNvSpPr>
          <p:nvPr/>
        </p:nvSpPr>
        <p:spPr bwMode="auto">
          <a:xfrm>
            <a:off x="8624977" y="1741099"/>
            <a:ext cx="1676400" cy="4078039"/>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400"/>
              <a:t>Certificate of </a:t>
            </a:r>
          </a:p>
          <a:p>
            <a:pPr>
              <a:spcBef>
                <a:spcPct val="50000"/>
              </a:spcBef>
            </a:pPr>
            <a:r>
              <a:rPr lang="en-US" sz="1400"/>
              <a:t>Deposit recovered</a:t>
            </a:r>
          </a:p>
          <a:p>
            <a:pPr>
              <a:spcBef>
                <a:spcPct val="50000"/>
              </a:spcBef>
            </a:pPr>
            <a:r>
              <a:rPr lang="en-US" sz="1400"/>
              <a:t>And deposit closed</a:t>
            </a:r>
          </a:p>
          <a:p>
            <a:pPr>
              <a:spcBef>
                <a:spcPct val="50000"/>
              </a:spcBef>
            </a:pPr>
            <a:r>
              <a:rPr lang="en-US" sz="1400"/>
              <a:t>By issuing demand </a:t>
            </a:r>
          </a:p>
          <a:p>
            <a:pPr>
              <a:spcBef>
                <a:spcPct val="50000"/>
              </a:spcBef>
            </a:pPr>
            <a:r>
              <a:rPr lang="en-US" sz="1400"/>
              <a:t>Draft/Banker’s Cheque</a:t>
            </a:r>
          </a:p>
          <a:p>
            <a:pPr>
              <a:spcBef>
                <a:spcPct val="50000"/>
              </a:spcBef>
            </a:pPr>
            <a:endParaRPr lang="en-US" sz="1400"/>
          </a:p>
          <a:p>
            <a:pPr>
              <a:spcBef>
                <a:spcPct val="50000"/>
              </a:spcBef>
            </a:pPr>
            <a:r>
              <a:rPr lang="en-US" sz="1400"/>
              <a:t>Certificate of </a:t>
            </a:r>
          </a:p>
          <a:p>
            <a:pPr>
              <a:spcBef>
                <a:spcPct val="50000"/>
              </a:spcBef>
            </a:pPr>
            <a:r>
              <a:rPr lang="en-US" sz="1400"/>
              <a:t>Deposit recovered</a:t>
            </a:r>
          </a:p>
          <a:p>
            <a:pPr>
              <a:spcBef>
                <a:spcPct val="50000"/>
              </a:spcBef>
            </a:pPr>
            <a:r>
              <a:rPr lang="en-US" sz="1400"/>
              <a:t>And deposit closed</a:t>
            </a:r>
          </a:p>
          <a:p>
            <a:pPr>
              <a:spcBef>
                <a:spcPct val="50000"/>
              </a:spcBef>
            </a:pPr>
            <a:r>
              <a:rPr lang="en-US" sz="1400"/>
              <a:t>Issuing demand </a:t>
            </a:r>
          </a:p>
          <a:p>
            <a:pPr>
              <a:spcBef>
                <a:spcPct val="50000"/>
              </a:spcBef>
            </a:pPr>
            <a:r>
              <a:rPr lang="en-US" sz="1400"/>
              <a:t>draft</a:t>
            </a:r>
          </a:p>
          <a:p>
            <a:pPr>
              <a:spcBef>
                <a:spcPct val="50000"/>
              </a:spcBef>
            </a:pPr>
            <a:endParaRPr lang="en-US" sz="1400"/>
          </a:p>
        </p:txBody>
      </p:sp>
    </p:spTree>
    <p:extLst>
      <p:ext uri="{BB962C8B-B14F-4D97-AF65-F5344CB8AC3E}">
        <p14:creationId xmlns:p14="http://schemas.microsoft.com/office/powerpoint/2010/main" val="1376774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0F6022-C15D-47BC-85C3-72896365F3AF}"/>
              </a:ext>
            </a:extLst>
          </p:cNvPr>
          <p:cNvSpPr>
            <a:spLocks noGrp="1"/>
          </p:cNvSpPr>
          <p:nvPr>
            <p:ph type="sldNum" sz="quarter" idx="12"/>
          </p:nvPr>
        </p:nvSpPr>
        <p:spPr>
          <a:xfrm>
            <a:off x="6249832" y="6951845"/>
            <a:ext cx="497468" cy="211203"/>
          </a:xfrm>
        </p:spPr>
        <p:txBody>
          <a:bodyPr/>
          <a:lstStyle/>
          <a:p>
            <a:fld id="{C7F1B9D8-1D95-44B3-9E1C-E404196FC055}" type="slidenum">
              <a:rPr lang="hi-IN" smtClean="0"/>
              <a:t>36</a:t>
            </a:fld>
            <a:endParaRPr lang="hi-IN"/>
          </a:p>
        </p:txBody>
      </p:sp>
      <p:pic>
        <p:nvPicPr>
          <p:cNvPr id="9" name="Picture 9" descr="A picture containing shape&#10;&#10;Description automatically generated">
            <a:extLst>
              <a:ext uri="{FF2B5EF4-FFF2-40B4-BE49-F238E27FC236}">
                <a16:creationId xmlns:a16="http://schemas.microsoft.com/office/drawing/2014/main" id="{3856507F-230E-43C9-98BA-69915455FC22}"/>
              </a:ext>
            </a:extLst>
          </p:cNvPr>
          <p:cNvPicPr>
            <a:picLocks noGrp="1" noChangeAspect="1"/>
          </p:cNvPicPr>
          <p:nvPr>
            <p:ph idx="1"/>
          </p:nvPr>
        </p:nvPicPr>
        <p:blipFill>
          <a:blip r:embed="rId2"/>
          <a:stretch>
            <a:fillRect/>
          </a:stretch>
        </p:blipFill>
        <p:spPr>
          <a:xfrm>
            <a:off x="468512" y="-2620"/>
            <a:ext cx="7772400" cy="819150"/>
          </a:xfrm>
        </p:spPr>
      </p:pic>
      <p:pic>
        <p:nvPicPr>
          <p:cNvPr id="12" name="Picture 12" descr="A picture containing shape&#10;&#10;Description automatically generated">
            <a:extLst>
              <a:ext uri="{FF2B5EF4-FFF2-40B4-BE49-F238E27FC236}">
                <a16:creationId xmlns:a16="http://schemas.microsoft.com/office/drawing/2014/main" id="{3D3201AD-6E99-418A-AE55-9D548C134864}"/>
              </a:ext>
            </a:extLst>
          </p:cNvPr>
          <p:cNvPicPr>
            <a:picLocks noChangeAspect="1"/>
          </p:cNvPicPr>
          <p:nvPr/>
        </p:nvPicPr>
        <p:blipFill>
          <a:blip r:embed="rId3"/>
          <a:stretch>
            <a:fillRect/>
          </a:stretch>
        </p:blipFill>
        <p:spPr>
          <a:xfrm>
            <a:off x="1618891" y="1439533"/>
            <a:ext cx="5460520" cy="3346332"/>
          </a:xfrm>
          <a:prstGeom prst="rect">
            <a:avLst/>
          </a:prstGeom>
        </p:spPr>
      </p:pic>
    </p:spTree>
    <p:extLst>
      <p:ext uri="{BB962C8B-B14F-4D97-AF65-F5344CB8AC3E}">
        <p14:creationId xmlns:p14="http://schemas.microsoft.com/office/powerpoint/2010/main" val="3573832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5146BA-1512-487E-8E68-5BD3D257DD60}"/>
              </a:ext>
            </a:extLst>
          </p:cNvPr>
          <p:cNvSpPr>
            <a:spLocks noGrp="1"/>
          </p:cNvSpPr>
          <p:nvPr>
            <p:ph idx="1"/>
          </p:nvPr>
        </p:nvSpPr>
        <p:spPr>
          <a:xfrm>
            <a:off x="737557" y="1121134"/>
            <a:ext cx="10713631" cy="4351338"/>
          </a:xfrm>
        </p:spPr>
        <p:txBody>
          <a:bodyPr vert="horz" lIns="91440" tIns="45720" rIns="91440" bIns="45720" rtlCol="0" anchor="t">
            <a:normAutofit/>
          </a:bodyPr>
          <a:lstStyle/>
          <a:p>
            <a:pPr algn="just">
              <a:lnSpc>
                <a:spcPct val="150000"/>
              </a:lnSpc>
              <a:spcBef>
                <a:spcPts val="200"/>
              </a:spcBef>
              <a:spcAft>
                <a:spcPct val="0"/>
              </a:spcAft>
            </a:pPr>
            <a:r>
              <a:rPr lang="en-US">
                <a:solidFill>
                  <a:schemeClr val="tx2"/>
                </a:solidFill>
                <a:ea typeface="+mn-lt"/>
                <a:cs typeface="+mn-lt"/>
              </a:rPr>
              <a:t>Housing loans are referred to the loans provided by the banks for the following purposes:</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For construction/purchase of flat/house</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Repairs/Renovation of existing house/flat</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Purchase of flat/house resold</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Purchase of land</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F34340DC-8461-48F8-9F44-8E3BF61AB131}"/>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Housing loan</a:t>
            </a:r>
            <a:endParaRPr lang="en-US" b="0">
              <a:cs typeface="Arial"/>
            </a:endParaRPr>
          </a:p>
        </p:txBody>
      </p:sp>
      <p:sp>
        <p:nvSpPr>
          <p:cNvPr id="4" name="Slide Number Placeholder 3">
            <a:extLst>
              <a:ext uri="{FF2B5EF4-FFF2-40B4-BE49-F238E27FC236}">
                <a16:creationId xmlns:a16="http://schemas.microsoft.com/office/drawing/2014/main" id="{6676B066-1947-444D-88B6-83E7EAB4C1AB}"/>
              </a:ext>
            </a:extLst>
          </p:cNvPr>
          <p:cNvSpPr>
            <a:spLocks noGrp="1"/>
          </p:cNvSpPr>
          <p:nvPr>
            <p:ph type="sldNum" sz="quarter" idx="12"/>
          </p:nvPr>
        </p:nvSpPr>
        <p:spPr/>
        <p:txBody>
          <a:bodyPr/>
          <a:lstStyle/>
          <a:p>
            <a:fld id="{C7F1B9D8-1D95-44B3-9E1C-E404196FC055}" type="slidenum">
              <a:rPr lang="hi-IN" smtClean="0"/>
              <a:t>37</a:t>
            </a:fld>
            <a:endParaRPr lang="hi-IN"/>
          </a:p>
        </p:txBody>
      </p:sp>
    </p:spTree>
    <p:extLst>
      <p:ext uri="{BB962C8B-B14F-4D97-AF65-F5344CB8AC3E}">
        <p14:creationId xmlns:p14="http://schemas.microsoft.com/office/powerpoint/2010/main" val="1420947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57CD78-94E4-450F-8456-0841A1D3B6E9}"/>
              </a:ext>
            </a:extLst>
          </p:cNvPr>
          <p:cNvSpPr>
            <a:spLocks noGrp="1"/>
          </p:cNvSpPr>
          <p:nvPr>
            <p:ph idx="1"/>
          </p:nvPr>
        </p:nvSpPr>
        <p:spPr>
          <a:xfrm>
            <a:off x="493142" y="1078002"/>
            <a:ext cx="10713631" cy="4351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The criteria for providing housing loans differs from bank to bank</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The eligibility is mainly for Individuals Salaried class, self employed/businessmen and professionals etc.,</a:t>
            </a:r>
            <a:endParaRPr lang="en-US">
              <a:ea typeface="+mn-lt"/>
              <a:cs typeface="+mn-lt"/>
            </a:endParaRPr>
          </a:p>
          <a:p>
            <a:pPr marL="706120" lvl="1" indent="-342900" algn="just">
              <a:lnSpc>
                <a:spcPct val="150000"/>
              </a:lnSpc>
              <a:spcBef>
                <a:spcPts val="200"/>
              </a:spcBef>
              <a:spcAft>
                <a:spcPct val="0"/>
              </a:spcAft>
              <a:buFont typeface="Arial,Sans-Serif" panose="05000000000000000000" pitchFamily="2" charset="2"/>
              <a:buChar char="•"/>
            </a:pPr>
            <a:r>
              <a:rPr lang="en-US">
                <a:solidFill>
                  <a:schemeClr val="tx2"/>
                </a:solidFill>
                <a:cs typeface="Calibri"/>
              </a:rPr>
              <a:t>Age – Minimum of above 18 years</a:t>
            </a:r>
            <a:endParaRPr lang="en-US">
              <a:ea typeface="+mn-lt"/>
              <a:cs typeface="+mn-lt"/>
            </a:endParaRPr>
          </a:p>
          <a:p>
            <a:pPr marL="706120" lvl="1" indent="-342900" algn="just">
              <a:lnSpc>
                <a:spcPct val="150000"/>
              </a:lnSpc>
              <a:spcBef>
                <a:spcPts val="200"/>
              </a:spcBef>
              <a:spcAft>
                <a:spcPct val="0"/>
              </a:spcAft>
              <a:buFont typeface="Arial,Sans-Serif" panose="05000000000000000000" pitchFamily="2" charset="2"/>
              <a:buChar char="•"/>
            </a:pPr>
            <a:r>
              <a:rPr lang="en-US">
                <a:solidFill>
                  <a:schemeClr val="tx2"/>
                </a:solidFill>
                <a:cs typeface="Calibri"/>
              </a:rPr>
              <a:t>               Maximum of around 50-55 years ( in practice)</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8336CE30-2017-4D2B-BA88-B5F54703958C}"/>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Home Loan</a:t>
            </a:r>
            <a:endParaRPr lang="en-US" b="0">
              <a:cs typeface="Arial"/>
            </a:endParaRPr>
          </a:p>
        </p:txBody>
      </p:sp>
      <p:sp>
        <p:nvSpPr>
          <p:cNvPr id="4" name="Slide Number Placeholder 3">
            <a:extLst>
              <a:ext uri="{FF2B5EF4-FFF2-40B4-BE49-F238E27FC236}">
                <a16:creationId xmlns:a16="http://schemas.microsoft.com/office/drawing/2014/main" id="{7B7D4E3B-A842-4D72-A11E-C025AA51579B}"/>
              </a:ext>
            </a:extLst>
          </p:cNvPr>
          <p:cNvSpPr>
            <a:spLocks noGrp="1"/>
          </p:cNvSpPr>
          <p:nvPr>
            <p:ph type="sldNum" sz="quarter" idx="12"/>
          </p:nvPr>
        </p:nvSpPr>
        <p:spPr/>
        <p:txBody>
          <a:bodyPr/>
          <a:lstStyle/>
          <a:p>
            <a:fld id="{C7F1B9D8-1D95-44B3-9E1C-E404196FC055}" type="slidenum">
              <a:rPr lang="hi-IN" smtClean="0"/>
              <a:t>38</a:t>
            </a:fld>
            <a:endParaRPr lang="hi-IN"/>
          </a:p>
        </p:txBody>
      </p:sp>
    </p:spTree>
    <p:extLst>
      <p:ext uri="{BB962C8B-B14F-4D97-AF65-F5344CB8AC3E}">
        <p14:creationId xmlns:p14="http://schemas.microsoft.com/office/powerpoint/2010/main" val="998696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6A1E92-2098-4CDE-804B-69FE34570992}"/>
              </a:ext>
            </a:extLst>
          </p:cNvPr>
          <p:cNvSpPr>
            <a:spLocks noGrp="1"/>
          </p:cNvSpPr>
          <p:nvPr>
            <p:ph idx="1"/>
          </p:nvPr>
        </p:nvSpPr>
        <p:spPr>
          <a:xfrm>
            <a:off x="838199" y="1063625"/>
            <a:ext cx="10713631" cy="5113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The loan amount will be calculated based on the value of property the customer is going to buy and also based on the earnings of the customer</a:t>
            </a:r>
            <a:endParaRPr lang="en-US" dirty="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The loan amount would be 36 times gross salary or 60 times net salary of the customer which ever is higher. Spouse income also considered</a:t>
            </a:r>
            <a:endParaRPr lang="en-US" dirty="0">
              <a:solidFill>
                <a:schemeClr val="tx2"/>
              </a:solidFill>
              <a:ea typeface="+mn-lt"/>
              <a:cs typeface="+mn-lt"/>
            </a:endParaRPr>
          </a:p>
          <a:p>
            <a:pPr algn="just">
              <a:lnSpc>
                <a:spcPct val="150000"/>
              </a:lnSpc>
              <a:spcBef>
                <a:spcPts val="800"/>
              </a:spcBef>
              <a:spcAft>
                <a:spcPct val="0"/>
              </a:spcAft>
            </a:pPr>
            <a:r>
              <a:rPr lang="en-US" b="1">
                <a:solidFill>
                  <a:schemeClr val="tx2"/>
                </a:solidFill>
                <a:cs typeface="Calibri"/>
              </a:rPr>
              <a:t>Margin: </a:t>
            </a:r>
            <a:r>
              <a:rPr lang="en-US">
                <a:solidFill>
                  <a:schemeClr val="tx2"/>
                </a:solidFill>
                <a:cs typeface="Calibri"/>
              </a:rPr>
              <a:t>15% on total project cost ( cost of land + cost of construction)</a:t>
            </a:r>
            <a:endParaRPr lang="en-US" dirty="0">
              <a:ea typeface="+mn-lt"/>
              <a:cs typeface="+mn-lt"/>
            </a:endParaRPr>
          </a:p>
          <a:p>
            <a:pPr algn="just">
              <a:lnSpc>
                <a:spcPct val="150000"/>
              </a:lnSpc>
              <a:spcBef>
                <a:spcPts val="800"/>
              </a:spcBef>
              <a:spcAft>
                <a:spcPct val="0"/>
              </a:spcAft>
            </a:pPr>
            <a:r>
              <a:rPr lang="en-US">
                <a:solidFill>
                  <a:schemeClr val="tx2"/>
                </a:solidFill>
                <a:cs typeface="Calibri"/>
              </a:rPr>
              <a:t>                30% - For repairs</a:t>
            </a:r>
            <a:endParaRPr lang="en-US" dirty="0">
              <a:ea typeface="+mn-lt"/>
              <a:cs typeface="+mn-lt"/>
            </a:endParaRPr>
          </a:p>
          <a:p>
            <a:pPr algn="just">
              <a:lnSpc>
                <a:spcPct val="150000"/>
              </a:lnSpc>
              <a:spcBef>
                <a:spcPts val="200"/>
              </a:spcBef>
              <a:spcAft>
                <a:spcPct val="0"/>
              </a:spcAft>
            </a:pPr>
            <a:endParaRPr lang="en-US" dirty="0">
              <a:ea typeface="+mn-lt"/>
              <a:cs typeface="+mn-lt"/>
            </a:endParaRPr>
          </a:p>
          <a:p>
            <a:pPr>
              <a:lnSpc>
                <a:spcPct val="100000"/>
              </a:lnSpc>
              <a:spcBef>
                <a:spcPct val="0"/>
              </a:spcBef>
              <a:spcAft>
                <a:spcPct val="0"/>
              </a:spcAft>
            </a:pPr>
            <a:endParaRPr lang="en-US" b="1" dirty="0">
              <a:cs typeface="Calibri"/>
            </a:endParaRPr>
          </a:p>
        </p:txBody>
      </p:sp>
      <p:sp>
        <p:nvSpPr>
          <p:cNvPr id="3" name="Title 2">
            <a:extLst>
              <a:ext uri="{FF2B5EF4-FFF2-40B4-BE49-F238E27FC236}">
                <a16:creationId xmlns:a16="http://schemas.microsoft.com/office/drawing/2014/main" id="{2868F7F5-200E-4367-8701-1401AD02CC51}"/>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Housing loan sanction</a:t>
            </a:r>
            <a:endParaRPr lang="en-US" b="0">
              <a:cs typeface="Arial"/>
            </a:endParaRPr>
          </a:p>
        </p:txBody>
      </p:sp>
      <p:sp>
        <p:nvSpPr>
          <p:cNvPr id="4" name="Slide Number Placeholder 3">
            <a:extLst>
              <a:ext uri="{FF2B5EF4-FFF2-40B4-BE49-F238E27FC236}">
                <a16:creationId xmlns:a16="http://schemas.microsoft.com/office/drawing/2014/main" id="{C151E006-E8A2-4F10-B65E-4A44AA2103C2}"/>
              </a:ext>
            </a:extLst>
          </p:cNvPr>
          <p:cNvSpPr>
            <a:spLocks noGrp="1"/>
          </p:cNvSpPr>
          <p:nvPr>
            <p:ph type="sldNum" sz="quarter" idx="12"/>
          </p:nvPr>
        </p:nvSpPr>
        <p:spPr/>
        <p:txBody>
          <a:bodyPr/>
          <a:lstStyle/>
          <a:p>
            <a:fld id="{C7F1B9D8-1D95-44B3-9E1C-E404196FC055}" type="slidenum">
              <a:rPr lang="hi-IN" smtClean="0"/>
              <a:t>39</a:t>
            </a:fld>
            <a:endParaRPr lang="hi-IN"/>
          </a:p>
        </p:txBody>
      </p:sp>
    </p:spTree>
    <p:extLst>
      <p:ext uri="{BB962C8B-B14F-4D97-AF65-F5344CB8AC3E}">
        <p14:creationId xmlns:p14="http://schemas.microsoft.com/office/powerpoint/2010/main" val="396094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425438" y="954619"/>
            <a:ext cx="10843027" cy="4437601"/>
          </a:xfrm>
        </p:spPr>
        <p:txBody>
          <a:bodyPr vert="horz" lIns="91440" tIns="45720" rIns="91440" bIns="45720" rtlCol="0" anchor="t">
            <a:noAutofit/>
          </a:bodyPr>
          <a:lstStyle/>
          <a:p>
            <a:pPr marL="285750" indent="-285750" algn="just">
              <a:lnSpc>
                <a:spcPct val="150000"/>
              </a:lnSpc>
              <a:spcBef>
                <a:spcPts val="200"/>
              </a:spcBef>
              <a:spcAft>
                <a:spcPct val="0"/>
              </a:spcAft>
              <a:buFont typeface="Wingdings,Sans-Serif"/>
              <a:buChar char="Ø"/>
            </a:pPr>
            <a:r>
              <a:rPr lang="en-US" sz="2000" dirty="0">
                <a:solidFill>
                  <a:schemeClr val="tx2"/>
                </a:solidFill>
                <a:ea typeface="+mn-lt"/>
                <a:cs typeface="+mn-lt"/>
              </a:rPr>
              <a:t>To provide its target</a:t>
            </a:r>
            <a:r>
              <a:rPr lang="en-US" dirty="0">
                <a:solidFill>
                  <a:schemeClr val="tx2"/>
                </a:solidFill>
                <a:ea typeface="+mn-lt"/>
                <a:cs typeface="+mn-lt"/>
              </a:rPr>
              <a:t> market customers with a </a:t>
            </a:r>
            <a:r>
              <a:rPr lang="en-US" sz="2000" dirty="0">
                <a:solidFill>
                  <a:schemeClr val="tx2"/>
                </a:solidFill>
                <a:ea typeface="+mn-lt"/>
                <a:cs typeface="+mn-lt"/>
              </a:rPr>
              <a:t>full</a:t>
            </a:r>
            <a:r>
              <a:rPr lang="en-US" dirty="0">
                <a:solidFill>
                  <a:schemeClr val="tx2"/>
                </a:solidFill>
                <a:ea typeface="+mn-lt"/>
                <a:cs typeface="+mn-lt"/>
              </a:rPr>
              <a:t> range of</a:t>
            </a:r>
            <a:r>
              <a:rPr lang="en-US" sz="2000" dirty="0">
                <a:solidFill>
                  <a:schemeClr val="tx2"/>
                </a:solidFill>
                <a:ea typeface="+mn-lt"/>
                <a:cs typeface="+mn-lt"/>
              </a:rPr>
              <a:t> </a:t>
            </a:r>
            <a:r>
              <a:rPr lang="en-US" dirty="0">
                <a:solidFill>
                  <a:schemeClr val="tx2"/>
                </a:solidFill>
                <a:ea typeface="+mn-lt"/>
                <a:cs typeface="+mn-lt"/>
              </a:rPr>
              <a:t>financial products and banking services, giving the </a:t>
            </a:r>
            <a:r>
              <a:rPr lang="en-US" sz="2000" dirty="0">
                <a:solidFill>
                  <a:schemeClr val="tx2"/>
                </a:solidFill>
                <a:ea typeface="+mn-lt"/>
                <a:cs typeface="+mn-lt"/>
              </a:rPr>
              <a:t>customers a one-stop window for all his/her banking requirements</a:t>
            </a:r>
          </a:p>
          <a:p>
            <a:pPr marL="285750" indent="-285750" algn="just">
              <a:lnSpc>
                <a:spcPct val="150000"/>
              </a:lnSpc>
              <a:spcBef>
                <a:spcPts val="200"/>
              </a:spcBef>
              <a:spcAft>
                <a:spcPct val="0"/>
              </a:spcAft>
              <a:buFont typeface="Wingdings,Sans-Serif"/>
              <a:buChar char="Ø"/>
            </a:pPr>
            <a:r>
              <a:rPr lang="en-US" sz="2000" dirty="0">
                <a:solidFill>
                  <a:schemeClr val="tx2"/>
                </a:solidFill>
                <a:ea typeface="+mn-lt"/>
                <a:cs typeface="+mn-lt"/>
              </a:rPr>
              <a:t>The products are backed by world-class service and delivered to the customers through the growing branch network, as well as through alternative delivery channels like ATMs, Phone Banking, </a:t>
            </a:r>
            <a:r>
              <a:rPr lang="en-US" sz="2000" dirty="0">
                <a:solidFill>
                  <a:schemeClr val="tx2"/>
                </a:solidFill>
                <a:cs typeface="Calibri"/>
              </a:rPr>
              <a:t>Net Banking and Mobile Banking</a:t>
            </a:r>
            <a:endParaRPr lang="en-US" sz="2000" dirty="0">
              <a:solidFill>
                <a:schemeClr val="tx2"/>
              </a:solidFill>
              <a:ea typeface="+mn-lt"/>
              <a:cs typeface="+mn-lt"/>
            </a:endParaRPr>
          </a:p>
          <a:p>
            <a:pPr marL="285750" indent="-285750" algn="just">
              <a:lnSpc>
                <a:spcPct val="150000"/>
              </a:lnSpc>
              <a:spcBef>
                <a:spcPts val="200"/>
              </a:spcBef>
              <a:spcAft>
                <a:spcPct val="0"/>
              </a:spcAft>
              <a:buFont typeface="Wingdings,Sans-Serif"/>
              <a:buChar char="Ø"/>
            </a:pPr>
            <a:endParaRPr lang="en-US" sz="2000" dirty="0">
              <a:ea typeface="+mn-lt"/>
              <a:cs typeface="+mn-lt"/>
            </a:endParaRPr>
          </a:p>
          <a:p>
            <a:pPr algn="just">
              <a:lnSpc>
                <a:spcPct val="150000"/>
              </a:lnSpc>
              <a:spcBef>
                <a:spcPts val="200"/>
              </a:spcBef>
              <a:spcAft>
                <a:spcPct val="0"/>
              </a:spcAft>
              <a:buFont typeface="Wingdings"/>
              <a:buChar char="§"/>
            </a:pPr>
            <a:endParaRPr lang="en-US" sz="2000" dirty="0">
              <a:solidFill>
                <a:schemeClr val="tx2"/>
              </a:solidFill>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a:xfrm>
            <a:off x="519546" y="184284"/>
            <a:ext cx="9690100" cy="794064"/>
          </a:xfrm>
        </p:spPr>
        <p:txBody>
          <a:bodyPr/>
          <a:lstStyle/>
          <a:p>
            <a:pPr>
              <a:lnSpc>
                <a:spcPct val="100000"/>
              </a:lnSpc>
              <a:spcAft>
                <a:spcPct val="0"/>
              </a:spcAft>
            </a:pPr>
            <a:r>
              <a:rPr lang="en-US" dirty="0">
                <a:latin typeface="Arial"/>
                <a:cs typeface="Arial"/>
              </a:rPr>
              <a:t>Objective</a:t>
            </a:r>
            <a:r>
              <a:rPr lang="en-US" dirty="0">
                <a:latin typeface="Arial"/>
                <a:ea typeface="MS PGothic"/>
                <a:cs typeface="Arial"/>
              </a:rPr>
              <a:t> </a:t>
            </a:r>
            <a:r>
              <a:rPr lang="en-US" dirty="0">
                <a:latin typeface="Arial"/>
                <a:cs typeface="Arial"/>
              </a:rPr>
              <a:t>Of Retail Banking</a:t>
            </a:r>
            <a:endParaRPr lang="en-US" b="0" dirty="0">
              <a:latin typeface="Arial"/>
              <a:cs typeface="Arial"/>
            </a:endParaRPr>
          </a:p>
          <a:p>
            <a:endParaRPr lang="en-US" dirty="0">
              <a:cs typeface="Arial"/>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4</a:t>
            </a:fld>
            <a:endParaRPr lang="hi-IN"/>
          </a:p>
        </p:txBody>
      </p:sp>
    </p:spTree>
    <p:extLst>
      <p:ext uri="{BB962C8B-B14F-4D97-AF65-F5344CB8AC3E}">
        <p14:creationId xmlns:p14="http://schemas.microsoft.com/office/powerpoint/2010/main" val="3414234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F9FC13-F3D1-40C1-BB4D-9974EDE0E40D}"/>
              </a:ext>
            </a:extLst>
          </p:cNvPr>
          <p:cNvSpPr>
            <a:spLocks noGrp="1"/>
          </p:cNvSpPr>
          <p:nvPr>
            <p:ph idx="1"/>
          </p:nvPr>
        </p:nvSpPr>
        <p:spPr>
          <a:xfrm>
            <a:off x="838199" y="1236154"/>
            <a:ext cx="10713631" cy="4940809"/>
          </a:xfrm>
        </p:spPr>
        <p:txBody>
          <a:bodyPr vert="horz" lIns="91440" tIns="45720" rIns="91440" bIns="45720" rtlCol="0" anchor="t">
            <a:normAutofit/>
          </a:bodyPr>
          <a:lstStyle/>
          <a:p>
            <a:pPr algn="just">
              <a:lnSpc>
                <a:spcPct val="150000"/>
              </a:lnSpc>
              <a:spcBef>
                <a:spcPts val="200"/>
              </a:spcBef>
              <a:spcAft>
                <a:spcPct val="0"/>
              </a:spcAft>
            </a:pPr>
            <a:r>
              <a:rPr lang="en-US">
                <a:solidFill>
                  <a:schemeClr val="tx2"/>
                </a:solidFill>
                <a:cs typeface="Calibri"/>
              </a:rPr>
              <a:t>There are 2 options</a:t>
            </a:r>
            <a:endParaRPr lang="en-US" dirty="0">
              <a:ea typeface="+mn-lt"/>
              <a:cs typeface="+mn-lt"/>
            </a:endParaRPr>
          </a:p>
          <a:p>
            <a:pPr marL="706120" lvl="1"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Fixed rate</a:t>
            </a:r>
            <a:endParaRPr lang="en-US" dirty="0">
              <a:ea typeface="+mn-lt"/>
              <a:cs typeface="+mn-lt"/>
            </a:endParaRPr>
          </a:p>
          <a:p>
            <a:pPr marL="706120" lvl="1"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Floating rate</a:t>
            </a:r>
            <a:endParaRPr lang="en-US" dirty="0">
              <a:ea typeface="+mn-lt"/>
              <a:cs typeface="+mn-lt"/>
            </a:endParaRPr>
          </a:p>
          <a:p>
            <a:pPr marL="809625" indent="-450850" algn="just">
              <a:lnSpc>
                <a:spcPct val="150000"/>
              </a:lnSpc>
              <a:spcBef>
                <a:spcPts val="200"/>
              </a:spcBef>
              <a:spcAft>
                <a:spcPct val="0"/>
              </a:spcAft>
              <a:buFont typeface="Calibri" panose="05000000000000000000" pitchFamily="2" charset="2"/>
              <a:buChar char="—"/>
            </a:pPr>
            <a:r>
              <a:rPr lang="en-US">
                <a:solidFill>
                  <a:schemeClr val="tx2"/>
                </a:solidFill>
                <a:cs typeface="Calibri"/>
              </a:rPr>
              <a:t>The rate also varies with the tenure selected by customer. There is maximum of 20 years tenor offered by banks</a:t>
            </a:r>
            <a:endParaRPr lang="en-US" dirty="0">
              <a:ea typeface="+mn-lt"/>
              <a:cs typeface="+mn-lt"/>
            </a:endParaRPr>
          </a:p>
          <a:p>
            <a:pPr marL="809625" indent="-450850" algn="just">
              <a:lnSpc>
                <a:spcPct val="150000"/>
              </a:lnSpc>
              <a:spcBef>
                <a:spcPts val="200"/>
              </a:spcBef>
              <a:spcAft>
                <a:spcPct val="0"/>
              </a:spcAft>
              <a:buFont typeface="Calibri" panose="05000000000000000000" pitchFamily="2" charset="2"/>
              <a:buChar char="—"/>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ABA659E9-F767-4352-9A3D-621E37D5F764}"/>
              </a:ext>
            </a:extLst>
          </p:cNvPr>
          <p:cNvSpPr>
            <a:spLocks noGrp="1"/>
          </p:cNvSpPr>
          <p:nvPr>
            <p:ph type="title"/>
          </p:nvPr>
        </p:nvSpPr>
        <p:spPr>
          <a:xfrm>
            <a:off x="533401" y="170375"/>
            <a:ext cx="9690100" cy="461665"/>
          </a:xfrm>
        </p:spPr>
        <p:txBody>
          <a:bodyPr/>
          <a:lstStyle/>
          <a:p>
            <a:pPr>
              <a:lnSpc>
                <a:spcPct val="100000"/>
              </a:lnSpc>
              <a:spcAft>
                <a:spcPct val="0"/>
              </a:spcAft>
            </a:pPr>
            <a:r>
              <a:rPr lang="en-US">
                <a:latin typeface="Arial"/>
                <a:cs typeface="Arial"/>
              </a:rPr>
              <a:t>Housing loan Interest Rate</a:t>
            </a:r>
            <a:endParaRPr lang="en-US">
              <a:cs typeface="Arial"/>
            </a:endParaRPr>
          </a:p>
        </p:txBody>
      </p:sp>
      <p:sp>
        <p:nvSpPr>
          <p:cNvPr id="4" name="Slide Number Placeholder 3">
            <a:extLst>
              <a:ext uri="{FF2B5EF4-FFF2-40B4-BE49-F238E27FC236}">
                <a16:creationId xmlns:a16="http://schemas.microsoft.com/office/drawing/2014/main" id="{100E2DA9-F283-4903-8AAA-94F592D29902}"/>
              </a:ext>
            </a:extLst>
          </p:cNvPr>
          <p:cNvSpPr>
            <a:spLocks noGrp="1"/>
          </p:cNvSpPr>
          <p:nvPr>
            <p:ph type="sldNum" sz="quarter" idx="12"/>
          </p:nvPr>
        </p:nvSpPr>
        <p:spPr/>
        <p:txBody>
          <a:bodyPr/>
          <a:lstStyle/>
          <a:p>
            <a:fld id="{C7F1B9D8-1D95-44B3-9E1C-E404196FC055}" type="slidenum">
              <a:rPr lang="hi-IN" smtClean="0"/>
              <a:t>40</a:t>
            </a:fld>
            <a:endParaRPr lang="hi-IN"/>
          </a:p>
        </p:txBody>
      </p:sp>
    </p:spTree>
    <p:extLst>
      <p:ext uri="{BB962C8B-B14F-4D97-AF65-F5344CB8AC3E}">
        <p14:creationId xmlns:p14="http://schemas.microsoft.com/office/powerpoint/2010/main" val="4149320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E291F4-9E5A-4B5D-99DF-F1EA69EC2096}"/>
              </a:ext>
            </a:extLst>
          </p:cNvPr>
          <p:cNvSpPr>
            <a:spLocks noGrp="1"/>
          </p:cNvSpPr>
          <p:nvPr>
            <p:ph idx="1"/>
          </p:nvPr>
        </p:nvSpPr>
        <p:spPr>
          <a:xfrm>
            <a:off x="838199" y="991739"/>
            <a:ext cx="10713631" cy="5185224"/>
          </a:xfrm>
        </p:spPr>
        <p:txBody>
          <a:bodyPr vert="horz" lIns="91440" tIns="45720" rIns="91440" bIns="45720" rtlCol="0" anchor="t">
            <a:normAutofit lnSpcReduction="10000"/>
          </a:bodyPr>
          <a:lstStyle/>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In the case of a fixed rate loan, the interest rate on the loan will remain fixed throughout tenor of the loan</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Many banks determine interest rate on housing loan with reference to PLR of the respective banks; and sometimes, independent of PLR</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Market fluctuations or external forces acting on the economy will have no bearing on the fixed interest rate loans once loan is disbursed with fixed interest structure unlike ‘floating interest’ rate loan in which case interest is subject to change</a:t>
            </a:r>
            <a:endParaRPr lang="en-US" dirty="0">
              <a:ea typeface="+mn-lt"/>
              <a:cs typeface="+mn-lt"/>
            </a:endParaRPr>
          </a:p>
          <a:p>
            <a:pPr marL="0" indent="0">
              <a:lnSpc>
                <a:spcPct val="100000"/>
              </a:lnSpc>
              <a:spcBef>
                <a:spcPts val="200"/>
              </a:spcBef>
              <a:spcAft>
                <a:spcPct val="0"/>
              </a:spcAft>
              <a:buNone/>
            </a:pPr>
            <a:endParaRPr lang="en-US" dirty="0">
              <a:ea typeface="+mn-lt"/>
              <a:cs typeface="+mn-lt"/>
            </a:endParaRPr>
          </a:p>
          <a:p>
            <a:endParaRPr lang="en-US" dirty="0">
              <a:ea typeface="+mn-lt"/>
              <a:cs typeface="+mn-lt"/>
            </a:endParaRPr>
          </a:p>
        </p:txBody>
      </p:sp>
      <p:sp>
        <p:nvSpPr>
          <p:cNvPr id="3" name="Title 2">
            <a:extLst>
              <a:ext uri="{FF2B5EF4-FFF2-40B4-BE49-F238E27FC236}">
                <a16:creationId xmlns:a16="http://schemas.microsoft.com/office/drawing/2014/main" id="{C5A6A2E9-37FA-4418-B461-1DEF2EB22E32}"/>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Fixed Rate of Interest</a:t>
            </a:r>
            <a:endParaRPr lang="en-US" b="0">
              <a:cs typeface="Arial"/>
            </a:endParaRPr>
          </a:p>
        </p:txBody>
      </p:sp>
      <p:sp>
        <p:nvSpPr>
          <p:cNvPr id="4" name="Slide Number Placeholder 3">
            <a:extLst>
              <a:ext uri="{FF2B5EF4-FFF2-40B4-BE49-F238E27FC236}">
                <a16:creationId xmlns:a16="http://schemas.microsoft.com/office/drawing/2014/main" id="{C4A61478-A1BD-43C6-81D1-F7F224DCA822}"/>
              </a:ext>
            </a:extLst>
          </p:cNvPr>
          <p:cNvSpPr>
            <a:spLocks noGrp="1"/>
          </p:cNvSpPr>
          <p:nvPr>
            <p:ph type="sldNum" sz="quarter" idx="12"/>
          </p:nvPr>
        </p:nvSpPr>
        <p:spPr/>
        <p:txBody>
          <a:bodyPr/>
          <a:lstStyle/>
          <a:p>
            <a:fld id="{C7F1B9D8-1D95-44B3-9E1C-E404196FC055}" type="slidenum">
              <a:rPr lang="hi-IN" smtClean="0"/>
              <a:t>41</a:t>
            </a:fld>
            <a:endParaRPr lang="hi-IN"/>
          </a:p>
        </p:txBody>
      </p:sp>
    </p:spTree>
    <p:extLst>
      <p:ext uri="{BB962C8B-B14F-4D97-AF65-F5344CB8AC3E}">
        <p14:creationId xmlns:p14="http://schemas.microsoft.com/office/powerpoint/2010/main" val="1791340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5126A-4E37-46C7-A63E-58C89EB4CCB7}"/>
              </a:ext>
            </a:extLst>
          </p:cNvPr>
          <p:cNvSpPr>
            <a:spLocks noGrp="1"/>
          </p:cNvSpPr>
          <p:nvPr>
            <p:ph idx="1"/>
          </p:nvPr>
        </p:nvSpPr>
        <p:spPr>
          <a:xfrm>
            <a:off x="838199" y="991739"/>
            <a:ext cx="10713631" cy="5185224"/>
          </a:xfrm>
        </p:spPr>
        <p:txBody>
          <a:bodyPr vert="horz" lIns="91440" tIns="45720" rIns="91440" bIns="45720" rtlCol="0" anchor="t">
            <a:normAutofit fontScale="92500" lnSpcReduction="10000"/>
          </a:bodyPr>
          <a:lstStyle/>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In the case of a floating rate loan, the interest rate could decline or rise in line with the changes in the Bank's Medium Term Lending Rate, monetary policy/credit policy of RBI and other market forces acting on the economy etc.</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‘Floating rate’ interest loan will have a reset tenor frequency where interest rate shall be revised every time at the end of such frequency</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Borrowers who can predict market conditions go in for such loans, generally</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In case a borrower intends to switch over to ‘fixed interest rate’ type from ‘floating interest rate’, banks shall levy certain penalty in practice</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84B8EC5E-9D59-4846-8DAC-3C61490ED1BC}"/>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Floating Rate of Interest</a:t>
            </a:r>
            <a:endParaRPr lang="en-US" b="0">
              <a:cs typeface="Arial"/>
            </a:endParaRPr>
          </a:p>
        </p:txBody>
      </p:sp>
      <p:sp>
        <p:nvSpPr>
          <p:cNvPr id="4" name="Slide Number Placeholder 3">
            <a:extLst>
              <a:ext uri="{FF2B5EF4-FFF2-40B4-BE49-F238E27FC236}">
                <a16:creationId xmlns:a16="http://schemas.microsoft.com/office/drawing/2014/main" id="{CFF24FE8-4CD7-4E36-B199-0A8769DB6E4F}"/>
              </a:ext>
            </a:extLst>
          </p:cNvPr>
          <p:cNvSpPr>
            <a:spLocks noGrp="1"/>
          </p:cNvSpPr>
          <p:nvPr>
            <p:ph type="sldNum" sz="quarter" idx="12"/>
          </p:nvPr>
        </p:nvSpPr>
        <p:spPr/>
        <p:txBody>
          <a:bodyPr/>
          <a:lstStyle/>
          <a:p>
            <a:fld id="{C7F1B9D8-1D95-44B3-9E1C-E404196FC055}" type="slidenum">
              <a:rPr lang="hi-IN" smtClean="0"/>
              <a:t>42</a:t>
            </a:fld>
            <a:endParaRPr lang="hi-IN"/>
          </a:p>
        </p:txBody>
      </p:sp>
    </p:spTree>
    <p:extLst>
      <p:ext uri="{BB962C8B-B14F-4D97-AF65-F5344CB8AC3E}">
        <p14:creationId xmlns:p14="http://schemas.microsoft.com/office/powerpoint/2010/main" val="2369553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shape&#10;&#10;Description automatically generated">
            <a:extLst>
              <a:ext uri="{FF2B5EF4-FFF2-40B4-BE49-F238E27FC236}">
                <a16:creationId xmlns:a16="http://schemas.microsoft.com/office/drawing/2014/main" id="{70421131-D40F-45C2-9167-36CCA3B40F38}"/>
              </a:ext>
            </a:extLst>
          </p:cNvPr>
          <p:cNvPicPr>
            <a:picLocks noGrp="1" noChangeAspect="1"/>
          </p:cNvPicPr>
          <p:nvPr>
            <p:ph idx="1"/>
          </p:nvPr>
        </p:nvPicPr>
        <p:blipFill>
          <a:blip r:embed="rId2"/>
          <a:stretch>
            <a:fillRect/>
          </a:stretch>
        </p:blipFill>
        <p:spPr>
          <a:xfrm>
            <a:off x="659282" y="1306078"/>
            <a:ext cx="8612937" cy="3895186"/>
          </a:xfrm>
        </p:spPr>
      </p:pic>
      <p:sp>
        <p:nvSpPr>
          <p:cNvPr id="3" name="Title 2">
            <a:extLst>
              <a:ext uri="{FF2B5EF4-FFF2-40B4-BE49-F238E27FC236}">
                <a16:creationId xmlns:a16="http://schemas.microsoft.com/office/drawing/2014/main" id="{29A6F8E8-4F45-49D2-BDDC-4E2B290B25C3}"/>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Housing loan Repayment</a:t>
            </a:r>
            <a:endParaRPr lang="en-US" b="0">
              <a:cs typeface="Arial"/>
            </a:endParaRPr>
          </a:p>
        </p:txBody>
      </p:sp>
      <p:sp>
        <p:nvSpPr>
          <p:cNvPr id="4" name="Slide Number Placeholder 3">
            <a:extLst>
              <a:ext uri="{FF2B5EF4-FFF2-40B4-BE49-F238E27FC236}">
                <a16:creationId xmlns:a16="http://schemas.microsoft.com/office/drawing/2014/main" id="{E5C2757F-C22B-466F-8294-88D153638D8C}"/>
              </a:ext>
            </a:extLst>
          </p:cNvPr>
          <p:cNvSpPr>
            <a:spLocks noGrp="1"/>
          </p:cNvSpPr>
          <p:nvPr>
            <p:ph type="sldNum" sz="quarter" idx="12"/>
          </p:nvPr>
        </p:nvSpPr>
        <p:spPr/>
        <p:txBody>
          <a:bodyPr/>
          <a:lstStyle/>
          <a:p>
            <a:fld id="{C7F1B9D8-1D95-44B3-9E1C-E404196FC055}" type="slidenum">
              <a:rPr lang="hi-IN" smtClean="0"/>
              <a:t>43</a:t>
            </a:fld>
            <a:endParaRPr lang="hi-IN"/>
          </a:p>
        </p:txBody>
      </p:sp>
    </p:spTree>
    <p:extLst>
      <p:ext uri="{BB962C8B-B14F-4D97-AF65-F5344CB8AC3E}">
        <p14:creationId xmlns:p14="http://schemas.microsoft.com/office/powerpoint/2010/main" val="3117534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5DAC51-CFC7-4A4D-93BF-1C6913E2F83C}"/>
              </a:ext>
            </a:extLst>
          </p:cNvPr>
          <p:cNvSpPr>
            <a:spLocks noGrp="1"/>
          </p:cNvSpPr>
          <p:nvPr>
            <p:ph idx="1"/>
          </p:nvPr>
        </p:nvSpPr>
        <p:spPr>
          <a:xfrm>
            <a:off x="838199" y="1279286"/>
            <a:ext cx="10713631" cy="4897677"/>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Scrutiny of application</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Verification of document details submitted</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Sanction of loan amount</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Disbursal of loan amount</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Repayment of loan</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Closure of the loan</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9C40370C-D9D7-4C77-B9E2-D50644B9E9CA}"/>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Cycle of a housing loan</a:t>
            </a:r>
            <a:endParaRPr lang="en-US" b="0">
              <a:cs typeface="Arial"/>
            </a:endParaRPr>
          </a:p>
        </p:txBody>
      </p:sp>
      <p:sp>
        <p:nvSpPr>
          <p:cNvPr id="4" name="Slide Number Placeholder 3">
            <a:extLst>
              <a:ext uri="{FF2B5EF4-FFF2-40B4-BE49-F238E27FC236}">
                <a16:creationId xmlns:a16="http://schemas.microsoft.com/office/drawing/2014/main" id="{3BD4DC1C-73C2-416A-A7C3-079FA8C78B9A}"/>
              </a:ext>
            </a:extLst>
          </p:cNvPr>
          <p:cNvSpPr>
            <a:spLocks noGrp="1"/>
          </p:cNvSpPr>
          <p:nvPr>
            <p:ph type="sldNum" sz="quarter" idx="12"/>
          </p:nvPr>
        </p:nvSpPr>
        <p:spPr/>
        <p:txBody>
          <a:bodyPr/>
          <a:lstStyle/>
          <a:p>
            <a:fld id="{C7F1B9D8-1D95-44B3-9E1C-E404196FC055}" type="slidenum">
              <a:rPr lang="hi-IN" smtClean="0"/>
              <a:t>44</a:t>
            </a:fld>
            <a:endParaRPr lang="hi-IN"/>
          </a:p>
        </p:txBody>
      </p:sp>
    </p:spTree>
    <p:extLst>
      <p:ext uri="{BB962C8B-B14F-4D97-AF65-F5344CB8AC3E}">
        <p14:creationId xmlns:p14="http://schemas.microsoft.com/office/powerpoint/2010/main" val="3008850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13D0C9-25DE-4FB6-B211-33B1B27956AF}"/>
              </a:ext>
            </a:extLst>
          </p:cNvPr>
          <p:cNvSpPr>
            <a:spLocks noGrp="1"/>
          </p:cNvSpPr>
          <p:nvPr>
            <p:ph type="title"/>
          </p:nvPr>
        </p:nvSpPr>
        <p:spPr>
          <a:xfrm>
            <a:off x="533401" y="170374"/>
            <a:ext cx="9690100" cy="461665"/>
          </a:xfrm>
        </p:spPr>
        <p:txBody>
          <a:bodyPr/>
          <a:lstStyle/>
          <a:p>
            <a:pPr algn="ctr">
              <a:lnSpc>
                <a:spcPct val="100000"/>
              </a:lnSpc>
              <a:spcAft>
                <a:spcPct val="0"/>
              </a:spcAft>
            </a:pPr>
            <a:r>
              <a:rPr lang="en-US">
                <a:latin typeface="Arial"/>
                <a:cs typeface="Arial"/>
              </a:rPr>
              <a:t>ORIGINATION OF HOUSING LOAN</a:t>
            </a:r>
            <a:endParaRPr lang="en-US" b="0">
              <a:latin typeface="Arial"/>
              <a:cs typeface="Arial"/>
            </a:endParaRPr>
          </a:p>
        </p:txBody>
      </p:sp>
      <p:sp>
        <p:nvSpPr>
          <p:cNvPr id="4" name="Slide Number Placeholder 3">
            <a:extLst>
              <a:ext uri="{FF2B5EF4-FFF2-40B4-BE49-F238E27FC236}">
                <a16:creationId xmlns:a16="http://schemas.microsoft.com/office/drawing/2014/main" id="{71E884E7-D495-4D0E-9340-5396A51C0FF9}"/>
              </a:ext>
            </a:extLst>
          </p:cNvPr>
          <p:cNvSpPr>
            <a:spLocks noGrp="1"/>
          </p:cNvSpPr>
          <p:nvPr>
            <p:ph type="sldNum" sz="quarter" idx="12"/>
          </p:nvPr>
        </p:nvSpPr>
        <p:spPr/>
        <p:txBody>
          <a:bodyPr/>
          <a:lstStyle/>
          <a:p>
            <a:fld id="{C7F1B9D8-1D95-44B3-9E1C-E404196FC055}" type="slidenum">
              <a:rPr lang="hi-IN" smtClean="0"/>
              <a:t>45</a:t>
            </a:fld>
            <a:endParaRPr lang="hi-IN"/>
          </a:p>
        </p:txBody>
      </p:sp>
      <p:sp>
        <p:nvSpPr>
          <p:cNvPr id="5" name="Line 3">
            <a:extLst>
              <a:ext uri="{FF2B5EF4-FFF2-40B4-BE49-F238E27FC236}">
                <a16:creationId xmlns:a16="http://schemas.microsoft.com/office/drawing/2014/main" id="{B4F78416-6B5A-4DA8-826E-3CF6475C5B53}"/>
              </a:ext>
            </a:extLst>
          </p:cNvPr>
          <p:cNvSpPr>
            <a:spLocks noChangeShapeType="1"/>
          </p:cNvSpPr>
          <p:nvPr/>
        </p:nvSpPr>
        <p:spPr bwMode="auto">
          <a:xfrm>
            <a:off x="1789981" y="1380226"/>
            <a:ext cx="8382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6" name="Line 4">
            <a:extLst>
              <a:ext uri="{FF2B5EF4-FFF2-40B4-BE49-F238E27FC236}">
                <a16:creationId xmlns:a16="http://schemas.microsoft.com/office/drawing/2014/main" id="{A0BF067C-E391-4526-B3F6-3D533850651C}"/>
              </a:ext>
            </a:extLst>
          </p:cNvPr>
          <p:cNvSpPr>
            <a:spLocks noChangeShapeType="1"/>
          </p:cNvSpPr>
          <p:nvPr/>
        </p:nvSpPr>
        <p:spPr bwMode="auto">
          <a:xfrm>
            <a:off x="1789981" y="1380226"/>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5">
            <a:extLst>
              <a:ext uri="{FF2B5EF4-FFF2-40B4-BE49-F238E27FC236}">
                <a16:creationId xmlns:a16="http://schemas.microsoft.com/office/drawing/2014/main" id="{16B01036-5730-422A-8EE3-AF5865352649}"/>
              </a:ext>
            </a:extLst>
          </p:cNvPr>
          <p:cNvSpPr>
            <a:spLocks noChangeShapeType="1"/>
          </p:cNvSpPr>
          <p:nvPr/>
        </p:nvSpPr>
        <p:spPr bwMode="auto">
          <a:xfrm>
            <a:off x="1789981" y="6257026"/>
            <a:ext cx="8382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6">
            <a:extLst>
              <a:ext uri="{FF2B5EF4-FFF2-40B4-BE49-F238E27FC236}">
                <a16:creationId xmlns:a16="http://schemas.microsoft.com/office/drawing/2014/main" id="{C1207BD7-144D-41B4-AFE0-C172B2AC2AA5}"/>
              </a:ext>
            </a:extLst>
          </p:cNvPr>
          <p:cNvSpPr>
            <a:spLocks noChangeShapeType="1"/>
          </p:cNvSpPr>
          <p:nvPr/>
        </p:nvSpPr>
        <p:spPr bwMode="auto">
          <a:xfrm>
            <a:off x="10248181" y="1380226"/>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7">
            <a:extLst>
              <a:ext uri="{FF2B5EF4-FFF2-40B4-BE49-F238E27FC236}">
                <a16:creationId xmlns:a16="http://schemas.microsoft.com/office/drawing/2014/main" id="{FB77F446-F603-4ED1-85BC-54150B79A5DE}"/>
              </a:ext>
            </a:extLst>
          </p:cNvPr>
          <p:cNvSpPr>
            <a:spLocks noChangeShapeType="1"/>
          </p:cNvSpPr>
          <p:nvPr/>
        </p:nvSpPr>
        <p:spPr bwMode="auto">
          <a:xfrm>
            <a:off x="1789981" y="1913626"/>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8">
            <a:extLst>
              <a:ext uri="{FF2B5EF4-FFF2-40B4-BE49-F238E27FC236}">
                <a16:creationId xmlns:a16="http://schemas.microsoft.com/office/drawing/2014/main" id="{CE564984-0098-4982-938D-77A179723511}"/>
              </a:ext>
            </a:extLst>
          </p:cNvPr>
          <p:cNvSpPr>
            <a:spLocks noChangeShapeType="1"/>
          </p:cNvSpPr>
          <p:nvPr/>
        </p:nvSpPr>
        <p:spPr bwMode="auto">
          <a:xfrm>
            <a:off x="10019581" y="6257026"/>
            <a:ext cx="228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9">
            <a:extLst>
              <a:ext uri="{FF2B5EF4-FFF2-40B4-BE49-F238E27FC236}">
                <a16:creationId xmlns:a16="http://schemas.microsoft.com/office/drawing/2014/main" id="{E6282EA4-AE1A-4AD3-8507-CC338F4B580D}"/>
              </a:ext>
            </a:extLst>
          </p:cNvPr>
          <p:cNvSpPr>
            <a:spLocks noChangeShapeType="1"/>
          </p:cNvSpPr>
          <p:nvPr/>
        </p:nvSpPr>
        <p:spPr bwMode="auto">
          <a:xfrm>
            <a:off x="10095781" y="1380226"/>
            <a:ext cx="152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10">
            <a:extLst>
              <a:ext uri="{FF2B5EF4-FFF2-40B4-BE49-F238E27FC236}">
                <a16:creationId xmlns:a16="http://schemas.microsoft.com/office/drawing/2014/main" id="{36A64862-C325-48B9-8349-A177ADDB4488}"/>
              </a:ext>
            </a:extLst>
          </p:cNvPr>
          <p:cNvSpPr>
            <a:spLocks noChangeShapeType="1"/>
          </p:cNvSpPr>
          <p:nvPr/>
        </p:nvSpPr>
        <p:spPr bwMode="auto">
          <a:xfrm>
            <a:off x="4528868" y="1538377"/>
            <a:ext cx="43132" cy="4330461"/>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3" name="Rectangle 12">
            <a:extLst>
              <a:ext uri="{FF2B5EF4-FFF2-40B4-BE49-F238E27FC236}">
                <a16:creationId xmlns:a16="http://schemas.microsoft.com/office/drawing/2014/main" id="{B2BD5CB9-5511-41F9-B4C2-D53DCBB47538}"/>
              </a:ext>
            </a:extLst>
          </p:cNvPr>
          <p:cNvSpPr>
            <a:spLocks noChangeArrowheads="1"/>
          </p:cNvSpPr>
          <p:nvPr/>
        </p:nvSpPr>
        <p:spPr bwMode="auto">
          <a:xfrm>
            <a:off x="2780581" y="1532627"/>
            <a:ext cx="1245021"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Application</a:t>
            </a:r>
          </a:p>
        </p:txBody>
      </p:sp>
      <p:sp>
        <p:nvSpPr>
          <p:cNvPr id="14" name="Rectangle 13">
            <a:extLst>
              <a:ext uri="{FF2B5EF4-FFF2-40B4-BE49-F238E27FC236}">
                <a16:creationId xmlns:a16="http://schemas.microsoft.com/office/drawing/2014/main" id="{6A993B6A-CE38-44F3-834D-63F274BFA17E}"/>
              </a:ext>
            </a:extLst>
          </p:cNvPr>
          <p:cNvSpPr>
            <a:spLocks noChangeArrowheads="1"/>
          </p:cNvSpPr>
          <p:nvPr/>
        </p:nvSpPr>
        <p:spPr bwMode="auto">
          <a:xfrm>
            <a:off x="8495581" y="1532627"/>
            <a:ext cx="1644361"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Documentation</a:t>
            </a:r>
          </a:p>
        </p:txBody>
      </p:sp>
      <p:sp>
        <p:nvSpPr>
          <p:cNvPr id="15" name="Rectangle 14">
            <a:extLst>
              <a:ext uri="{FF2B5EF4-FFF2-40B4-BE49-F238E27FC236}">
                <a16:creationId xmlns:a16="http://schemas.microsoft.com/office/drawing/2014/main" id="{F0647B17-E898-4E7E-93C3-B833FB693D6D}"/>
              </a:ext>
            </a:extLst>
          </p:cNvPr>
          <p:cNvSpPr>
            <a:spLocks noChangeArrowheads="1"/>
          </p:cNvSpPr>
          <p:nvPr/>
        </p:nvSpPr>
        <p:spPr bwMode="auto">
          <a:xfrm>
            <a:off x="1789981" y="2193027"/>
            <a:ext cx="2590800" cy="332398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400"/>
              <a:t>Customer identifies property &amp; executes </a:t>
            </a:r>
          </a:p>
          <a:p>
            <a:r>
              <a:rPr lang="en-US" sz="1400"/>
              <a:t>‘sale agreement deed’ called ‘title deed’</a:t>
            </a:r>
          </a:p>
          <a:p>
            <a:r>
              <a:rPr lang="en-US" sz="1400"/>
              <a:t> </a:t>
            </a:r>
          </a:p>
          <a:p>
            <a:r>
              <a:rPr lang="en-US" sz="1400"/>
              <a:t>Customer submits housing loan application to the Bank.</a:t>
            </a:r>
          </a:p>
          <a:p>
            <a:endParaRPr lang="en-US" sz="1400"/>
          </a:p>
          <a:p>
            <a:r>
              <a:rPr lang="en-US" sz="1400"/>
              <a:t>Application is enclosed with relevant documents</a:t>
            </a:r>
          </a:p>
          <a:p>
            <a:r>
              <a:rPr lang="en-US" sz="1400"/>
              <a:t>like name proof, address proof, income proof and </a:t>
            </a:r>
          </a:p>
          <a:p>
            <a:r>
              <a:rPr lang="en-US" sz="1400"/>
              <a:t>Date of birth etc., ( KYC norms)</a:t>
            </a:r>
          </a:p>
          <a:p>
            <a:endParaRPr lang="en-US" sz="1400"/>
          </a:p>
          <a:p>
            <a:endParaRPr lang="en-US" sz="1400"/>
          </a:p>
        </p:txBody>
      </p:sp>
      <p:sp>
        <p:nvSpPr>
          <p:cNvPr id="16" name="Line 16">
            <a:extLst>
              <a:ext uri="{FF2B5EF4-FFF2-40B4-BE49-F238E27FC236}">
                <a16:creationId xmlns:a16="http://schemas.microsoft.com/office/drawing/2014/main" id="{BBC61E86-291D-4E98-9D47-9D3229E79B71}"/>
              </a:ext>
            </a:extLst>
          </p:cNvPr>
          <p:cNvSpPr>
            <a:spLocks noChangeShapeType="1"/>
          </p:cNvSpPr>
          <p:nvPr/>
        </p:nvSpPr>
        <p:spPr bwMode="auto">
          <a:xfrm>
            <a:off x="6666781" y="1456426"/>
            <a:ext cx="0" cy="4800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7" name="Rectangle 16">
            <a:extLst>
              <a:ext uri="{FF2B5EF4-FFF2-40B4-BE49-F238E27FC236}">
                <a16:creationId xmlns:a16="http://schemas.microsoft.com/office/drawing/2014/main" id="{314C8093-61C9-4BDE-9D45-699EBD326674}"/>
              </a:ext>
            </a:extLst>
          </p:cNvPr>
          <p:cNvSpPr>
            <a:spLocks noChangeArrowheads="1"/>
          </p:cNvSpPr>
          <p:nvPr/>
        </p:nvSpPr>
        <p:spPr bwMode="auto">
          <a:xfrm>
            <a:off x="4685581" y="1532627"/>
            <a:ext cx="1769139"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Eligibility Criteria</a:t>
            </a:r>
          </a:p>
        </p:txBody>
      </p:sp>
      <p:sp>
        <p:nvSpPr>
          <p:cNvPr id="18" name="Rectangle 17">
            <a:extLst>
              <a:ext uri="{FF2B5EF4-FFF2-40B4-BE49-F238E27FC236}">
                <a16:creationId xmlns:a16="http://schemas.microsoft.com/office/drawing/2014/main" id="{570696AF-3512-4A20-A9E2-8BB4E8FBEA73}"/>
              </a:ext>
            </a:extLst>
          </p:cNvPr>
          <p:cNvSpPr>
            <a:spLocks noChangeArrowheads="1"/>
          </p:cNvSpPr>
          <p:nvPr/>
        </p:nvSpPr>
        <p:spPr bwMode="auto">
          <a:xfrm>
            <a:off x="4730151" y="1985513"/>
            <a:ext cx="2057400" cy="3862596"/>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buFontTx/>
              <a:buChar char="•"/>
            </a:pPr>
            <a:r>
              <a:rPr lang="en-US" sz="1400">
                <a:cs typeface="Arial" charset="0"/>
              </a:rPr>
              <a:t>Customer must be major. </a:t>
            </a:r>
            <a:r>
              <a:rPr lang="en-US" sz="1400"/>
              <a:t> </a:t>
            </a:r>
          </a:p>
          <a:p>
            <a:pPr>
              <a:spcBef>
                <a:spcPct val="50000"/>
              </a:spcBef>
              <a:buFontTx/>
              <a:buChar char="•"/>
            </a:pPr>
            <a:r>
              <a:rPr lang="en-US" sz="1400">
                <a:cs typeface="Arial" charset="0"/>
              </a:rPr>
              <a:t>Customer must be employed</a:t>
            </a:r>
          </a:p>
          <a:p>
            <a:pPr>
              <a:spcBef>
                <a:spcPct val="50000"/>
              </a:spcBef>
            </a:pPr>
            <a:r>
              <a:rPr lang="en-US" sz="1400">
                <a:cs typeface="Arial" charset="0"/>
              </a:rPr>
              <a:t>or self-employed with a regular</a:t>
            </a:r>
          </a:p>
          <a:p>
            <a:pPr>
              <a:spcBef>
                <a:spcPct val="50000"/>
              </a:spcBef>
            </a:pPr>
            <a:r>
              <a:rPr lang="en-US" sz="1400">
                <a:cs typeface="Arial" charset="0"/>
              </a:rPr>
              <a:t> source of income that implies </a:t>
            </a:r>
          </a:p>
          <a:p>
            <a:pPr>
              <a:spcBef>
                <a:spcPct val="50000"/>
              </a:spcBef>
            </a:pPr>
            <a:r>
              <a:rPr lang="en-US" sz="1400">
                <a:cs typeface="Arial" charset="0"/>
              </a:rPr>
              <a:t>repayment capacity.</a:t>
            </a:r>
          </a:p>
          <a:p>
            <a:pPr>
              <a:spcBef>
                <a:spcPct val="50000"/>
              </a:spcBef>
            </a:pPr>
            <a:endParaRPr lang="en-US" sz="1400">
              <a:cs typeface="Arial" charset="0"/>
            </a:endParaRPr>
          </a:p>
          <a:p>
            <a:pPr>
              <a:spcBef>
                <a:spcPct val="50000"/>
              </a:spcBef>
            </a:pPr>
            <a:r>
              <a:rPr lang="en-US" sz="1400">
                <a:cs typeface="Arial" charset="0"/>
              </a:rPr>
              <a:t>Housing loan norms of a Bank </a:t>
            </a:r>
          </a:p>
          <a:p>
            <a:pPr>
              <a:spcBef>
                <a:spcPct val="50000"/>
              </a:spcBef>
            </a:pPr>
            <a:r>
              <a:rPr lang="en-US" sz="1400">
                <a:cs typeface="Arial" charset="0"/>
              </a:rPr>
              <a:t>are in line with NHB guidelines.</a:t>
            </a:r>
          </a:p>
        </p:txBody>
      </p:sp>
      <p:sp>
        <p:nvSpPr>
          <p:cNvPr id="19" name="Line 20">
            <a:extLst>
              <a:ext uri="{FF2B5EF4-FFF2-40B4-BE49-F238E27FC236}">
                <a16:creationId xmlns:a16="http://schemas.microsoft.com/office/drawing/2014/main" id="{82A5DB6D-21D9-4151-A81D-864CCFDAE441}"/>
              </a:ext>
            </a:extLst>
          </p:cNvPr>
          <p:cNvSpPr>
            <a:spLocks noChangeShapeType="1"/>
          </p:cNvSpPr>
          <p:nvPr/>
        </p:nvSpPr>
        <p:spPr bwMode="auto">
          <a:xfrm>
            <a:off x="8343181" y="1380226"/>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0" name="Line 21">
            <a:extLst>
              <a:ext uri="{FF2B5EF4-FFF2-40B4-BE49-F238E27FC236}">
                <a16:creationId xmlns:a16="http://schemas.microsoft.com/office/drawing/2014/main" id="{69AD2CB9-45E7-483B-BB0C-D99A452A7CDD}"/>
              </a:ext>
            </a:extLst>
          </p:cNvPr>
          <p:cNvSpPr>
            <a:spLocks noChangeShapeType="1"/>
          </p:cNvSpPr>
          <p:nvPr/>
        </p:nvSpPr>
        <p:spPr bwMode="auto">
          <a:xfrm flipV="1">
            <a:off x="6666781" y="1380226"/>
            <a:ext cx="0" cy="152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1" name="Rectangle 20">
            <a:extLst>
              <a:ext uri="{FF2B5EF4-FFF2-40B4-BE49-F238E27FC236}">
                <a16:creationId xmlns:a16="http://schemas.microsoft.com/office/drawing/2014/main" id="{2FBFD208-242A-4A42-901A-C0A8A7F2BB84}"/>
              </a:ext>
            </a:extLst>
          </p:cNvPr>
          <p:cNvSpPr>
            <a:spLocks noChangeArrowheads="1"/>
          </p:cNvSpPr>
          <p:nvPr/>
        </p:nvSpPr>
        <p:spPr bwMode="auto">
          <a:xfrm>
            <a:off x="7047781" y="1532627"/>
            <a:ext cx="882650" cy="366713"/>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Margin</a:t>
            </a:r>
          </a:p>
        </p:txBody>
      </p:sp>
      <p:grpSp>
        <p:nvGrpSpPr>
          <p:cNvPr id="22" name="Group 21">
            <a:extLst>
              <a:ext uri="{FF2B5EF4-FFF2-40B4-BE49-F238E27FC236}">
                <a16:creationId xmlns:a16="http://schemas.microsoft.com/office/drawing/2014/main" id="{C07AAB93-4F8B-41CD-89FB-A564CE546922}"/>
              </a:ext>
            </a:extLst>
          </p:cNvPr>
          <p:cNvGrpSpPr>
            <a:grpSpLocks/>
          </p:cNvGrpSpPr>
          <p:nvPr/>
        </p:nvGrpSpPr>
        <p:grpSpPr bwMode="auto">
          <a:xfrm>
            <a:off x="6590581" y="2218427"/>
            <a:ext cx="2133600" cy="1067200"/>
            <a:chOff x="6705600" y="1600201"/>
            <a:chExt cx="5760" cy="692"/>
          </a:xfrm>
        </p:grpSpPr>
        <p:sp>
          <p:nvSpPr>
            <p:cNvPr id="25" name="Rectangle 24">
              <a:extLst>
                <a:ext uri="{FF2B5EF4-FFF2-40B4-BE49-F238E27FC236}">
                  <a16:creationId xmlns:a16="http://schemas.microsoft.com/office/drawing/2014/main" id="{3B60430F-62D2-4323-AC71-BA5CDF848BD3}"/>
                </a:ext>
              </a:extLst>
            </p:cNvPr>
            <p:cNvSpPr>
              <a:spLocks noChangeArrowheads="1"/>
            </p:cNvSpPr>
            <p:nvPr/>
          </p:nvSpPr>
          <p:spPr bwMode="auto">
            <a:xfrm>
              <a:off x="6705600" y="1600201"/>
              <a:ext cx="5760" cy="239"/>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6" name="Rectangle 25">
              <a:extLst>
                <a:ext uri="{FF2B5EF4-FFF2-40B4-BE49-F238E27FC236}">
                  <a16:creationId xmlns:a16="http://schemas.microsoft.com/office/drawing/2014/main" id="{92296639-83C6-443C-AA04-0F866F0DBCAF}"/>
                </a:ext>
              </a:extLst>
            </p:cNvPr>
            <p:cNvSpPr>
              <a:spLocks noChangeArrowheads="1"/>
            </p:cNvSpPr>
            <p:nvPr/>
          </p:nvSpPr>
          <p:spPr bwMode="auto">
            <a:xfrm>
              <a:off x="6705600" y="1600201"/>
              <a:ext cx="5760" cy="692"/>
            </a:xfrm>
            <a:prstGeom prst="rect">
              <a:avLst/>
            </a:prstGeom>
            <a:noFill/>
            <a:ln w="9525">
              <a:noFill/>
              <a:miter lim="800000"/>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a:p>
              <a:r>
                <a:rPr lang="en-US"/>
                <a:t>       Margin is customer’s own        contribution to the loan</a:t>
              </a:r>
              <a:endParaRPr lang="en-US" sz="1200"/>
            </a:p>
            <a:p>
              <a:endParaRPr lang="en-US" sz="1200"/>
            </a:p>
            <a:p>
              <a:r>
                <a:rPr lang="en-US" sz="1200"/>
                <a:t>           Generally the following margins are envisaged </a:t>
              </a:r>
            </a:p>
            <a:p>
              <a:r>
                <a:rPr lang="en-US" sz="1200"/>
                <a:t>           by the respective banks; it’s independent to each bank.</a:t>
              </a:r>
            </a:p>
            <a:p>
              <a:endParaRPr lang="en-US" sz="1200"/>
            </a:p>
            <a:p>
              <a:pPr eaLnBrk="0" hangingPunct="0">
                <a:buFontTx/>
                <a:buChar char="•"/>
              </a:pPr>
              <a:r>
                <a:rPr lang="en-US" sz="1200"/>
                <a:t>15% for new house/ flat </a:t>
              </a:r>
            </a:p>
            <a:p>
              <a:pPr eaLnBrk="0" hangingPunct="0">
                <a:buFontTx/>
                <a:buChar char="•"/>
              </a:pPr>
              <a:r>
                <a:rPr lang="en-US" sz="1200"/>
                <a:t>20% for old house/ flat </a:t>
              </a:r>
            </a:p>
            <a:p>
              <a:pPr eaLnBrk="0" hangingPunct="0">
                <a:buFontTx/>
                <a:buChar char="•"/>
              </a:pPr>
              <a:r>
                <a:rPr lang="en-US" sz="1200"/>
                <a:t>20% for repairs and </a:t>
              </a:r>
            </a:p>
            <a:p>
              <a:pPr eaLnBrk="0" hangingPunct="0"/>
              <a:r>
                <a:rPr lang="en-US" sz="1200"/>
                <a:t>          renovation </a:t>
              </a:r>
            </a:p>
            <a:p>
              <a:pPr eaLnBrk="0" hangingPunct="0"/>
              <a:endParaRPr lang="en-US" sz="1200"/>
            </a:p>
          </p:txBody>
        </p:sp>
      </p:grpSp>
      <p:sp>
        <p:nvSpPr>
          <p:cNvPr id="24" name="Rectangle 23">
            <a:extLst>
              <a:ext uri="{FF2B5EF4-FFF2-40B4-BE49-F238E27FC236}">
                <a16:creationId xmlns:a16="http://schemas.microsoft.com/office/drawing/2014/main" id="{CF31EDEC-4ABE-456B-8387-08CF6250CF52}"/>
              </a:ext>
            </a:extLst>
          </p:cNvPr>
          <p:cNvSpPr>
            <a:spLocks noChangeArrowheads="1"/>
          </p:cNvSpPr>
          <p:nvPr/>
        </p:nvSpPr>
        <p:spPr bwMode="auto">
          <a:xfrm>
            <a:off x="8571781" y="3056626"/>
            <a:ext cx="1600200" cy="2893100"/>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400"/>
              <a:t>Mortgaging of ‘title deed</a:t>
            </a:r>
          </a:p>
          <a:p>
            <a:endParaRPr lang="en-US" sz="1400"/>
          </a:p>
          <a:p>
            <a:r>
              <a:rPr lang="en-US" sz="1400"/>
              <a:t>Personal guarantee.</a:t>
            </a:r>
          </a:p>
          <a:p>
            <a:endParaRPr lang="en-US" sz="1400"/>
          </a:p>
          <a:p>
            <a:r>
              <a:rPr lang="en-US" sz="1400"/>
              <a:t>Demand Promissory Note (DPN)</a:t>
            </a:r>
          </a:p>
          <a:p>
            <a:endParaRPr lang="en-US" sz="1400"/>
          </a:p>
          <a:p>
            <a:r>
              <a:rPr lang="en-US" sz="1400"/>
              <a:t>Other relevant documents</a:t>
            </a:r>
          </a:p>
          <a:p>
            <a:endParaRPr lang="en-US" sz="1400"/>
          </a:p>
        </p:txBody>
      </p:sp>
      <p:sp>
        <p:nvSpPr>
          <p:cNvPr id="27" name="TextBox 26">
            <a:extLst>
              <a:ext uri="{FF2B5EF4-FFF2-40B4-BE49-F238E27FC236}">
                <a16:creationId xmlns:a16="http://schemas.microsoft.com/office/drawing/2014/main" id="{0872A159-0076-4EE8-B09C-9F59B588EC2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388404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0F81CD-AA97-4158-B5E1-40B1546D5BE0}"/>
              </a:ext>
            </a:extLst>
          </p:cNvPr>
          <p:cNvSpPr>
            <a:spLocks noGrp="1"/>
          </p:cNvSpPr>
          <p:nvPr>
            <p:ph idx="1"/>
          </p:nvPr>
        </p:nvSpPr>
        <p:spPr>
          <a:xfrm>
            <a:off x="651293" y="1293663"/>
            <a:ext cx="10713631" cy="4351338"/>
          </a:xfrm>
        </p:spPr>
        <p:txBody>
          <a:bodyPr vert="horz" lIns="91440" tIns="45720" rIns="91440" bIns="45720" rtlCol="0" anchor="t">
            <a:normAutofit fontScale="40000" lnSpcReduction="20000"/>
          </a:bodyPr>
          <a:lstStyle/>
          <a:p>
            <a:pPr>
              <a:lnSpc>
                <a:spcPct val="150000"/>
              </a:lnSpc>
              <a:spcBef>
                <a:spcPts val="200"/>
              </a:spcBef>
              <a:spcAft>
                <a:spcPct val="0"/>
              </a:spcAft>
            </a:pPr>
            <a:r>
              <a:rPr lang="en-US">
                <a:solidFill>
                  <a:schemeClr val="tx2"/>
                </a:solidFill>
                <a:cs typeface="Calibri"/>
              </a:rPr>
              <a:t>Passport size photograph </a:t>
            </a:r>
            <a:endParaRPr lang="en-US">
              <a:ea typeface="+mn-lt"/>
              <a:cs typeface="+mn-lt"/>
            </a:endParaRPr>
          </a:p>
          <a:p>
            <a:pPr>
              <a:lnSpc>
                <a:spcPct val="150000"/>
              </a:lnSpc>
              <a:spcBef>
                <a:spcPts val="200"/>
              </a:spcBef>
              <a:spcAft>
                <a:spcPct val="0"/>
              </a:spcAft>
            </a:pPr>
            <a:r>
              <a:rPr lang="en-US">
                <a:solidFill>
                  <a:schemeClr val="tx2"/>
                </a:solidFill>
                <a:cs typeface="Calibri"/>
              </a:rPr>
              <a:t>Proof of residence </a:t>
            </a:r>
            <a:br>
              <a:rPr lang="en-US" dirty="0">
                <a:solidFill>
                  <a:schemeClr val="tx2"/>
                </a:solidFill>
                <a:cs typeface="Calibri"/>
              </a:rPr>
            </a:br>
            <a:r>
              <a:rPr lang="en-US">
                <a:solidFill>
                  <a:schemeClr val="tx2"/>
                </a:solidFill>
                <a:cs typeface="Calibri"/>
              </a:rPr>
              <a:t>(This applies only to new or non-existing customers, and proof can be a PAN identity card, voter identification card or passport) </a:t>
            </a:r>
            <a:endParaRPr lang="en-US">
              <a:ea typeface="+mn-lt"/>
              <a:cs typeface="+mn-lt"/>
            </a:endParaRPr>
          </a:p>
          <a:p>
            <a:pPr>
              <a:lnSpc>
                <a:spcPct val="150000"/>
              </a:lnSpc>
              <a:spcBef>
                <a:spcPts val="200"/>
              </a:spcBef>
              <a:spcAft>
                <a:spcPct val="0"/>
              </a:spcAft>
            </a:pPr>
            <a:r>
              <a:rPr lang="en-US">
                <a:solidFill>
                  <a:schemeClr val="tx2"/>
                </a:solidFill>
                <a:cs typeface="Calibri"/>
              </a:rPr>
              <a:t>Original Sale Deed/ Agreement of Sale </a:t>
            </a:r>
            <a:endParaRPr lang="en-US">
              <a:ea typeface="+mn-lt"/>
              <a:cs typeface="+mn-lt"/>
            </a:endParaRPr>
          </a:p>
          <a:p>
            <a:pPr>
              <a:lnSpc>
                <a:spcPct val="150000"/>
              </a:lnSpc>
              <a:spcBef>
                <a:spcPts val="200"/>
              </a:spcBef>
              <a:spcAft>
                <a:spcPct val="0"/>
              </a:spcAft>
            </a:pPr>
            <a:r>
              <a:rPr lang="en-US">
                <a:solidFill>
                  <a:schemeClr val="tx2"/>
                </a:solidFill>
                <a:cs typeface="Calibri"/>
              </a:rPr>
              <a:t>Bank account Statement or passbook, for the last six months </a:t>
            </a:r>
            <a:br>
              <a:rPr lang="en-US" dirty="0">
                <a:solidFill>
                  <a:schemeClr val="tx2"/>
                </a:solidFill>
                <a:cs typeface="Calibri"/>
              </a:rPr>
            </a:br>
            <a:r>
              <a:rPr lang="en-US">
                <a:solidFill>
                  <a:schemeClr val="tx2"/>
                </a:solidFill>
                <a:cs typeface="Calibri"/>
              </a:rPr>
              <a:t>For employees or people in service, you also need to provide: </a:t>
            </a:r>
            <a:endParaRPr lang="en-US">
              <a:ea typeface="+mn-lt"/>
              <a:cs typeface="+mn-lt"/>
            </a:endParaRPr>
          </a:p>
          <a:p>
            <a:pPr>
              <a:lnSpc>
                <a:spcPct val="150000"/>
              </a:lnSpc>
              <a:spcBef>
                <a:spcPts val="200"/>
              </a:spcBef>
              <a:spcAft>
                <a:spcPct val="0"/>
              </a:spcAft>
            </a:pPr>
            <a:r>
              <a:rPr lang="en-US">
                <a:solidFill>
                  <a:schemeClr val="tx2"/>
                </a:solidFill>
                <a:cs typeface="Calibri"/>
              </a:rPr>
              <a:t>Salary certificate and other information, if any, to determine repayment capacity </a:t>
            </a:r>
            <a:endParaRPr lang="en-US">
              <a:ea typeface="+mn-lt"/>
              <a:cs typeface="+mn-lt"/>
            </a:endParaRPr>
          </a:p>
          <a:p>
            <a:pPr>
              <a:lnSpc>
                <a:spcPct val="150000"/>
              </a:lnSpc>
              <a:spcBef>
                <a:spcPts val="200"/>
              </a:spcBef>
              <a:spcAft>
                <a:spcPct val="0"/>
              </a:spcAft>
            </a:pPr>
            <a:r>
              <a:rPr lang="en-US">
                <a:solidFill>
                  <a:schemeClr val="tx2"/>
                </a:solidFill>
                <a:cs typeface="Calibri"/>
              </a:rPr>
              <a:t>Form 16 or a copy of the Income Tax Returns for the last 2 years</a:t>
            </a:r>
            <a:br>
              <a:rPr lang="en-US" dirty="0">
                <a:solidFill>
                  <a:schemeClr val="tx2"/>
                </a:solidFill>
                <a:cs typeface="Calibri"/>
              </a:rPr>
            </a:br>
            <a:r>
              <a:rPr lang="en-US">
                <a:solidFill>
                  <a:schemeClr val="tx2"/>
                </a:solidFill>
                <a:cs typeface="Calibri"/>
              </a:rPr>
              <a:t>For self employed and other IT assesses: </a:t>
            </a:r>
            <a:endParaRPr lang="en-US">
              <a:solidFill>
                <a:schemeClr val="tx2"/>
              </a:solidFill>
              <a:ea typeface="+mn-lt"/>
              <a:cs typeface="+mn-lt"/>
            </a:endParaRPr>
          </a:p>
          <a:p>
            <a:pPr>
              <a:lnSpc>
                <a:spcPct val="150000"/>
              </a:lnSpc>
              <a:spcBef>
                <a:spcPts val="200"/>
              </a:spcBef>
              <a:spcAft>
                <a:spcPct val="0"/>
              </a:spcAft>
            </a:pPr>
            <a:r>
              <a:rPr lang="en-US">
                <a:solidFill>
                  <a:schemeClr val="tx2"/>
                </a:solidFill>
                <a:cs typeface="Calibri"/>
              </a:rPr>
              <a:t>IT returns for the last 3 years· Receipts of advance tax paid </a:t>
            </a:r>
            <a:endParaRPr lang="en-US">
              <a:ea typeface="+mn-lt"/>
              <a:cs typeface="+mn-lt"/>
            </a:endParaRPr>
          </a:p>
          <a:p>
            <a:pPr>
              <a:lnSpc>
                <a:spcPct val="150000"/>
              </a:lnSpc>
              <a:spcBef>
                <a:spcPts val="200"/>
              </a:spcBef>
              <a:spcAft>
                <a:spcPct val="0"/>
              </a:spcAft>
            </a:pPr>
            <a:r>
              <a:rPr lang="en-US">
                <a:solidFill>
                  <a:schemeClr val="tx2"/>
                </a:solidFill>
                <a:cs typeface="Calibri"/>
              </a:rPr>
              <a:t>Any other information about your repayment capacity </a:t>
            </a:r>
            <a:endParaRPr lang="en-US">
              <a:ea typeface="+mn-lt"/>
              <a:cs typeface="+mn-lt"/>
            </a:endParaRPr>
          </a:p>
          <a:p>
            <a:pPr>
              <a:lnSpc>
                <a:spcPct val="150000"/>
              </a:lnSpc>
              <a:spcBef>
                <a:spcPts val="200"/>
              </a:spcBef>
              <a:spcAft>
                <a:spcPct val="0"/>
              </a:spcAft>
            </a:pPr>
            <a:r>
              <a:rPr lang="en-US">
                <a:solidFill>
                  <a:schemeClr val="tx2"/>
                </a:solidFill>
                <a:cs typeface="Calibri"/>
              </a:rPr>
              <a:t>In addition to the above mandatory documents, you are also required to furnish one or more of the following documents wherever applicable: </a:t>
            </a:r>
            <a:endParaRPr lang="en-US">
              <a:ea typeface="+mn-lt"/>
              <a:cs typeface="+mn-lt"/>
            </a:endParaRPr>
          </a:p>
          <a:p>
            <a:pPr>
              <a:lnSpc>
                <a:spcPct val="150000"/>
              </a:lnSpc>
              <a:spcBef>
                <a:spcPts val="200"/>
              </a:spcBef>
              <a:spcAft>
                <a:spcPct val="0"/>
              </a:spcAft>
            </a:pPr>
            <a:r>
              <a:rPr lang="en-US">
                <a:solidFill>
                  <a:schemeClr val="tx2"/>
                </a:solidFill>
                <a:cs typeface="Calibri"/>
              </a:rPr>
              <a:t>Letter of allotment from the housing board or society </a:t>
            </a:r>
            <a:endParaRPr lang="en-US">
              <a:ea typeface="+mn-lt"/>
              <a:cs typeface="+mn-lt"/>
            </a:endParaRPr>
          </a:p>
          <a:p>
            <a:pPr>
              <a:lnSpc>
                <a:spcPct val="150000"/>
              </a:lnSpc>
              <a:spcBef>
                <a:spcPts val="200"/>
              </a:spcBef>
              <a:spcAft>
                <a:spcPct val="0"/>
              </a:spcAft>
            </a:pPr>
            <a:r>
              <a:rPr lang="en-US">
                <a:solidFill>
                  <a:schemeClr val="tx2"/>
                </a:solidFill>
                <a:cs typeface="Calibri"/>
              </a:rPr>
              <a:t>Copy of the approved plan </a:t>
            </a:r>
            <a:endParaRPr lang="en-US">
              <a:ea typeface="+mn-lt"/>
              <a:cs typeface="+mn-lt"/>
            </a:endParaRPr>
          </a:p>
          <a:p>
            <a:pPr>
              <a:lnSpc>
                <a:spcPct val="150000"/>
              </a:lnSpc>
              <a:spcBef>
                <a:spcPts val="200"/>
              </a:spcBef>
              <a:spcAft>
                <a:spcPct val="0"/>
              </a:spcAft>
            </a:pPr>
            <a:r>
              <a:rPr lang="en-US">
                <a:solidFill>
                  <a:schemeClr val="tx2"/>
                </a:solidFill>
                <a:cs typeface="Calibri"/>
              </a:rPr>
              <a:t>Permission for construction of house </a:t>
            </a:r>
            <a:endParaRPr lang="en-US">
              <a:ea typeface="+mn-lt"/>
              <a:cs typeface="+mn-lt"/>
            </a:endParaRPr>
          </a:p>
          <a:p>
            <a:pPr>
              <a:lnSpc>
                <a:spcPct val="150000"/>
              </a:lnSpc>
              <a:spcBef>
                <a:spcPts val="200"/>
              </a:spcBef>
              <a:spcAft>
                <a:spcPct val="0"/>
              </a:spcAft>
            </a:pPr>
            <a:r>
              <a:rPr lang="en-US">
                <a:solidFill>
                  <a:schemeClr val="tx2"/>
                </a:solidFill>
                <a:cs typeface="Calibri"/>
              </a:rPr>
              <a:t>Copy of the relative order in the case of conversion of agricultural land. (not required where the house/flat has been constructed by an approved builder) </a:t>
            </a:r>
            <a:endParaRPr lang="en-US">
              <a:ea typeface="+mn-lt"/>
              <a:cs typeface="+mn-lt"/>
            </a:endParaRPr>
          </a:p>
          <a:p>
            <a:endParaRPr lang="en-US" dirty="0">
              <a:cs typeface="Calibri"/>
            </a:endParaRPr>
          </a:p>
        </p:txBody>
      </p:sp>
      <p:sp>
        <p:nvSpPr>
          <p:cNvPr id="4" name="Slide Number Placeholder 3">
            <a:extLst>
              <a:ext uri="{FF2B5EF4-FFF2-40B4-BE49-F238E27FC236}">
                <a16:creationId xmlns:a16="http://schemas.microsoft.com/office/drawing/2014/main" id="{493100C8-97CA-4B6D-85E6-F443B7531273}"/>
              </a:ext>
            </a:extLst>
          </p:cNvPr>
          <p:cNvSpPr>
            <a:spLocks noGrp="1"/>
          </p:cNvSpPr>
          <p:nvPr>
            <p:ph type="sldNum" sz="quarter" idx="12"/>
          </p:nvPr>
        </p:nvSpPr>
        <p:spPr/>
        <p:txBody>
          <a:bodyPr/>
          <a:lstStyle/>
          <a:p>
            <a:fld id="{C7F1B9D8-1D95-44B3-9E1C-E404196FC055}" type="slidenum">
              <a:rPr lang="hi-IN" smtClean="0"/>
              <a:t>46</a:t>
            </a:fld>
            <a:endParaRPr lang="hi-IN"/>
          </a:p>
        </p:txBody>
      </p:sp>
      <p:sp>
        <p:nvSpPr>
          <p:cNvPr id="6" name="Title 5">
            <a:extLst>
              <a:ext uri="{FF2B5EF4-FFF2-40B4-BE49-F238E27FC236}">
                <a16:creationId xmlns:a16="http://schemas.microsoft.com/office/drawing/2014/main" id="{CB265659-0D37-4673-80FE-F0E03A6185DC}"/>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Documents for housing loan origination</a:t>
            </a:r>
            <a:endParaRPr lang="en-US" b="0">
              <a:cs typeface="Arial"/>
            </a:endParaRPr>
          </a:p>
        </p:txBody>
      </p:sp>
    </p:spTree>
    <p:extLst>
      <p:ext uri="{BB962C8B-B14F-4D97-AF65-F5344CB8AC3E}">
        <p14:creationId xmlns:p14="http://schemas.microsoft.com/office/powerpoint/2010/main" val="1692229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DB939-701F-4918-A7B8-7FB64FC02BDA}"/>
              </a:ext>
            </a:extLst>
          </p:cNvPr>
          <p:cNvSpPr>
            <a:spLocks noGrp="1"/>
          </p:cNvSpPr>
          <p:nvPr>
            <p:ph idx="1"/>
          </p:nvPr>
        </p:nvSpPr>
        <p:spPr>
          <a:xfrm>
            <a:off x="579407" y="1193021"/>
            <a:ext cx="10713631" cy="4351338"/>
          </a:xfrm>
        </p:spPr>
        <p:txBody>
          <a:bodyPr vert="horz" lIns="91440" tIns="45720" rIns="91440" bIns="45720" rtlCol="0" anchor="t">
            <a:normAutofit/>
          </a:bodyPr>
          <a:lstStyle/>
          <a:p>
            <a:pPr algn="just">
              <a:lnSpc>
                <a:spcPct val="150000"/>
              </a:lnSpc>
              <a:spcBef>
                <a:spcPts val="200"/>
              </a:spcBef>
              <a:spcAft>
                <a:spcPct val="0"/>
              </a:spcAft>
            </a:pPr>
            <a:r>
              <a:rPr lang="en-US" b="1">
                <a:solidFill>
                  <a:schemeClr val="tx2"/>
                </a:solidFill>
                <a:cs typeface="Calibri"/>
              </a:rPr>
              <a:t>Additional documents required for an old house/flat :</a:t>
            </a:r>
            <a:r>
              <a:rPr lang="en-US" dirty="0">
                <a:solidFill>
                  <a:schemeClr val="tx2"/>
                </a:solidFill>
                <a:cs typeface="Calibri"/>
              </a:rPr>
              <a:t> </a:t>
            </a:r>
            <a:endParaRPr lang="en-US" dirty="0">
              <a:solidFill>
                <a:schemeClr val="tx2"/>
              </a:solidFill>
              <a:ea typeface="+mn-lt"/>
              <a:cs typeface="+mn-lt"/>
            </a:endParaRPr>
          </a:p>
          <a:p>
            <a:pPr algn="just">
              <a:lnSpc>
                <a:spcPct val="150000"/>
              </a:lnSpc>
              <a:spcBef>
                <a:spcPts val="200"/>
              </a:spcBef>
              <a:spcAft>
                <a:spcPct val="0"/>
              </a:spcAft>
            </a:pPr>
            <a:r>
              <a:rPr lang="en-US">
                <a:solidFill>
                  <a:schemeClr val="tx2"/>
                </a:solidFill>
                <a:cs typeface="Calibri"/>
              </a:rPr>
              <a:t>In the case of an old existing house, you will need to get a valuation certificate from approved values as well as a certificate from a government approved architect /structural engineer regarding the condition of the flat/house as well as its remaining life. </a:t>
            </a:r>
            <a:endParaRPr lang="en-US" dirty="0">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E6D6AE1D-52EC-4C3C-A1E4-9C11A19AFA99}"/>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Documents for Housing loan</a:t>
            </a:r>
            <a:endParaRPr lang="en-US" b="0">
              <a:cs typeface="Arial"/>
            </a:endParaRPr>
          </a:p>
        </p:txBody>
      </p:sp>
      <p:sp>
        <p:nvSpPr>
          <p:cNvPr id="4" name="Slide Number Placeholder 3">
            <a:extLst>
              <a:ext uri="{FF2B5EF4-FFF2-40B4-BE49-F238E27FC236}">
                <a16:creationId xmlns:a16="http://schemas.microsoft.com/office/drawing/2014/main" id="{7EA740EA-C9A4-4B4D-86A9-4013E0E129BF}"/>
              </a:ext>
            </a:extLst>
          </p:cNvPr>
          <p:cNvSpPr>
            <a:spLocks noGrp="1"/>
          </p:cNvSpPr>
          <p:nvPr>
            <p:ph type="sldNum" sz="quarter" idx="12"/>
          </p:nvPr>
        </p:nvSpPr>
        <p:spPr/>
        <p:txBody>
          <a:bodyPr/>
          <a:lstStyle/>
          <a:p>
            <a:fld id="{C7F1B9D8-1D95-44B3-9E1C-E404196FC055}" type="slidenum">
              <a:rPr lang="hi-IN" smtClean="0"/>
              <a:t>47</a:t>
            </a:fld>
            <a:endParaRPr lang="hi-IN"/>
          </a:p>
        </p:txBody>
      </p:sp>
    </p:spTree>
    <p:extLst>
      <p:ext uri="{BB962C8B-B14F-4D97-AF65-F5344CB8AC3E}">
        <p14:creationId xmlns:p14="http://schemas.microsoft.com/office/powerpoint/2010/main" val="3056285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B59003-EA05-4945-95B3-7D64CD2853C4}"/>
              </a:ext>
            </a:extLst>
          </p:cNvPr>
          <p:cNvSpPr>
            <a:spLocks noGrp="1"/>
          </p:cNvSpPr>
          <p:nvPr>
            <p:ph idx="1"/>
          </p:nvPr>
        </p:nvSpPr>
        <p:spPr>
          <a:xfrm>
            <a:off x="306237" y="977361"/>
            <a:ext cx="10713631" cy="4351338"/>
          </a:xfrm>
        </p:spPr>
        <p:txBody>
          <a:bodyPr vert="horz" lIns="91440" tIns="45720" rIns="91440" bIns="45720" rtlCol="0" anchor="t">
            <a:normAutofit fontScale="70000" lnSpcReduction="20000"/>
          </a:bodyPr>
          <a:lstStyle/>
          <a:p>
            <a:pPr algn="just">
              <a:lnSpc>
                <a:spcPct val="150000"/>
              </a:lnSpc>
              <a:spcBef>
                <a:spcPts val="200"/>
              </a:spcBef>
              <a:spcAft>
                <a:spcPct val="0"/>
              </a:spcAft>
            </a:pPr>
            <a:r>
              <a:rPr lang="en-US">
                <a:solidFill>
                  <a:schemeClr val="tx2"/>
                </a:solidFill>
                <a:cs typeface="Calibri"/>
              </a:rPr>
              <a:t>Sanction in principle is done for Customers who have not identified the property yet to be bought  :</a:t>
            </a:r>
            <a:endParaRPr lang="en-US">
              <a:ea typeface="+mn-lt"/>
              <a:cs typeface="+mn-lt"/>
            </a:endParaRPr>
          </a:p>
          <a:p>
            <a:pPr>
              <a:lnSpc>
                <a:spcPct val="150000"/>
              </a:lnSpc>
              <a:spcBef>
                <a:spcPts val="200"/>
              </a:spcBef>
              <a:spcAft>
                <a:spcPct val="0"/>
              </a:spcAft>
            </a:pPr>
            <a:r>
              <a:rPr lang="en-US" b="1">
                <a:solidFill>
                  <a:schemeClr val="tx2"/>
                </a:solidFill>
                <a:cs typeface="Calibri"/>
              </a:rPr>
              <a:t>In-principle approval:</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Banks give in-principle approvals based on the customer income and capacity to repay, to enable them to identify a house/ flat with full confidence</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All loans terms and conditions are at the sole discretion of the Bank. </a:t>
            </a:r>
            <a:br>
              <a:rPr lang="en-US" dirty="0">
                <a:solidFill>
                  <a:schemeClr val="tx2"/>
                </a:solidFill>
                <a:cs typeface="Calibri"/>
              </a:rPr>
            </a:br>
            <a:r>
              <a:rPr lang="en-US">
                <a:solidFill>
                  <a:schemeClr val="tx2"/>
                </a:solidFill>
                <a:cs typeface="Calibri"/>
              </a:rPr>
              <a:t>Customer needs to identify the property within 3 months from the loan being sanctioned for such approvals. All Banks tend to sanction the loan only after property to be purchased is identified by the borrower, in practice to mitigate risk due to in-principle approvals/sanctions.</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24376F96-6C28-428B-BEF6-E22B4CC180A0}"/>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Housing loan-Sanction/approval in principle.</a:t>
            </a:r>
            <a:endParaRPr lang="en-US" b="0">
              <a:cs typeface="Arial"/>
            </a:endParaRPr>
          </a:p>
        </p:txBody>
      </p:sp>
      <p:sp>
        <p:nvSpPr>
          <p:cNvPr id="4" name="Slide Number Placeholder 3">
            <a:extLst>
              <a:ext uri="{FF2B5EF4-FFF2-40B4-BE49-F238E27FC236}">
                <a16:creationId xmlns:a16="http://schemas.microsoft.com/office/drawing/2014/main" id="{5EA03539-590F-46EE-BAE9-93065FF3A261}"/>
              </a:ext>
            </a:extLst>
          </p:cNvPr>
          <p:cNvSpPr>
            <a:spLocks noGrp="1"/>
          </p:cNvSpPr>
          <p:nvPr>
            <p:ph type="sldNum" sz="quarter" idx="12"/>
          </p:nvPr>
        </p:nvSpPr>
        <p:spPr/>
        <p:txBody>
          <a:bodyPr/>
          <a:lstStyle/>
          <a:p>
            <a:fld id="{C7F1B9D8-1D95-44B3-9E1C-E404196FC055}" type="slidenum">
              <a:rPr lang="hi-IN" smtClean="0"/>
              <a:t>48</a:t>
            </a:fld>
            <a:endParaRPr lang="hi-IN"/>
          </a:p>
        </p:txBody>
      </p:sp>
    </p:spTree>
    <p:extLst>
      <p:ext uri="{BB962C8B-B14F-4D97-AF65-F5344CB8AC3E}">
        <p14:creationId xmlns:p14="http://schemas.microsoft.com/office/powerpoint/2010/main" val="2029142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8A3154-0DC9-4EE1-B3FC-560D67CF7836}"/>
              </a:ext>
            </a:extLst>
          </p:cNvPr>
          <p:cNvSpPr>
            <a:spLocks noGrp="1"/>
          </p:cNvSpPr>
          <p:nvPr>
            <p:ph idx="1"/>
          </p:nvPr>
        </p:nvSpPr>
        <p:spPr>
          <a:xfrm>
            <a:off x="493142" y="1135512"/>
            <a:ext cx="10713631" cy="4351338"/>
          </a:xfrm>
        </p:spPr>
        <p:txBody>
          <a:bodyPr vert="horz" lIns="91440" tIns="45720" rIns="91440" bIns="45720" rtlCol="0" anchor="t">
            <a:normAutofit fontScale="85000" lnSpcReduction="20000"/>
          </a:bodyPr>
          <a:lstStyle/>
          <a:p>
            <a:pPr algn="just">
              <a:lnSpc>
                <a:spcPct val="150000"/>
              </a:lnSpc>
              <a:spcBef>
                <a:spcPts val="200"/>
              </a:spcBef>
              <a:spcAft>
                <a:spcPct val="0"/>
              </a:spcAft>
            </a:pPr>
            <a:r>
              <a:rPr lang="en-US">
                <a:solidFill>
                  <a:schemeClr val="tx2"/>
                </a:solidFill>
                <a:cs typeface="Calibri"/>
              </a:rPr>
              <a:t>Stages in verification &amp; processing</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Scrutiny of the application and documents</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Verification of title deed and other relevant documents </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Application of processing charges</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Sanction of loan</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Customer’s acceptance to terms &amp; conditions</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Repayment schedule generation</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Disbursal of loan</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F69D13D7-1F42-4203-9DC9-455B7F7D6BC1}"/>
              </a:ext>
            </a:extLst>
          </p:cNvPr>
          <p:cNvSpPr>
            <a:spLocks noGrp="1"/>
          </p:cNvSpPr>
          <p:nvPr>
            <p:ph type="title"/>
          </p:nvPr>
        </p:nvSpPr>
        <p:spPr>
          <a:xfrm>
            <a:off x="533401" y="-14292"/>
            <a:ext cx="9690100" cy="830997"/>
          </a:xfrm>
        </p:spPr>
        <p:txBody>
          <a:bodyPr/>
          <a:lstStyle/>
          <a:p>
            <a:pPr>
              <a:lnSpc>
                <a:spcPct val="100000"/>
              </a:lnSpc>
              <a:spcAft>
                <a:spcPct val="0"/>
              </a:spcAft>
            </a:pPr>
            <a:r>
              <a:rPr lang="en-US">
                <a:cs typeface="Arial"/>
              </a:rPr>
              <a:t>Verification of documents &amp; Processing of</a:t>
            </a:r>
            <a:br>
              <a:rPr lang="en-US" dirty="0">
                <a:cs typeface="Arial"/>
              </a:rPr>
            </a:br>
            <a:r>
              <a:rPr lang="en-US">
                <a:cs typeface="Arial"/>
              </a:rPr>
              <a:t>Housing loan</a:t>
            </a:r>
            <a:endParaRPr lang="en-US" b="0">
              <a:cs typeface="Arial"/>
            </a:endParaRPr>
          </a:p>
        </p:txBody>
      </p:sp>
      <p:sp>
        <p:nvSpPr>
          <p:cNvPr id="4" name="Slide Number Placeholder 3">
            <a:extLst>
              <a:ext uri="{FF2B5EF4-FFF2-40B4-BE49-F238E27FC236}">
                <a16:creationId xmlns:a16="http://schemas.microsoft.com/office/drawing/2014/main" id="{B8B11868-E64E-486C-92C0-6E8288C976EE}"/>
              </a:ext>
            </a:extLst>
          </p:cNvPr>
          <p:cNvSpPr>
            <a:spLocks noGrp="1"/>
          </p:cNvSpPr>
          <p:nvPr>
            <p:ph type="sldNum" sz="quarter" idx="12"/>
          </p:nvPr>
        </p:nvSpPr>
        <p:spPr/>
        <p:txBody>
          <a:bodyPr/>
          <a:lstStyle/>
          <a:p>
            <a:fld id="{C7F1B9D8-1D95-44B3-9E1C-E404196FC055}" type="slidenum">
              <a:rPr lang="hi-IN" smtClean="0"/>
              <a:t>49</a:t>
            </a:fld>
            <a:endParaRPr lang="hi-IN"/>
          </a:p>
        </p:txBody>
      </p:sp>
    </p:spTree>
    <p:extLst>
      <p:ext uri="{BB962C8B-B14F-4D97-AF65-F5344CB8AC3E}">
        <p14:creationId xmlns:p14="http://schemas.microsoft.com/office/powerpoint/2010/main" val="159275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B9D666-6987-4AAA-9EDE-74105B07065D}"/>
              </a:ext>
            </a:extLst>
          </p:cNvPr>
          <p:cNvSpPr>
            <a:spLocks noGrp="1"/>
          </p:cNvSpPr>
          <p:nvPr>
            <p:ph idx="1"/>
          </p:nvPr>
        </p:nvSpPr>
        <p:spPr>
          <a:xfrm>
            <a:off x="494711" y="927171"/>
            <a:ext cx="10713631" cy="558778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a:buChar char="Ø"/>
            </a:pPr>
            <a:r>
              <a:rPr lang="en-US" sz="2000" dirty="0">
                <a:solidFill>
                  <a:schemeClr val="tx2"/>
                </a:solidFill>
                <a:ea typeface="+mn-lt"/>
                <a:cs typeface="+mn-lt"/>
              </a:rPr>
              <a:t>Operative accounts ( SB &amp; Current, Overdraft &amp; Loan etc.)</a:t>
            </a:r>
          </a:p>
          <a:p>
            <a:pPr marL="342900" indent="-342900" algn="just">
              <a:lnSpc>
                <a:spcPct val="150000"/>
              </a:lnSpc>
              <a:spcBef>
                <a:spcPts val="200"/>
              </a:spcBef>
              <a:spcAft>
                <a:spcPct val="0"/>
              </a:spcAft>
              <a:buFont typeface="Wingdings,Sans-Serif"/>
              <a:buChar char="Ø"/>
            </a:pPr>
            <a:r>
              <a:rPr lang="en-US" sz="2000" dirty="0">
                <a:solidFill>
                  <a:schemeClr val="tx2"/>
                </a:solidFill>
                <a:ea typeface="+mn-lt"/>
                <a:cs typeface="+mn-lt"/>
              </a:rPr>
              <a:t>Non operative account ( Term Deposits)</a:t>
            </a:r>
          </a:p>
          <a:p>
            <a:pPr marL="342900" indent="-342900" algn="just">
              <a:lnSpc>
                <a:spcPct val="150000"/>
              </a:lnSpc>
              <a:spcBef>
                <a:spcPts val="200"/>
              </a:spcBef>
              <a:spcAft>
                <a:spcPct val="0"/>
              </a:spcAft>
              <a:buFont typeface="Wingdings,Sans-Serif"/>
              <a:buChar char="Ø"/>
            </a:pPr>
            <a:r>
              <a:rPr lang="en-US" sz="2000" dirty="0">
                <a:solidFill>
                  <a:schemeClr val="tx2"/>
                </a:solidFill>
                <a:ea typeface="+mn-lt"/>
                <a:cs typeface="+mn-lt"/>
              </a:rPr>
              <a:t>Miscellaneous services</a:t>
            </a:r>
          </a:p>
          <a:p>
            <a:pPr marL="285750" indent="-285750" algn="just">
              <a:lnSpc>
                <a:spcPct val="150000"/>
              </a:lnSpc>
              <a:spcBef>
                <a:spcPts val="200"/>
              </a:spcBef>
              <a:spcAft>
                <a:spcPct val="0"/>
              </a:spcAft>
              <a:buFont typeface="Wingdings,Sans-Serif"/>
              <a:buChar char="Ø"/>
            </a:pPr>
            <a:endParaRPr lang="en-US" sz="2000" dirty="0">
              <a:solidFill>
                <a:schemeClr val="tx2"/>
              </a:solidFill>
              <a:ea typeface="+mn-lt"/>
              <a:cs typeface="+mn-lt"/>
            </a:endParaRPr>
          </a:p>
        </p:txBody>
      </p:sp>
      <p:sp>
        <p:nvSpPr>
          <p:cNvPr id="3" name="Title 2">
            <a:extLst>
              <a:ext uri="{FF2B5EF4-FFF2-40B4-BE49-F238E27FC236}">
                <a16:creationId xmlns:a16="http://schemas.microsoft.com/office/drawing/2014/main" id="{9D22C5A2-1529-4959-974B-A0503098E08A}"/>
              </a:ext>
            </a:extLst>
          </p:cNvPr>
          <p:cNvSpPr>
            <a:spLocks noGrp="1"/>
          </p:cNvSpPr>
          <p:nvPr>
            <p:ph type="title"/>
          </p:nvPr>
        </p:nvSpPr>
        <p:spPr>
          <a:xfrm>
            <a:off x="533401" y="91891"/>
            <a:ext cx="9690100" cy="618631"/>
          </a:xfrm>
        </p:spPr>
        <p:txBody>
          <a:bodyPr/>
          <a:lstStyle/>
          <a:p>
            <a:pPr>
              <a:lnSpc>
                <a:spcPct val="100000"/>
              </a:lnSpc>
              <a:spcAft>
                <a:spcPct val="0"/>
              </a:spcAft>
            </a:pPr>
            <a:r>
              <a:rPr lang="en-US" sz="1800" dirty="0">
                <a:latin typeface="Arial"/>
                <a:cs typeface="Arial"/>
              </a:rPr>
              <a:t>Products/Services Offered</a:t>
            </a:r>
            <a:endParaRPr lang="en-US" sz="1800" b="0" dirty="0">
              <a:latin typeface="Arial"/>
              <a:cs typeface="Arial"/>
            </a:endParaRPr>
          </a:p>
          <a:p>
            <a:endParaRPr lang="en-US" sz="1800" dirty="0">
              <a:cs typeface="Arial"/>
            </a:endParaRPr>
          </a:p>
        </p:txBody>
      </p:sp>
      <p:sp>
        <p:nvSpPr>
          <p:cNvPr id="4" name="Slide Number Placeholder 3">
            <a:extLst>
              <a:ext uri="{FF2B5EF4-FFF2-40B4-BE49-F238E27FC236}">
                <a16:creationId xmlns:a16="http://schemas.microsoft.com/office/drawing/2014/main" id="{0F12BE99-6DCE-4DFB-9948-47C655DA12D8}"/>
              </a:ext>
            </a:extLst>
          </p:cNvPr>
          <p:cNvSpPr>
            <a:spLocks noGrp="1"/>
          </p:cNvSpPr>
          <p:nvPr>
            <p:ph type="sldNum" sz="quarter" idx="12"/>
          </p:nvPr>
        </p:nvSpPr>
        <p:spPr/>
        <p:txBody>
          <a:bodyPr/>
          <a:lstStyle/>
          <a:p>
            <a:fld id="{C7F1B9D8-1D95-44B3-9E1C-E404196FC055}" type="slidenum">
              <a:rPr lang="hi-IN" smtClean="0"/>
              <a:t>5</a:t>
            </a:fld>
            <a:endParaRPr lang="hi-IN"/>
          </a:p>
        </p:txBody>
      </p:sp>
    </p:spTree>
    <p:extLst>
      <p:ext uri="{BB962C8B-B14F-4D97-AF65-F5344CB8AC3E}">
        <p14:creationId xmlns:p14="http://schemas.microsoft.com/office/powerpoint/2010/main" val="3167450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343488-FDF7-4A6C-BD57-271C50DF7F24}"/>
              </a:ext>
            </a:extLst>
          </p:cNvPr>
          <p:cNvSpPr>
            <a:spLocks noGrp="1"/>
          </p:cNvSpPr>
          <p:nvPr>
            <p:ph type="sldNum" sz="quarter" idx="12"/>
          </p:nvPr>
        </p:nvSpPr>
        <p:spPr/>
        <p:txBody>
          <a:bodyPr/>
          <a:lstStyle/>
          <a:p>
            <a:fld id="{C7F1B9D8-1D95-44B3-9E1C-E404196FC055}" type="slidenum">
              <a:rPr lang="hi-IN" smtClean="0"/>
              <a:t>50</a:t>
            </a:fld>
            <a:endParaRPr lang="hi-IN"/>
          </a:p>
        </p:txBody>
      </p:sp>
      <p:sp>
        <p:nvSpPr>
          <p:cNvPr id="6" name="Title 5">
            <a:extLst>
              <a:ext uri="{FF2B5EF4-FFF2-40B4-BE49-F238E27FC236}">
                <a16:creationId xmlns:a16="http://schemas.microsoft.com/office/drawing/2014/main" id="{F029B369-2161-49B9-87AA-053851CE17F5}"/>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Verification of documents &amp; Processing of loan</a:t>
            </a:r>
            <a:endParaRPr lang="en-US" b="0">
              <a:cs typeface="Arial"/>
            </a:endParaRPr>
          </a:p>
        </p:txBody>
      </p:sp>
      <p:sp>
        <p:nvSpPr>
          <p:cNvPr id="8" name="Line 2">
            <a:extLst>
              <a:ext uri="{FF2B5EF4-FFF2-40B4-BE49-F238E27FC236}">
                <a16:creationId xmlns:a16="http://schemas.microsoft.com/office/drawing/2014/main" id="{04429A4A-6A6F-4CD5-9F9A-AB705DD25E6B}"/>
              </a:ext>
            </a:extLst>
          </p:cNvPr>
          <p:cNvSpPr>
            <a:spLocks noChangeShapeType="1"/>
          </p:cNvSpPr>
          <p:nvPr/>
        </p:nvSpPr>
        <p:spPr bwMode="auto">
          <a:xfrm>
            <a:off x="966158" y="1260894"/>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3">
            <a:extLst>
              <a:ext uri="{FF2B5EF4-FFF2-40B4-BE49-F238E27FC236}">
                <a16:creationId xmlns:a16="http://schemas.microsoft.com/office/drawing/2014/main" id="{C9ECDFB0-BE53-407E-92C4-F6C937BDD73D}"/>
              </a:ext>
            </a:extLst>
          </p:cNvPr>
          <p:cNvSpPr>
            <a:spLocks noChangeShapeType="1"/>
          </p:cNvSpPr>
          <p:nvPr/>
        </p:nvSpPr>
        <p:spPr bwMode="auto">
          <a:xfrm>
            <a:off x="9424358" y="1260894"/>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4">
            <a:extLst>
              <a:ext uri="{FF2B5EF4-FFF2-40B4-BE49-F238E27FC236}">
                <a16:creationId xmlns:a16="http://schemas.microsoft.com/office/drawing/2014/main" id="{73E2927D-4E28-40EF-AB88-23DF7AE7491C}"/>
              </a:ext>
            </a:extLst>
          </p:cNvPr>
          <p:cNvSpPr>
            <a:spLocks noChangeShapeType="1"/>
          </p:cNvSpPr>
          <p:nvPr/>
        </p:nvSpPr>
        <p:spPr bwMode="auto">
          <a:xfrm>
            <a:off x="966158" y="1260894"/>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5">
            <a:extLst>
              <a:ext uri="{FF2B5EF4-FFF2-40B4-BE49-F238E27FC236}">
                <a16:creationId xmlns:a16="http://schemas.microsoft.com/office/drawing/2014/main" id="{2BD4AE14-8460-459A-817F-D318A38BEF21}"/>
              </a:ext>
            </a:extLst>
          </p:cNvPr>
          <p:cNvSpPr>
            <a:spLocks noChangeShapeType="1"/>
          </p:cNvSpPr>
          <p:nvPr/>
        </p:nvSpPr>
        <p:spPr bwMode="auto">
          <a:xfrm>
            <a:off x="966158" y="6366294"/>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6">
            <a:extLst>
              <a:ext uri="{FF2B5EF4-FFF2-40B4-BE49-F238E27FC236}">
                <a16:creationId xmlns:a16="http://schemas.microsoft.com/office/drawing/2014/main" id="{5B3A4F4E-A6F7-47C5-A968-51BB4AD391A2}"/>
              </a:ext>
            </a:extLst>
          </p:cNvPr>
          <p:cNvSpPr>
            <a:spLocks noChangeShapeType="1"/>
          </p:cNvSpPr>
          <p:nvPr/>
        </p:nvSpPr>
        <p:spPr bwMode="auto">
          <a:xfrm>
            <a:off x="966158" y="1718094"/>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3" name="Line 7">
            <a:extLst>
              <a:ext uri="{FF2B5EF4-FFF2-40B4-BE49-F238E27FC236}">
                <a16:creationId xmlns:a16="http://schemas.microsoft.com/office/drawing/2014/main" id="{F9864816-A69E-4C66-AD9B-11421B33BB51}"/>
              </a:ext>
            </a:extLst>
          </p:cNvPr>
          <p:cNvSpPr>
            <a:spLocks noChangeShapeType="1"/>
          </p:cNvSpPr>
          <p:nvPr/>
        </p:nvSpPr>
        <p:spPr bwMode="auto">
          <a:xfrm>
            <a:off x="3099758" y="1260894"/>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4" name="Line 8">
            <a:extLst>
              <a:ext uri="{FF2B5EF4-FFF2-40B4-BE49-F238E27FC236}">
                <a16:creationId xmlns:a16="http://schemas.microsoft.com/office/drawing/2014/main" id="{23F9E6B4-9175-44BD-98B9-40BC0DC8508C}"/>
              </a:ext>
            </a:extLst>
          </p:cNvPr>
          <p:cNvSpPr>
            <a:spLocks noChangeShapeType="1"/>
          </p:cNvSpPr>
          <p:nvPr/>
        </p:nvSpPr>
        <p:spPr bwMode="auto">
          <a:xfrm>
            <a:off x="5385758" y="1260894"/>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5" name="Line 9">
            <a:extLst>
              <a:ext uri="{FF2B5EF4-FFF2-40B4-BE49-F238E27FC236}">
                <a16:creationId xmlns:a16="http://schemas.microsoft.com/office/drawing/2014/main" id="{7927A79C-8B66-41EA-BE2B-684BB01510E9}"/>
              </a:ext>
            </a:extLst>
          </p:cNvPr>
          <p:cNvSpPr>
            <a:spLocks noChangeShapeType="1"/>
          </p:cNvSpPr>
          <p:nvPr/>
        </p:nvSpPr>
        <p:spPr bwMode="auto">
          <a:xfrm>
            <a:off x="7595558" y="1260894"/>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6" name="Rectangle 15">
            <a:extLst>
              <a:ext uri="{FF2B5EF4-FFF2-40B4-BE49-F238E27FC236}">
                <a16:creationId xmlns:a16="http://schemas.microsoft.com/office/drawing/2014/main" id="{7A38A31A-BC7E-4C98-A4FD-98463DCC3A79}"/>
              </a:ext>
            </a:extLst>
          </p:cNvPr>
          <p:cNvSpPr>
            <a:spLocks noChangeArrowheads="1"/>
          </p:cNvSpPr>
          <p:nvPr/>
        </p:nvSpPr>
        <p:spPr bwMode="auto">
          <a:xfrm>
            <a:off x="1347158" y="1337095"/>
            <a:ext cx="111761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SCRUTINY</a:t>
            </a:r>
          </a:p>
        </p:txBody>
      </p:sp>
      <p:sp>
        <p:nvSpPr>
          <p:cNvPr id="17" name="Rectangle 16">
            <a:extLst>
              <a:ext uri="{FF2B5EF4-FFF2-40B4-BE49-F238E27FC236}">
                <a16:creationId xmlns:a16="http://schemas.microsoft.com/office/drawing/2014/main" id="{5FC90126-AFE3-42D9-B127-C197F4BFBEA1}"/>
              </a:ext>
            </a:extLst>
          </p:cNvPr>
          <p:cNvSpPr>
            <a:spLocks noChangeArrowheads="1"/>
          </p:cNvSpPr>
          <p:nvPr/>
        </p:nvSpPr>
        <p:spPr bwMode="auto">
          <a:xfrm>
            <a:off x="3328358" y="1337095"/>
            <a:ext cx="1484317"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VERIFICATION</a:t>
            </a:r>
          </a:p>
        </p:txBody>
      </p:sp>
      <p:sp>
        <p:nvSpPr>
          <p:cNvPr id="18" name="Rectangle 17">
            <a:extLst>
              <a:ext uri="{FF2B5EF4-FFF2-40B4-BE49-F238E27FC236}">
                <a16:creationId xmlns:a16="http://schemas.microsoft.com/office/drawing/2014/main" id="{7E466A7D-32BF-48E0-A45C-C468C88386A0}"/>
              </a:ext>
            </a:extLst>
          </p:cNvPr>
          <p:cNvSpPr>
            <a:spLocks noChangeArrowheads="1"/>
          </p:cNvSpPr>
          <p:nvPr/>
        </p:nvSpPr>
        <p:spPr bwMode="auto">
          <a:xfrm>
            <a:off x="5842958" y="1337095"/>
            <a:ext cx="116679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SANCTION</a:t>
            </a:r>
          </a:p>
        </p:txBody>
      </p:sp>
      <p:sp>
        <p:nvSpPr>
          <p:cNvPr id="19" name="Rectangle 18">
            <a:extLst>
              <a:ext uri="{FF2B5EF4-FFF2-40B4-BE49-F238E27FC236}">
                <a16:creationId xmlns:a16="http://schemas.microsoft.com/office/drawing/2014/main" id="{30713490-0246-4815-8ACB-582157137695}"/>
              </a:ext>
            </a:extLst>
          </p:cNvPr>
          <p:cNvSpPr>
            <a:spLocks noChangeArrowheads="1"/>
          </p:cNvSpPr>
          <p:nvPr/>
        </p:nvSpPr>
        <p:spPr bwMode="auto">
          <a:xfrm>
            <a:off x="7747958" y="1337095"/>
            <a:ext cx="122033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DISBURSAL</a:t>
            </a:r>
          </a:p>
        </p:txBody>
      </p:sp>
      <p:sp>
        <p:nvSpPr>
          <p:cNvPr id="20" name="Rectangle 19">
            <a:extLst>
              <a:ext uri="{FF2B5EF4-FFF2-40B4-BE49-F238E27FC236}">
                <a16:creationId xmlns:a16="http://schemas.microsoft.com/office/drawing/2014/main" id="{BB8FE175-F2C9-4E0D-A561-2D2175D84427}"/>
              </a:ext>
            </a:extLst>
          </p:cNvPr>
          <p:cNvSpPr>
            <a:spLocks noChangeArrowheads="1"/>
          </p:cNvSpPr>
          <p:nvPr/>
        </p:nvSpPr>
        <p:spPr bwMode="auto">
          <a:xfrm>
            <a:off x="889958" y="1641895"/>
            <a:ext cx="2133600" cy="65516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dirty="0"/>
              <a:t>Check for credit worthiness of customer</a:t>
            </a:r>
          </a:p>
          <a:p>
            <a:pPr>
              <a:spcBef>
                <a:spcPct val="50000"/>
              </a:spcBef>
            </a:pPr>
            <a:r>
              <a:rPr lang="en-US" dirty="0"/>
              <a:t>Check for repayment capacity </a:t>
            </a:r>
          </a:p>
          <a:p>
            <a:pPr>
              <a:spcBef>
                <a:spcPct val="50000"/>
              </a:spcBef>
            </a:pPr>
            <a:r>
              <a:rPr lang="en-US" dirty="0"/>
              <a:t>Check for de-duplication of customer</a:t>
            </a:r>
          </a:p>
          <a:p>
            <a:pPr>
              <a:spcBef>
                <a:spcPct val="50000"/>
              </a:spcBef>
            </a:pPr>
            <a:r>
              <a:rPr lang="en-US" dirty="0"/>
              <a:t>Check if customer is present in the list of ‘Rejected customers, black listed customers, or defaulted customers’.</a:t>
            </a:r>
          </a:p>
          <a:p>
            <a:pPr>
              <a:spcBef>
                <a:spcPct val="50000"/>
              </a:spcBef>
            </a:pPr>
            <a:endParaRPr lang="en-US" dirty="0"/>
          </a:p>
          <a:p>
            <a:pPr>
              <a:spcBef>
                <a:spcPct val="50000"/>
              </a:spcBef>
            </a:pPr>
            <a:endParaRPr lang="en-US" dirty="0"/>
          </a:p>
          <a:p>
            <a:pPr>
              <a:spcBef>
                <a:spcPct val="50000"/>
              </a:spcBef>
            </a:pPr>
            <a:endParaRPr lang="en-US" dirty="0"/>
          </a:p>
          <a:p>
            <a:pPr>
              <a:spcBef>
                <a:spcPct val="50000"/>
              </a:spcBef>
            </a:pPr>
            <a:endParaRPr lang="en-US" dirty="0"/>
          </a:p>
        </p:txBody>
      </p:sp>
      <p:sp>
        <p:nvSpPr>
          <p:cNvPr id="21" name="Rectangle 20">
            <a:extLst>
              <a:ext uri="{FF2B5EF4-FFF2-40B4-BE49-F238E27FC236}">
                <a16:creationId xmlns:a16="http://schemas.microsoft.com/office/drawing/2014/main" id="{9560577C-F7F3-4FB1-93B4-AA43471C5B29}"/>
              </a:ext>
            </a:extLst>
          </p:cNvPr>
          <p:cNvSpPr>
            <a:spLocks noChangeArrowheads="1"/>
          </p:cNvSpPr>
          <p:nvPr/>
        </p:nvSpPr>
        <p:spPr bwMode="auto">
          <a:xfrm>
            <a:off x="3175958" y="1946695"/>
            <a:ext cx="2133600" cy="410881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Verification of details of property</a:t>
            </a:r>
          </a:p>
          <a:p>
            <a:pPr>
              <a:spcBef>
                <a:spcPct val="50000"/>
              </a:spcBef>
            </a:pPr>
            <a:r>
              <a:rPr lang="en-US"/>
              <a:t>Verification of valuation report issued</a:t>
            </a:r>
          </a:p>
          <a:p>
            <a:pPr>
              <a:spcBef>
                <a:spcPct val="50000"/>
              </a:spcBef>
            </a:pPr>
            <a:r>
              <a:rPr lang="en-US"/>
              <a:t>By property valuers</a:t>
            </a:r>
          </a:p>
          <a:p>
            <a:pPr>
              <a:spcBef>
                <a:spcPct val="50000"/>
              </a:spcBef>
            </a:pPr>
            <a:r>
              <a:rPr lang="en-US"/>
              <a:t>Verification of property documents, </a:t>
            </a:r>
          </a:p>
          <a:p>
            <a:pPr>
              <a:spcBef>
                <a:spcPct val="50000"/>
              </a:spcBef>
            </a:pPr>
            <a:r>
              <a:rPr lang="en-US"/>
              <a:t>if there’s any encumberance.</a:t>
            </a:r>
          </a:p>
          <a:p>
            <a:pPr>
              <a:spcBef>
                <a:spcPct val="50000"/>
              </a:spcBef>
            </a:pPr>
            <a:endParaRPr lang="en-US"/>
          </a:p>
        </p:txBody>
      </p:sp>
      <p:sp>
        <p:nvSpPr>
          <p:cNvPr id="22" name="Rectangle 21">
            <a:extLst>
              <a:ext uri="{FF2B5EF4-FFF2-40B4-BE49-F238E27FC236}">
                <a16:creationId xmlns:a16="http://schemas.microsoft.com/office/drawing/2014/main" id="{371FCCD6-9D9E-4CA3-85B4-EC4EFEF0876C}"/>
              </a:ext>
            </a:extLst>
          </p:cNvPr>
          <p:cNvSpPr>
            <a:spLocks noChangeArrowheads="1"/>
          </p:cNvSpPr>
          <p:nvPr/>
        </p:nvSpPr>
        <p:spPr bwMode="auto">
          <a:xfrm>
            <a:off x="5385758" y="1946694"/>
            <a:ext cx="2133600" cy="3346450"/>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600" dirty="0"/>
              <a:t>Collection of Post dated</a:t>
            </a:r>
          </a:p>
          <a:p>
            <a:pPr>
              <a:spcBef>
                <a:spcPct val="50000"/>
              </a:spcBef>
            </a:pPr>
            <a:r>
              <a:rPr lang="en-US" sz="1600" dirty="0"/>
              <a:t>Cheques , ECS mandates</a:t>
            </a:r>
          </a:p>
          <a:p>
            <a:pPr>
              <a:spcBef>
                <a:spcPct val="50000"/>
              </a:spcBef>
            </a:pPr>
            <a:r>
              <a:rPr lang="en-US" sz="1600" dirty="0"/>
              <a:t>for EMI repayments</a:t>
            </a:r>
          </a:p>
          <a:p>
            <a:pPr>
              <a:spcBef>
                <a:spcPct val="50000"/>
              </a:spcBef>
            </a:pPr>
            <a:r>
              <a:rPr lang="en-US" dirty="0"/>
              <a:t>Collection of ‘processing fee’ </a:t>
            </a:r>
          </a:p>
          <a:p>
            <a:pPr>
              <a:spcBef>
                <a:spcPct val="50000"/>
              </a:spcBef>
            </a:pPr>
            <a:r>
              <a:rPr lang="en-US" dirty="0"/>
              <a:t>(discretion of the respective Bank)</a:t>
            </a:r>
          </a:p>
          <a:p>
            <a:pPr>
              <a:spcBef>
                <a:spcPct val="50000"/>
              </a:spcBef>
            </a:pPr>
            <a:r>
              <a:rPr lang="en-US" dirty="0"/>
              <a:t>Margin determined</a:t>
            </a:r>
          </a:p>
        </p:txBody>
      </p:sp>
      <p:sp>
        <p:nvSpPr>
          <p:cNvPr id="23" name="Rectangle 22">
            <a:extLst>
              <a:ext uri="{FF2B5EF4-FFF2-40B4-BE49-F238E27FC236}">
                <a16:creationId xmlns:a16="http://schemas.microsoft.com/office/drawing/2014/main" id="{DF60B38C-2733-4497-A023-A7D5E4145454}"/>
              </a:ext>
            </a:extLst>
          </p:cNvPr>
          <p:cNvSpPr>
            <a:spLocks noChangeArrowheads="1"/>
          </p:cNvSpPr>
          <p:nvPr/>
        </p:nvSpPr>
        <p:spPr bwMode="auto">
          <a:xfrm>
            <a:off x="7519358" y="1946694"/>
            <a:ext cx="1828800" cy="424731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DD/BC issued in favour of builder</a:t>
            </a:r>
          </a:p>
          <a:p>
            <a:pPr>
              <a:spcBef>
                <a:spcPct val="50000"/>
              </a:spcBef>
            </a:pPr>
            <a:r>
              <a:rPr lang="en-US"/>
              <a:t>Single disbursement</a:t>
            </a:r>
          </a:p>
          <a:p>
            <a:pPr>
              <a:spcBef>
                <a:spcPct val="50000"/>
              </a:spcBef>
            </a:pPr>
            <a:r>
              <a:rPr lang="en-US"/>
              <a:t>Multiple disbursements ( for new construction, it’s preferable to do multiple disbursements)</a:t>
            </a:r>
          </a:p>
          <a:p>
            <a:pPr>
              <a:spcBef>
                <a:spcPct val="50000"/>
              </a:spcBef>
            </a:pPr>
            <a:endParaRPr lang="en-US"/>
          </a:p>
          <a:p>
            <a:pPr>
              <a:spcBef>
                <a:spcPct val="50000"/>
              </a:spcBef>
            </a:pPr>
            <a:endParaRPr lang="en-US"/>
          </a:p>
        </p:txBody>
      </p:sp>
    </p:spTree>
    <p:extLst>
      <p:ext uri="{BB962C8B-B14F-4D97-AF65-F5344CB8AC3E}">
        <p14:creationId xmlns:p14="http://schemas.microsoft.com/office/powerpoint/2010/main" val="1165704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CC6342-9C89-4559-A96B-25E71B7E0566}"/>
              </a:ext>
            </a:extLst>
          </p:cNvPr>
          <p:cNvSpPr>
            <a:spLocks noGrp="1"/>
          </p:cNvSpPr>
          <p:nvPr>
            <p:ph type="title"/>
          </p:nvPr>
        </p:nvSpPr>
        <p:spPr>
          <a:xfrm>
            <a:off x="533401" y="170374"/>
            <a:ext cx="9690100" cy="461665"/>
          </a:xfrm>
        </p:spPr>
        <p:txBody>
          <a:bodyPr/>
          <a:lstStyle/>
          <a:p>
            <a:pPr>
              <a:lnSpc>
                <a:spcPct val="100000"/>
              </a:lnSpc>
              <a:spcAft>
                <a:spcPct val="0"/>
              </a:spcAft>
            </a:pPr>
            <a:r>
              <a:rPr lang="en-US">
                <a:latin typeface="Arial"/>
                <a:cs typeface="Arial"/>
              </a:rPr>
              <a:t>Closure of Housing Loan</a:t>
            </a:r>
            <a:endParaRPr lang="en-US" b="0">
              <a:cs typeface="Arial"/>
            </a:endParaRPr>
          </a:p>
        </p:txBody>
      </p:sp>
      <p:sp>
        <p:nvSpPr>
          <p:cNvPr id="4" name="Slide Number Placeholder 3">
            <a:extLst>
              <a:ext uri="{FF2B5EF4-FFF2-40B4-BE49-F238E27FC236}">
                <a16:creationId xmlns:a16="http://schemas.microsoft.com/office/drawing/2014/main" id="{48032CE2-23DD-4127-82AC-DEBED1D4596A}"/>
              </a:ext>
            </a:extLst>
          </p:cNvPr>
          <p:cNvSpPr>
            <a:spLocks noGrp="1"/>
          </p:cNvSpPr>
          <p:nvPr>
            <p:ph type="sldNum" sz="quarter" idx="12"/>
          </p:nvPr>
        </p:nvSpPr>
        <p:spPr/>
        <p:txBody>
          <a:bodyPr/>
          <a:lstStyle/>
          <a:p>
            <a:fld id="{C7F1B9D8-1D95-44B3-9E1C-E404196FC055}" type="slidenum">
              <a:rPr lang="hi-IN" smtClean="0"/>
              <a:t>51</a:t>
            </a:fld>
            <a:endParaRPr lang="hi-IN"/>
          </a:p>
        </p:txBody>
      </p:sp>
      <p:sp>
        <p:nvSpPr>
          <p:cNvPr id="21" name="Line 3">
            <a:extLst>
              <a:ext uri="{FF2B5EF4-FFF2-40B4-BE49-F238E27FC236}">
                <a16:creationId xmlns:a16="http://schemas.microsoft.com/office/drawing/2014/main" id="{75F2E495-C475-4038-95F7-498323FC47A6}"/>
              </a:ext>
            </a:extLst>
          </p:cNvPr>
          <p:cNvSpPr>
            <a:spLocks noChangeShapeType="1"/>
          </p:cNvSpPr>
          <p:nvPr/>
        </p:nvSpPr>
        <p:spPr bwMode="auto">
          <a:xfrm>
            <a:off x="506083" y="1394604"/>
            <a:ext cx="8610600" cy="0"/>
          </a:xfrm>
          <a:prstGeom prst="line">
            <a:avLst/>
          </a:prstGeom>
          <a:noFill/>
          <a:ln w="9525">
            <a:solidFill>
              <a:schemeClr val="tx1"/>
            </a:solid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Line 4">
            <a:extLst>
              <a:ext uri="{FF2B5EF4-FFF2-40B4-BE49-F238E27FC236}">
                <a16:creationId xmlns:a16="http://schemas.microsoft.com/office/drawing/2014/main" id="{67C23172-11C3-427C-9FE4-111C61D94A37}"/>
              </a:ext>
            </a:extLst>
          </p:cNvPr>
          <p:cNvSpPr>
            <a:spLocks noChangeShapeType="1"/>
          </p:cNvSpPr>
          <p:nvPr/>
        </p:nvSpPr>
        <p:spPr bwMode="auto">
          <a:xfrm>
            <a:off x="484312" y="1392481"/>
            <a:ext cx="0" cy="4419600"/>
          </a:xfrm>
          <a:prstGeom prst="line">
            <a:avLst/>
          </a:prstGeom>
          <a:noFill/>
          <a:ln w="9525">
            <a:solidFill>
              <a:schemeClr val="tx1"/>
            </a:solid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Line 5">
            <a:extLst>
              <a:ext uri="{FF2B5EF4-FFF2-40B4-BE49-F238E27FC236}">
                <a16:creationId xmlns:a16="http://schemas.microsoft.com/office/drawing/2014/main" id="{1E72FFF4-FADC-4AEF-A71F-43964C76DB46}"/>
              </a:ext>
            </a:extLst>
          </p:cNvPr>
          <p:cNvSpPr>
            <a:spLocks noChangeShapeType="1"/>
          </p:cNvSpPr>
          <p:nvPr/>
        </p:nvSpPr>
        <p:spPr bwMode="auto">
          <a:xfrm>
            <a:off x="506083" y="5814204"/>
            <a:ext cx="8534400" cy="0"/>
          </a:xfrm>
          <a:prstGeom prst="line">
            <a:avLst/>
          </a:prstGeom>
          <a:noFill/>
          <a:ln w="9525">
            <a:solidFill>
              <a:schemeClr val="tx1"/>
            </a:solid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Line 6">
            <a:extLst>
              <a:ext uri="{FF2B5EF4-FFF2-40B4-BE49-F238E27FC236}">
                <a16:creationId xmlns:a16="http://schemas.microsoft.com/office/drawing/2014/main" id="{2A97C77B-66E2-46FB-9B41-3E9A8EEBDC38}"/>
              </a:ext>
            </a:extLst>
          </p:cNvPr>
          <p:cNvSpPr>
            <a:spLocks noChangeShapeType="1"/>
          </p:cNvSpPr>
          <p:nvPr/>
        </p:nvSpPr>
        <p:spPr bwMode="auto">
          <a:xfrm>
            <a:off x="9116683" y="1394604"/>
            <a:ext cx="0" cy="4495800"/>
          </a:xfrm>
          <a:prstGeom prst="line">
            <a:avLst/>
          </a:prstGeom>
          <a:noFill/>
          <a:ln w="9525">
            <a:solidFill>
              <a:schemeClr val="tx1"/>
            </a:solid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Line 7">
            <a:extLst>
              <a:ext uri="{FF2B5EF4-FFF2-40B4-BE49-F238E27FC236}">
                <a16:creationId xmlns:a16="http://schemas.microsoft.com/office/drawing/2014/main" id="{1CEC3E40-646F-45DB-96D7-43316D8C6AD4}"/>
              </a:ext>
            </a:extLst>
          </p:cNvPr>
          <p:cNvSpPr>
            <a:spLocks noChangeShapeType="1"/>
          </p:cNvSpPr>
          <p:nvPr/>
        </p:nvSpPr>
        <p:spPr bwMode="auto">
          <a:xfrm>
            <a:off x="8888083" y="5814204"/>
            <a:ext cx="228600" cy="0"/>
          </a:xfrm>
          <a:prstGeom prst="line">
            <a:avLst/>
          </a:prstGeom>
          <a:noFill/>
          <a:ln w="9525">
            <a:solidFill>
              <a:schemeClr val="tx1"/>
            </a:solid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Line 9">
            <a:extLst>
              <a:ext uri="{FF2B5EF4-FFF2-40B4-BE49-F238E27FC236}">
                <a16:creationId xmlns:a16="http://schemas.microsoft.com/office/drawing/2014/main" id="{097D0754-BE0B-42BC-8EC8-A06E97753F21}"/>
              </a:ext>
            </a:extLst>
          </p:cNvPr>
          <p:cNvSpPr>
            <a:spLocks noChangeShapeType="1"/>
          </p:cNvSpPr>
          <p:nvPr/>
        </p:nvSpPr>
        <p:spPr bwMode="auto">
          <a:xfrm>
            <a:off x="429883" y="1928004"/>
            <a:ext cx="8686800" cy="0"/>
          </a:xfrm>
          <a:prstGeom prst="line">
            <a:avLst/>
          </a:prstGeom>
          <a:noFill/>
          <a:ln w="9525">
            <a:solidFill>
              <a:schemeClr val="tx1"/>
            </a:solid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Line 10">
            <a:extLst>
              <a:ext uri="{FF2B5EF4-FFF2-40B4-BE49-F238E27FC236}">
                <a16:creationId xmlns:a16="http://schemas.microsoft.com/office/drawing/2014/main" id="{B5CAA770-C914-4AAC-AEE1-6BB267679A8D}"/>
              </a:ext>
            </a:extLst>
          </p:cNvPr>
          <p:cNvSpPr>
            <a:spLocks noChangeShapeType="1"/>
          </p:cNvSpPr>
          <p:nvPr/>
        </p:nvSpPr>
        <p:spPr bwMode="auto">
          <a:xfrm>
            <a:off x="4468483" y="1394604"/>
            <a:ext cx="0" cy="4419600"/>
          </a:xfrm>
          <a:prstGeom prst="line">
            <a:avLst/>
          </a:prstGeom>
          <a:noFill/>
          <a:ln w="9525">
            <a:solidFill>
              <a:schemeClr val="tx1"/>
            </a:solid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Rectangle 27">
            <a:extLst>
              <a:ext uri="{FF2B5EF4-FFF2-40B4-BE49-F238E27FC236}">
                <a16:creationId xmlns:a16="http://schemas.microsoft.com/office/drawing/2014/main" id="{1A40B5A0-F6DF-4996-ACDE-AE528C807A10}"/>
              </a:ext>
            </a:extLst>
          </p:cNvPr>
          <p:cNvSpPr>
            <a:spLocks noChangeArrowheads="1"/>
          </p:cNvSpPr>
          <p:nvPr/>
        </p:nvSpPr>
        <p:spPr bwMode="auto">
          <a:xfrm>
            <a:off x="1801483" y="1470805"/>
            <a:ext cx="944297" cy="369332"/>
          </a:xfrm>
          <a:prstGeom prst="rect">
            <a:avLst/>
          </a:prstGeom>
          <a:noFill/>
          <a:ln w="9525">
            <a:noFill/>
            <a:miter lim="800000"/>
            <a:headEnd/>
            <a:tailEnd/>
          </a:ln>
          <a:effec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Request</a:t>
            </a:r>
          </a:p>
        </p:txBody>
      </p:sp>
      <p:sp>
        <p:nvSpPr>
          <p:cNvPr id="29" name="Rectangle 28">
            <a:extLst>
              <a:ext uri="{FF2B5EF4-FFF2-40B4-BE49-F238E27FC236}">
                <a16:creationId xmlns:a16="http://schemas.microsoft.com/office/drawing/2014/main" id="{0CF64F60-6079-4345-B93E-0043F2DC4073}"/>
              </a:ext>
            </a:extLst>
          </p:cNvPr>
          <p:cNvSpPr>
            <a:spLocks noChangeArrowheads="1"/>
          </p:cNvSpPr>
          <p:nvPr/>
        </p:nvSpPr>
        <p:spPr bwMode="auto">
          <a:xfrm>
            <a:off x="6297283" y="1470805"/>
            <a:ext cx="886974" cy="369332"/>
          </a:xfrm>
          <a:prstGeom prst="rect">
            <a:avLst/>
          </a:prstGeom>
          <a:noFill/>
          <a:ln w="9525">
            <a:noFill/>
            <a:miter lim="800000"/>
            <a:headEnd/>
            <a:tailEnd/>
          </a:ln>
          <a:effec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Closure</a:t>
            </a:r>
          </a:p>
        </p:txBody>
      </p:sp>
      <p:sp>
        <p:nvSpPr>
          <p:cNvPr id="30" name="Rectangle 29">
            <a:extLst>
              <a:ext uri="{FF2B5EF4-FFF2-40B4-BE49-F238E27FC236}">
                <a16:creationId xmlns:a16="http://schemas.microsoft.com/office/drawing/2014/main" id="{F81CFB61-AFA4-4CF7-90F1-DDBB387F8A65}"/>
              </a:ext>
            </a:extLst>
          </p:cNvPr>
          <p:cNvSpPr>
            <a:spLocks noChangeArrowheads="1"/>
          </p:cNvSpPr>
          <p:nvPr/>
        </p:nvSpPr>
        <p:spPr bwMode="auto">
          <a:xfrm>
            <a:off x="736180" y="2149540"/>
            <a:ext cx="3127651" cy="3108543"/>
          </a:xfrm>
          <a:prstGeom prst="rect">
            <a:avLst/>
          </a:prstGeom>
          <a:noFill/>
          <a:ln w="9525">
            <a:noFill/>
            <a:miter lim="800000"/>
            <a:headEnd/>
            <a:tailEnd/>
          </a:ln>
          <a:effec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Loan tenor completed</a:t>
            </a:r>
          </a:p>
          <a:p>
            <a:endParaRPr lang="en-US" sz="1400" dirty="0"/>
          </a:p>
          <a:p>
            <a:endParaRPr lang="en-US" sz="1400" dirty="0"/>
          </a:p>
          <a:p>
            <a:r>
              <a:rPr lang="en-US" sz="1400" dirty="0"/>
              <a:t>Customer defaults payments and bank </a:t>
            </a:r>
          </a:p>
          <a:p>
            <a:r>
              <a:rPr lang="en-US" sz="1400" dirty="0"/>
              <a:t>closes the Loan by liquidating security </a:t>
            </a:r>
          </a:p>
          <a:p>
            <a:r>
              <a:rPr lang="en-US" sz="1400" dirty="0"/>
              <a:t>offered for the loan</a:t>
            </a:r>
          </a:p>
          <a:p>
            <a:endParaRPr lang="en-US" sz="1400" dirty="0"/>
          </a:p>
          <a:p>
            <a:endParaRPr lang="en-US" sz="1400" dirty="0"/>
          </a:p>
          <a:p>
            <a:r>
              <a:rPr lang="en-US" sz="1400" dirty="0"/>
              <a:t>Customer requests for foreclosure</a:t>
            </a:r>
          </a:p>
          <a:p>
            <a:endParaRPr lang="en-US" sz="1400" dirty="0"/>
          </a:p>
          <a:p>
            <a:endParaRPr lang="en-US" sz="1400" dirty="0"/>
          </a:p>
          <a:p>
            <a:endParaRPr lang="en-US" sz="1400" dirty="0"/>
          </a:p>
          <a:p>
            <a:r>
              <a:rPr lang="en-US" sz="1400" dirty="0"/>
              <a:t>Customer requests another bank to take</a:t>
            </a:r>
          </a:p>
          <a:p>
            <a:r>
              <a:rPr lang="en-US" sz="1400" dirty="0"/>
              <a:t>Over the existing housing loan</a:t>
            </a:r>
          </a:p>
        </p:txBody>
      </p:sp>
      <p:sp>
        <p:nvSpPr>
          <p:cNvPr id="31" name="Rectangle 30">
            <a:extLst>
              <a:ext uri="{FF2B5EF4-FFF2-40B4-BE49-F238E27FC236}">
                <a16:creationId xmlns:a16="http://schemas.microsoft.com/office/drawing/2014/main" id="{0E4C4AA2-EB18-4F63-A8F1-D9BDB5D3966C}"/>
              </a:ext>
            </a:extLst>
          </p:cNvPr>
          <p:cNvSpPr>
            <a:spLocks noChangeArrowheads="1"/>
          </p:cNvSpPr>
          <p:nvPr/>
        </p:nvSpPr>
        <p:spPr bwMode="auto">
          <a:xfrm>
            <a:off x="4490253" y="2098026"/>
            <a:ext cx="4648200" cy="3785652"/>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Loan account closed and documents pertaining to</a:t>
            </a:r>
          </a:p>
          <a:p>
            <a:r>
              <a:rPr lang="en-US" sz="1200" dirty="0"/>
              <a:t>The property returned to the customer.</a:t>
            </a:r>
          </a:p>
          <a:p>
            <a:endParaRPr lang="en-US" sz="1200" dirty="0"/>
          </a:p>
          <a:p>
            <a:endParaRPr lang="en-US" sz="1200" dirty="0"/>
          </a:p>
          <a:p>
            <a:r>
              <a:rPr lang="en-US" sz="1200" dirty="0"/>
              <a:t>Bank has the authority to sell the property and to </a:t>
            </a:r>
          </a:p>
          <a:p>
            <a:r>
              <a:rPr lang="en-US" sz="1200" dirty="0"/>
              <a:t>Recover its dues from the sale proceeds. Amount</a:t>
            </a:r>
          </a:p>
          <a:p>
            <a:r>
              <a:rPr lang="en-US" sz="1200" dirty="0"/>
              <a:t>Left after bank dues are covered is returned back </a:t>
            </a:r>
          </a:p>
          <a:p>
            <a:r>
              <a:rPr lang="en-US" sz="1200" dirty="0"/>
              <a:t>To customer  and loan account is closed ,post dated</a:t>
            </a:r>
          </a:p>
          <a:p>
            <a:r>
              <a:rPr lang="en-US" sz="1200" dirty="0"/>
              <a:t>Cheques returned</a:t>
            </a:r>
          </a:p>
          <a:p>
            <a:endParaRPr lang="en-US" sz="1200" dirty="0"/>
          </a:p>
          <a:p>
            <a:r>
              <a:rPr lang="en-US" sz="1200" dirty="0"/>
              <a:t>Complete dues recovered from customer, and property </a:t>
            </a:r>
          </a:p>
          <a:p>
            <a:r>
              <a:rPr lang="en-US" sz="1200" dirty="0"/>
              <a:t>Documents returned to the client. Bank will charge penalty towards </a:t>
            </a:r>
          </a:p>
          <a:p>
            <a:r>
              <a:rPr lang="en-US" sz="1200" dirty="0"/>
              <a:t>foreclosure of the loan account.</a:t>
            </a:r>
          </a:p>
          <a:p>
            <a:endParaRPr lang="en-US" sz="1200" dirty="0"/>
          </a:p>
          <a:p>
            <a:r>
              <a:rPr lang="en-US" sz="1200" dirty="0"/>
              <a:t>Banks where loan is held receive the repayment for outstanding balance </a:t>
            </a:r>
          </a:p>
          <a:p>
            <a:r>
              <a:rPr lang="en-US" sz="1200" dirty="0"/>
              <a:t>from another Bank taking over the loan ; and property documents are returned </a:t>
            </a:r>
          </a:p>
          <a:p>
            <a:r>
              <a:rPr lang="en-US" sz="1200" dirty="0"/>
              <a:t> to the bank taking over the loan.</a:t>
            </a:r>
          </a:p>
          <a:p>
            <a:r>
              <a:rPr lang="en-US" sz="1200" dirty="0"/>
              <a:t>Foreclosure charges are also paid by the latter bank.</a:t>
            </a:r>
          </a:p>
          <a:p>
            <a:endParaRPr lang="en-US" sz="1200" dirty="0"/>
          </a:p>
        </p:txBody>
      </p:sp>
      <p:sp>
        <p:nvSpPr>
          <p:cNvPr id="32" name="Line 15">
            <a:extLst>
              <a:ext uri="{FF2B5EF4-FFF2-40B4-BE49-F238E27FC236}">
                <a16:creationId xmlns:a16="http://schemas.microsoft.com/office/drawing/2014/main" id="{D22CD2BB-E4C7-4F42-B995-779ABF650041}"/>
              </a:ext>
            </a:extLst>
          </p:cNvPr>
          <p:cNvSpPr>
            <a:spLocks noChangeShapeType="1"/>
          </p:cNvSpPr>
          <p:nvPr/>
        </p:nvSpPr>
        <p:spPr bwMode="auto">
          <a:xfrm>
            <a:off x="506083" y="2690004"/>
            <a:ext cx="8534400" cy="0"/>
          </a:xfrm>
          <a:prstGeom prst="line">
            <a:avLst/>
          </a:prstGeom>
          <a:noFill/>
          <a:ln w="9525">
            <a:solidFill>
              <a:schemeClr val="tx1"/>
            </a:solid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Line 16">
            <a:extLst>
              <a:ext uri="{FF2B5EF4-FFF2-40B4-BE49-F238E27FC236}">
                <a16:creationId xmlns:a16="http://schemas.microsoft.com/office/drawing/2014/main" id="{CB99F72B-E575-4DBF-BA61-173A32A25597}"/>
              </a:ext>
            </a:extLst>
          </p:cNvPr>
          <p:cNvSpPr>
            <a:spLocks noChangeShapeType="1"/>
          </p:cNvSpPr>
          <p:nvPr/>
        </p:nvSpPr>
        <p:spPr bwMode="auto">
          <a:xfrm>
            <a:off x="506083" y="3680604"/>
            <a:ext cx="8534400" cy="0"/>
          </a:xfrm>
          <a:prstGeom prst="line">
            <a:avLst/>
          </a:prstGeom>
          <a:noFill/>
          <a:ln w="9525">
            <a:solidFill>
              <a:schemeClr val="tx1"/>
            </a:solid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Line 17">
            <a:extLst>
              <a:ext uri="{FF2B5EF4-FFF2-40B4-BE49-F238E27FC236}">
                <a16:creationId xmlns:a16="http://schemas.microsoft.com/office/drawing/2014/main" id="{AADDF58F-AF79-4EB5-B124-65845560B706}"/>
              </a:ext>
            </a:extLst>
          </p:cNvPr>
          <p:cNvSpPr>
            <a:spLocks noChangeShapeType="1"/>
          </p:cNvSpPr>
          <p:nvPr/>
        </p:nvSpPr>
        <p:spPr bwMode="auto">
          <a:xfrm>
            <a:off x="506083" y="4595004"/>
            <a:ext cx="8610600" cy="0"/>
          </a:xfrm>
          <a:prstGeom prst="line">
            <a:avLst/>
          </a:prstGeom>
          <a:noFill/>
          <a:ln w="9525">
            <a:solidFill>
              <a:schemeClr val="tx1"/>
            </a:solid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932136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3542FB-27A1-48B6-B13E-A99CC9B6FDE4}"/>
              </a:ext>
            </a:extLst>
          </p:cNvPr>
          <p:cNvSpPr>
            <a:spLocks noGrp="1"/>
          </p:cNvSpPr>
          <p:nvPr>
            <p:ph idx="1"/>
          </p:nvPr>
        </p:nvSpPr>
        <p:spPr>
          <a:xfrm>
            <a:off x="349369" y="1063625"/>
            <a:ext cx="10713631" cy="4351338"/>
          </a:xfrm>
        </p:spPr>
        <p:txBody>
          <a:bodyPr vert="horz" lIns="91440" tIns="45720" rIns="91440" bIns="45720" rtlCol="0" anchor="t">
            <a:normAutofit/>
          </a:bodyPr>
          <a:lstStyle/>
          <a:p>
            <a:pPr algn="just">
              <a:lnSpc>
                <a:spcPct val="150000"/>
              </a:lnSpc>
              <a:spcBef>
                <a:spcPts val="200"/>
              </a:spcBef>
              <a:spcAft>
                <a:spcPct val="0"/>
              </a:spcAft>
            </a:pPr>
            <a:r>
              <a:rPr lang="en-US">
                <a:solidFill>
                  <a:schemeClr val="tx2"/>
                </a:solidFill>
                <a:cs typeface="Calibri"/>
              </a:rPr>
              <a:t>Auto loan are provided by the banks to Customer for the following purposes</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To buy :</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A new car, jeep or Multi Utility Vehicles (MUVs) -- (any make or model) </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An old car / jeep / MUV (not more than 4 years old) -- (any make or model) </a:t>
            </a:r>
            <a:endParaRPr lang="en-US" dirty="0">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929EF8D3-1EFC-4017-93E0-7FBD6CB56C86}"/>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Auto Loan</a:t>
            </a:r>
            <a:endParaRPr lang="en-US" b="0">
              <a:cs typeface="Arial"/>
            </a:endParaRPr>
          </a:p>
        </p:txBody>
      </p:sp>
      <p:sp>
        <p:nvSpPr>
          <p:cNvPr id="4" name="Slide Number Placeholder 3">
            <a:extLst>
              <a:ext uri="{FF2B5EF4-FFF2-40B4-BE49-F238E27FC236}">
                <a16:creationId xmlns:a16="http://schemas.microsoft.com/office/drawing/2014/main" id="{65A5A24E-9AE3-4C5A-AC8D-236A637F79BA}"/>
              </a:ext>
            </a:extLst>
          </p:cNvPr>
          <p:cNvSpPr>
            <a:spLocks noGrp="1"/>
          </p:cNvSpPr>
          <p:nvPr>
            <p:ph type="sldNum" sz="quarter" idx="12"/>
          </p:nvPr>
        </p:nvSpPr>
        <p:spPr/>
        <p:txBody>
          <a:bodyPr/>
          <a:lstStyle/>
          <a:p>
            <a:fld id="{C7F1B9D8-1D95-44B3-9E1C-E404196FC055}" type="slidenum">
              <a:rPr lang="hi-IN" smtClean="0"/>
              <a:t>52</a:t>
            </a:fld>
            <a:endParaRPr lang="hi-IN"/>
          </a:p>
        </p:txBody>
      </p:sp>
    </p:spTree>
    <p:extLst>
      <p:ext uri="{BB962C8B-B14F-4D97-AF65-F5344CB8AC3E}">
        <p14:creationId xmlns:p14="http://schemas.microsoft.com/office/powerpoint/2010/main" val="2979476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0E86D6-FC08-43D8-8857-B3FA69182405}"/>
              </a:ext>
            </a:extLst>
          </p:cNvPr>
          <p:cNvSpPr>
            <a:spLocks noGrp="1"/>
          </p:cNvSpPr>
          <p:nvPr>
            <p:ph idx="1"/>
          </p:nvPr>
        </p:nvSpPr>
        <p:spPr>
          <a:xfrm>
            <a:off x="119331" y="1034870"/>
            <a:ext cx="10713631" cy="4351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A Permanent employee of State/Central Government, Public Sector Undertaking, Private company or a reputed establishment</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A Professional or self-employed individual who is an income tax assesse</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A Person engaged in agriculture and allied activities with repayment capacity</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74A66138-5E95-484F-A5FD-689EC54EF05C}"/>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Eligibility for Auto loan</a:t>
            </a:r>
            <a:endParaRPr lang="en-US" b="0">
              <a:cs typeface="Arial"/>
            </a:endParaRPr>
          </a:p>
        </p:txBody>
      </p:sp>
      <p:sp>
        <p:nvSpPr>
          <p:cNvPr id="4" name="Slide Number Placeholder 3">
            <a:extLst>
              <a:ext uri="{FF2B5EF4-FFF2-40B4-BE49-F238E27FC236}">
                <a16:creationId xmlns:a16="http://schemas.microsoft.com/office/drawing/2014/main" id="{62C5161E-DAFB-4A21-836F-48F2336AA832}"/>
              </a:ext>
            </a:extLst>
          </p:cNvPr>
          <p:cNvSpPr>
            <a:spLocks noGrp="1"/>
          </p:cNvSpPr>
          <p:nvPr>
            <p:ph type="sldNum" sz="quarter" idx="12"/>
          </p:nvPr>
        </p:nvSpPr>
        <p:spPr/>
        <p:txBody>
          <a:bodyPr/>
          <a:lstStyle/>
          <a:p>
            <a:fld id="{C7F1B9D8-1D95-44B3-9E1C-E404196FC055}" type="slidenum">
              <a:rPr lang="hi-IN" smtClean="0"/>
              <a:t>53</a:t>
            </a:fld>
            <a:endParaRPr lang="hi-IN"/>
          </a:p>
        </p:txBody>
      </p:sp>
    </p:spTree>
    <p:extLst>
      <p:ext uri="{BB962C8B-B14F-4D97-AF65-F5344CB8AC3E}">
        <p14:creationId xmlns:p14="http://schemas.microsoft.com/office/powerpoint/2010/main" val="456824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48F11A-C30B-4599-B538-143014F96BD0}"/>
              </a:ext>
            </a:extLst>
          </p:cNvPr>
          <p:cNvSpPr>
            <a:spLocks noGrp="1"/>
          </p:cNvSpPr>
          <p:nvPr>
            <p:ph idx="1"/>
          </p:nvPr>
        </p:nvSpPr>
        <p:spPr>
          <a:xfrm>
            <a:off x="277482" y="1135512"/>
            <a:ext cx="10713631" cy="4351338"/>
          </a:xfrm>
        </p:spPr>
        <p:txBody>
          <a:bodyPr vert="horz" lIns="91440" tIns="45720" rIns="91440" bIns="45720" rtlCol="0" anchor="t">
            <a:normAutofit fontScale="92500" lnSpcReduction="20000"/>
          </a:bodyPr>
          <a:lstStyle/>
          <a:p>
            <a:pPr algn="just">
              <a:lnSpc>
                <a:spcPct val="150000"/>
              </a:lnSpc>
              <a:spcBef>
                <a:spcPts val="200"/>
              </a:spcBef>
              <a:spcAft>
                <a:spcPct val="0"/>
              </a:spcAft>
            </a:pPr>
            <a:r>
              <a:rPr lang="en-US">
                <a:solidFill>
                  <a:schemeClr val="tx2"/>
                </a:solidFill>
                <a:cs typeface="Calibri"/>
              </a:rPr>
              <a:t>There is no upper limit for the amount of a car loan. It is limited only by customer’s repaying capacity. A maximum loan amount of 2 times the net annual income can be sanctioned. </a:t>
            </a:r>
            <a:endParaRPr lang="en-US" dirty="0">
              <a:solidFill>
                <a:schemeClr val="tx2"/>
              </a:solidFill>
              <a:ea typeface="+mn-lt"/>
              <a:cs typeface="+mn-lt"/>
            </a:endParaRPr>
          </a:p>
          <a:p>
            <a:pPr algn="just">
              <a:lnSpc>
                <a:spcPct val="150000"/>
              </a:lnSpc>
              <a:spcBef>
                <a:spcPts val="200"/>
              </a:spcBef>
              <a:spcAft>
                <a:spcPct val="0"/>
              </a:spcAft>
            </a:pPr>
            <a:r>
              <a:rPr lang="en-US">
                <a:solidFill>
                  <a:schemeClr val="tx2"/>
                </a:solidFill>
                <a:cs typeface="Calibri"/>
              </a:rPr>
              <a:t>The loan amount includes finance for one-time road tax, registration and insurance.</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Insurance needs to be paid regularly by the customer</a:t>
            </a:r>
            <a:endParaRPr lang="en-US" dirty="0">
              <a:solidFill>
                <a:schemeClr val="tx2"/>
              </a:solidFill>
              <a:ea typeface="+mn-lt"/>
              <a:cs typeface="+mn-lt"/>
            </a:endParaRPr>
          </a:p>
          <a:p>
            <a:pPr algn="just">
              <a:lnSpc>
                <a:spcPct val="150000"/>
              </a:lnSpc>
              <a:spcBef>
                <a:spcPts val="200"/>
              </a:spcBef>
              <a:spcAft>
                <a:spcPct val="0"/>
              </a:spcAft>
            </a:pPr>
            <a:r>
              <a:rPr lang="en-US">
                <a:solidFill>
                  <a:schemeClr val="tx2"/>
                </a:solidFill>
                <a:cs typeface="Calibri"/>
              </a:rPr>
              <a:t>     (Banks tend to remit premium towards insurance under debit to loan account to ensure that premium is paid on time without lapse)</a:t>
            </a:r>
            <a:endParaRPr lang="en-US" dirty="0">
              <a:solidFill>
                <a:schemeClr val="tx2"/>
              </a:solidFill>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B29620B5-B3FF-44E5-B199-AD9FDDBF5522}"/>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Auto loan amount criteria</a:t>
            </a:r>
            <a:endParaRPr lang="en-US" b="0">
              <a:cs typeface="Arial"/>
            </a:endParaRPr>
          </a:p>
        </p:txBody>
      </p:sp>
      <p:sp>
        <p:nvSpPr>
          <p:cNvPr id="4" name="Slide Number Placeholder 3">
            <a:extLst>
              <a:ext uri="{FF2B5EF4-FFF2-40B4-BE49-F238E27FC236}">
                <a16:creationId xmlns:a16="http://schemas.microsoft.com/office/drawing/2014/main" id="{40E44920-2406-4063-AC01-4354A26B0F32}"/>
              </a:ext>
            </a:extLst>
          </p:cNvPr>
          <p:cNvSpPr>
            <a:spLocks noGrp="1"/>
          </p:cNvSpPr>
          <p:nvPr>
            <p:ph type="sldNum" sz="quarter" idx="12"/>
          </p:nvPr>
        </p:nvSpPr>
        <p:spPr/>
        <p:txBody>
          <a:bodyPr/>
          <a:lstStyle/>
          <a:p>
            <a:fld id="{C7F1B9D8-1D95-44B3-9E1C-E404196FC055}" type="slidenum">
              <a:rPr lang="hi-IN" smtClean="0"/>
              <a:t>54</a:t>
            </a:fld>
            <a:endParaRPr lang="hi-IN"/>
          </a:p>
        </p:txBody>
      </p:sp>
    </p:spTree>
    <p:extLst>
      <p:ext uri="{BB962C8B-B14F-4D97-AF65-F5344CB8AC3E}">
        <p14:creationId xmlns:p14="http://schemas.microsoft.com/office/powerpoint/2010/main" val="2254047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C29D3E-CE1F-4F8A-A81F-0F5D8F9F3AD5}"/>
              </a:ext>
            </a:extLst>
          </p:cNvPr>
          <p:cNvSpPr>
            <a:spLocks noGrp="1"/>
          </p:cNvSpPr>
          <p:nvPr>
            <p:ph idx="1"/>
          </p:nvPr>
        </p:nvSpPr>
        <p:spPr>
          <a:xfrm>
            <a:off x="493142" y="1149889"/>
            <a:ext cx="10713631" cy="4351338"/>
          </a:xfrm>
        </p:spPr>
        <p:txBody>
          <a:bodyPr vert="horz" lIns="91440" tIns="45720" rIns="91440" bIns="45720" rtlCol="0" anchor="t">
            <a:normAutofit fontScale="92500" lnSpcReduction="10000"/>
          </a:bodyPr>
          <a:lstStyle/>
          <a:p>
            <a:pPr>
              <a:lnSpc>
                <a:spcPct val="150000"/>
              </a:lnSpc>
              <a:spcBef>
                <a:spcPts val="200"/>
              </a:spcBef>
              <a:spcAft>
                <a:spcPct val="0"/>
              </a:spcAft>
            </a:pPr>
            <a:r>
              <a:rPr lang="en-US">
                <a:solidFill>
                  <a:schemeClr val="tx2"/>
                </a:solidFill>
                <a:cs typeface="Calibri"/>
              </a:rPr>
              <a:t>The following margins are suggested for different loan amounts at discretion of bank: </a:t>
            </a:r>
            <a:endParaRPr lang="en-US" dirty="0">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New vehicles10-15% when loan is up to Rs.4 lacs </a:t>
            </a:r>
            <a:endParaRPr lang="en-US" dirty="0">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15-20% when loan exceeds Rs.4 lacs</a:t>
            </a:r>
            <a:endParaRPr lang="en-US" dirty="0">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Old vehicles 20-30%for vehicles up to 2 years old</a:t>
            </a:r>
            <a:endParaRPr lang="en-US" dirty="0">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30-40% for vehicles 2-4 years old</a:t>
            </a:r>
            <a:br>
              <a:rPr lang="en-US" dirty="0">
                <a:solidFill>
                  <a:schemeClr val="tx2"/>
                </a:solidFill>
                <a:cs typeface="Calibri"/>
              </a:rPr>
            </a:br>
            <a:endParaRPr lang="en-US" dirty="0">
              <a:ea typeface="+mn-lt"/>
              <a:cs typeface="+mn-lt"/>
            </a:endParaRPr>
          </a:p>
          <a:p>
            <a:pPr>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BC5F5131-68C2-4079-AA7E-C7DE1ECCFC9F}"/>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Margin for Auto loan</a:t>
            </a:r>
            <a:endParaRPr lang="en-US" b="0">
              <a:cs typeface="Arial"/>
            </a:endParaRPr>
          </a:p>
        </p:txBody>
      </p:sp>
      <p:sp>
        <p:nvSpPr>
          <p:cNvPr id="4" name="Slide Number Placeholder 3">
            <a:extLst>
              <a:ext uri="{FF2B5EF4-FFF2-40B4-BE49-F238E27FC236}">
                <a16:creationId xmlns:a16="http://schemas.microsoft.com/office/drawing/2014/main" id="{533D48E6-9BA6-4898-AE1A-3B89DCC125A2}"/>
              </a:ext>
            </a:extLst>
          </p:cNvPr>
          <p:cNvSpPr>
            <a:spLocks noGrp="1"/>
          </p:cNvSpPr>
          <p:nvPr>
            <p:ph type="sldNum" sz="quarter" idx="12"/>
          </p:nvPr>
        </p:nvSpPr>
        <p:spPr/>
        <p:txBody>
          <a:bodyPr/>
          <a:lstStyle/>
          <a:p>
            <a:fld id="{C7F1B9D8-1D95-44B3-9E1C-E404196FC055}" type="slidenum">
              <a:rPr lang="hi-IN" smtClean="0"/>
              <a:t>55</a:t>
            </a:fld>
            <a:endParaRPr lang="hi-IN"/>
          </a:p>
        </p:txBody>
      </p:sp>
    </p:spTree>
    <p:extLst>
      <p:ext uri="{BB962C8B-B14F-4D97-AF65-F5344CB8AC3E}">
        <p14:creationId xmlns:p14="http://schemas.microsoft.com/office/powerpoint/2010/main" val="24780320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947FA6-C85C-4AB0-BB36-C558DF69EE6D}"/>
              </a:ext>
            </a:extLst>
          </p:cNvPr>
          <p:cNvSpPr>
            <a:spLocks noGrp="1"/>
          </p:cNvSpPr>
          <p:nvPr>
            <p:ph idx="1"/>
          </p:nvPr>
        </p:nvSpPr>
        <p:spPr>
          <a:xfrm>
            <a:off x="334991" y="1178644"/>
            <a:ext cx="10713631" cy="4351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Repayment period for new vehicles : Maximum of 60 months       ( generally recommended- varies on need base analysis)</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Repayment period for old vehicles : Maximum 60 months for vehicles up to 2 years old ; Maximum 36 for vehicles which are 2-4 years old.</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Repayment can be from internal funds transfer ( SI ) or from external funds transfer ( ECS, RTGS, Clearing, Direct Debit) </a:t>
            </a:r>
            <a:endParaRPr lang="en-US" dirty="0">
              <a:ea typeface="+mn-lt"/>
              <a:cs typeface="+mn-lt"/>
            </a:endParaRPr>
          </a:p>
          <a:p>
            <a:pPr algn="just">
              <a:lnSpc>
                <a:spcPct val="150000"/>
              </a:lnSpc>
              <a:spcBef>
                <a:spcPts val="200"/>
              </a:spcBef>
              <a:spcAft>
                <a:spcPct val="0"/>
              </a:spcAft>
            </a:pPr>
            <a:endParaRPr lang="en-US" dirty="0">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929870F0-9E37-4797-B918-3A6AA69D930A}"/>
              </a:ext>
            </a:extLst>
          </p:cNvPr>
          <p:cNvSpPr>
            <a:spLocks noGrp="1"/>
          </p:cNvSpPr>
          <p:nvPr>
            <p:ph type="title"/>
          </p:nvPr>
        </p:nvSpPr>
        <p:spPr>
          <a:xfrm>
            <a:off x="533401" y="242261"/>
            <a:ext cx="9690100" cy="461665"/>
          </a:xfrm>
        </p:spPr>
        <p:txBody>
          <a:bodyPr/>
          <a:lstStyle/>
          <a:p>
            <a:pPr>
              <a:lnSpc>
                <a:spcPct val="100000"/>
              </a:lnSpc>
              <a:spcAft>
                <a:spcPct val="0"/>
              </a:spcAft>
            </a:pPr>
            <a:r>
              <a:rPr lang="en-US">
                <a:cs typeface="Arial"/>
              </a:rPr>
              <a:t>Repayment options</a:t>
            </a:r>
            <a:endParaRPr lang="en-US" b="0">
              <a:cs typeface="Arial"/>
            </a:endParaRPr>
          </a:p>
        </p:txBody>
      </p:sp>
      <p:sp>
        <p:nvSpPr>
          <p:cNvPr id="4" name="Slide Number Placeholder 3">
            <a:extLst>
              <a:ext uri="{FF2B5EF4-FFF2-40B4-BE49-F238E27FC236}">
                <a16:creationId xmlns:a16="http://schemas.microsoft.com/office/drawing/2014/main" id="{94B2BB7E-6330-42F5-8663-D16098CD8C51}"/>
              </a:ext>
            </a:extLst>
          </p:cNvPr>
          <p:cNvSpPr>
            <a:spLocks noGrp="1"/>
          </p:cNvSpPr>
          <p:nvPr>
            <p:ph type="sldNum" sz="quarter" idx="12"/>
          </p:nvPr>
        </p:nvSpPr>
        <p:spPr/>
        <p:txBody>
          <a:bodyPr/>
          <a:lstStyle/>
          <a:p>
            <a:fld id="{C7F1B9D8-1D95-44B3-9E1C-E404196FC055}" type="slidenum">
              <a:rPr lang="hi-IN" smtClean="0"/>
              <a:t>56</a:t>
            </a:fld>
            <a:endParaRPr lang="hi-IN"/>
          </a:p>
        </p:txBody>
      </p:sp>
    </p:spTree>
    <p:extLst>
      <p:ext uri="{BB962C8B-B14F-4D97-AF65-F5344CB8AC3E}">
        <p14:creationId xmlns:p14="http://schemas.microsoft.com/office/powerpoint/2010/main" val="1603452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E5F503-1493-40CA-B2CB-57C9A243821E}"/>
              </a:ext>
            </a:extLst>
          </p:cNvPr>
          <p:cNvSpPr>
            <a:spLocks noGrp="1"/>
          </p:cNvSpPr>
          <p:nvPr>
            <p:ph idx="1"/>
          </p:nvPr>
        </p:nvSpPr>
        <p:spPr>
          <a:xfrm>
            <a:off x="493142" y="1149889"/>
            <a:ext cx="10713631" cy="4351338"/>
          </a:xfrm>
        </p:spPr>
        <p:txBody>
          <a:bodyPr vert="horz" lIns="91440" tIns="45720" rIns="91440" bIns="45720" rtlCol="0" anchor="t">
            <a:normAutofit/>
          </a:bodyPr>
          <a:lstStyle/>
          <a:p>
            <a:pPr algn="just">
              <a:lnSpc>
                <a:spcPct val="150000"/>
              </a:lnSpc>
              <a:spcBef>
                <a:spcPts val="200"/>
              </a:spcBef>
              <a:spcAft>
                <a:spcPct val="0"/>
              </a:spcAft>
            </a:pPr>
            <a:r>
              <a:rPr lang="en-US">
                <a:solidFill>
                  <a:schemeClr val="tx2"/>
                </a:solidFill>
                <a:cs typeface="Calibri"/>
              </a:rPr>
              <a:t>2 options</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Fixed rate ( interest rate remains the same till closure of loan)</a:t>
            </a:r>
            <a:endParaRPr lang="en-US">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Floating rate ( interest rate is revised as per ‘interest reset tenor’ frequency in regular intervals till closure of the loan)- Floating interest rate is generally with reference to PLR of the Bank.</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0D1EFF4C-7370-466D-9224-9E863B08439D}"/>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Interest Rates on Auto Loans</a:t>
            </a:r>
            <a:endParaRPr lang="en-US" b="0">
              <a:cs typeface="Arial"/>
            </a:endParaRPr>
          </a:p>
        </p:txBody>
      </p:sp>
      <p:sp>
        <p:nvSpPr>
          <p:cNvPr id="4" name="Slide Number Placeholder 3">
            <a:extLst>
              <a:ext uri="{FF2B5EF4-FFF2-40B4-BE49-F238E27FC236}">
                <a16:creationId xmlns:a16="http://schemas.microsoft.com/office/drawing/2014/main" id="{B97430DA-D086-4BEF-A9BE-375C2F4EE685}"/>
              </a:ext>
            </a:extLst>
          </p:cNvPr>
          <p:cNvSpPr>
            <a:spLocks noGrp="1"/>
          </p:cNvSpPr>
          <p:nvPr>
            <p:ph type="sldNum" sz="quarter" idx="12"/>
          </p:nvPr>
        </p:nvSpPr>
        <p:spPr/>
        <p:txBody>
          <a:bodyPr/>
          <a:lstStyle/>
          <a:p>
            <a:fld id="{C7F1B9D8-1D95-44B3-9E1C-E404196FC055}" type="slidenum">
              <a:rPr lang="hi-IN" smtClean="0"/>
              <a:t>57</a:t>
            </a:fld>
            <a:endParaRPr lang="hi-IN"/>
          </a:p>
        </p:txBody>
      </p:sp>
    </p:spTree>
    <p:extLst>
      <p:ext uri="{BB962C8B-B14F-4D97-AF65-F5344CB8AC3E}">
        <p14:creationId xmlns:p14="http://schemas.microsoft.com/office/powerpoint/2010/main" val="377773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788BDB-1F12-4AF1-ABB2-4479B5650D68}"/>
              </a:ext>
            </a:extLst>
          </p:cNvPr>
          <p:cNvSpPr>
            <a:spLocks noGrp="1"/>
          </p:cNvSpPr>
          <p:nvPr>
            <p:ph idx="1"/>
          </p:nvPr>
        </p:nvSpPr>
        <p:spPr>
          <a:xfrm>
            <a:off x="162463" y="948606"/>
            <a:ext cx="10713631" cy="4351338"/>
          </a:xfrm>
        </p:spPr>
        <p:txBody>
          <a:bodyPr vert="horz" lIns="91440" tIns="45720" rIns="91440" bIns="45720" rtlCol="0" anchor="t">
            <a:normAutofit lnSpcReduction="10000"/>
          </a:bodyPr>
          <a:lstStyle/>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Hypothecation: When a property is hypothecated to a bank it means the original documents pertaining to the property will be held with the bank until the loan amount is completely repaid by the customer. </a:t>
            </a:r>
            <a:endParaRPr lang="en-US">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On hypothecation of property /asset, ownership of the same lies with the Bank whereas possession will lie with the customer/borrower.</a:t>
            </a:r>
            <a:endParaRPr lang="en-US">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In case borrower can’t repay the loan amount, Bank tends to liquidate the loan by selling the property in the market.   </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98FC071D-4EC6-45B3-BBBE-01EDD767B52E}"/>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Loan Terms</a:t>
            </a:r>
            <a:endParaRPr lang="en-US" b="0">
              <a:cs typeface="Arial"/>
            </a:endParaRPr>
          </a:p>
        </p:txBody>
      </p:sp>
      <p:sp>
        <p:nvSpPr>
          <p:cNvPr id="4" name="Slide Number Placeholder 3">
            <a:extLst>
              <a:ext uri="{FF2B5EF4-FFF2-40B4-BE49-F238E27FC236}">
                <a16:creationId xmlns:a16="http://schemas.microsoft.com/office/drawing/2014/main" id="{8C26B8E9-E068-4A62-A649-BD3F009B4409}"/>
              </a:ext>
            </a:extLst>
          </p:cNvPr>
          <p:cNvSpPr>
            <a:spLocks noGrp="1"/>
          </p:cNvSpPr>
          <p:nvPr>
            <p:ph type="sldNum" sz="quarter" idx="12"/>
          </p:nvPr>
        </p:nvSpPr>
        <p:spPr/>
        <p:txBody>
          <a:bodyPr/>
          <a:lstStyle/>
          <a:p>
            <a:fld id="{C7F1B9D8-1D95-44B3-9E1C-E404196FC055}" type="slidenum">
              <a:rPr lang="hi-IN" smtClean="0"/>
              <a:t>58</a:t>
            </a:fld>
            <a:endParaRPr lang="hi-IN"/>
          </a:p>
        </p:txBody>
      </p:sp>
    </p:spTree>
    <p:extLst>
      <p:ext uri="{BB962C8B-B14F-4D97-AF65-F5344CB8AC3E}">
        <p14:creationId xmlns:p14="http://schemas.microsoft.com/office/powerpoint/2010/main" val="36574069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745F5-965F-4354-8D5A-3194ADD49941}"/>
              </a:ext>
            </a:extLst>
          </p:cNvPr>
          <p:cNvSpPr>
            <a:spLocks noGrp="1"/>
          </p:cNvSpPr>
          <p:nvPr>
            <p:ph idx="1"/>
          </p:nvPr>
        </p:nvSpPr>
        <p:spPr>
          <a:xfrm>
            <a:off x="176841" y="991738"/>
            <a:ext cx="10713631" cy="4351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Application securitization </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Processing &amp; Sanctioning</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Repayment scheduling</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Repayment of loan ( PDC, internal &amp; external FT)</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Delinquency management &amp; recovery of over due installments</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Pre-closure/ Maturity closure of the loan </a:t>
            </a:r>
            <a:endParaRPr lang="en-US" dirty="0">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B5F5A934-D0E6-4C6B-A8C5-88EBB41993EE}"/>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Life cycle of an Auto Loan</a:t>
            </a:r>
            <a:endParaRPr lang="en-US" b="0">
              <a:cs typeface="Arial"/>
            </a:endParaRPr>
          </a:p>
        </p:txBody>
      </p:sp>
      <p:sp>
        <p:nvSpPr>
          <p:cNvPr id="4" name="Slide Number Placeholder 3">
            <a:extLst>
              <a:ext uri="{FF2B5EF4-FFF2-40B4-BE49-F238E27FC236}">
                <a16:creationId xmlns:a16="http://schemas.microsoft.com/office/drawing/2014/main" id="{F33140EE-A846-4690-AED4-DAF6845E37A3}"/>
              </a:ext>
            </a:extLst>
          </p:cNvPr>
          <p:cNvSpPr>
            <a:spLocks noGrp="1"/>
          </p:cNvSpPr>
          <p:nvPr>
            <p:ph type="sldNum" sz="quarter" idx="12"/>
          </p:nvPr>
        </p:nvSpPr>
        <p:spPr/>
        <p:txBody>
          <a:bodyPr/>
          <a:lstStyle/>
          <a:p>
            <a:fld id="{C7F1B9D8-1D95-44B3-9E1C-E404196FC055}" type="slidenum">
              <a:rPr lang="hi-IN" smtClean="0"/>
              <a:t>59</a:t>
            </a:fld>
            <a:endParaRPr lang="hi-IN"/>
          </a:p>
        </p:txBody>
      </p:sp>
    </p:spTree>
    <p:extLst>
      <p:ext uri="{BB962C8B-B14F-4D97-AF65-F5344CB8AC3E}">
        <p14:creationId xmlns:p14="http://schemas.microsoft.com/office/powerpoint/2010/main" val="250178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4C2071-8064-49DA-AF3B-442039B9338C}"/>
              </a:ext>
            </a:extLst>
          </p:cNvPr>
          <p:cNvSpPr>
            <a:spLocks noGrp="1"/>
          </p:cNvSpPr>
          <p:nvPr>
            <p:ph idx="1"/>
          </p:nvPr>
        </p:nvSpPr>
        <p:spPr>
          <a:xfrm>
            <a:off x="493143" y="833588"/>
            <a:ext cx="10713631" cy="4351338"/>
          </a:xfrm>
        </p:spPr>
        <p:txBody>
          <a:bodyPr vert="horz" lIns="91440" tIns="45720" rIns="91440" bIns="45720" rtlCol="0" anchor="t">
            <a:noAutofit/>
          </a:bodyPr>
          <a:lstStyle/>
          <a:p>
            <a:pPr algn="just">
              <a:lnSpc>
                <a:spcPct val="150000"/>
              </a:lnSpc>
              <a:spcBef>
                <a:spcPts val="200"/>
              </a:spcBef>
              <a:spcAft>
                <a:spcPct val="0"/>
              </a:spcAft>
            </a:pPr>
            <a:r>
              <a:rPr lang="en-US" sz="2000" dirty="0">
                <a:solidFill>
                  <a:schemeClr val="tx2"/>
                </a:solidFill>
                <a:ea typeface="+mn-lt"/>
                <a:cs typeface="+mn-lt"/>
              </a:rPr>
              <a:t>The Main services offered in this sector are :</a:t>
            </a:r>
          </a:p>
          <a:p>
            <a:pPr marL="609600" indent="-6096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SAVINGS BANK account</a:t>
            </a:r>
          </a:p>
          <a:p>
            <a:pPr algn="just">
              <a:lnSpc>
                <a:spcPct val="150000"/>
              </a:lnSpc>
              <a:spcBef>
                <a:spcPts val="200"/>
              </a:spcBef>
              <a:spcAft>
                <a:spcPct val="0"/>
              </a:spcAft>
            </a:pPr>
            <a:r>
              <a:rPr lang="en-US" sz="2000" dirty="0">
                <a:solidFill>
                  <a:schemeClr val="tx2"/>
                </a:solidFill>
                <a:ea typeface="+mn-lt"/>
                <a:cs typeface="+mn-lt"/>
              </a:rPr>
              <a:t>Many of the Banks, amidst abundant competition tend to offer a ‘two in one’ product facility associated with Savings Banks that maximizes returns on the deposit amount invested by the customer into his/her Savings Bank a/c. The term deposit so created out of the Savings Bank is called ‘Flexi Deposit’ through ‘Sweep out’ facility available for the Savings Bank. In case, funds are required in Savings Bank a/c, the flexi term deposit is pre-closed and the amount transferred to the Savings Bank a/c through ‘Sweep in’ facility. </a:t>
            </a:r>
          </a:p>
          <a:p>
            <a:pPr marL="609600" indent="-6096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CURRENT account</a:t>
            </a:r>
          </a:p>
          <a:p>
            <a:pPr marL="609600" indent="-6096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OVERDRAFT account ( CC/OD)</a:t>
            </a:r>
          </a:p>
          <a:p>
            <a:pPr marL="609600" indent="-6096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LOAN account</a:t>
            </a:r>
          </a:p>
          <a:p>
            <a:pPr marL="285750" indent="-285750" algn="just">
              <a:lnSpc>
                <a:spcPct val="150000"/>
              </a:lnSpc>
              <a:spcBef>
                <a:spcPts val="200"/>
              </a:spcBef>
              <a:spcAft>
                <a:spcPct val="0"/>
              </a:spcAft>
              <a:buFont typeface="Wingdings,Sans-Serif" panose="05000000000000000000" pitchFamily="2" charset="2"/>
              <a:buChar char="Ø"/>
            </a:pPr>
            <a:endParaRPr lang="en-US" sz="2000" dirty="0">
              <a:solidFill>
                <a:schemeClr val="tx2"/>
              </a:solidFill>
              <a:cs typeface="Calibri"/>
            </a:endParaRPr>
          </a:p>
        </p:txBody>
      </p:sp>
      <p:sp>
        <p:nvSpPr>
          <p:cNvPr id="3" name="Title 2">
            <a:extLst>
              <a:ext uri="{FF2B5EF4-FFF2-40B4-BE49-F238E27FC236}">
                <a16:creationId xmlns:a16="http://schemas.microsoft.com/office/drawing/2014/main" id="{60BABA1E-C183-49B2-9D52-E42757871B71}"/>
              </a:ext>
            </a:extLst>
          </p:cNvPr>
          <p:cNvSpPr>
            <a:spLocks noGrp="1"/>
          </p:cNvSpPr>
          <p:nvPr>
            <p:ph type="title"/>
          </p:nvPr>
        </p:nvSpPr>
        <p:spPr>
          <a:xfrm>
            <a:off x="187037" y="87302"/>
            <a:ext cx="9690100" cy="794064"/>
          </a:xfrm>
        </p:spPr>
        <p:txBody>
          <a:bodyPr/>
          <a:lstStyle/>
          <a:p>
            <a:pPr>
              <a:lnSpc>
                <a:spcPct val="100000"/>
              </a:lnSpc>
              <a:spcAft>
                <a:spcPct val="0"/>
              </a:spcAft>
            </a:pPr>
            <a:endParaRPr lang="en-US" b="0" dirty="0">
              <a:latin typeface="Arial"/>
              <a:cs typeface="Arial"/>
            </a:endParaRPr>
          </a:p>
          <a:p>
            <a:endParaRPr lang="en-US" dirty="0">
              <a:latin typeface="Arial"/>
              <a:cs typeface="Arial"/>
            </a:endParaRPr>
          </a:p>
        </p:txBody>
      </p:sp>
      <p:sp>
        <p:nvSpPr>
          <p:cNvPr id="4" name="Slide Number Placeholder 3">
            <a:extLst>
              <a:ext uri="{FF2B5EF4-FFF2-40B4-BE49-F238E27FC236}">
                <a16:creationId xmlns:a16="http://schemas.microsoft.com/office/drawing/2014/main" id="{CC3A5AE3-A9F0-42C8-9637-B60FD19022BB}"/>
              </a:ext>
            </a:extLst>
          </p:cNvPr>
          <p:cNvSpPr>
            <a:spLocks noGrp="1"/>
          </p:cNvSpPr>
          <p:nvPr>
            <p:ph type="sldNum" sz="quarter" idx="12"/>
          </p:nvPr>
        </p:nvSpPr>
        <p:spPr/>
        <p:txBody>
          <a:bodyPr/>
          <a:lstStyle/>
          <a:p>
            <a:fld id="{C7F1B9D8-1D95-44B3-9E1C-E404196FC055}" type="slidenum">
              <a:rPr lang="hi-IN" smtClean="0"/>
              <a:t>6</a:t>
            </a:fld>
            <a:endParaRPr lang="hi-IN"/>
          </a:p>
        </p:txBody>
      </p:sp>
      <p:sp>
        <p:nvSpPr>
          <p:cNvPr id="5" name="TextBox 4">
            <a:extLst>
              <a:ext uri="{FF2B5EF4-FFF2-40B4-BE49-F238E27FC236}">
                <a16:creationId xmlns:a16="http://schemas.microsoft.com/office/drawing/2014/main" id="{2A15FDEB-9846-42EB-BF7D-442622C68342}"/>
              </a:ext>
            </a:extLst>
          </p:cNvPr>
          <p:cNvSpPr txBox="1"/>
          <p:nvPr/>
        </p:nvSpPr>
        <p:spPr>
          <a:xfrm>
            <a:off x="304800" y="18010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ea typeface="+mn-lt"/>
                <a:cs typeface="+mn-lt"/>
              </a:rPr>
              <a:t>Operating account</a:t>
            </a:r>
            <a:endParaRPr lang="en-US" sz="2000">
              <a:solidFill>
                <a:schemeClr val="bg1"/>
              </a:solidFill>
              <a:cs typeface="Calibri"/>
            </a:endParaRPr>
          </a:p>
        </p:txBody>
      </p:sp>
    </p:spTree>
    <p:extLst>
      <p:ext uri="{BB962C8B-B14F-4D97-AF65-F5344CB8AC3E}">
        <p14:creationId xmlns:p14="http://schemas.microsoft.com/office/powerpoint/2010/main" val="36639691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34C141-70E2-4B59-B9A1-F94DCAC5858E}"/>
              </a:ext>
            </a:extLst>
          </p:cNvPr>
          <p:cNvSpPr>
            <a:spLocks noGrp="1"/>
          </p:cNvSpPr>
          <p:nvPr>
            <p:ph type="title"/>
          </p:nvPr>
        </p:nvSpPr>
        <p:spPr>
          <a:xfrm>
            <a:off x="533401" y="170374"/>
            <a:ext cx="9690100" cy="461665"/>
          </a:xfrm>
        </p:spPr>
        <p:txBody>
          <a:bodyPr/>
          <a:lstStyle/>
          <a:p>
            <a:pPr>
              <a:lnSpc>
                <a:spcPct val="100000"/>
              </a:lnSpc>
              <a:spcAft>
                <a:spcPct val="0"/>
              </a:spcAft>
            </a:pPr>
            <a:r>
              <a:rPr lang="en-US">
                <a:latin typeface="Arial"/>
                <a:cs typeface="Arial"/>
              </a:rPr>
              <a:t>ORIGINATION OF AUTO LOAN</a:t>
            </a:r>
            <a:endParaRPr lang="en-US" b="0">
              <a:latin typeface="Arial"/>
              <a:cs typeface="Arial"/>
            </a:endParaRPr>
          </a:p>
        </p:txBody>
      </p:sp>
      <p:sp>
        <p:nvSpPr>
          <p:cNvPr id="4" name="Slide Number Placeholder 3">
            <a:extLst>
              <a:ext uri="{FF2B5EF4-FFF2-40B4-BE49-F238E27FC236}">
                <a16:creationId xmlns:a16="http://schemas.microsoft.com/office/drawing/2014/main" id="{BD3889ED-FDCA-42D5-B289-60EE7C27E737}"/>
              </a:ext>
            </a:extLst>
          </p:cNvPr>
          <p:cNvSpPr>
            <a:spLocks noGrp="1"/>
          </p:cNvSpPr>
          <p:nvPr>
            <p:ph type="sldNum" sz="quarter" idx="12"/>
          </p:nvPr>
        </p:nvSpPr>
        <p:spPr/>
        <p:txBody>
          <a:bodyPr/>
          <a:lstStyle/>
          <a:p>
            <a:fld id="{C7F1B9D8-1D95-44B3-9E1C-E404196FC055}" type="slidenum">
              <a:rPr lang="hi-IN" smtClean="0"/>
              <a:t>60</a:t>
            </a:fld>
            <a:endParaRPr lang="hi-IN"/>
          </a:p>
        </p:txBody>
      </p:sp>
      <p:sp>
        <p:nvSpPr>
          <p:cNvPr id="5" name="Line 2">
            <a:extLst>
              <a:ext uri="{FF2B5EF4-FFF2-40B4-BE49-F238E27FC236}">
                <a16:creationId xmlns:a16="http://schemas.microsoft.com/office/drawing/2014/main" id="{B54776E7-627E-4AB4-AE4D-F6B20E902398}"/>
              </a:ext>
            </a:extLst>
          </p:cNvPr>
          <p:cNvSpPr>
            <a:spLocks noChangeShapeType="1"/>
          </p:cNvSpPr>
          <p:nvPr/>
        </p:nvSpPr>
        <p:spPr bwMode="auto">
          <a:xfrm>
            <a:off x="222849" y="1178943"/>
            <a:ext cx="8382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6" name="Line 3">
            <a:extLst>
              <a:ext uri="{FF2B5EF4-FFF2-40B4-BE49-F238E27FC236}">
                <a16:creationId xmlns:a16="http://schemas.microsoft.com/office/drawing/2014/main" id="{4F847545-79AB-4F54-A21D-8F366D0B471F}"/>
              </a:ext>
            </a:extLst>
          </p:cNvPr>
          <p:cNvSpPr>
            <a:spLocks noChangeShapeType="1"/>
          </p:cNvSpPr>
          <p:nvPr/>
        </p:nvSpPr>
        <p:spPr bwMode="auto">
          <a:xfrm>
            <a:off x="222849" y="1178943"/>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4">
            <a:extLst>
              <a:ext uri="{FF2B5EF4-FFF2-40B4-BE49-F238E27FC236}">
                <a16:creationId xmlns:a16="http://schemas.microsoft.com/office/drawing/2014/main" id="{BF16AED8-2095-4C30-B601-2BC9779A5A71}"/>
              </a:ext>
            </a:extLst>
          </p:cNvPr>
          <p:cNvSpPr>
            <a:spLocks noChangeShapeType="1"/>
          </p:cNvSpPr>
          <p:nvPr/>
        </p:nvSpPr>
        <p:spPr bwMode="auto">
          <a:xfrm>
            <a:off x="265981" y="6055743"/>
            <a:ext cx="8382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5">
            <a:extLst>
              <a:ext uri="{FF2B5EF4-FFF2-40B4-BE49-F238E27FC236}">
                <a16:creationId xmlns:a16="http://schemas.microsoft.com/office/drawing/2014/main" id="{8FEBA2AF-F05C-4032-8345-657DE9C0350E}"/>
              </a:ext>
            </a:extLst>
          </p:cNvPr>
          <p:cNvSpPr>
            <a:spLocks noChangeShapeType="1"/>
          </p:cNvSpPr>
          <p:nvPr/>
        </p:nvSpPr>
        <p:spPr bwMode="auto">
          <a:xfrm>
            <a:off x="8681049" y="1178943"/>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6">
            <a:extLst>
              <a:ext uri="{FF2B5EF4-FFF2-40B4-BE49-F238E27FC236}">
                <a16:creationId xmlns:a16="http://schemas.microsoft.com/office/drawing/2014/main" id="{CCE38795-1A7A-4228-81D2-8B24C640888A}"/>
              </a:ext>
            </a:extLst>
          </p:cNvPr>
          <p:cNvSpPr>
            <a:spLocks noChangeShapeType="1"/>
          </p:cNvSpPr>
          <p:nvPr/>
        </p:nvSpPr>
        <p:spPr bwMode="auto">
          <a:xfrm>
            <a:off x="222849" y="1712343"/>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7">
            <a:extLst>
              <a:ext uri="{FF2B5EF4-FFF2-40B4-BE49-F238E27FC236}">
                <a16:creationId xmlns:a16="http://schemas.microsoft.com/office/drawing/2014/main" id="{382783FC-FB6E-4A6B-A420-11588437C690}"/>
              </a:ext>
            </a:extLst>
          </p:cNvPr>
          <p:cNvSpPr>
            <a:spLocks noChangeShapeType="1"/>
          </p:cNvSpPr>
          <p:nvPr/>
        </p:nvSpPr>
        <p:spPr bwMode="auto">
          <a:xfrm flipV="1">
            <a:off x="214223" y="6055743"/>
            <a:ext cx="8466826" cy="14378"/>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8">
            <a:extLst>
              <a:ext uri="{FF2B5EF4-FFF2-40B4-BE49-F238E27FC236}">
                <a16:creationId xmlns:a16="http://schemas.microsoft.com/office/drawing/2014/main" id="{3BE86C2F-6F8C-4F56-B884-8F7F42DA7E43}"/>
              </a:ext>
            </a:extLst>
          </p:cNvPr>
          <p:cNvSpPr>
            <a:spLocks noChangeShapeType="1"/>
          </p:cNvSpPr>
          <p:nvPr/>
        </p:nvSpPr>
        <p:spPr bwMode="auto">
          <a:xfrm>
            <a:off x="8528649" y="1178943"/>
            <a:ext cx="152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9">
            <a:extLst>
              <a:ext uri="{FF2B5EF4-FFF2-40B4-BE49-F238E27FC236}">
                <a16:creationId xmlns:a16="http://schemas.microsoft.com/office/drawing/2014/main" id="{2D1CA4E4-D37A-4827-A08A-41DD2E0957F1}"/>
              </a:ext>
            </a:extLst>
          </p:cNvPr>
          <p:cNvSpPr>
            <a:spLocks noChangeShapeType="1"/>
          </p:cNvSpPr>
          <p:nvPr/>
        </p:nvSpPr>
        <p:spPr bwMode="auto">
          <a:xfrm>
            <a:off x="2889849" y="1178943"/>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3" name="Rectangle 12">
            <a:extLst>
              <a:ext uri="{FF2B5EF4-FFF2-40B4-BE49-F238E27FC236}">
                <a16:creationId xmlns:a16="http://schemas.microsoft.com/office/drawing/2014/main" id="{6CC0C9F2-4262-47AC-8F21-AA0FD24EB99D}"/>
              </a:ext>
            </a:extLst>
          </p:cNvPr>
          <p:cNvSpPr>
            <a:spLocks noChangeArrowheads="1"/>
          </p:cNvSpPr>
          <p:nvPr/>
        </p:nvSpPr>
        <p:spPr bwMode="auto">
          <a:xfrm>
            <a:off x="1213449" y="1331344"/>
            <a:ext cx="1245021"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Application</a:t>
            </a:r>
          </a:p>
        </p:txBody>
      </p:sp>
      <p:sp>
        <p:nvSpPr>
          <p:cNvPr id="14" name="Rectangle 13">
            <a:extLst>
              <a:ext uri="{FF2B5EF4-FFF2-40B4-BE49-F238E27FC236}">
                <a16:creationId xmlns:a16="http://schemas.microsoft.com/office/drawing/2014/main" id="{3B111B16-D1C0-42F8-ADFB-A32E19741B9B}"/>
              </a:ext>
            </a:extLst>
          </p:cNvPr>
          <p:cNvSpPr>
            <a:spLocks noChangeArrowheads="1"/>
          </p:cNvSpPr>
          <p:nvPr/>
        </p:nvSpPr>
        <p:spPr bwMode="auto">
          <a:xfrm>
            <a:off x="6928449" y="1331344"/>
            <a:ext cx="1644361"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Documentation</a:t>
            </a:r>
          </a:p>
        </p:txBody>
      </p:sp>
      <p:sp>
        <p:nvSpPr>
          <p:cNvPr id="15" name="Rectangle 14">
            <a:extLst>
              <a:ext uri="{FF2B5EF4-FFF2-40B4-BE49-F238E27FC236}">
                <a16:creationId xmlns:a16="http://schemas.microsoft.com/office/drawing/2014/main" id="{458550A6-38F1-4331-B106-7AA7F9289904}"/>
              </a:ext>
            </a:extLst>
          </p:cNvPr>
          <p:cNvSpPr>
            <a:spLocks noChangeArrowheads="1"/>
          </p:cNvSpPr>
          <p:nvPr/>
        </p:nvSpPr>
        <p:spPr bwMode="auto">
          <a:xfrm>
            <a:off x="222849" y="1991744"/>
            <a:ext cx="2590800" cy="24622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400"/>
              <a:t>Submission of auto loan application</a:t>
            </a:r>
          </a:p>
          <a:p>
            <a:endParaRPr lang="en-US" sz="1400"/>
          </a:p>
          <a:p>
            <a:r>
              <a:rPr lang="en-US" sz="1400"/>
              <a:t>Verification of application details</a:t>
            </a:r>
          </a:p>
          <a:p>
            <a:endParaRPr lang="en-US" sz="1400"/>
          </a:p>
          <a:p>
            <a:r>
              <a:rPr lang="en-US" sz="1400"/>
              <a:t>Evaluation of ‘repayment capacity’</a:t>
            </a:r>
          </a:p>
          <a:p>
            <a:endParaRPr lang="en-US" sz="1400"/>
          </a:p>
          <a:p>
            <a:r>
              <a:rPr lang="en-US" sz="1400"/>
              <a:t>Verification of other relevant documents </a:t>
            </a:r>
          </a:p>
          <a:p>
            <a:r>
              <a:rPr lang="en-US" sz="1400"/>
              <a:t> as applicable to KYC norms</a:t>
            </a:r>
          </a:p>
        </p:txBody>
      </p:sp>
      <p:sp>
        <p:nvSpPr>
          <p:cNvPr id="16" name="Line 13">
            <a:extLst>
              <a:ext uri="{FF2B5EF4-FFF2-40B4-BE49-F238E27FC236}">
                <a16:creationId xmlns:a16="http://schemas.microsoft.com/office/drawing/2014/main" id="{2E1DBA13-CFF0-442B-97F2-293E8CD4D700}"/>
              </a:ext>
            </a:extLst>
          </p:cNvPr>
          <p:cNvSpPr>
            <a:spLocks noChangeShapeType="1"/>
          </p:cNvSpPr>
          <p:nvPr/>
        </p:nvSpPr>
        <p:spPr bwMode="auto">
          <a:xfrm>
            <a:off x="5099649" y="1255143"/>
            <a:ext cx="0" cy="4800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7" name="Rectangle 16">
            <a:extLst>
              <a:ext uri="{FF2B5EF4-FFF2-40B4-BE49-F238E27FC236}">
                <a16:creationId xmlns:a16="http://schemas.microsoft.com/office/drawing/2014/main" id="{E6A7EDE9-9121-4B81-BD9B-9366EDD13F67}"/>
              </a:ext>
            </a:extLst>
          </p:cNvPr>
          <p:cNvSpPr>
            <a:spLocks noChangeArrowheads="1"/>
          </p:cNvSpPr>
          <p:nvPr/>
        </p:nvSpPr>
        <p:spPr bwMode="auto">
          <a:xfrm>
            <a:off x="3118449" y="1331344"/>
            <a:ext cx="1769139"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Eligibility Criteria</a:t>
            </a:r>
          </a:p>
        </p:txBody>
      </p:sp>
      <p:sp>
        <p:nvSpPr>
          <p:cNvPr id="18" name="Rectangle 17">
            <a:extLst>
              <a:ext uri="{FF2B5EF4-FFF2-40B4-BE49-F238E27FC236}">
                <a16:creationId xmlns:a16="http://schemas.microsoft.com/office/drawing/2014/main" id="{0254D758-CA8C-430A-8992-597C064B0269}"/>
              </a:ext>
            </a:extLst>
          </p:cNvPr>
          <p:cNvSpPr>
            <a:spLocks noChangeArrowheads="1"/>
          </p:cNvSpPr>
          <p:nvPr/>
        </p:nvSpPr>
        <p:spPr bwMode="auto">
          <a:xfrm>
            <a:off x="2889849" y="1856117"/>
            <a:ext cx="2209800" cy="3785652"/>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marL="342900" indent="-342900">
              <a:spcBef>
                <a:spcPct val="50000"/>
              </a:spcBef>
            </a:pPr>
            <a:r>
              <a:rPr lang="en-US" sz="1200">
                <a:cs typeface="Arial" charset="0"/>
              </a:rPr>
              <a:t>Loan to Value of the vehicle </a:t>
            </a:r>
          </a:p>
          <a:p>
            <a:pPr marL="342900" indent="-342900">
              <a:spcBef>
                <a:spcPct val="50000"/>
              </a:spcBef>
            </a:pPr>
            <a:r>
              <a:rPr lang="en-US" sz="1200">
                <a:cs typeface="Arial" charset="0"/>
              </a:rPr>
              <a:t>(LTV). </a:t>
            </a:r>
          </a:p>
          <a:p>
            <a:pPr marL="342900" indent="-342900">
              <a:spcBef>
                <a:spcPct val="50000"/>
              </a:spcBef>
            </a:pPr>
            <a:r>
              <a:rPr lang="en-US" sz="1200">
                <a:cs typeface="Arial" charset="0"/>
              </a:rPr>
              <a:t>Customer of the type ,Major’ ( Minor not allowed)</a:t>
            </a:r>
          </a:p>
          <a:p>
            <a:pPr marL="342900" indent="-342900">
              <a:spcBef>
                <a:spcPct val="50000"/>
              </a:spcBef>
            </a:pPr>
            <a:r>
              <a:rPr lang="en-US" sz="1200">
                <a:cs typeface="Arial" charset="0"/>
              </a:rPr>
              <a:t>Customer should not be figured in the list</a:t>
            </a:r>
          </a:p>
          <a:p>
            <a:pPr marL="342900" indent="-342900">
              <a:spcBef>
                <a:spcPct val="50000"/>
              </a:spcBef>
            </a:pPr>
            <a:r>
              <a:rPr lang="en-US" sz="1200">
                <a:cs typeface="Arial" charset="0"/>
              </a:rPr>
              <a:t>Of ‘already rejected, defaulted, fraudulent clients’</a:t>
            </a:r>
          </a:p>
          <a:p>
            <a:pPr marL="342900" indent="-342900">
              <a:spcBef>
                <a:spcPct val="50000"/>
              </a:spcBef>
            </a:pPr>
            <a:r>
              <a:rPr lang="en-US" sz="1200">
                <a:cs typeface="Arial" charset="0"/>
              </a:rPr>
              <a:t>Adequate collateral </a:t>
            </a:r>
          </a:p>
          <a:p>
            <a:pPr marL="342900" indent="-342900">
              <a:spcBef>
                <a:spcPct val="50000"/>
              </a:spcBef>
            </a:pPr>
            <a:r>
              <a:rPr lang="en-US" sz="1200">
                <a:cs typeface="Arial" charset="0"/>
              </a:rPr>
              <a:t>(normally the vehicle for </a:t>
            </a:r>
          </a:p>
          <a:p>
            <a:pPr marL="342900" indent="-342900">
              <a:spcBef>
                <a:spcPct val="50000"/>
              </a:spcBef>
            </a:pPr>
            <a:r>
              <a:rPr lang="en-US" sz="1200">
                <a:cs typeface="Arial" charset="0"/>
              </a:rPr>
              <a:t>which the loan is taken is </a:t>
            </a:r>
          </a:p>
          <a:p>
            <a:pPr marL="342900" indent="-342900">
              <a:spcBef>
                <a:spcPct val="50000"/>
              </a:spcBef>
            </a:pPr>
            <a:r>
              <a:rPr lang="en-US" sz="1200">
                <a:cs typeface="Arial" charset="0"/>
              </a:rPr>
              <a:t>kept as a collateral with </a:t>
            </a:r>
          </a:p>
          <a:p>
            <a:pPr marL="342900" indent="-342900">
              <a:spcBef>
                <a:spcPct val="50000"/>
              </a:spcBef>
            </a:pPr>
            <a:r>
              <a:rPr lang="en-US" sz="1200">
                <a:cs typeface="Arial" charset="0"/>
              </a:rPr>
              <a:t>the Bank- and it’s hypothecated to the Bank)</a:t>
            </a:r>
          </a:p>
          <a:p>
            <a:pPr marL="342900" indent="-342900">
              <a:spcBef>
                <a:spcPct val="50000"/>
              </a:spcBef>
            </a:pPr>
            <a:endParaRPr lang="en-US" sz="1200">
              <a:cs typeface="Arial" charset="0"/>
            </a:endParaRPr>
          </a:p>
        </p:txBody>
      </p:sp>
      <p:sp>
        <p:nvSpPr>
          <p:cNvPr id="19" name="Line 16">
            <a:extLst>
              <a:ext uri="{FF2B5EF4-FFF2-40B4-BE49-F238E27FC236}">
                <a16:creationId xmlns:a16="http://schemas.microsoft.com/office/drawing/2014/main" id="{EA88D91E-33F0-4DBC-9DCE-09C3655A9701}"/>
              </a:ext>
            </a:extLst>
          </p:cNvPr>
          <p:cNvSpPr>
            <a:spLocks noChangeShapeType="1"/>
          </p:cNvSpPr>
          <p:nvPr/>
        </p:nvSpPr>
        <p:spPr bwMode="auto">
          <a:xfrm>
            <a:off x="6776049" y="1178943"/>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0" name="Line 17">
            <a:extLst>
              <a:ext uri="{FF2B5EF4-FFF2-40B4-BE49-F238E27FC236}">
                <a16:creationId xmlns:a16="http://schemas.microsoft.com/office/drawing/2014/main" id="{C3F88F4C-BC43-41B4-BAD9-EE76099EE47F}"/>
              </a:ext>
            </a:extLst>
          </p:cNvPr>
          <p:cNvSpPr>
            <a:spLocks noChangeShapeType="1"/>
          </p:cNvSpPr>
          <p:nvPr/>
        </p:nvSpPr>
        <p:spPr bwMode="auto">
          <a:xfrm flipV="1">
            <a:off x="5099649" y="1178943"/>
            <a:ext cx="0" cy="152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1" name="Rectangle 20">
            <a:extLst>
              <a:ext uri="{FF2B5EF4-FFF2-40B4-BE49-F238E27FC236}">
                <a16:creationId xmlns:a16="http://schemas.microsoft.com/office/drawing/2014/main" id="{92E5A202-0640-451D-82C2-45ACBC77A691}"/>
              </a:ext>
            </a:extLst>
          </p:cNvPr>
          <p:cNvSpPr>
            <a:spLocks noChangeArrowheads="1"/>
          </p:cNvSpPr>
          <p:nvPr/>
        </p:nvSpPr>
        <p:spPr bwMode="auto">
          <a:xfrm>
            <a:off x="5480649" y="1331344"/>
            <a:ext cx="882650" cy="366713"/>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Margin</a:t>
            </a:r>
          </a:p>
        </p:txBody>
      </p:sp>
      <p:grpSp>
        <p:nvGrpSpPr>
          <p:cNvPr id="22" name="Group 21">
            <a:extLst>
              <a:ext uri="{FF2B5EF4-FFF2-40B4-BE49-F238E27FC236}">
                <a16:creationId xmlns:a16="http://schemas.microsoft.com/office/drawing/2014/main" id="{1BFA6AD2-5921-4FDD-B923-165D97D4D247}"/>
              </a:ext>
            </a:extLst>
          </p:cNvPr>
          <p:cNvGrpSpPr>
            <a:grpSpLocks/>
          </p:cNvGrpSpPr>
          <p:nvPr/>
        </p:nvGrpSpPr>
        <p:grpSpPr bwMode="auto">
          <a:xfrm>
            <a:off x="5023449" y="1943146"/>
            <a:ext cx="1752600" cy="1098551"/>
            <a:chOff x="6705600" y="1524001"/>
            <a:chExt cx="5760" cy="692"/>
          </a:xfrm>
        </p:grpSpPr>
        <p:sp>
          <p:nvSpPr>
            <p:cNvPr id="25" name="Rectangle 24">
              <a:extLst>
                <a:ext uri="{FF2B5EF4-FFF2-40B4-BE49-F238E27FC236}">
                  <a16:creationId xmlns:a16="http://schemas.microsoft.com/office/drawing/2014/main" id="{9C81531B-37B7-4750-86E1-6D03F67BF29B}"/>
                </a:ext>
              </a:extLst>
            </p:cNvPr>
            <p:cNvSpPr>
              <a:spLocks noChangeArrowheads="1"/>
            </p:cNvSpPr>
            <p:nvPr/>
          </p:nvSpPr>
          <p:spPr bwMode="auto">
            <a:xfrm>
              <a:off x="6705600" y="1524001"/>
              <a:ext cx="5760" cy="23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6" name="Rectangle 25">
              <a:extLst>
                <a:ext uri="{FF2B5EF4-FFF2-40B4-BE49-F238E27FC236}">
                  <a16:creationId xmlns:a16="http://schemas.microsoft.com/office/drawing/2014/main" id="{AAF73B70-5730-4AD7-83C7-ACDF75829833}"/>
                </a:ext>
              </a:extLst>
            </p:cNvPr>
            <p:cNvSpPr>
              <a:spLocks noChangeArrowheads="1"/>
            </p:cNvSpPr>
            <p:nvPr/>
          </p:nvSpPr>
          <p:spPr bwMode="auto">
            <a:xfrm>
              <a:off x="6705600" y="1524001"/>
              <a:ext cx="5760" cy="692"/>
            </a:xfrm>
            <a:prstGeom prst="rect">
              <a:avLst/>
            </a:prstGeom>
            <a:noFill/>
            <a:ln w="9525">
              <a:noFill/>
              <a:miter lim="800000"/>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The following margins </a:t>
              </a:r>
            </a:p>
            <a:p>
              <a:r>
                <a:rPr lang="en-US"/>
                <a:t>are suggested</a:t>
              </a:r>
            </a:p>
            <a:p>
              <a:r>
                <a:rPr lang="en-US" sz="1200"/>
                <a:t>New vehicle</a:t>
              </a:r>
            </a:p>
            <a:p>
              <a:r>
                <a:rPr lang="en-US" sz="1200"/>
                <a:t>10-15 % up to 4 lacs </a:t>
              </a:r>
            </a:p>
            <a:p>
              <a:r>
                <a:rPr lang="en-US" sz="1200"/>
                <a:t>15-20% above 4 lacs</a:t>
              </a:r>
            </a:p>
            <a:p>
              <a:endParaRPr lang="en-US" sz="1200"/>
            </a:p>
            <a:p>
              <a:r>
                <a:rPr lang="en-US" sz="1200"/>
                <a:t>Old vehicle</a:t>
              </a:r>
            </a:p>
            <a:p>
              <a:r>
                <a:rPr lang="en-US" sz="1200"/>
                <a:t>20-30% up to 2 yrs old</a:t>
              </a:r>
            </a:p>
            <a:p>
              <a:r>
                <a:rPr lang="en-US" sz="1200"/>
                <a:t>30-40% for 2-4 yrs old</a:t>
              </a:r>
            </a:p>
            <a:p>
              <a:endParaRPr lang="en-US" sz="1200"/>
            </a:p>
            <a:p>
              <a:endParaRPr lang="en-US" sz="1200"/>
            </a:p>
            <a:p>
              <a:endParaRPr lang="en-US" sz="1200"/>
            </a:p>
            <a:p>
              <a:endParaRPr lang="en-US" sz="1200"/>
            </a:p>
            <a:p>
              <a:endParaRPr lang="en-US" sz="1200"/>
            </a:p>
          </p:txBody>
        </p:sp>
      </p:grpSp>
      <p:sp>
        <p:nvSpPr>
          <p:cNvPr id="24" name="Rectangle 23">
            <a:extLst>
              <a:ext uri="{FF2B5EF4-FFF2-40B4-BE49-F238E27FC236}">
                <a16:creationId xmlns:a16="http://schemas.microsoft.com/office/drawing/2014/main" id="{5392E345-7C1B-47F1-B5D0-DA7D65A8637B}"/>
              </a:ext>
            </a:extLst>
          </p:cNvPr>
          <p:cNvSpPr>
            <a:spLocks noChangeArrowheads="1"/>
          </p:cNvSpPr>
          <p:nvPr/>
        </p:nvSpPr>
        <p:spPr bwMode="auto">
          <a:xfrm>
            <a:off x="6699849" y="2702943"/>
            <a:ext cx="1905000" cy="1815882"/>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400"/>
              <a:t>Deed of hypothecation</a:t>
            </a:r>
          </a:p>
          <a:p>
            <a:endParaRPr lang="en-US" sz="1400"/>
          </a:p>
          <a:p>
            <a:r>
              <a:rPr lang="en-US" sz="1400"/>
              <a:t>Demand Promissory Note (DPN)</a:t>
            </a:r>
          </a:p>
          <a:p>
            <a:endParaRPr lang="en-US" sz="1400"/>
          </a:p>
          <a:p>
            <a:r>
              <a:rPr lang="en-US" sz="1400"/>
              <a:t>Surety’s or Guarantor’s undertaking</a:t>
            </a:r>
          </a:p>
          <a:p>
            <a:r>
              <a:rPr lang="en-US" sz="1400"/>
              <a:t>(if available/applicable)</a:t>
            </a:r>
          </a:p>
        </p:txBody>
      </p:sp>
    </p:spTree>
    <p:extLst>
      <p:ext uri="{BB962C8B-B14F-4D97-AF65-F5344CB8AC3E}">
        <p14:creationId xmlns:p14="http://schemas.microsoft.com/office/powerpoint/2010/main" val="42352036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A23EC0-8375-40BC-A7C2-13E1CA2CCDB6}"/>
              </a:ext>
            </a:extLst>
          </p:cNvPr>
          <p:cNvSpPr>
            <a:spLocks noGrp="1"/>
          </p:cNvSpPr>
          <p:nvPr>
            <p:ph idx="1"/>
          </p:nvPr>
        </p:nvSpPr>
        <p:spPr>
          <a:xfrm>
            <a:off x="291859" y="977361"/>
            <a:ext cx="10713631" cy="4351338"/>
          </a:xfrm>
        </p:spPr>
        <p:txBody>
          <a:bodyPr vert="horz" lIns="91440" tIns="45720" rIns="91440" bIns="45720" rtlCol="0" anchor="t">
            <a:normAutofit fontScale="77500" lnSpcReduction="20000"/>
          </a:bodyPr>
          <a:lstStyle/>
          <a:p>
            <a:pPr algn="just">
              <a:lnSpc>
                <a:spcPct val="150000"/>
              </a:lnSpc>
              <a:spcBef>
                <a:spcPts val="200"/>
              </a:spcBef>
              <a:spcAft>
                <a:spcPct val="0"/>
              </a:spcAft>
            </a:pPr>
            <a:r>
              <a:rPr lang="en-US" b="1">
                <a:solidFill>
                  <a:schemeClr val="tx2"/>
                </a:solidFill>
                <a:ea typeface="+mn-lt"/>
                <a:cs typeface="+mn-lt"/>
              </a:rPr>
              <a:t>The Documents required for a Salaried Individual -</a:t>
            </a:r>
            <a:r>
              <a:rPr lang="en-US" dirty="0">
                <a:solidFill>
                  <a:schemeClr val="tx2"/>
                </a:solidFill>
                <a:ea typeface="+mn-lt"/>
                <a:cs typeface="+mn-lt"/>
              </a:rPr>
              <a:t> </a:t>
            </a: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Proof of Income - latest 2 attested salary slips with TDS certificate/Form 16. </a:t>
            </a:r>
            <a:endParaRPr lang="en-US">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Proof of Residence - Driving License/Voter I-card/Electricity Bill/Insurance Policy/Letter from employer. </a:t>
            </a:r>
            <a:endParaRPr lang="en-US">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Banking History - photocopies of the other bank statement showing last 6-months transactions. </a:t>
            </a:r>
            <a:endParaRPr lang="en-US">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Photographs. </a:t>
            </a:r>
            <a:endParaRPr lang="en-US">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Proof of Identity - Passport Copy/Voter's I-card/Driving License/Employer's Card. </a:t>
            </a:r>
            <a:endParaRPr lang="en-US">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Signature verification from the bank. </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C5CE3B99-11CF-4252-A31D-24BB16EADD47}"/>
              </a:ext>
            </a:extLst>
          </p:cNvPr>
          <p:cNvSpPr>
            <a:spLocks noGrp="1"/>
          </p:cNvSpPr>
          <p:nvPr>
            <p:ph type="title"/>
          </p:nvPr>
        </p:nvSpPr>
        <p:spPr>
          <a:xfrm>
            <a:off x="288986" y="184751"/>
            <a:ext cx="9690100" cy="461665"/>
          </a:xfrm>
        </p:spPr>
        <p:txBody>
          <a:bodyPr/>
          <a:lstStyle/>
          <a:p>
            <a:pPr>
              <a:lnSpc>
                <a:spcPct val="100000"/>
              </a:lnSpc>
              <a:spcAft>
                <a:spcPct val="0"/>
              </a:spcAft>
            </a:pPr>
            <a:r>
              <a:rPr lang="en-US">
                <a:cs typeface="Arial"/>
              </a:rPr>
              <a:t>Documentations</a:t>
            </a:r>
            <a:endParaRPr lang="en-US" b="0">
              <a:cs typeface="Arial"/>
            </a:endParaRPr>
          </a:p>
        </p:txBody>
      </p:sp>
      <p:sp>
        <p:nvSpPr>
          <p:cNvPr id="4" name="Slide Number Placeholder 3">
            <a:extLst>
              <a:ext uri="{FF2B5EF4-FFF2-40B4-BE49-F238E27FC236}">
                <a16:creationId xmlns:a16="http://schemas.microsoft.com/office/drawing/2014/main" id="{691CC3D7-0F1C-40CD-81AC-57A17E4C3D3B}"/>
              </a:ext>
            </a:extLst>
          </p:cNvPr>
          <p:cNvSpPr>
            <a:spLocks noGrp="1"/>
          </p:cNvSpPr>
          <p:nvPr>
            <p:ph type="sldNum" sz="quarter" idx="12"/>
          </p:nvPr>
        </p:nvSpPr>
        <p:spPr/>
        <p:txBody>
          <a:bodyPr/>
          <a:lstStyle/>
          <a:p>
            <a:fld id="{C7F1B9D8-1D95-44B3-9E1C-E404196FC055}" type="slidenum">
              <a:rPr lang="hi-IN" smtClean="0"/>
              <a:t>61</a:t>
            </a:fld>
            <a:endParaRPr lang="hi-IN"/>
          </a:p>
        </p:txBody>
      </p:sp>
    </p:spTree>
    <p:extLst>
      <p:ext uri="{BB962C8B-B14F-4D97-AF65-F5344CB8AC3E}">
        <p14:creationId xmlns:p14="http://schemas.microsoft.com/office/powerpoint/2010/main" val="3814346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A13A52-073C-4B02-9D8C-C71880383D10}"/>
              </a:ext>
            </a:extLst>
          </p:cNvPr>
          <p:cNvSpPr>
            <a:spLocks noGrp="1"/>
          </p:cNvSpPr>
          <p:nvPr>
            <p:ph idx="1"/>
          </p:nvPr>
        </p:nvSpPr>
        <p:spPr>
          <a:xfrm>
            <a:off x="363746" y="1063625"/>
            <a:ext cx="10713631" cy="4351338"/>
          </a:xfrm>
        </p:spPr>
        <p:txBody>
          <a:bodyPr vert="horz" lIns="91440" tIns="45720" rIns="91440" bIns="45720" rtlCol="0" anchor="t">
            <a:normAutofit fontScale="70000" lnSpcReduction="20000"/>
          </a:bodyPr>
          <a:lstStyle/>
          <a:p>
            <a:pPr algn="just">
              <a:lnSpc>
                <a:spcPct val="150000"/>
              </a:lnSpc>
              <a:spcBef>
                <a:spcPts val="200"/>
              </a:spcBef>
              <a:spcAft>
                <a:spcPct val="0"/>
              </a:spcAft>
            </a:pPr>
            <a:r>
              <a:rPr lang="en-US" b="1">
                <a:solidFill>
                  <a:schemeClr val="tx2"/>
                </a:solidFill>
                <a:cs typeface="Calibri"/>
              </a:rPr>
              <a:t>The Documents required for a Self-Employed Individual -</a:t>
            </a:r>
            <a:endParaRPr lang="en-US"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Balance sheet and P&amp;L account for the last 2 years certified by an Auditor. </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Acknowledged copy of IT Returns for the last 2 years. </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Proof of Residence - Driving License/Voter I-card/Electricity Bill/Insurance Policy/Telephone Bill. </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Banking History - photocopies of the bank statement showing last 6-months transactions. </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Photographs. </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Proof of Identity - Passport Copy/Voter's I-card/Driving License/Employer's Card. </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Signature verification from the bank. </a:t>
            </a:r>
            <a:endParaRPr lang="en-US" dirty="0">
              <a:solidFill>
                <a:schemeClr val="tx2"/>
              </a:solidFill>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Sole Proprietorship Declaration on the letter head</a:t>
            </a:r>
            <a:endParaRPr lang="en-US" dirty="0">
              <a:solidFill>
                <a:schemeClr val="tx2"/>
              </a:solidFill>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0F7258B3-A845-41F9-BB81-C6CB345D016C}"/>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Documentation</a:t>
            </a:r>
            <a:endParaRPr lang="en-US" b="0">
              <a:cs typeface="Arial"/>
            </a:endParaRPr>
          </a:p>
        </p:txBody>
      </p:sp>
      <p:sp>
        <p:nvSpPr>
          <p:cNvPr id="4" name="Slide Number Placeholder 3">
            <a:extLst>
              <a:ext uri="{FF2B5EF4-FFF2-40B4-BE49-F238E27FC236}">
                <a16:creationId xmlns:a16="http://schemas.microsoft.com/office/drawing/2014/main" id="{79B2D02F-FB76-4CC2-A872-BFEB35A577F7}"/>
              </a:ext>
            </a:extLst>
          </p:cNvPr>
          <p:cNvSpPr>
            <a:spLocks noGrp="1"/>
          </p:cNvSpPr>
          <p:nvPr>
            <p:ph type="sldNum" sz="quarter" idx="12"/>
          </p:nvPr>
        </p:nvSpPr>
        <p:spPr/>
        <p:txBody>
          <a:bodyPr/>
          <a:lstStyle/>
          <a:p>
            <a:fld id="{C7F1B9D8-1D95-44B3-9E1C-E404196FC055}" type="slidenum">
              <a:rPr lang="hi-IN" smtClean="0"/>
              <a:t>62</a:t>
            </a:fld>
            <a:endParaRPr lang="hi-IN"/>
          </a:p>
        </p:txBody>
      </p:sp>
    </p:spTree>
    <p:extLst>
      <p:ext uri="{BB962C8B-B14F-4D97-AF65-F5344CB8AC3E}">
        <p14:creationId xmlns:p14="http://schemas.microsoft.com/office/powerpoint/2010/main" val="22040109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C1379F-B706-4DA1-AE10-92E61287F986}"/>
              </a:ext>
            </a:extLst>
          </p:cNvPr>
          <p:cNvSpPr>
            <a:spLocks noGrp="1"/>
          </p:cNvSpPr>
          <p:nvPr>
            <p:ph type="title"/>
          </p:nvPr>
        </p:nvSpPr>
        <p:spPr>
          <a:xfrm>
            <a:off x="533401" y="170374"/>
            <a:ext cx="9690100" cy="461665"/>
          </a:xfrm>
        </p:spPr>
        <p:txBody>
          <a:bodyPr/>
          <a:lstStyle/>
          <a:p>
            <a:pPr algn="ctr">
              <a:lnSpc>
                <a:spcPct val="100000"/>
              </a:lnSpc>
              <a:spcAft>
                <a:spcPct val="0"/>
              </a:spcAft>
            </a:pPr>
            <a:r>
              <a:rPr lang="en-US">
                <a:latin typeface="Arial"/>
                <a:cs typeface="Arial"/>
              </a:rPr>
              <a:t>Verification of documents &amp; Processing of loan</a:t>
            </a:r>
            <a:endParaRPr lang="en-US" b="0">
              <a:latin typeface="Arial"/>
              <a:cs typeface="Arial"/>
            </a:endParaRPr>
          </a:p>
        </p:txBody>
      </p:sp>
      <p:sp>
        <p:nvSpPr>
          <p:cNvPr id="4" name="Slide Number Placeholder 3">
            <a:extLst>
              <a:ext uri="{FF2B5EF4-FFF2-40B4-BE49-F238E27FC236}">
                <a16:creationId xmlns:a16="http://schemas.microsoft.com/office/drawing/2014/main" id="{AFB3C781-9056-4585-A115-2DB56381AF03}"/>
              </a:ext>
            </a:extLst>
          </p:cNvPr>
          <p:cNvSpPr>
            <a:spLocks noGrp="1"/>
          </p:cNvSpPr>
          <p:nvPr>
            <p:ph type="sldNum" sz="quarter" idx="12"/>
          </p:nvPr>
        </p:nvSpPr>
        <p:spPr/>
        <p:txBody>
          <a:bodyPr/>
          <a:lstStyle/>
          <a:p>
            <a:fld id="{C7F1B9D8-1D95-44B3-9E1C-E404196FC055}" type="slidenum">
              <a:rPr lang="hi-IN" smtClean="0"/>
              <a:t>63</a:t>
            </a:fld>
            <a:endParaRPr lang="hi-IN"/>
          </a:p>
        </p:txBody>
      </p:sp>
      <p:sp>
        <p:nvSpPr>
          <p:cNvPr id="5" name="Line 2">
            <a:extLst>
              <a:ext uri="{FF2B5EF4-FFF2-40B4-BE49-F238E27FC236}">
                <a16:creationId xmlns:a16="http://schemas.microsoft.com/office/drawing/2014/main" id="{08928F10-FE94-43C4-82C4-099AB3A8802B}"/>
              </a:ext>
            </a:extLst>
          </p:cNvPr>
          <p:cNvSpPr>
            <a:spLocks noChangeShapeType="1"/>
          </p:cNvSpPr>
          <p:nvPr/>
        </p:nvSpPr>
        <p:spPr bwMode="auto">
          <a:xfrm>
            <a:off x="347932" y="1304026"/>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6" name="Line 3">
            <a:extLst>
              <a:ext uri="{FF2B5EF4-FFF2-40B4-BE49-F238E27FC236}">
                <a16:creationId xmlns:a16="http://schemas.microsoft.com/office/drawing/2014/main" id="{317F11C0-3791-4B11-90D3-92A9BFC9BD4B}"/>
              </a:ext>
            </a:extLst>
          </p:cNvPr>
          <p:cNvSpPr>
            <a:spLocks noChangeShapeType="1"/>
          </p:cNvSpPr>
          <p:nvPr/>
        </p:nvSpPr>
        <p:spPr bwMode="auto">
          <a:xfrm>
            <a:off x="8806132" y="1304026"/>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4">
            <a:extLst>
              <a:ext uri="{FF2B5EF4-FFF2-40B4-BE49-F238E27FC236}">
                <a16:creationId xmlns:a16="http://schemas.microsoft.com/office/drawing/2014/main" id="{5F58B4AA-278A-4B52-B27C-2CCC6EB1C99D}"/>
              </a:ext>
            </a:extLst>
          </p:cNvPr>
          <p:cNvSpPr>
            <a:spLocks noChangeShapeType="1"/>
          </p:cNvSpPr>
          <p:nvPr/>
        </p:nvSpPr>
        <p:spPr bwMode="auto">
          <a:xfrm>
            <a:off x="347932" y="1304026"/>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5">
            <a:extLst>
              <a:ext uri="{FF2B5EF4-FFF2-40B4-BE49-F238E27FC236}">
                <a16:creationId xmlns:a16="http://schemas.microsoft.com/office/drawing/2014/main" id="{B39EA7C1-43B4-4A0B-A482-35CEE9064513}"/>
              </a:ext>
            </a:extLst>
          </p:cNvPr>
          <p:cNvSpPr>
            <a:spLocks noChangeShapeType="1"/>
          </p:cNvSpPr>
          <p:nvPr/>
        </p:nvSpPr>
        <p:spPr bwMode="auto">
          <a:xfrm>
            <a:off x="347932" y="6409426"/>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6">
            <a:extLst>
              <a:ext uri="{FF2B5EF4-FFF2-40B4-BE49-F238E27FC236}">
                <a16:creationId xmlns:a16="http://schemas.microsoft.com/office/drawing/2014/main" id="{6BD29DE9-49B0-4B8B-B1BD-1F6ED7864F5B}"/>
              </a:ext>
            </a:extLst>
          </p:cNvPr>
          <p:cNvSpPr>
            <a:spLocks noChangeShapeType="1"/>
          </p:cNvSpPr>
          <p:nvPr/>
        </p:nvSpPr>
        <p:spPr bwMode="auto">
          <a:xfrm>
            <a:off x="347932" y="1761226"/>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7">
            <a:extLst>
              <a:ext uri="{FF2B5EF4-FFF2-40B4-BE49-F238E27FC236}">
                <a16:creationId xmlns:a16="http://schemas.microsoft.com/office/drawing/2014/main" id="{3D5A64BC-9E4C-4D20-8F7D-5A4874F6D1A9}"/>
              </a:ext>
            </a:extLst>
          </p:cNvPr>
          <p:cNvSpPr>
            <a:spLocks noChangeShapeType="1"/>
          </p:cNvSpPr>
          <p:nvPr/>
        </p:nvSpPr>
        <p:spPr bwMode="auto">
          <a:xfrm>
            <a:off x="2481532" y="1304026"/>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8">
            <a:extLst>
              <a:ext uri="{FF2B5EF4-FFF2-40B4-BE49-F238E27FC236}">
                <a16:creationId xmlns:a16="http://schemas.microsoft.com/office/drawing/2014/main" id="{68389A43-1376-4ECD-B326-A264936FCD57}"/>
              </a:ext>
            </a:extLst>
          </p:cNvPr>
          <p:cNvSpPr>
            <a:spLocks noChangeShapeType="1"/>
          </p:cNvSpPr>
          <p:nvPr/>
        </p:nvSpPr>
        <p:spPr bwMode="auto">
          <a:xfrm>
            <a:off x="4767532" y="1304026"/>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9">
            <a:extLst>
              <a:ext uri="{FF2B5EF4-FFF2-40B4-BE49-F238E27FC236}">
                <a16:creationId xmlns:a16="http://schemas.microsoft.com/office/drawing/2014/main" id="{43185125-4EC0-4F9F-853C-6C114104D877}"/>
              </a:ext>
            </a:extLst>
          </p:cNvPr>
          <p:cNvSpPr>
            <a:spLocks noChangeShapeType="1"/>
          </p:cNvSpPr>
          <p:nvPr/>
        </p:nvSpPr>
        <p:spPr bwMode="auto">
          <a:xfrm>
            <a:off x="6977332" y="1304026"/>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4" name="Rectangle 13">
            <a:extLst>
              <a:ext uri="{FF2B5EF4-FFF2-40B4-BE49-F238E27FC236}">
                <a16:creationId xmlns:a16="http://schemas.microsoft.com/office/drawing/2014/main" id="{955D7F8D-9528-4DDE-A307-52C04D406A86}"/>
              </a:ext>
            </a:extLst>
          </p:cNvPr>
          <p:cNvSpPr>
            <a:spLocks noChangeArrowheads="1"/>
          </p:cNvSpPr>
          <p:nvPr/>
        </p:nvSpPr>
        <p:spPr bwMode="auto">
          <a:xfrm>
            <a:off x="728932" y="1380227"/>
            <a:ext cx="111761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SCRUTINY</a:t>
            </a:r>
          </a:p>
        </p:txBody>
      </p:sp>
      <p:sp>
        <p:nvSpPr>
          <p:cNvPr id="15" name="Rectangle 14">
            <a:extLst>
              <a:ext uri="{FF2B5EF4-FFF2-40B4-BE49-F238E27FC236}">
                <a16:creationId xmlns:a16="http://schemas.microsoft.com/office/drawing/2014/main" id="{F79574AB-20CA-4079-B7F5-1FEC3E8661BA}"/>
              </a:ext>
            </a:extLst>
          </p:cNvPr>
          <p:cNvSpPr>
            <a:spLocks noChangeArrowheads="1"/>
          </p:cNvSpPr>
          <p:nvPr/>
        </p:nvSpPr>
        <p:spPr bwMode="auto">
          <a:xfrm>
            <a:off x="2710132" y="1380227"/>
            <a:ext cx="1484317"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VERIFICATION</a:t>
            </a:r>
          </a:p>
        </p:txBody>
      </p:sp>
      <p:sp>
        <p:nvSpPr>
          <p:cNvPr id="16" name="Rectangle 15">
            <a:extLst>
              <a:ext uri="{FF2B5EF4-FFF2-40B4-BE49-F238E27FC236}">
                <a16:creationId xmlns:a16="http://schemas.microsoft.com/office/drawing/2014/main" id="{ED254CD2-A28F-4F17-BD1A-944E96F59524}"/>
              </a:ext>
            </a:extLst>
          </p:cNvPr>
          <p:cNvSpPr>
            <a:spLocks noChangeArrowheads="1"/>
          </p:cNvSpPr>
          <p:nvPr/>
        </p:nvSpPr>
        <p:spPr bwMode="auto">
          <a:xfrm>
            <a:off x="5224732" y="1380227"/>
            <a:ext cx="116679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SANCTION</a:t>
            </a:r>
          </a:p>
        </p:txBody>
      </p:sp>
      <p:sp>
        <p:nvSpPr>
          <p:cNvPr id="17" name="Rectangle 16">
            <a:extLst>
              <a:ext uri="{FF2B5EF4-FFF2-40B4-BE49-F238E27FC236}">
                <a16:creationId xmlns:a16="http://schemas.microsoft.com/office/drawing/2014/main" id="{719463B0-35EB-477E-937A-5223388492B9}"/>
              </a:ext>
            </a:extLst>
          </p:cNvPr>
          <p:cNvSpPr>
            <a:spLocks noChangeArrowheads="1"/>
          </p:cNvSpPr>
          <p:nvPr/>
        </p:nvSpPr>
        <p:spPr bwMode="auto">
          <a:xfrm>
            <a:off x="7129732" y="1380227"/>
            <a:ext cx="122033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DISBURSAL</a:t>
            </a:r>
          </a:p>
        </p:txBody>
      </p:sp>
      <p:sp>
        <p:nvSpPr>
          <p:cNvPr id="18" name="Rectangle 17">
            <a:extLst>
              <a:ext uri="{FF2B5EF4-FFF2-40B4-BE49-F238E27FC236}">
                <a16:creationId xmlns:a16="http://schemas.microsoft.com/office/drawing/2014/main" id="{B9F938A1-A4D7-4ACB-854D-9E29F3B3D8DC}"/>
              </a:ext>
            </a:extLst>
          </p:cNvPr>
          <p:cNvSpPr>
            <a:spLocks noChangeArrowheads="1"/>
          </p:cNvSpPr>
          <p:nvPr/>
        </p:nvSpPr>
        <p:spPr bwMode="auto">
          <a:xfrm>
            <a:off x="347932" y="1761227"/>
            <a:ext cx="2057400" cy="65516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Check for credit worthiness of customer</a:t>
            </a:r>
          </a:p>
          <a:p>
            <a:pPr>
              <a:spcBef>
                <a:spcPct val="50000"/>
              </a:spcBef>
            </a:pPr>
            <a:r>
              <a:rPr lang="en-US"/>
              <a:t>Check for repayment capacity </a:t>
            </a:r>
          </a:p>
          <a:p>
            <a:pPr>
              <a:spcBef>
                <a:spcPct val="50000"/>
              </a:spcBef>
            </a:pPr>
            <a:r>
              <a:rPr lang="en-US"/>
              <a:t>Check for de-duplication of customer</a:t>
            </a:r>
          </a:p>
          <a:p>
            <a:pPr>
              <a:spcBef>
                <a:spcPct val="50000"/>
              </a:spcBef>
            </a:pPr>
            <a:r>
              <a:rPr lang="en-US"/>
              <a:t>Check if customer is present in the list of ‘Rejected customers, black listed customers, or defaulted customers’.</a:t>
            </a:r>
          </a:p>
          <a:p>
            <a:pPr>
              <a:spcBef>
                <a:spcPct val="50000"/>
              </a:spcBef>
            </a:pPr>
            <a:endParaRPr lang="en-US"/>
          </a:p>
          <a:p>
            <a:pPr>
              <a:spcBef>
                <a:spcPct val="50000"/>
              </a:spcBef>
            </a:pPr>
            <a:endParaRPr lang="en-US"/>
          </a:p>
          <a:p>
            <a:pPr>
              <a:spcBef>
                <a:spcPct val="50000"/>
              </a:spcBef>
            </a:pPr>
            <a:endParaRPr lang="en-US"/>
          </a:p>
          <a:p>
            <a:pPr>
              <a:spcBef>
                <a:spcPct val="50000"/>
              </a:spcBef>
            </a:pPr>
            <a:endParaRPr lang="en-US"/>
          </a:p>
        </p:txBody>
      </p:sp>
      <p:sp>
        <p:nvSpPr>
          <p:cNvPr id="19" name="Rectangle 18">
            <a:extLst>
              <a:ext uri="{FF2B5EF4-FFF2-40B4-BE49-F238E27FC236}">
                <a16:creationId xmlns:a16="http://schemas.microsoft.com/office/drawing/2014/main" id="{9266717F-ACAB-4AC8-A9E3-57D0B3A7AF47}"/>
              </a:ext>
            </a:extLst>
          </p:cNvPr>
          <p:cNvSpPr>
            <a:spLocks noChangeArrowheads="1"/>
          </p:cNvSpPr>
          <p:nvPr/>
        </p:nvSpPr>
        <p:spPr bwMode="auto">
          <a:xfrm>
            <a:off x="2557732" y="1989827"/>
            <a:ext cx="2133600" cy="410881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Verification of details of property</a:t>
            </a:r>
          </a:p>
          <a:p>
            <a:pPr>
              <a:spcBef>
                <a:spcPct val="50000"/>
              </a:spcBef>
            </a:pPr>
            <a:r>
              <a:rPr lang="en-US"/>
              <a:t>Verification of valuation report issued</a:t>
            </a:r>
          </a:p>
          <a:p>
            <a:pPr>
              <a:spcBef>
                <a:spcPct val="50000"/>
              </a:spcBef>
            </a:pPr>
            <a:r>
              <a:rPr lang="en-US"/>
              <a:t>By property valuers</a:t>
            </a:r>
          </a:p>
          <a:p>
            <a:pPr>
              <a:spcBef>
                <a:spcPct val="50000"/>
              </a:spcBef>
            </a:pPr>
            <a:r>
              <a:rPr lang="en-US"/>
              <a:t>Verification of property documents, </a:t>
            </a:r>
          </a:p>
          <a:p>
            <a:pPr>
              <a:spcBef>
                <a:spcPct val="50000"/>
              </a:spcBef>
            </a:pPr>
            <a:r>
              <a:rPr lang="en-US"/>
              <a:t>if there’s any encumberance.</a:t>
            </a:r>
          </a:p>
          <a:p>
            <a:pPr>
              <a:spcBef>
                <a:spcPct val="50000"/>
              </a:spcBef>
            </a:pPr>
            <a:endParaRPr lang="en-US"/>
          </a:p>
        </p:txBody>
      </p:sp>
      <p:sp>
        <p:nvSpPr>
          <p:cNvPr id="20" name="Rectangle 19">
            <a:extLst>
              <a:ext uri="{FF2B5EF4-FFF2-40B4-BE49-F238E27FC236}">
                <a16:creationId xmlns:a16="http://schemas.microsoft.com/office/drawing/2014/main" id="{F97FCE9D-9AE8-4F00-B218-27362D894B93}"/>
              </a:ext>
            </a:extLst>
          </p:cNvPr>
          <p:cNvSpPr>
            <a:spLocks noChangeArrowheads="1"/>
          </p:cNvSpPr>
          <p:nvPr/>
        </p:nvSpPr>
        <p:spPr bwMode="auto">
          <a:xfrm>
            <a:off x="4767532" y="1989826"/>
            <a:ext cx="2133600" cy="3346450"/>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600" dirty="0"/>
              <a:t>Collection of Post dated</a:t>
            </a:r>
          </a:p>
          <a:p>
            <a:pPr>
              <a:spcBef>
                <a:spcPct val="50000"/>
              </a:spcBef>
            </a:pPr>
            <a:r>
              <a:rPr lang="en-US" sz="1600" dirty="0"/>
              <a:t>Cheques , ECS mandates</a:t>
            </a:r>
          </a:p>
          <a:p>
            <a:pPr>
              <a:spcBef>
                <a:spcPct val="50000"/>
              </a:spcBef>
            </a:pPr>
            <a:r>
              <a:rPr lang="en-US" sz="1600" dirty="0"/>
              <a:t>for EMI repayments</a:t>
            </a:r>
          </a:p>
          <a:p>
            <a:pPr>
              <a:spcBef>
                <a:spcPct val="50000"/>
              </a:spcBef>
            </a:pPr>
            <a:r>
              <a:rPr lang="en-US" dirty="0"/>
              <a:t>Collection of ‘processing fee’ </a:t>
            </a:r>
          </a:p>
          <a:p>
            <a:pPr>
              <a:spcBef>
                <a:spcPct val="50000"/>
              </a:spcBef>
            </a:pPr>
            <a:r>
              <a:rPr lang="en-US" dirty="0"/>
              <a:t>(discretion of the respective Bank)</a:t>
            </a:r>
          </a:p>
          <a:p>
            <a:pPr>
              <a:spcBef>
                <a:spcPct val="50000"/>
              </a:spcBef>
            </a:pPr>
            <a:r>
              <a:rPr lang="en-US" dirty="0"/>
              <a:t>Margin determined</a:t>
            </a:r>
          </a:p>
        </p:txBody>
      </p:sp>
      <p:sp>
        <p:nvSpPr>
          <p:cNvPr id="21" name="Rectangle 20">
            <a:extLst>
              <a:ext uri="{FF2B5EF4-FFF2-40B4-BE49-F238E27FC236}">
                <a16:creationId xmlns:a16="http://schemas.microsoft.com/office/drawing/2014/main" id="{D67845F2-F996-4F3D-90EA-87D221CE50F0}"/>
              </a:ext>
            </a:extLst>
          </p:cNvPr>
          <p:cNvSpPr>
            <a:spLocks noChangeArrowheads="1"/>
          </p:cNvSpPr>
          <p:nvPr/>
        </p:nvSpPr>
        <p:spPr bwMode="auto">
          <a:xfrm>
            <a:off x="6901132" y="1989826"/>
            <a:ext cx="1828800" cy="424731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DD/BC issued in favour of builder</a:t>
            </a:r>
          </a:p>
          <a:p>
            <a:pPr>
              <a:spcBef>
                <a:spcPct val="50000"/>
              </a:spcBef>
            </a:pPr>
            <a:r>
              <a:rPr lang="en-US"/>
              <a:t>Single disbursement</a:t>
            </a:r>
          </a:p>
          <a:p>
            <a:pPr>
              <a:spcBef>
                <a:spcPct val="50000"/>
              </a:spcBef>
            </a:pPr>
            <a:r>
              <a:rPr lang="en-US"/>
              <a:t>Multiple disbursements ( for new construction, it’s preferable to do multiple disbursements)</a:t>
            </a:r>
          </a:p>
          <a:p>
            <a:pPr>
              <a:spcBef>
                <a:spcPct val="50000"/>
              </a:spcBef>
            </a:pPr>
            <a:endParaRPr lang="en-US"/>
          </a:p>
          <a:p>
            <a:pPr>
              <a:spcBef>
                <a:spcPct val="50000"/>
              </a:spcBef>
            </a:pPr>
            <a:endParaRPr lang="en-US"/>
          </a:p>
        </p:txBody>
      </p:sp>
    </p:spTree>
    <p:extLst>
      <p:ext uri="{BB962C8B-B14F-4D97-AF65-F5344CB8AC3E}">
        <p14:creationId xmlns:p14="http://schemas.microsoft.com/office/powerpoint/2010/main" val="13083610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BFCD32-AABB-4295-A01D-74D128B298AD}"/>
              </a:ext>
            </a:extLst>
          </p:cNvPr>
          <p:cNvSpPr>
            <a:spLocks noGrp="1"/>
          </p:cNvSpPr>
          <p:nvPr>
            <p:ph type="sldNum" sz="quarter" idx="12"/>
          </p:nvPr>
        </p:nvSpPr>
        <p:spPr/>
        <p:txBody>
          <a:bodyPr/>
          <a:lstStyle/>
          <a:p>
            <a:fld id="{C7F1B9D8-1D95-44B3-9E1C-E404196FC055}" type="slidenum">
              <a:rPr lang="hi-IN" smtClean="0"/>
              <a:t>64</a:t>
            </a:fld>
            <a:endParaRPr lang="hi-IN"/>
          </a:p>
        </p:txBody>
      </p:sp>
      <p:sp>
        <p:nvSpPr>
          <p:cNvPr id="6" name="Title 5">
            <a:extLst>
              <a:ext uri="{FF2B5EF4-FFF2-40B4-BE49-F238E27FC236}">
                <a16:creationId xmlns:a16="http://schemas.microsoft.com/office/drawing/2014/main" id="{8E4DED24-2CDF-4DBA-91B3-B86AE1429542}"/>
              </a:ext>
            </a:extLst>
          </p:cNvPr>
          <p:cNvSpPr>
            <a:spLocks noGrp="1"/>
          </p:cNvSpPr>
          <p:nvPr>
            <p:ph type="title"/>
          </p:nvPr>
        </p:nvSpPr>
        <p:spPr>
          <a:xfrm>
            <a:off x="533401" y="170374"/>
            <a:ext cx="9690100" cy="461665"/>
          </a:xfrm>
        </p:spPr>
        <p:txBody>
          <a:bodyPr/>
          <a:lstStyle/>
          <a:p>
            <a:pPr>
              <a:lnSpc>
                <a:spcPct val="100000"/>
              </a:lnSpc>
              <a:spcAft>
                <a:spcPct val="0"/>
              </a:spcAft>
            </a:pPr>
            <a:r>
              <a:rPr lang="en-US">
                <a:latin typeface="Calibri"/>
                <a:cs typeface="Calibri"/>
              </a:rPr>
              <a:t>Closure of Auto Loan</a:t>
            </a:r>
            <a:endParaRPr lang="en-US" b="0">
              <a:cs typeface="Arial"/>
            </a:endParaRPr>
          </a:p>
        </p:txBody>
      </p:sp>
      <p:sp>
        <p:nvSpPr>
          <p:cNvPr id="8" name="Line 3">
            <a:extLst>
              <a:ext uri="{FF2B5EF4-FFF2-40B4-BE49-F238E27FC236}">
                <a16:creationId xmlns:a16="http://schemas.microsoft.com/office/drawing/2014/main" id="{7B76217E-E378-4C6E-8D39-1E25ED09E145}"/>
              </a:ext>
            </a:extLst>
          </p:cNvPr>
          <p:cNvSpPr>
            <a:spLocks noChangeShapeType="1"/>
          </p:cNvSpPr>
          <p:nvPr/>
        </p:nvSpPr>
        <p:spPr bwMode="auto">
          <a:xfrm>
            <a:off x="1814423" y="1480868"/>
            <a:ext cx="8610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4">
            <a:extLst>
              <a:ext uri="{FF2B5EF4-FFF2-40B4-BE49-F238E27FC236}">
                <a16:creationId xmlns:a16="http://schemas.microsoft.com/office/drawing/2014/main" id="{8068C4AF-EC12-4331-8ED7-7EBBDDB1197E}"/>
              </a:ext>
            </a:extLst>
          </p:cNvPr>
          <p:cNvSpPr>
            <a:spLocks noChangeShapeType="1"/>
          </p:cNvSpPr>
          <p:nvPr/>
        </p:nvSpPr>
        <p:spPr bwMode="auto">
          <a:xfrm>
            <a:off x="1814423" y="1480868"/>
            <a:ext cx="0" cy="4419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5">
            <a:extLst>
              <a:ext uri="{FF2B5EF4-FFF2-40B4-BE49-F238E27FC236}">
                <a16:creationId xmlns:a16="http://schemas.microsoft.com/office/drawing/2014/main" id="{E0AA5500-BFB7-4F77-A8EF-6E03C7D18DAB}"/>
              </a:ext>
            </a:extLst>
          </p:cNvPr>
          <p:cNvSpPr>
            <a:spLocks noChangeShapeType="1"/>
          </p:cNvSpPr>
          <p:nvPr/>
        </p:nvSpPr>
        <p:spPr bwMode="auto">
          <a:xfrm>
            <a:off x="1814423" y="5900468"/>
            <a:ext cx="8534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6">
            <a:extLst>
              <a:ext uri="{FF2B5EF4-FFF2-40B4-BE49-F238E27FC236}">
                <a16:creationId xmlns:a16="http://schemas.microsoft.com/office/drawing/2014/main" id="{F695D54A-3C1A-4F97-B9BD-9EB90091D76A}"/>
              </a:ext>
            </a:extLst>
          </p:cNvPr>
          <p:cNvSpPr>
            <a:spLocks noChangeShapeType="1"/>
          </p:cNvSpPr>
          <p:nvPr/>
        </p:nvSpPr>
        <p:spPr bwMode="auto">
          <a:xfrm>
            <a:off x="10425023" y="1480868"/>
            <a:ext cx="0" cy="4495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7">
            <a:extLst>
              <a:ext uri="{FF2B5EF4-FFF2-40B4-BE49-F238E27FC236}">
                <a16:creationId xmlns:a16="http://schemas.microsoft.com/office/drawing/2014/main" id="{D525965E-910E-48EE-9F4A-5FEE3D425C13}"/>
              </a:ext>
            </a:extLst>
          </p:cNvPr>
          <p:cNvSpPr>
            <a:spLocks noChangeShapeType="1"/>
          </p:cNvSpPr>
          <p:nvPr/>
        </p:nvSpPr>
        <p:spPr bwMode="auto">
          <a:xfrm>
            <a:off x="10196423" y="5900468"/>
            <a:ext cx="228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3" name="Line 8">
            <a:extLst>
              <a:ext uri="{FF2B5EF4-FFF2-40B4-BE49-F238E27FC236}">
                <a16:creationId xmlns:a16="http://schemas.microsoft.com/office/drawing/2014/main" id="{D655A5F8-EF73-4964-B951-C04F60030B5B}"/>
              </a:ext>
            </a:extLst>
          </p:cNvPr>
          <p:cNvSpPr>
            <a:spLocks noChangeShapeType="1"/>
          </p:cNvSpPr>
          <p:nvPr/>
        </p:nvSpPr>
        <p:spPr bwMode="auto">
          <a:xfrm>
            <a:off x="1738223" y="2014268"/>
            <a:ext cx="86868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4" name="Line 9">
            <a:extLst>
              <a:ext uri="{FF2B5EF4-FFF2-40B4-BE49-F238E27FC236}">
                <a16:creationId xmlns:a16="http://schemas.microsoft.com/office/drawing/2014/main" id="{AAF51046-296C-4BF0-A72A-2A783686C3C3}"/>
              </a:ext>
            </a:extLst>
          </p:cNvPr>
          <p:cNvSpPr>
            <a:spLocks noChangeShapeType="1"/>
          </p:cNvSpPr>
          <p:nvPr/>
        </p:nvSpPr>
        <p:spPr bwMode="auto">
          <a:xfrm flipH="1">
            <a:off x="5748069" y="1408982"/>
            <a:ext cx="28754" cy="4491486"/>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5" name="Rectangle 14">
            <a:extLst>
              <a:ext uri="{FF2B5EF4-FFF2-40B4-BE49-F238E27FC236}">
                <a16:creationId xmlns:a16="http://schemas.microsoft.com/office/drawing/2014/main" id="{41029979-2FF0-472D-9B20-9E1DD6ED0D2C}"/>
              </a:ext>
            </a:extLst>
          </p:cNvPr>
          <p:cNvSpPr>
            <a:spLocks noChangeArrowheads="1"/>
          </p:cNvSpPr>
          <p:nvPr/>
        </p:nvSpPr>
        <p:spPr bwMode="auto">
          <a:xfrm>
            <a:off x="3109823" y="1557069"/>
            <a:ext cx="944297"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Request</a:t>
            </a:r>
          </a:p>
        </p:txBody>
      </p:sp>
      <p:sp>
        <p:nvSpPr>
          <p:cNvPr id="16" name="Rectangle 15">
            <a:extLst>
              <a:ext uri="{FF2B5EF4-FFF2-40B4-BE49-F238E27FC236}">
                <a16:creationId xmlns:a16="http://schemas.microsoft.com/office/drawing/2014/main" id="{474F35B3-F833-4D80-A04D-5EE175748648}"/>
              </a:ext>
            </a:extLst>
          </p:cNvPr>
          <p:cNvSpPr>
            <a:spLocks noChangeArrowheads="1"/>
          </p:cNvSpPr>
          <p:nvPr/>
        </p:nvSpPr>
        <p:spPr bwMode="auto">
          <a:xfrm>
            <a:off x="7605623" y="1557069"/>
            <a:ext cx="88697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Closure</a:t>
            </a:r>
          </a:p>
        </p:txBody>
      </p:sp>
      <p:sp>
        <p:nvSpPr>
          <p:cNvPr id="17" name="Rectangle 16">
            <a:extLst>
              <a:ext uri="{FF2B5EF4-FFF2-40B4-BE49-F238E27FC236}">
                <a16:creationId xmlns:a16="http://schemas.microsoft.com/office/drawing/2014/main" id="{9EE7006C-BBBE-4232-8585-61406BFAAF41}"/>
              </a:ext>
            </a:extLst>
          </p:cNvPr>
          <p:cNvSpPr>
            <a:spLocks noChangeArrowheads="1"/>
          </p:cNvSpPr>
          <p:nvPr/>
        </p:nvSpPr>
        <p:spPr bwMode="auto">
          <a:xfrm>
            <a:off x="1966824" y="2395269"/>
            <a:ext cx="3127651" cy="3108543"/>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400"/>
              <a:t>Loan tenor completed</a:t>
            </a:r>
          </a:p>
          <a:p>
            <a:endParaRPr lang="en-US" sz="1400"/>
          </a:p>
          <a:p>
            <a:endParaRPr lang="en-US" sz="1400"/>
          </a:p>
          <a:p>
            <a:r>
              <a:rPr lang="en-US" sz="1400"/>
              <a:t>Customer defaults payments and bank </a:t>
            </a:r>
          </a:p>
          <a:p>
            <a:r>
              <a:rPr lang="en-US" sz="1400"/>
              <a:t>closes the Loan by liquidating security </a:t>
            </a:r>
          </a:p>
          <a:p>
            <a:r>
              <a:rPr lang="en-US" sz="1400"/>
              <a:t>offered for the loan</a:t>
            </a:r>
          </a:p>
          <a:p>
            <a:endParaRPr lang="en-US" sz="1400"/>
          </a:p>
          <a:p>
            <a:endParaRPr lang="en-US" sz="1400"/>
          </a:p>
          <a:p>
            <a:r>
              <a:rPr lang="en-US" sz="1400"/>
              <a:t>Customer requests for foreclosure</a:t>
            </a:r>
          </a:p>
          <a:p>
            <a:endParaRPr lang="en-US" sz="1400"/>
          </a:p>
          <a:p>
            <a:endParaRPr lang="en-US" sz="1400"/>
          </a:p>
          <a:p>
            <a:endParaRPr lang="en-US" sz="1400"/>
          </a:p>
          <a:p>
            <a:r>
              <a:rPr lang="en-US" sz="1400"/>
              <a:t>Customer requests another bank to take</a:t>
            </a:r>
          </a:p>
          <a:p>
            <a:r>
              <a:rPr lang="en-US" sz="1400"/>
              <a:t>Over the existing housing loan</a:t>
            </a:r>
          </a:p>
        </p:txBody>
      </p:sp>
      <p:sp>
        <p:nvSpPr>
          <p:cNvPr id="18" name="Rectangle 17">
            <a:extLst>
              <a:ext uri="{FF2B5EF4-FFF2-40B4-BE49-F238E27FC236}">
                <a16:creationId xmlns:a16="http://schemas.microsoft.com/office/drawing/2014/main" id="{ACB4FBA9-9543-4FB6-986A-6D50478FA869}"/>
              </a:ext>
            </a:extLst>
          </p:cNvPr>
          <p:cNvSpPr>
            <a:spLocks noChangeArrowheads="1"/>
          </p:cNvSpPr>
          <p:nvPr/>
        </p:nvSpPr>
        <p:spPr bwMode="auto">
          <a:xfrm>
            <a:off x="5700623" y="2112693"/>
            <a:ext cx="4495800" cy="3970318"/>
          </a:xfrm>
          <a:prstGeom prst="rect">
            <a:avLst/>
          </a:prstGeom>
          <a:noFill/>
          <a:ln w="9525">
            <a:noFill/>
            <a:miter lim="800000"/>
            <a:headEnd/>
            <a:tailEnd/>
          </a:ln>
          <a:effectLst/>
        </p:spPr>
        <p:txBody>
          <a:bodyPr wrap="squar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200" dirty="0"/>
              <a:t>Loan account closed and documents pertaining to</a:t>
            </a:r>
          </a:p>
          <a:p>
            <a:r>
              <a:rPr lang="en-US" sz="1200" dirty="0"/>
              <a:t>The property returned to the customer.</a:t>
            </a:r>
          </a:p>
          <a:p>
            <a:endParaRPr lang="en-US" sz="1200" dirty="0"/>
          </a:p>
          <a:p>
            <a:endParaRPr lang="en-US" sz="1200" dirty="0"/>
          </a:p>
          <a:p>
            <a:r>
              <a:rPr lang="en-US" sz="1200" dirty="0"/>
              <a:t>Bank has the authority to sell the property and to </a:t>
            </a:r>
          </a:p>
          <a:p>
            <a:r>
              <a:rPr lang="en-US" sz="1200" dirty="0"/>
              <a:t>Recover its dues from the sale proceeds. Amount</a:t>
            </a:r>
          </a:p>
          <a:p>
            <a:r>
              <a:rPr lang="en-US" sz="1200" dirty="0"/>
              <a:t>Left after bank dues are covered is returned back </a:t>
            </a:r>
          </a:p>
          <a:p>
            <a:r>
              <a:rPr lang="en-US" sz="1200" dirty="0"/>
              <a:t>To customer  and loan account is closed ,post dated</a:t>
            </a:r>
          </a:p>
          <a:p>
            <a:r>
              <a:rPr lang="en-US" sz="1200" dirty="0"/>
              <a:t>Cheques returned</a:t>
            </a:r>
          </a:p>
          <a:p>
            <a:endParaRPr lang="en-US" sz="1200" dirty="0"/>
          </a:p>
          <a:p>
            <a:r>
              <a:rPr lang="en-US" sz="1200" dirty="0"/>
              <a:t>Complete dues recovered from customer, and property </a:t>
            </a:r>
          </a:p>
          <a:p>
            <a:r>
              <a:rPr lang="en-US" sz="1200" dirty="0"/>
              <a:t>Documents returned to the client. Bank will charge penalty towards </a:t>
            </a:r>
          </a:p>
          <a:p>
            <a:r>
              <a:rPr lang="en-US" sz="1200" dirty="0"/>
              <a:t>foreclosure of the loan account.</a:t>
            </a:r>
          </a:p>
          <a:p>
            <a:endParaRPr lang="en-US" sz="1200" dirty="0"/>
          </a:p>
          <a:p>
            <a:r>
              <a:rPr lang="en-US" sz="1200" dirty="0"/>
              <a:t>Banks where loan is held receive the repayment for outstanding balance </a:t>
            </a:r>
          </a:p>
          <a:p>
            <a:r>
              <a:rPr lang="en-US" sz="1200" dirty="0"/>
              <a:t>from another Bank taking over the loan ; and property documents are returned </a:t>
            </a:r>
          </a:p>
          <a:p>
            <a:r>
              <a:rPr lang="en-US" sz="1200" dirty="0"/>
              <a:t> to the bank taking over the loan.</a:t>
            </a:r>
          </a:p>
          <a:p>
            <a:r>
              <a:rPr lang="en-US" sz="1200" dirty="0"/>
              <a:t>Foreclosure charges are also paid by the latter bank.</a:t>
            </a:r>
          </a:p>
          <a:p>
            <a:endParaRPr lang="en-US" sz="1200" dirty="0"/>
          </a:p>
        </p:txBody>
      </p:sp>
      <p:sp>
        <p:nvSpPr>
          <p:cNvPr id="19" name="Line 14">
            <a:extLst>
              <a:ext uri="{FF2B5EF4-FFF2-40B4-BE49-F238E27FC236}">
                <a16:creationId xmlns:a16="http://schemas.microsoft.com/office/drawing/2014/main" id="{5476D349-C65F-4DD8-B4D7-62A4F8C9F112}"/>
              </a:ext>
            </a:extLst>
          </p:cNvPr>
          <p:cNvSpPr>
            <a:spLocks noChangeShapeType="1"/>
          </p:cNvSpPr>
          <p:nvPr/>
        </p:nvSpPr>
        <p:spPr bwMode="auto">
          <a:xfrm>
            <a:off x="1814423" y="2776268"/>
            <a:ext cx="8534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0" name="Line 15">
            <a:extLst>
              <a:ext uri="{FF2B5EF4-FFF2-40B4-BE49-F238E27FC236}">
                <a16:creationId xmlns:a16="http://schemas.microsoft.com/office/drawing/2014/main" id="{D3E227F4-D689-45F0-9654-90C239AA10EA}"/>
              </a:ext>
            </a:extLst>
          </p:cNvPr>
          <p:cNvSpPr>
            <a:spLocks noChangeShapeType="1"/>
          </p:cNvSpPr>
          <p:nvPr/>
        </p:nvSpPr>
        <p:spPr bwMode="auto">
          <a:xfrm>
            <a:off x="1814423" y="3766868"/>
            <a:ext cx="8534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1" name="Line 16">
            <a:extLst>
              <a:ext uri="{FF2B5EF4-FFF2-40B4-BE49-F238E27FC236}">
                <a16:creationId xmlns:a16="http://schemas.microsoft.com/office/drawing/2014/main" id="{8B004C3A-3D9A-4271-9A84-3DEEC0E2E753}"/>
              </a:ext>
            </a:extLst>
          </p:cNvPr>
          <p:cNvSpPr>
            <a:spLocks noChangeShapeType="1"/>
          </p:cNvSpPr>
          <p:nvPr/>
        </p:nvSpPr>
        <p:spPr bwMode="auto">
          <a:xfrm>
            <a:off x="1814423" y="4681268"/>
            <a:ext cx="8610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Tree>
    <p:extLst>
      <p:ext uri="{BB962C8B-B14F-4D97-AF65-F5344CB8AC3E}">
        <p14:creationId xmlns:p14="http://schemas.microsoft.com/office/powerpoint/2010/main" val="1330738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819B6-1118-431B-BC52-1BD11ECDCA79}"/>
              </a:ext>
            </a:extLst>
          </p:cNvPr>
          <p:cNvSpPr>
            <a:spLocks noGrp="1"/>
          </p:cNvSpPr>
          <p:nvPr>
            <p:ph idx="1"/>
          </p:nvPr>
        </p:nvSpPr>
        <p:spPr>
          <a:xfrm>
            <a:off x="421256" y="1106757"/>
            <a:ext cx="10713631" cy="4351338"/>
          </a:xfrm>
        </p:spPr>
        <p:txBody>
          <a:bodyPr vert="horz" lIns="91440" tIns="45720" rIns="91440" bIns="45720" rtlCol="0" anchor="t">
            <a:normAutofit fontScale="62500" lnSpcReduction="20000"/>
          </a:bodyPr>
          <a:lstStyle/>
          <a:p>
            <a:pPr algn="just">
              <a:lnSpc>
                <a:spcPct val="150000"/>
              </a:lnSpc>
              <a:spcBef>
                <a:spcPts val="200"/>
              </a:spcBef>
              <a:spcAft>
                <a:spcPct val="0"/>
              </a:spcAft>
            </a:pPr>
            <a:r>
              <a:rPr lang="en-US">
                <a:solidFill>
                  <a:schemeClr val="tx2"/>
                </a:solidFill>
                <a:cs typeface="Calibri"/>
              </a:rPr>
              <a:t>These loans are specifically offered for the pursuit of academics in recognized schools, colleges and various other educational institutions, both in India and abroad. </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Maximum amount of loan for study in India is Rs.7.50 lacs</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Maximum amount of loan for study abroad is Rs.15.00 lacs</a:t>
            </a:r>
            <a:endParaRPr lang="en-US" dirty="0">
              <a:ea typeface="+mn-lt"/>
              <a:cs typeface="+mn-lt"/>
            </a:endParaRPr>
          </a:p>
          <a:p>
            <a:pPr algn="just">
              <a:lnSpc>
                <a:spcPct val="150000"/>
              </a:lnSpc>
              <a:spcBef>
                <a:spcPts val="200"/>
              </a:spcBef>
              <a:spcAft>
                <a:spcPct val="0"/>
              </a:spcAft>
            </a:pPr>
            <a:br>
              <a:rPr lang="en-US" dirty="0">
                <a:ea typeface="+mn-lt"/>
                <a:cs typeface="+mn-lt"/>
              </a:rPr>
            </a:br>
            <a:r>
              <a:rPr lang="en-US" b="1">
                <a:solidFill>
                  <a:schemeClr val="tx2"/>
                </a:solidFill>
                <a:cs typeface="Calibri"/>
              </a:rPr>
              <a:t>Eligible Courses</a:t>
            </a:r>
            <a:r>
              <a:rPr lang="en-US" dirty="0">
                <a:solidFill>
                  <a:schemeClr val="tx2"/>
                </a:solidFill>
                <a:cs typeface="Calibri"/>
              </a:rPr>
              <a:t> </a:t>
            </a:r>
            <a:endParaRPr lang="en-US" dirty="0">
              <a:solidFill>
                <a:schemeClr val="tx2"/>
              </a:solidFill>
              <a:ea typeface="+mn-lt"/>
              <a:cs typeface="+mn-lt"/>
            </a:endParaRPr>
          </a:p>
          <a:p>
            <a:pPr algn="just">
              <a:lnSpc>
                <a:spcPct val="150000"/>
              </a:lnSpc>
              <a:spcBef>
                <a:spcPts val="200"/>
              </a:spcBef>
              <a:spcAft>
                <a:spcPct val="0"/>
              </a:spcAft>
            </a:pPr>
            <a:r>
              <a:rPr lang="en-US">
                <a:solidFill>
                  <a:schemeClr val="tx2"/>
                </a:solidFill>
                <a:cs typeface="Calibri"/>
              </a:rPr>
              <a:t>Graduation courses/ Post graduation courses/ Professional courses</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Other courses leading to diploma, degree etc. conducted by colleges, universities approved by UGC/ Government/ AICTE etc.</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All educational qualification certificates including admission offer letter sent by the institute where the candidate desires to study should be attached to the application. </a:t>
            </a:r>
            <a:endParaRPr lang="en-US" dirty="0">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94218691-B641-4141-8364-ED369109F8C0}"/>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Education loan</a:t>
            </a:r>
            <a:endParaRPr lang="en-US" b="0">
              <a:cs typeface="Arial"/>
            </a:endParaRPr>
          </a:p>
        </p:txBody>
      </p:sp>
      <p:sp>
        <p:nvSpPr>
          <p:cNvPr id="4" name="Slide Number Placeholder 3">
            <a:extLst>
              <a:ext uri="{FF2B5EF4-FFF2-40B4-BE49-F238E27FC236}">
                <a16:creationId xmlns:a16="http://schemas.microsoft.com/office/drawing/2014/main" id="{A91EEDA7-EC12-4273-BF79-5ED7A7AAFBDC}"/>
              </a:ext>
            </a:extLst>
          </p:cNvPr>
          <p:cNvSpPr>
            <a:spLocks noGrp="1"/>
          </p:cNvSpPr>
          <p:nvPr>
            <p:ph type="sldNum" sz="quarter" idx="12"/>
          </p:nvPr>
        </p:nvSpPr>
        <p:spPr/>
        <p:txBody>
          <a:bodyPr/>
          <a:lstStyle/>
          <a:p>
            <a:fld id="{C7F1B9D8-1D95-44B3-9E1C-E404196FC055}" type="slidenum">
              <a:rPr lang="hi-IN" smtClean="0"/>
              <a:t>65</a:t>
            </a:fld>
            <a:endParaRPr lang="hi-IN"/>
          </a:p>
        </p:txBody>
      </p:sp>
    </p:spTree>
    <p:extLst>
      <p:ext uri="{BB962C8B-B14F-4D97-AF65-F5344CB8AC3E}">
        <p14:creationId xmlns:p14="http://schemas.microsoft.com/office/powerpoint/2010/main" val="2350016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21CE94-2227-4BA0-9839-136C346A376A}"/>
              </a:ext>
            </a:extLst>
          </p:cNvPr>
          <p:cNvSpPr>
            <a:spLocks noGrp="1"/>
          </p:cNvSpPr>
          <p:nvPr>
            <p:ph idx="1"/>
          </p:nvPr>
        </p:nvSpPr>
        <p:spPr>
          <a:xfrm>
            <a:off x="579407" y="1250531"/>
            <a:ext cx="10713631" cy="4351338"/>
          </a:xfrm>
        </p:spPr>
        <p:txBody>
          <a:bodyPr vert="horz" lIns="91440" tIns="45720" rIns="91440" bIns="45720" rtlCol="0" anchor="t">
            <a:normAutofit/>
          </a:bodyPr>
          <a:lstStyle/>
          <a:p>
            <a:pPr algn="just">
              <a:lnSpc>
                <a:spcPct val="150000"/>
              </a:lnSpc>
              <a:spcBef>
                <a:spcPts val="200"/>
              </a:spcBef>
              <a:spcAft>
                <a:spcPct val="0"/>
              </a:spcAft>
            </a:pPr>
            <a:r>
              <a:rPr lang="en-US">
                <a:solidFill>
                  <a:schemeClr val="tx2"/>
                </a:solidFill>
                <a:cs typeface="Calibri"/>
              </a:rPr>
              <a:t>Education Loan for the following purposes can be considered: </a:t>
            </a:r>
            <a:endParaRPr lang="en-US">
              <a:ea typeface="+mn-lt"/>
              <a:cs typeface="+mn-lt"/>
            </a:endParaRPr>
          </a:p>
          <a:p>
            <a:pPr marL="342900" indent="-342900" algn="just">
              <a:lnSpc>
                <a:spcPct val="150000"/>
              </a:lnSpc>
              <a:spcBef>
                <a:spcPts val="200"/>
              </a:spcBef>
              <a:spcAft>
                <a:spcPct val="0"/>
              </a:spcAft>
              <a:buFont typeface="Arial,Sans-Serif" panose="05000000000000000000" pitchFamily="2" charset="2"/>
              <a:buChar char="•"/>
            </a:pPr>
            <a:r>
              <a:rPr lang="en-US">
                <a:solidFill>
                  <a:schemeClr val="tx2"/>
                </a:solidFill>
                <a:cs typeface="Calibri"/>
              </a:rPr>
              <a:t>Fees payable to college/school/hostel </a:t>
            </a:r>
            <a:endParaRPr lang="en-US">
              <a:ea typeface="+mn-lt"/>
              <a:cs typeface="+mn-lt"/>
            </a:endParaRPr>
          </a:p>
          <a:p>
            <a:pPr marL="342900" indent="-342900" algn="just">
              <a:lnSpc>
                <a:spcPct val="150000"/>
              </a:lnSpc>
              <a:spcBef>
                <a:spcPts val="200"/>
              </a:spcBef>
              <a:spcAft>
                <a:spcPct val="0"/>
              </a:spcAft>
              <a:buFont typeface="Arial,Sans-Serif" panose="05000000000000000000" pitchFamily="2" charset="2"/>
              <a:buChar char="•"/>
            </a:pPr>
            <a:r>
              <a:rPr lang="en-US">
                <a:solidFill>
                  <a:schemeClr val="tx2"/>
                </a:solidFill>
                <a:cs typeface="Calibri"/>
              </a:rPr>
              <a:t>Examination/Library/Laboratory fees </a:t>
            </a:r>
            <a:endParaRPr lang="en-US">
              <a:ea typeface="+mn-lt"/>
              <a:cs typeface="+mn-lt"/>
            </a:endParaRPr>
          </a:p>
          <a:p>
            <a:pPr marL="342900" indent="-342900" algn="just">
              <a:lnSpc>
                <a:spcPct val="150000"/>
              </a:lnSpc>
              <a:spcBef>
                <a:spcPts val="200"/>
              </a:spcBef>
              <a:spcAft>
                <a:spcPct val="0"/>
              </a:spcAft>
              <a:buFont typeface="Arial,Sans-Serif" panose="05000000000000000000" pitchFamily="2" charset="2"/>
              <a:buChar char="•"/>
            </a:pPr>
            <a:r>
              <a:rPr lang="en-US">
                <a:solidFill>
                  <a:schemeClr val="tx2"/>
                </a:solidFill>
                <a:cs typeface="Calibri"/>
              </a:rPr>
              <a:t>Caution Deposit/Building Fund/Refundable Deposit </a:t>
            </a:r>
            <a:endParaRPr lang="en-US">
              <a:ea typeface="+mn-lt"/>
              <a:cs typeface="+mn-lt"/>
            </a:endParaRPr>
          </a:p>
          <a:p>
            <a:pPr marL="342900" indent="-342900" algn="just">
              <a:lnSpc>
                <a:spcPct val="150000"/>
              </a:lnSpc>
              <a:spcBef>
                <a:spcPts val="200"/>
              </a:spcBef>
              <a:spcAft>
                <a:spcPct val="0"/>
              </a:spcAft>
              <a:buFont typeface="Arial,Sans-Serif" panose="05000000000000000000" pitchFamily="2" charset="2"/>
              <a:buChar char="•"/>
            </a:pPr>
            <a:r>
              <a:rPr lang="en-US">
                <a:solidFill>
                  <a:schemeClr val="tx2"/>
                </a:solidFill>
                <a:cs typeface="Calibri"/>
              </a:rPr>
              <a:t>Purchase of computers considered necessary for completion of the course.</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3B722B1F-A5EC-4805-9655-F4D1CB998F18}"/>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Education Loan</a:t>
            </a:r>
            <a:endParaRPr lang="en-US" b="0">
              <a:cs typeface="Arial"/>
            </a:endParaRPr>
          </a:p>
        </p:txBody>
      </p:sp>
      <p:sp>
        <p:nvSpPr>
          <p:cNvPr id="4" name="Slide Number Placeholder 3">
            <a:extLst>
              <a:ext uri="{FF2B5EF4-FFF2-40B4-BE49-F238E27FC236}">
                <a16:creationId xmlns:a16="http://schemas.microsoft.com/office/drawing/2014/main" id="{FBB1A874-AB11-46A3-9969-7846389AD1C6}"/>
              </a:ext>
            </a:extLst>
          </p:cNvPr>
          <p:cNvSpPr>
            <a:spLocks noGrp="1"/>
          </p:cNvSpPr>
          <p:nvPr>
            <p:ph type="sldNum" sz="quarter" idx="12"/>
          </p:nvPr>
        </p:nvSpPr>
        <p:spPr/>
        <p:txBody>
          <a:bodyPr/>
          <a:lstStyle/>
          <a:p>
            <a:fld id="{C7F1B9D8-1D95-44B3-9E1C-E404196FC055}" type="slidenum">
              <a:rPr lang="hi-IN" smtClean="0"/>
              <a:t>66</a:t>
            </a:fld>
            <a:endParaRPr lang="hi-IN"/>
          </a:p>
        </p:txBody>
      </p:sp>
    </p:spTree>
    <p:extLst>
      <p:ext uri="{BB962C8B-B14F-4D97-AF65-F5344CB8AC3E}">
        <p14:creationId xmlns:p14="http://schemas.microsoft.com/office/powerpoint/2010/main" val="38410697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331135-D815-4FD2-9946-42996548A241}"/>
              </a:ext>
            </a:extLst>
          </p:cNvPr>
          <p:cNvSpPr>
            <a:spLocks noGrp="1"/>
          </p:cNvSpPr>
          <p:nvPr>
            <p:ph idx="1"/>
          </p:nvPr>
        </p:nvSpPr>
        <p:spPr>
          <a:xfrm>
            <a:off x="306237" y="1164267"/>
            <a:ext cx="10713631" cy="4351338"/>
          </a:xfrm>
        </p:spPr>
        <p:txBody>
          <a:bodyPr vert="horz" lIns="91440" tIns="45720" rIns="91440" bIns="45720" rtlCol="0" anchor="t">
            <a:normAutofit fontScale="85000" lnSpcReduction="10000"/>
          </a:bodyPr>
          <a:lstStyle/>
          <a:p>
            <a:pPr>
              <a:lnSpc>
                <a:spcPct val="150000"/>
              </a:lnSpc>
              <a:spcBef>
                <a:spcPts val="200"/>
              </a:spcBef>
              <a:spcAft>
                <a:spcPct val="0"/>
              </a:spcAft>
            </a:pPr>
            <a:r>
              <a:rPr lang="en-US" b="1">
                <a:solidFill>
                  <a:schemeClr val="tx2"/>
                </a:solidFill>
                <a:ea typeface="+mn-lt"/>
                <a:cs typeface="+mn-lt"/>
              </a:rPr>
              <a:t>Loan Amount</a:t>
            </a:r>
            <a:endParaRPr lang="en-US" dirty="0">
              <a:ea typeface="+mn-lt"/>
              <a:cs typeface="+mn-lt"/>
            </a:endParaRPr>
          </a:p>
          <a:p>
            <a:pPr algn="just">
              <a:lnSpc>
                <a:spcPct val="150000"/>
              </a:lnSpc>
              <a:spcBef>
                <a:spcPts val="200"/>
              </a:spcBef>
              <a:spcAft>
                <a:spcPct val="0"/>
              </a:spcAft>
            </a:pPr>
            <a:r>
              <a:rPr lang="en-US">
                <a:solidFill>
                  <a:schemeClr val="tx2"/>
                </a:solidFill>
                <a:ea typeface="+mn-lt"/>
                <a:cs typeface="+mn-lt"/>
              </a:rPr>
              <a:t>For studies in India, maximum Rs. 7.50 lacs </a:t>
            </a:r>
            <a:endParaRPr lang="en-US" dirty="0">
              <a:ea typeface="+mn-lt"/>
              <a:cs typeface="+mn-lt"/>
            </a:endParaRPr>
          </a:p>
          <a:p>
            <a:pPr>
              <a:lnSpc>
                <a:spcPct val="150000"/>
              </a:lnSpc>
              <a:spcBef>
                <a:spcPts val="200"/>
              </a:spcBef>
              <a:spcAft>
                <a:spcPct val="0"/>
              </a:spcAft>
            </a:pPr>
            <a:r>
              <a:rPr lang="en-US">
                <a:solidFill>
                  <a:schemeClr val="tx2"/>
                </a:solidFill>
                <a:ea typeface="+mn-lt"/>
                <a:cs typeface="+mn-lt"/>
              </a:rPr>
              <a:t>Studies abroad, maximum Rs. 15.00 lacs </a:t>
            </a:r>
            <a:br>
              <a:rPr lang="en-US" dirty="0">
                <a:solidFill>
                  <a:schemeClr val="tx2"/>
                </a:solidFill>
                <a:ea typeface="+mn-lt"/>
                <a:cs typeface="+mn-lt"/>
              </a:rPr>
            </a:br>
            <a:endParaRPr lang="en-US" dirty="0">
              <a:ea typeface="+mn-lt"/>
              <a:cs typeface="+mn-lt"/>
            </a:endParaRPr>
          </a:p>
          <a:p>
            <a:pPr algn="just">
              <a:lnSpc>
                <a:spcPct val="150000"/>
              </a:lnSpc>
              <a:spcBef>
                <a:spcPts val="200"/>
              </a:spcBef>
              <a:spcAft>
                <a:spcPct val="0"/>
              </a:spcAft>
            </a:pPr>
            <a:r>
              <a:rPr lang="en-US" b="1">
                <a:solidFill>
                  <a:schemeClr val="tx2"/>
                </a:solidFill>
                <a:ea typeface="+mn-lt"/>
                <a:cs typeface="+mn-lt"/>
              </a:rPr>
              <a:t>Margin </a:t>
            </a:r>
            <a:endParaRPr lang="en-US" dirty="0">
              <a:ea typeface="+mn-lt"/>
              <a:cs typeface="+mn-lt"/>
            </a:endParaRPr>
          </a:p>
          <a:p>
            <a:pPr algn="just">
              <a:lnSpc>
                <a:spcPct val="150000"/>
              </a:lnSpc>
              <a:spcBef>
                <a:spcPts val="200"/>
              </a:spcBef>
              <a:spcAft>
                <a:spcPct val="0"/>
              </a:spcAft>
            </a:pPr>
            <a:r>
              <a:rPr lang="en-US">
                <a:solidFill>
                  <a:schemeClr val="tx2"/>
                </a:solidFill>
                <a:ea typeface="+mn-lt"/>
                <a:cs typeface="+mn-lt"/>
              </a:rPr>
              <a:t>For loans up to Rs.4.0 lacs : No Margin </a:t>
            </a:r>
            <a:endParaRPr lang="en-US" dirty="0">
              <a:ea typeface="+mn-lt"/>
              <a:cs typeface="+mn-lt"/>
            </a:endParaRPr>
          </a:p>
          <a:p>
            <a:pPr algn="just">
              <a:lnSpc>
                <a:spcPct val="150000"/>
              </a:lnSpc>
              <a:spcBef>
                <a:spcPts val="200"/>
              </a:spcBef>
              <a:spcAft>
                <a:spcPct val="0"/>
              </a:spcAft>
            </a:pPr>
            <a:r>
              <a:rPr lang="en-US">
                <a:solidFill>
                  <a:schemeClr val="tx2"/>
                </a:solidFill>
                <a:ea typeface="+mn-lt"/>
                <a:cs typeface="+mn-lt"/>
              </a:rPr>
              <a:t>Margin is insisted for loan amount exceeding Rs.4.00 lacs.</a:t>
            </a:r>
            <a:endParaRPr lang="en-US" dirty="0">
              <a:ea typeface="+mn-lt"/>
              <a:cs typeface="+mn-lt"/>
            </a:endParaRPr>
          </a:p>
          <a:p>
            <a:pPr algn="just">
              <a:lnSpc>
                <a:spcPct val="150000"/>
              </a:lnSpc>
              <a:spcBef>
                <a:spcPts val="200"/>
              </a:spcBef>
              <a:spcAft>
                <a:spcPct val="0"/>
              </a:spcAft>
            </a:pPr>
            <a:r>
              <a:rPr lang="en-US">
                <a:solidFill>
                  <a:schemeClr val="tx2"/>
                </a:solidFill>
                <a:ea typeface="+mn-lt"/>
                <a:cs typeface="+mn-lt"/>
              </a:rPr>
              <a:t>Repayment of loan is arranged in EMIs convenient to the borrower.</a:t>
            </a:r>
            <a:endParaRPr lang="en-US" dirty="0">
              <a:ea typeface="+mn-lt"/>
              <a:cs typeface="+mn-lt"/>
            </a:endParaRPr>
          </a:p>
          <a:p>
            <a:pPr algn="just">
              <a:lnSpc>
                <a:spcPct val="150000"/>
              </a:lnSpc>
              <a:spcBef>
                <a:spcPts val="200"/>
              </a:spcBef>
              <a:spcAft>
                <a:spcPct val="0"/>
              </a:spcAft>
            </a:pPr>
            <a:endParaRPr lang="en-US" dirty="0">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4B87DAB6-5F11-46EB-98D5-23589C185CFC}"/>
              </a:ext>
            </a:extLst>
          </p:cNvPr>
          <p:cNvSpPr>
            <a:spLocks noGrp="1"/>
          </p:cNvSpPr>
          <p:nvPr>
            <p:ph type="title"/>
          </p:nvPr>
        </p:nvSpPr>
        <p:spPr/>
        <p:txBody>
          <a:bodyPr/>
          <a:lstStyle/>
          <a:p>
            <a:r>
              <a:rPr lang="en-US" b="1" i="0" u="none" strike="noStrike">
                <a:latin typeface="Calibri"/>
              </a:rPr>
              <a:t>Education Loan Amount</a:t>
            </a:r>
            <a:r>
              <a:rPr lang="en-US" b="0" i="0">
                <a:latin typeface="Calibri"/>
              </a:rPr>
              <a:t>​</a:t>
            </a:r>
            <a:endParaRPr lang="en-US">
              <a:cs typeface="Arial"/>
            </a:endParaRPr>
          </a:p>
        </p:txBody>
      </p:sp>
      <p:sp>
        <p:nvSpPr>
          <p:cNvPr id="4" name="Slide Number Placeholder 3">
            <a:extLst>
              <a:ext uri="{FF2B5EF4-FFF2-40B4-BE49-F238E27FC236}">
                <a16:creationId xmlns:a16="http://schemas.microsoft.com/office/drawing/2014/main" id="{6335B7CC-C5ED-4371-96C2-9F14648B039E}"/>
              </a:ext>
            </a:extLst>
          </p:cNvPr>
          <p:cNvSpPr>
            <a:spLocks noGrp="1"/>
          </p:cNvSpPr>
          <p:nvPr>
            <p:ph type="sldNum" sz="quarter" idx="12"/>
          </p:nvPr>
        </p:nvSpPr>
        <p:spPr/>
        <p:txBody>
          <a:bodyPr/>
          <a:lstStyle/>
          <a:p>
            <a:fld id="{C7F1B9D8-1D95-44B3-9E1C-E404196FC055}" type="slidenum">
              <a:rPr lang="hi-IN" smtClean="0"/>
              <a:t>67</a:t>
            </a:fld>
            <a:endParaRPr lang="hi-IN"/>
          </a:p>
        </p:txBody>
      </p:sp>
    </p:spTree>
    <p:extLst>
      <p:ext uri="{BB962C8B-B14F-4D97-AF65-F5344CB8AC3E}">
        <p14:creationId xmlns:p14="http://schemas.microsoft.com/office/powerpoint/2010/main" val="27064198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C1F077-3A81-4811-B24C-4A219E6A0F47}"/>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Repayment method</a:t>
            </a:r>
            <a:endParaRPr lang="en-US" b="0">
              <a:cs typeface="Arial"/>
            </a:endParaRPr>
          </a:p>
        </p:txBody>
      </p:sp>
      <p:sp>
        <p:nvSpPr>
          <p:cNvPr id="4" name="Slide Number Placeholder 3">
            <a:extLst>
              <a:ext uri="{FF2B5EF4-FFF2-40B4-BE49-F238E27FC236}">
                <a16:creationId xmlns:a16="http://schemas.microsoft.com/office/drawing/2014/main" id="{3DB89941-F2CB-4CAA-8888-429FECB81699}"/>
              </a:ext>
            </a:extLst>
          </p:cNvPr>
          <p:cNvSpPr>
            <a:spLocks noGrp="1"/>
          </p:cNvSpPr>
          <p:nvPr>
            <p:ph type="sldNum" sz="quarter" idx="12"/>
          </p:nvPr>
        </p:nvSpPr>
        <p:spPr/>
        <p:txBody>
          <a:bodyPr/>
          <a:lstStyle/>
          <a:p>
            <a:fld id="{C7F1B9D8-1D95-44B3-9E1C-E404196FC055}" type="slidenum">
              <a:rPr lang="hi-IN" smtClean="0"/>
              <a:t>68</a:t>
            </a:fld>
            <a:endParaRPr lang="hi-IN"/>
          </a:p>
        </p:txBody>
      </p:sp>
      <p:graphicFrame>
        <p:nvGraphicFramePr>
          <p:cNvPr id="5" name="Diagram 4">
            <a:extLst>
              <a:ext uri="{FF2B5EF4-FFF2-40B4-BE49-F238E27FC236}">
                <a16:creationId xmlns:a16="http://schemas.microsoft.com/office/drawing/2014/main" id="{DE723BFD-C0D5-4098-B6E1-79E8775F8801}"/>
              </a:ext>
            </a:extLst>
          </p:cNvPr>
          <p:cNvGraphicFramePr/>
          <p:nvPr/>
        </p:nvGraphicFramePr>
        <p:xfrm>
          <a:off x="737557" y="1250531"/>
          <a:ext cx="1071363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79232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10E5C-9E9F-466C-A6AF-EB0DDDBC5704}"/>
              </a:ext>
            </a:extLst>
          </p:cNvPr>
          <p:cNvSpPr>
            <a:spLocks noGrp="1"/>
          </p:cNvSpPr>
          <p:nvPr>
            <p:ph type="title"/>
          </p:nvPr>
        </p:nvSpPr>
        <p:spPr>
          <a:xfrm>
            <a:off x="533401" y="170374"/>
            <a:ext cx="9690100" cy="461665"/>
          </a:xfrm>
        </p:spPr>
        <p:txBody>
          <a:bodyPr/>
          <a:lstStyle/>
          <a:p>
            <a:pPr algn="ctr">
              <a:lnSpc>
                <a:spcPct val="100000"/>
              </a:lnSpc>
              <a:spcAft>
                <a:spcPct val="0"/>
              </a:spcAft>
            </a:pPr>
            <a:r>
              <a:rPr lang="en-US">
                <a:latin typeface="Arial"/>
                <a:cs typeface="Arial"/>
              </a:rPr>
              <a:t>ORIGNIATION OF EDUCATION LOAN</a:t>
            </a:r>
            <a:endParaRPr lang="en-US" b="0">
              <a:latin typeface="Arial"/>
              <a:cs typeface="Arial"/>
            </a:endParaRPr>
          </a:p>
        </p:txBody>
      </p:sp>
      <p:sp>
        <p:nvSpPr>
          <p:cNvPr id="4" name="Slide Number Placeholder 3">
            <a:extLst>
              <a:ext uri="{FF2B5EF4-FFF2-40B4-BE49-F238E27FC236}">
                <a16:creationId xmlns:a16="http://schemas.microsoft.com/office/drawing/2014/main" id="{75E6AFDE-5797-4AB3-B76D-DA4F6BFED2BE}"/>
              </a:ext>
            </a:extLst>
          </p:cNvPr>
          <p:cNvSpPr>
            <a:spLocks noGrp="1"/>
          </p:cNvSpPr>
          <p:nvPr>
            <p:ph type="sldNum" sz="quarter" idx="12"/>
          </p:nvPr>
        </p:nvSpPr>
        <p:spPr/>
        <p:txBody>
          <a:bodyPr/>
          <a:lstStyle/>
          <a:p>
            <a:fld id="{C7F1B9D8-1D95-44B3-9E1C-E404196FC055}" type="slidenum">
              <a:rPr lang="hi-IN" smtClean="0"/>
              <a:t>69</a:t>
            </a:fld>
            <a:endParaRPr lang="hi-IN"/>
          </a:p>
        </p:txBody>
      </p:sp>
      <p:sp>
        <p:nvSpPr>
          <p:cNvPr id="5" name="Line 2">
            <a:extLst>
              <a:ext uri="{FF2B5EF4-FFF2-40B4-BE49-F238E27FC236}">
                <a16:creationId xmlns:a16="http://schemas.microsoft.com/office/drawing/2014/main" id="{AB485452-725C-4BF7-81E5-1C9F384D09B8}"/>
              </a:ext>
            </a:extLst>
          </p:cNvPr>
          <p:cNvSpPr>
            <a:spLocks noChangeShapeType="1"/>
          </p:cNvSpPr>
          <p:nvPr/>
        </p:nvSpPr>
        <p:spPr bwMode="auto">
          <a:xfrm>
            <a:off x="1890623" y="1265208"/>
            <a:ext cx="8382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6" name="Line 3">
            <a:extLst>
              <a:ext uri="{FF2B5EF4-FFF2-40B4-BE49-F238E27FC236}">
                <a16:creationId xmlns:a16="http://schemas.microsoft.com/office/drawing/2014/main" id="{87F7E565-7FAF-44EF-B779-1D87BB42A633}"/>
              </a:ext>
            </a:extLst>
          </p:cNvPr>
          <p:cNvSpPr>
            <a:spLocks noChangeShapeType="1"/>
          </p:cNvSpPr>
          <p:nvPr/>
        </p:nvSpPr>
        <p:spPr bwMode="auto">
          <a:xfrm>
            <a:off x="1890623" y="1265208"/>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4">
            <a:extLst>
              <a:ext uri="{FF2B5EF4-FFF2-40B4-BE49-F238E27FC236}">
                <a16:creationId xmlns:a16="http://schemas.microsoft.com/office/drawing/2014/main" id="{EA46D9CB-3674-41DD-88E0-64D7102221A1}"/>
              </a:ext>
            </a:extLst>
          </p:cNvPr>
          <p:cNvSpPr>
            <a:spLocks noChangeShapeType="1"/>
          </p:cNvSpPr>
          <p:nvPr/>
        </p:nvSpPr>
        <p:spPr bwMode="auto">
          <a:xfrm>
            <a:off x="1890623" y="6142008"/>
            <a:ext cx="8382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5">
            <a:extLst>
              <a:ext uri="{FF2B5EF4-FFF2-40B4-BE49-F238E27FC236}">
                <a16:creationId xmlns:a16="http://schemas.microsoft.com/office/drawing/2014/main" id="{58738D36-B87F-4AC8-9951-A58928232066}"/>
              </a:ext>
            </a:extLst>
          </p:cNvPr>
          <p:cNvSpPr>
            <a:spLocks noChangeShapeType="1"/>
          </p:cNvSpPr>
          <p:nvPr/>
        </p:nvSpPr>
        <p:spPr bwMode="auto">
          <a:xfrm>
            <a:off x="10348823" y="1265208"/>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6">
            <a:extLst>
              <a:ext uri="{FF2B5EF4-FFF2-40B4-BE49-F238E27FC236}">
                <a16:creationId xmlns:a16="http://schemas.microsoft.com/office/drawing/2014/main" id="{CEFC6731-0153-407A-B526-CA1CC92343CA}"/>
              </a:ext>
            </a:extLst>
          </p:cNvPr>
          <p:cNvSpPr>
            <a:spLocks noChangeShapeType="1"/>
          </p:cNvSpPr>
          <p:nvPr/>
        </p:nvSpPr>
        <p:spPr bwMode="auto">
          <a:xfrm>
            <a:off x="1890623" y="1798608"/>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7">
            <a:extLst>
              <a:ext uri="{FF2B5EF4-FFF2-40B4-BE49-F238E27FC236}">
                <a16:creationId xmlns:a16="http://schemas.microsoft.com/office/drawing/2014/main" id="{C746EAEA-5FB8-437E-8731-1C2F051F9602}"/>
              </a:ext>
            </a:extLst>
          </p:cNvPr>
          <p:cNvSpPr>
            <a:spLocks noChangeShapeType="1"/>
          </p:cNvSpPr>
          <p:nvPr/>
        </p:nvSpPr>
        <p:spPr bwMode="auto">
          <a:xfrm>
            <a:off x="10120223" y="6142008"/>
            <a:ext cx="228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8">
            <a:extLst>
              <a:ext uri="{FF2B5EF4-FFF2-40B4-BE49-F238E27FC236}">
                <a16:creationId xmlns:a16="http://schemas.microsoft.com/office/drawing/2014/main" id="{FA4F3D7A-3432-4955-A3D1-5242F6C75CC9}"/>
              </a:ext>
            </a:extLst>
          </p:cNvPr>
          <p:cNvSpPr>
            <a:spLocks noChangeShapeType="1"/>
          </p:cNvSpPr>
          <p:nvPr/>
        </p:nvSpPr>
        <p:spPr bwMode="auto">
          <a:xfrm>
            <a:off x="10196423" y="1265208"/>
            <a:ext cx="152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9">
            <a:extLst>
              <a:ext uri="{FF2B5EF4-FFF2-40B4-BE49-F238E27FC236}">
                <a16:creationId xmlns:a16="http://schemas.microsoft.com/office/drawing/2014/main" id="{38E67207-6B14-4612-8A61-75A47F5B3EEA}"/>
              </a:ext>
            </a:extLst>
          </p:cNvPr>
          <p:cNvSpPr>
            <a:spLocks noChangeShapeType="1"/>
          </p:cNvSpPr>
          <p:nvPr/>
        </p:nvSpPr>
        <p:spPr bwMode="auto">
          <a:xfrm>
            <a:off x="4557623" y="1265208"/>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3" name="Rectangle 12">
            <a:extLst>
              <a:ext uri="{FF2B5EF4-FFF2-40B4-BE49-F238E27FC236}">
                <a16:creationId xmlns:a16="http://schemas.microsoft.com/office/drawing/2014/main" id="{DE23B69C-5444-4FFE-895F-334A999F757B}"/>
              </a:ext>
            </a:extLst>
          </p:cNvPr>
          <p:cNvSpPr>
            <a:spLocks noChangeArrowheads="1"/>
          </p:cNvSpPr>
          <p:nvPr/>
        </p:nvSpPr>
        <p:spPr bwMode="auto">
          <a:xfrm>
            <a:off x="2881223" y="1417609"/>
            <a:ext cx="1245021"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Application</a:t>
            </a:r>
          </a:p>
        </p:txBody>
      </p:sp>
      <p:sp>
        <p:nvSpPr>
          <p:cNvPr id="14" name="Rectangle 13">
            <a:extLst>
              <a:ext uri="{FF2B5EF4-FFF2-40B4-BE49-F238E27FC236}">
                <a16:creationId xmlns:a16="http://schemas.microsoft.com/office/drawing/2014/main" id="{7849F52A-3F4D-47AB-999C-F6D09D99A01D}"/>
              </a:ext>
            </a:extLst>
          </p:cNvPr>
          <p:cNvSpPr>
            <a:spLocks noChangeArrowheads="1"/>
          </p:cNvSpPr>
          <p:nvPr/>
        </p:nvSpPr>
        <p:spPr bwMode="auto">
          <a:xfrm>
            <a:off x="8596223" y="1417609"/>
            <a:ext cx="1644361"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Documentation</a:t>
            </a:r>
          </a:p>
        </p:txBody>
      </p:sp>
      <p:sp>
        <p:nvSpPr>
          <p:cNvPr id="15" name="Rectangle 14">
            <a:extLst>
              <a:ext uri="{FF2B5EF4-FFF2-40B4-BE49-F238E27FC236}">
                <a16:creationId xmlns:a16="http://schemas.microsoft.com/office/drawing/2014/main" id="{5308BFD0-BF37-4223-8213-D9B3F80CCF7D}"/>
              </a:ext>
            </a:extLst>
          </p:cNvPr>
          <p:cNvSpPr>
            <a:spLocks noChangeArrowheads="1"/>
          </p:cNvSpPr>
          <p:nvPr/>
        </p:nvSpPr>
        <p:spPr bwMode="auto">
          <a:xfrm>
            <a:off x="1890623" y="2078009"/>
            <a:ext cx="2590800" cy="332398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400"/>
              <a:t>Customer identifies property &amp; executes </a:t>
            </a:r>
          </a:p>
          <a:p>
            <a:r>
              <a:rPr lang="en-US" sz="1400"/>
              <a:t>‘sale agreement deed’ called ‘title deed’</a:t>
            </a:r>
          </a:p>
          <a:p>
            <a:r>
              <a:rPr lang="en-US" sz="1400"/>
              <a:t> </a:t>
            </a:r>
          </a:p>
          <a:p>
            <a:r>
              <a:rPr lang="en-US" sz="1400"/>
              <a:t>Customer submits housing loan application to the Bank.</a:t>
            </a:r>
          </a:p>
          <a:p>
            <a:endParaRPr lang="en-US" sz="1400"/>
          </a:p>
          <a:p>
            <a:r>
              <a:rPr lang="en-US" sz="1400"/>
              <a:t>Application is enclosed with relevant documents</a:t>
            </a:r>
          </a:p>
          <a:p>
            <a:r>
              <a:rPr lang="en-US" sz="1400"/>
              <a:t>like name proof, address proof, income proof and </a:t>
            </a:r>
          </a:p>
          <a:p>
            <a:r>
              <a:rPr lang="en-US" sz="1400"/>
              <a:t>Date of birth etc., ( KYC norms)</a:t>
            </a:r>
          </a:p>
          <a:p>
            <a:endParaRPr lang="en-US" sz="1400"/>
          </a:p>
          <a:p>
            <a:endParaRPr lang="en-US" sz="1400"/>
          </a:p>
        </p:txBody>
      </p:sp>
      <p:sp>
        <p:nvSpPr>
          <p:cNvPr id="16" name="Line 13">
            <a:extLst>
              <a:ext uri="{FF2B5EF4-FFF2-40B4-BE49-F238E27FC236}">
                <a16:creationId xmlns:a16="http://schemas.microsoft.com/office/drawing/2014/main" id="{32D31EC1-8B72-46D2-A8EE-19FCE6414697}"/>
              </a:ext>
            </a:extLst>
          </p:cNvPr>
          <p:cNvSpPr>
            <a:spLocks noChangeShapeType="1"/>
          </p:cNvSpPr>
          <p:nvPr/>
        </p:nvSpPr>
        <p:spPr bwMode="auto">
          <a:xfrm>
            <a:off x="6767423" y="1341408"/>
            <a:ext cx="0" cy="4800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7" name="Rectangle 16">
            <a:extLst>
              <a:ext uri="{FF2B5EF4-FFF2-40B4-BE49-F238E27FC236}">
                <a16:creationId xmlns:a16="http://schemas.microsoft.com/office/drawing/2014/main" id="{55EEEF5A-9440-4C44-AF31-1CF1CA70C96D}"/>
              </a:ext>
            </a:extLst>
          </p:cNvPr>
          <p:cNvSpPr>
            <a:spLocks noChangeArrowheads="1"/>
          </p:cNvSpPr>
          <p:nvPr/>
        </p:nvSpPr>
        <p:spPr bwMode="auto">
          <a:xfrm>
            <a:off x="4786223" y="1417609"/>
            <a:ext cx="1769139"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dirty="0"/>
              <a:t>Eligibility Criteria</a:t>
            </a:r>
          </a:p>
        </p:txBody>
      </p:sp>
      <p:sp>
        <p:nvSpPr>
          <p:cNvPr id="18" name="Rectangle 17">
            <a:extLst>
              <a:ext uri="{FF2B5EF4-FFF2-40B4-BE49-F238E27FC236}">
                <a16:creationId xmlns:a16="http://schemas.microsoft.com/office/drawing/2014/main" id="{43E204F2-FF27-40AC-A32A-375134E07F57}"/>
              </a:ext>
            </a:extLst>
          </p:cNvPr>
          <p:cNvSpPr>
            <a:spLocks noChangeArrowheads="1"/>
          </p:cNvSpPr>
          <p:nvPr/>
        </p:nvSpPr>
        <p:spPr bwMode="auto">
          <a:xfrm>
            <a:off x="4557623" y="1798608"/>
            <a:ext cx="2133600" cy="3647152"/>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buFontTx/>
              <a:buChar char="•"/>
            </a:pPr>
            <a:r>
              <a:rPr lang="en-US" sz="1400">
                <a:cs typeface="Arial" charset="0"/>
              </a:rPr>
              <a:t>Customer must be major. </a:t>
            </a:r>
            <a:r>
              <a:rPr lang="en-US" sz="1400"/>
              <a:t> </a:t>
            </a:r>
          </a:p>
          <a:p>
            <a:pPr>
              <a:spcBef>
                <a:spcPct val="50000"/>
              </a:spcBef>
              <a:buFontTx/>
              <a:buChar char="•"/>
            </a:pPr>
            <a:r>
              <a:rPr lang="en-US" sz="1400">
                <a:cs typeface="Arial" charset="0"/>
              </a:rPr>
              <a:t>Customer must be employed</a:t>
            </a:r>
          </a:p>
          <a:p>
            <a:pPr>
              <a:spcBef>
                <a:spcPct val="50000"/>
              </a:spcBef>
            </a:pPr>
            <a:r>
              <a:rPr lang="en-US" sz="1400">
                <a:cs typeface="Arial" charset="0"/>
              </a:rPr>
              <a:t>or self-employed with a regular</a:t>
            </a:r>
          </a:p>
          <a:p>
            <a:pPr>
              <a:spcBef>
                <a:spcPct val="50000"/>
              </a:spcBef>
            </a:pPr>
            <a:r>
              <a:rPr lang="en-US" sz="1400">
                <a:cs typeface="Arial" charset="0"/>
              </a:rPr>
              <a:t> source of income that implies </a:t>
            </a:r>
          </a:p>
          <a:p>
            <a:pPr>
              <a:spcBef>
                <a:spcPct val="50000"/>
              </a:spcBef>
            </a:pPr>
            <a:r>
              <a:rPr lang="en-US" sz="1400">
                <a:cs typeface="Arial" charset="0"/>
              </a:rPr>
              <a:t>repayment capacity.</a:t>
            </a:r>
          </a:p>
          <a:p>
            <a:pPr>
              <a:spcBef>
                <a:spcPct val="50000"/>
              </a:spcBef>
            </a:pPr>
            <a:endParaRPr lang="en-US" sz="1400">
              <a:cs typeface="Arial" charset="0"/>
            </a:endParaRPr>
          </a:p>
          <a:p>
            <a:pPr>
              <a:spcBef>
                <a:spcPct val="50000"/>
              </a:spcBef>
            </a:pPr>
            <a:r>
              <a:rPr lang="en-US" sz="1400">
                <a:cs typeface="Arial" charset="0"/>
              </a:rPr>
              <a:t>Housing loan norms of a Bank </a:t>
            </a:r>
          </a:p>
          <a:p>
            <a:pPr>
              <a:spcBef>
                <a:spcPct val="50000"/>
              </a:spcBef>
            </a:pPr>
            <a:r>
              <a:rPr lang="en-US" sz="1400">
                <a:cs typeface="Arial" charset="0"/>
              </a:rPr>
              <a:t>are in line with NHB guidelines.</a:t>
            </a:r>
          </a:p>
        </p:txBody>
      </p:sp>
      <p:sp>
        <p:nvSpPr>
          <p:cNvPr id="19" name="Line 16">
            <a:extLst>
              <a:ext uri="{FF2B5EF4-FFF2-40B4-BE49-F238E27FC236}">
                <a16:creationId xmlns:a16="http://schemas.microsoft.com/office/drawing/2014/main" id="{6E1E742D-FCC4-4989-A13A-4FE500A4E58B}"/>
              </a:ext>
            </a:extLst>
          </p:cNvPr>
          <p:cNvSpPr>
            <a:spLocks noChangeShapeType="1"/>
          </p:cNvSpPr>
          <p:nvPr/>
        </p:nvSpPr>
        <p:spPr bwMode="auto">
          <a:xfrm>
            <a:off x="8386313" y="1337095"/>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0" name="Line 17">
            <a:extLst>
              <a:ext uri="{FF2B5EF4-FFF2-40B4-BE49-F238E27FC236}">
                <a16:creationId xmlns:a16="http://schemas.microsoft.com/office/drawing/2014/main" id="{DEAF77DB-A4BE-4DAC-980A-591FB25500ED}"/>
              </a:ext>
            </a:extLst>
          </p:cNvPr>
          <p:cNvSpPr>
            <a:spLocks noChangeShapeType="1"/>
          </p:cNvSpPr>
          <p:nvPr/>
        </p:nvSpPr>
        <p:spPr bwMode="auto">
          <a:xfrm flipV="1">
            <a:off x="6767423" y="1265208"/>
            <a:ext cx="0" cy="152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1" name="Rectangle 20">
            <a:extLst>
              <a:ext uri="{FF2B5EF4-FFF2-40B4-BE49-F238E27FC236}">
                <a16:creationId xmlns:a16="http://schemas.microsoft.com/office/drawing/2014/main" id="{D41D8DC6-9B1F-4612-B933-2E9F42392CD3}"/>
              </a:ext>
            </a:extLst>
          </p:cNvPr>
          <p:cNvSpPr>
            <a:spLocks noChangeArrowheads="1"/>
          </p:cNvSpPr>
          <p:nvPr/>
        </p:nvSpPr>
        <p:spPr bwMode="auto">
          <a:xfrm>
            <a:off x="7148423" y="1417609"/>
            <a:ext cx="882650" cy="366713"/>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Margin</a:t>
            </a:r>
          </a:p>
        </p:txBody>
      </p:sp>
      <p:grpSp>
        <p:nvGrpSpPr>
          <p:cNvPr id="22" name="Group 21">
            <a:extLst>
              <a:ext uri="{FF2B5EF4-FFF2-40B4-BE49-F238E27FC236}">
                <a16:creationId xmlns:a16="http://schemas.microsoft.com/office/drawing/2014/main" id="{24261799-7536-4CAC-9E01-02CBBF7AADF7}"/>
              </a:ext>
            </a:extLst>
          </p:cNvPr>
          <p:cNvGrpSpPr>
            <a:grpSpLocks/>
          </p:cNvGrpSpPr>
          <p:nvPr/>
        </p:nvGrpSpPr>
        <p:grpSpPr bwMode="auto">
          <a:xfrm>
            <a:off x="6691223" y="2103409"/>
            <a:ext cx="2133600" cy="1067200"/>
            <a:chOff x="6705600" y="1600201"/>
            <a:chExt cx="5760" cy="692"/>
          </a:xfrm>
        </p:grpSpPr>
        <p:sp>
          <p:nvSpPr>
            <p:cNvPr id="25" name="Rectangle 24">
              <a:extLst>
                <a:ext uri="{FF2B5EF4-FFF2-40B4-BE49-F238E27FC236}">
                  <a16:creationId xmlns:a16="http://schemas.microsoft.com/office/drawing/2014/main" id="{1A8E96AE-11B3-4800-B860-7B7054CFB90F}"/>
                </a:ext>
              </a:extLst>
            </p:cNvPr>
            <p:cNvSpPr>
              <a:spLocks noChangeArrowheads="1"/>
            </p:cNvSpPr>
            <p:nvPr/>
          </p:nvSpPr>
          <p:spPr bwMode="auto">
            <a:xfrm>
              <a:off x="6705600" y="1600201"/>
              <a:ext cx="5760" cy="239"/>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6" name="Rectangle 25">
              <a:extLst>
                <a:ext uri="{FF2B5EF4-FFF2-40B4-BE49-F238E27FC236}">
                  <a16:creationId xmlns:a16="http://schemas.microsoft.com/office/drawing/2014/main" id="{503083B8-2AAC-48CD-B2AD-C47C797D7E41}"/>
                </a:ext>
              </a:extLst>
            </p:cNvPr>
            <p:cNvSpPr>
              <a:spLocks noChangeArrowheads="1"/>
            </p:cNvSpPr>
            <p:nvPr/>
          </p:nvSpPr>
          <p:spPr bwMode="auto">
            <a:xfrm>
              <a:off x="6705600" y="1600201"/>
              <a:ext cx="5760" cy="692"/>
            </a:xfrm>
            <a:prstGeom prst="rect">
              <a:avLst/>
            </a:prstGeom>
            <a:noFill/>
            <a:ln w="9525">
              <a:noFill/>
              <a:miter lim="800000"/>
              <a:headEnd/>
              <a:tailEnd/>
            </a:ln>
            <a:effectLst/>
          </p:spPr>
          <p:txBody>
            <a:bodyPr lIns="91440" tIns="45720" rIns="91440" bIns="45720" anchor="t"/>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sz="1600" dirty="0">
                <a:cs typeface="Calibri"/>
              </a:endParaRPr>
            </a:p>
            <a:p>
              <a:r>
                <a:rPr lang="en-US" sz="1600">
                  <a:latin typeface="Calibri"/>
                  <a:ea typeface="MS PGothic"/>
                  <a:cs typeface="Calibri"/>
                </a:rPr>
                <a:t>       Margin is customer’s own </a:t>
              </a:r>
              <a:endParaRPr lang="en-US" sz="1600" dirty="0">
                <a:cs typeface="Calibri"/>
              </a:endParaRPr>
            </a:p>
            <a:p>
              <a:r>
                <a:rPr lang="en-US" sz="1600">
                  <a:latin typeface="Calibri"/>
                  <a:ea typeface="MS PGothic"/>
                  <a:cs typeface="Calibri"/>
                </a:rPr>
                <a:t>contribution to </a:t>
              </a:r>
              <a:endParaRPr lang="en-US" sz="1600" dirty="0">
                <a:cs typeface="Calibri"/>
              </a:endParaRPr>
            </a:p>
            <a:p>
              <a:r>
                <a:rPr lang="en-US" sz="1600">
                  <a:latin typeface="Calibri"/>
                  <a:ea typeface="MS PGothic"/>
                  <a:cs typeface="Calibri"/>
                </a:rPr>
                <a:t>the </a:t>
              </a:r>
              <a:r>
                <a:rPr lang="en-US" sz="1200">
                  <a:latin typeface="Calibri"/>
                  <a:ea typeface="MS PGothic"/>
                  <a:cs typeface="Calibri"/>
                </a:rPr>
                <a:t>loan</a:t>
              </a:r>
              <a:endParaRPr lang="en-US" sz="1200">
                <a:cs typeface="Calibri" pitchFamily="34" charset="0"/>
              </a:endParaRPr>
            </a:p>
            <a:p>
              <a:endParaRPr lang="en-US" sz="1100" dirty="0">
                <a:cs typeface="Calibri"/>
              </a:endParaRPr>
            </a:p>
            <a:p>
              <a:r>
                <a:rPr lang="en-US" sz="1100">
                  <a:latin typeface="Calibri"/>
                  <a:ea typeface="MS PGothic"/>
                  <a:cs typeface="Calibri"/>
                </a:rPr>
                <a:t>           Generally the following margins are envisaged by the </a:t>
              </a:r>
              <a:endParaRPr lang="en-US" sz="1100" dirty="0">
                <a:cs typeface="Calibri"/>
              </a:endParaRPr>
            </a:p>
            <a:p>
              <a:r>
                <a:rPr lang="en-US" sz="1100">
                  <a:latin typeface="Calibri"/>
                  <a:ea typeface="MS PGothic"/>
                  <a:cs typeface="Calibri"/>
                </a:rPr>
                <a:t>respective banks; </a:t>
              </a:r>
              <a:endParaRPr lang="en-US" sz="1100" dirty="0">
                <a:cs typeface="Calibri"/>
              </a:endParaRPr>
            </a:p>
            <a:p>
              <a:r>
                <a:rPr lang="en-US" sz="1100">
                  <a:latin typeface="Calibri"/>
                  <a:ea typeface="MS PGothic"/>
                  <a:cs typeface="Calibri"/>
                </a:rPr>
                <a:t>it’s independent to each bank.</a:t>
              </a:r>
              <a:endParaRPr lang="en-US" sz="1100" dirty="0">
                <a:latin typeface="Calibri"/>
                <a:ea typeface="MS PGothic"/>
                <a:cs typeface="Calibri"/>
              </a:endParaRPr>
            </a:p>
            <a:p>
              <a:pPr>
                <a:buFontTx/>
                <a:buChar char="•"/>
              </a:pPr>
              <a:r>
                <a:rPr lang="en-US" sz="1100">
                  <a:latin typeface="Calibri"/>
                  <a:ea typeface="MS PGothic"/>
                  <a:cs typeface="Calibri"/>
                </a:rPr>
                <a:t>15% for new house/ flat </a:t>
              </a:r>
              <a:endParaRPr lang="en-US" sz="1100" dirty="0">
                <a:cs typeface="Calibri"/>
              </a:endParaRPr>
            </a:p>
            <a:p>
              <a:pPr>
                <a:buFontTx/>
                <a:buChar char="•"/>
              </a:pPr>
              <a:r>
                <a:rPr lang="en-US" sz="1100">
                  <a:latin typeface="Calibri"/>
                  <a:ea typeface="MS PGothic"/>
                  <a:cs typeface="Calibri"/>
                </a:rPr>
                <a:t>20% for old house/ flat </a:t>
              </a:r>
              <a:endParaRPr lang="en-US" sz="1100" dirty="0">
                <a:cs typeface="Calibri"/>
              </a:endParaRPr>
            </a:p>
            <a:p>
              <a:pPr>
                <a:buFontTx/>
                <a:buChar char="•"/>
              </a:pPr>
              <a:r>
                <a:rPr lang="en-US" sz="1100">
                  <a:latin typeface="Calibri"/>
                  <a:ea typeface="MS PGothic"/>
                  <a:cs typeface="Calibri"/>
                </a:rPr>
                <a:t>20% for repairs and </a:t>
              </a:r>
              <a:endParaRPr lang="en-US" sz="1100" dirty="0">
                <a:cs typeface="Calibri"/>
              </a:endParaRPr>
            </a:p>
            <a:p>
              <a:r>
                <a:rPr lang="en-US" sz="1100">
                  <a:latin typeface="Calibri"/>
                  <a:ea typeface="MS PGothic"/>
                  <a:cs typeface="Calibri"/>
                </a:rPr>
                <a:t>          renovation </a:t>
              </a:r>
              <a:endParaRPr lang="en-US" sz="1100" dirty="0">
                <a:cs typeface="Calibri"/>
              </a:endParaRPr>
            </a:p>
            <a:p>
              <a:pPr eaLnBrk="0" hangingPunct="0"/>
              <a:endParaRPr lang="en-US" sz="1100" dirty="0">
                <a:cs typeface="Calibri"/>
              </a:endParaRPr>
            </a:p>
          </p:txBody>
        </p:sp>
      </p:grpSp>
      <p:sp>
        <p:nvSpPr>
          <p:cNvPr id="24" name="Rectangle 23">
            <a:extLst>
              <a:ext uri="{FF2B5EF4-FFF2-40B4-BE49-F238E27FC236}">
                <a16:creationId xmlns:a16="http://schemas.microsoft.com/office/drawing/2014/main" id="{41A36628-08F6-4225-BE2F-EAEC8908FC22}"/>
              </a:ext>
            </a:extLst>
          </p:cNvPr>
          <p:cNvSpPr>
            <a:spLocks noChangeArrowheads="1"/>
          </p:cNvSpPr>
          <p:nvPr/>
        </p:nvSpPr>
        <p:spPr bwMode="auto">
          <a:xfrm>
            <a:off x="8382000" y="2438401"/>
            <a:ext cx="1905000" cy="24622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400"/>
              <a:t>Mortgaging of ‘title deed</a:t>
            </a:r>
          </a:p>
          <a:p>
            <a:endParaRPr lang="en-US" sz="1400"/>
          </a:p>
          <a:p>
            <a:r>
              <a:rPr lang="en-US" sz="1400"/>
              <a:t>Personal guarantee.</a:t>
            </a:r>
          </a:p>
          <a:p>
            <a:endParaRPr lang="en-US" sz="1400"/>
          </a:p>
          <a:p>
            <a:r>
              <a:rPr lang="en-US" sz="1400"/>
              <a:t>Demand Promissory Note (DPN)</a:t>
            </a:r>
          </a:p>
          <a:p>
            <a:endParaRPr lang="en-US" sz="1400"/>
          </a:p>
          <a:p>
            <a:r>
              <a:rPr lang="en-US" sz="1400"/>
              <a:t>Other relevant documents</a:t>
            </a:r>
          </a:p>
          <a:p>
            <a:endParaRPr lang="en-US" sz="1400"/>
          </a:p>
        </p:txBody>
      </p:sp>
    </p:spTree>
    <p:extLst>
      <p:ext uri="{BB962C8B-B14F-4D97-AF65-F5344CB8AC3E}">
        <p14:creationId xmlns:p14="http://schemas.microsoft.com/office/powerpoint/2010/main" val="296657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EAE4A3-A14B-472B-AA59-22414DC38381}"/>
              </a:ext>
            </a:extLst>
          </p:cNvPr>
          <p:cNvSpPr>
            <a:spLocks noGrp="1"/>
          </p:cNvSpPr>
          <p:nvPr>
            <p:ph idx="1"/>
          </p:nvPr>
        </p:nvSpPr>
        <p:spPr>
          <a:xfrm>
            <a:off x="651293" y="1149889"/>
            <a:ext cx="10713631" cy="4351338"/>
          </a:xfrm>
        </p:spPr>
        <p:txBody>
          <a:bodyPr vert="horz" lIns="91440" tIns="45720" rIns="91440" bIns="45720" rtlCol="0" anchor="t">
            <a:normAutofit fontScale="85000" lnSpcReduction="10000"/>
          </a:bodyPr>
          <a:lstStyle/>
          <a:p>
            <a:pPr algn="just">
              <a:lnSpc>
                <a:spcPct val="150000"/>
              </a:lnSpc>
              <a:spcBef>
                <a:spcPts val="200"/>
              </a:spcBef>
              <a:spcAft>
                <a:spcPct val="0"/>
              </a:spcAft>
            </a:pPr>
            <a:r>
              <a:rPr lang="en-US" sz="2000" b="1" dirty="0">
                <a:solidFill>
                  <a:schemeClr val="tx2"/>
                </a:solidFill>
                <a:ea typeface="+mn-lt"/>
                <a:cs typeface="+mn-lt"/>
              </a:rPr>
              <a:t>Salient Features:</a:t>
            </a:r>
            <a:endParaRPr lang="en-US" sz="2000"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Minimum Balance Stipulation ( Minimum balance needs to be maintained which differs from Bank to Bank)</a:t>
            </a:r>
            <a:endParaRPr lang="en-US" sz="2000"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Low rate of interest ( 03.50% pa as on date); the interest rate is determined by Reserve Bank of India (RBI), applicable equally across the spectrum of Banks operating in India</a:t>
            </a: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Interest Accrual happens on ‘monthly product’ basis on the least balance maintained from 10</a:t>
            </a:r>
            <a:r>
              <a:rPr lang="en-US" sz="2000" baseline="30000" dirty="0">
                <a:solidFill>
                  <a:schemeClr val="tx2"/>
                </a:solidFill>
                <a:ea typeface="+mn-lt"/>
                <a:cs typeface="+mn-lt"/>
              </a:rPr>
              <a:t>th</a:t>
            </a:r>
            <a:r>
              <a:rPr lang="en-US" sz="2000" dirty="0">
                <a:solidFill>
                  <a:schemeClr val="tx2"/>
                </a:solidFill>
                <a:ea typeface="+mn-lt"/>
                <a:cs typeface="+mn-lt"/>
              </a:rPr>
              <a:t> to the last day of the month</a:t>
            </a: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Interest is credited to the customer’s account on capitalization</a:t>
            </a:r>
            <a:endParaRPr lang="en-US" sz="2000"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A/c is opened in the name of individuals, trusts, associations, clubs etc. subject to specific guidelines from RBI &amp; the Bank concerned as well</a:t>
            </a: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Number of transactions are limited</a:t>
            </a:r>
            <a:endParaRPr lang="en-US" sz="2000"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endParaRPr lang="en-US" sz="2000" dirty="0">
              <a:solidFill>
                <a:schemeClr val="tx2"/>
              </a:solidFill>
              <a:cs typeface="Calibri"/>
            </a:endParaRPr>
          </a:p>
        </p:txBody>
      </p:sp>
      <p:sp>
        <p:nvSpPr>
          <p:cNvPr id="4" name="Slide Number Placeholder 3">
            <a:extLst>
              <a:ext uri="{FF2B5EF4-FFF2-40B4-BE49-F238E27FC236}">
                <a16:creationId xmlns:a16="http://schemas.microsoft.com/office/drawing/2014/main" id="{44823B7D-73BE-49AE-AE10-00201009592D}"/>
              </a:ext>
            </a:extLst>
          </p:cNvPr>
          <p:cNvSpPr>
            <a:spLocks noGrp="1"/>
          </p:cNvSpPr>
          <p:nvPr>
            <p:ph type="sldNum" sz="quarter" idx="12"/>
          </p:nvPr>
        </p:nvSpPr>
        <p:spPr/>
        <p:txBody>
          <a:bodyPr/>
          <a:lstStyle/>
          <a:p>
            <a:fld id="{C7F1B9D8-1D95-44B3-9E1C-E404196FC055}" type="slidenum">
              <a:rPr lang="hi-IN" smtClean="0"/>
              <a:t>7</a:t>
            </a:fld>
            <a:endParaRPr lang="hi-IN"/>
          </a:p>
        </p:txBody>
      </p:sp>
      <p:sp>
        <p:nvSpPr>
          <p:cNvPr id="3" name="TextBox 2">
            <a:extLst>
              <a:ext uri="{FF2B5EF4-FFF2-40B4-BE49-F238E27FC236}">
                <a16:creationId xmlns:a16="http://schemas.microsoft.com/office/drawing/2014/main" id="{BA05E47A-9475-4956-9205-42498B4901D9}"/>
              </a:ext>
            </a:extLst>
          </p:cNvPr>
          <p:cNvSpPr txBox="1"/>
          <p:nvPr/>
        </p:nvSpPr>
        <p:spPr>
          <a:xfrm>
            <a:off x="748145" y="24938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spcAft>
                <a:spcPct val="0"/>
              </a:spcAft>
            </a:pPr>
            <a:r>
              <a:rPr lang="en-US" b="1" dirty="0">
                <a:solidFill>
                  <a:schemeClr val="bg1"/>
                </a:solidFill>
                <a:ea typeface="+mn-lt"/>
                <a:cs typeface="+mn-lt"/>
              </a:rPr>
              <a:t>Savings account</a:t>
            </a:r>
            <a:endParaRPr lang="en-US" dirty="0">
              <a:solidFill>
                <a:schemeClr val="bg1"/>
              </a:solidFill>
              <a:ea typeface="+mn-lt"/>
              <a:cs typeface="+mn-lt"/>
            </a:endParaRPr>
          </a:p>
          <a:p>
            <a:pPr algn="l"/>
            <a:endParaRPr lang="en-US" dirty="0">
              <a:solidFill>
                <a:schemeClr val="bg1"/>
              </a:solidFill>
              <a:cs typeface="Calibri"/>
            </a:endParaRPr>
          </a:p>
        </p:txBody>
      </p:sp>
    </p:spTree>
    <p:extLst>
      <p:ext uri="{BB962C8B-B14F-4D97-AF65-F5344CB8AC3E}">
        <p14:creationId xmlns:p14="http://schemas.microsoft.com/office/powerpoint/2010/main" val="17156108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6AA8DB-40C1-47B1-9F4A-FC7539BA97DE}"/>
              </a:ext>
            </a:extLst>
          </p:cNvPr>
          <p:cNvSpPr>
            <a:spLocks noGrp="1"/>
          </p:cNvSpPr>
          <p:nvPr>
            <p:ph idx="1"/>
          </p:nvPr>
        </p:nvSpPr>
        <p:spPr>
          <a:xfrm>
            <a:off x="536274" y="1063625"/>
            <a:ext cx="10713631" cy="5055828"/>
          </a:xfrm>
        </p:spPr>
        <p:txBody>
          <a:bodyPr vert="horz" lIns="91440" tIns="45720" rIns="91440" bIns="45720" rtlCol="0" anchor="t">
            <a:normAutofit fontScale="62500" lnSpcReduction="20000"/>
          </a:bodyPr>
          <a:lstStyle/>
          <a:p>
            <a:pPr>
              <a:lnSpc>
                <a:spcPct val="150000"/>
              </a:lnSpc>
              <a:spcBef>
                <a:spcPts val="200"/>
              </a:spcBef>
              <a:spcAft>
                <a:spcPct val="0"/>
              </a:spcAft>
            </a:pPr>
            <a:r>
              <a:rPr lang="en-US">
                <a:solidFill>
                  <a:schemeClr val="tx2"/>
                </a:solidFill>
                <a:cs typeface="Calibri"/>
              </a:rPr>
              <a:t>You will need to furnish the following documents along with the completed application form. Relevant information would relate to the guardian and the student both, when the loan is jointly taken. </a:t>
            </a:r>
            <a:br>
              <a:rPr lang="en-US" dirty="0">
                <a:solidFill>
                  <a:schemeClr val="tx2"/>
                </a:solidFill>
                <a:cs typeface="Calibri"/>
              </a:rPr>
            </a:br>
            <a:br>
              <a:rPr lang="en-US" dirty="0">
                <a:solidFill>
                  <a:schemeClr val="tx2"/>
                </a:solidFill>
                <a:cs typeface="Calibri"/>
              </a:rPr>
            </a:br>
            <a:r>
              <a:rPr lang="en-US">
                <a:solidFill>
                  <a:schemeClr val="tx2"/>
                </a:solidFill>
                <a:cs typeface="Calibri"/>
              </a:rPr>
              <a:t>· Mark sheet of last qualifying examination for school and graduate studies in India</a:t>
            </a:r>
            <a:br>
              <a:rPr lang="en-US" dirty="0">
                <a:solidFill>
                  <a:schemeClr val="tx2"/>
                </a:solidFill>
                <a:cs typeface="Calibri"/>
              </a:rPr>
            </a:br>
            <a:r>
              <a:rPr lang="en-US">
                <a:solidFill>
                  <a:schemeClr val="tx2"/>
                </a:solidFill>
                <a:cs typeface="Calibri"/>
              </a:rPr>
              <a:t>· Proof of admission to the course</a:t>
            </a:r>
            <a:br>
              <a:rPr lang="en-US" dirty="0">
                <a:solidFill>
                  <a:schemeClr val="tx2"/>
                </a:solidFill>
                <a:cs typeface="Calibri"/>
              </a:rPr>
            </a:br>
            <a:r>
              <a:rPr lang="en-US">
                <a:solidFill>
                  <a:schemeClr val="tx2"/>
                </a:solidFill>
                <a:cs typeface="Calibri"/>
              </a:rPr>
              <a:t>· Schedule of expenses for the course</a:t>
            </a:r>
            <a:br>
              <a:rPr lang="en-US" dirty="0">
                <a:solidFill>
                  <a:schemeClr val="tx2"/>
                </a:solidFill>
                <a:cs typeface="Calibri"/>
              </a:rPr>
            </a:br>
            <a:r>
              <a:rPr lang="en-US">
                <a:solidFill>
                  <a:schemeClr val="tx2"/>
                </a:solidFill>
                <a:cs typeface="Calibri"/>
              </a:rPr>
              <a:t>· Copies of letter confirming scholarship, etc.</a:t>
            </a:r>
            <a:br>
              <a:rPr lang="en-US" dirty="0">
                <a:solidFill>
                  <a:schemeClr val="tx2"/>
                </a:solidFill>
                <a:cs typeface="Calibri"/>
              </a:rPr>
            </a:br>
            <a:r>
              <a:rPr lang="en-US">
                <a:solidFill>
                  <a:schemeClr val="tx2"/>
                </a:solidFill>
                <a:cs typeface="Calibri"/>
              </a:rPr>
              <a:t>· Copies of foreign exchange permit, if applicable.</a:t>
            </a:r>
            <a:br>
              <a:rPr lang="en-US" dirty="0">
                <a:solidFill>
                  <a:schemeClr val="tx2"/>
                </a:solidFill>
                <a:cs typeface="Calibri"/>
              </a:rPr>
            </a:br>
            <a:r>
              <a:rPr lang="en-US">
                <a:solidFill>
                  <a:schemeClr val="tx2"/>
                </a:solidFill>
                <a:cs typeface="Calibri"/>
              </a:rPr>
              <a:t>· 2 passport size photographs</a:t>
            </a:r>
            <a:br>
              <a:rPr lang="en-US" dirty="0">
                <a:solidFill>
                  <a:schemeClr val="tx2"/>
                </a:solidFill>
                <a:cs typeface="Calibri"/>
              </a:rPr>
            </a:br>
            <a:r>
              <a:rPr lang="en-US">
                <a:solidFill>
                  <a:schemeClr val="tx2"/>
                </a:solidFill>
                <a:cs typeface="Calibri"/>
              </a:rPr>
              <a:t>· Statement of Bank account for the last six months of borrower</a:t>
            </a:r>
            <a:br>
              <a:rPr lang="en-US" dirty="0">
                <a:solidFill>
                  <a:schemeClr val="tx2"/>
                </a:solidFill>
                <a:cs typeface="Calibri"/>
              </a:rPr>
            </a:br>
            <a:r>
              <a:rPr lang="en-US">
                <a:solidFill>
                  <a:schemeClr val="tx2"/>
                </a:solidFill>
                <a:cs typeface="Calibri"/>
              </a:rPr>
              <a:t>· Income tax assessment order not more than 2 years old of parent/guardian.</a:t>
            </a:r>
            <a:br>
              <a:rPr lang="en-US" dirty="0">
                <a:solidFill>
                  <a:schemeClr val="tx2"/>
                </a:solidFill>
                <a:cs typeface="Calibri"/>
              </a:rPr>
            </a:br>
            <a:r>
              <a:rPr lang="en-US">
                <a:solidFill>
                  <a:schemeClr val="tx2"/>
                </a:solidFill>
                <a:cs typeface="Calibri"/>
              </a:rPr>
              <a:t>· Brief statement of assets and liabilities of parent/guarantor.</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ACABA654-DE66-4484-939B-896B62E31858}"/>
              </a:ext>
            </a:extLst>
          </p:cNvPr>
          <p:cNvSpPr>
            <a:spLocks noGrp="1"/>
          </p:cNvSpPr>
          <p:nvPr>
            <p:ph type="title"/>
          </p:nvPr>
        </p:nvSpPr>
        <p:spPr>
          <a:xfrm>
            <a:off x="533401" y="370043"/>
            <a:ext cx="9690100" cy="794064"/>
          </a:xfrm>
        </p:spPr>
        <p:txBody>
          <a:bodyPr/>
          <a:lstStyle/>
          <a:p>
            <a:pPr>
              <a:lnSpc>
                <a:spcPct val="100000"/>
              </a:lnSpc>
              <a:spcAft>
                <a:spcPct val="0"/>
              </a:spcAft>
            </a:pPr>
            <a:r>
              <a:rPr lang="en-US">
                <a:cs typeface="Arial"/>
              </a:rPr>
              <a:t>Education loan documents</a:t>
            </a:r>
            <a:endParaRPr lang="en-US" b="0">
              <a:cs typeface="Arial"/>
            </a:endParaRPr>
          </a:p>
          <a:p>
            <a:r>
              <a:rPr lang="en-US">
                <a:cs typeface="Arial"/>
              </a:rPr>
              <a:t>\</a:t>
            </a:r>
            <a:endParaRPr lang="en-US" dirty="0">
              <a:cs typeface="Arial"/>
            </a:endParaRPr>
          </a:p>
        </p:txBody>
      </p:sp>
      <p:sp>
        <p:nvSpPr>
          <p:cNvPr id="4" name="Slide Number Placeholder 3">
            <a:extLst>
              <a:ext uri="{FF2B5EF4-FFF2-40B4-BE49-F238E27FC236}">
                <a16:creationId xmlns:a16="http://schemas.microsoft.com/office/drawing/2014/main" id="{9D01A58C-AC4A-4C48-B3DE-81295CBCBC2B}"/>
              </a:ext>
            </a:extLst>
          </p:cNvPr>
          <p:cNvSpPr>
            <a:spLocks noGrp="1"/>
          </p:cNvSpPr>
          <p:nvPr>
            <p:ph type="sldNum" sz="quarter" idx="12"/>
          </p:nvPr>
        </p:nvSpPr>
        <p:spPr/>
        <p:txBody>
          <a:bodyPr/>
          <a:lstStyle/>
          <a:p>
            <a:fld id="{C7F1B9D8-1D95-44B3-9E1C-E404196FC055}" type="slidenum">
              <a:rPr lang="hi-IN" smtClean="0"/>
              <a:t>70</a:t>
            </a:fld>
            <a:endParaRPr lang="hi-IN"/>
          </a:p>
        </p:txBody>
      </p:sp>
    </p:spTree>
    <p:extLst>
      <p:ext uri="{BB962C8B-B14F-4D97-AF65-F5344CB8AC3E}">
        <p14:creationId xmlns:p14="http://schemas.microsoft.com/office/powerpoint/2010/main" val="24289395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4D13D-5695-4C40-AC81-0C9FC871E35E}"/>
              </a:ext>
            </a:extLst>
          </p:cNvPr>
          <p:cNvSpPr>
            <a:spLocks noGrp="1"/>
          </p:cNvSpPr>
          <p:nvPr>
            <p:ph type="title"/>
          </p:nvPr>
        </p:nvSpPr>
        <p:spPr>
          <a:xfrm>
            <a:off x="533401" y="170374"/>
            <a:ext cx="9690100" cy="461665"/>
          </a:xfrm>
        </p:spPr>
        <p:txBody>
          <a:bodyPr/>
          <a:lstStyle/>
          <a:p>
            <a:pPr algn="ctr">
              <a:lnSpc>
                <a:spcPct val="100000"/>
              </a:lnSpc>
              <a:spcAft>
                <a:spcPct val="0"/>
              </a:spcAft>
            </a:pPr>
            <a:r>
              <a:rPr lang="en-US">
                <a:latin typeface="Arial"/>
                <a:cs typeface="Arial"/>
              </a:rPr>
              <a:t>Verification of documents &amp; Processing of loan</a:t>
            </a:r>
            <a:endParaRPr lang="en-US" b="0">
              <a:latin typeface="Arial"/>
              <a:cs typeface="Arial"/>
            </a:endParaRPr>
          </a:p>
        </p:txBody>
      </p:sp>
      <p:sp>
        <p:nvSpPr>
          <p:cNvPr id="4" name="Slide Number Placeholder 3">
            <a:extLst>
              <a:ext uri="{FF2B5EF4-FFF2-40B4-BE49-F238E27FC236}">
                <a16:creationId xmlns:a16="http://schemas.microsoft.com/office/drawing/2014/main" id="{EED7C7D0-8D14-45DE-8FDF-12F896724069}"/>
              </a:ext>
            </a:extLst>
          </p:cNvPr>
          <p:cNvSpPr>
            <a:spLocks noGrp="1"/>
          </p:cNvSpPr>
          <p:nvPr>
            <p:ph type="sldNum" sz="quarter" idx="12"/>
          </p:nvPr>
        </p:nvSpPr>
        <p:spPr/>
        <p:txBody>
          <a:bodyPr/>
          <a:lstStyle/>
          <a:p>
            <a:fld id="{C7F1B9D8-1D95-44B3-9E1C-E404196FC055}" type="slidenum">
              <a:rPr lang="hi-IN" smtClean="0"/>
              <a:t>71</a:t>
            </a:fld>
            <a:endParaRPr lang="hi-IN"/>
          </a:p>
        </p:txBody>
      </p:sp>
      <p:sp>
        <p:nvSpPr>
          <p:cNvPr id="5" name="Line 2">
            <a:extLst>
              <a:ext uri="{FF2B5EF4-FFF2-40B4-BE49-F238E27FC236}">
                <a16:creationId xmlns:a16="http://schemas.microsoft.com/office/drawing/2014/main" id="{F6BBC931-2C9A-4B64-A69B-76879D2A791B}"/>
              </a:ext>
            </a:extLst>
          </p:cNvPr>
          <p:cNvSpPr>
            <a:spLocks noChangeShapeType="1"/>
          </p:cNvSpPr>
          <p:nvPr/>
        </p:nvSpPr>
        <p:spPr bwMode="auto">
          <a:xfrm>
            <a:off x="1771291" y="1275272"/>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6" name="Line 3">
            <a:extLst>
              <a:ext uri="{FF2B5EF4-FFF2-40B4-BE49-F238E27FC236}">
                <a16:creationId xmlns:a16="http://schemas.microsoft.com/office/drawing/2014/main" id="{79055E43-CC52-481F-9004-E18007D0AA0A}"/>
              </a:ext>
            </a:extLst>
          </p:cNvPr>
          <p:cNvSpPr>
            <a:spLocks noChangeShapeType="1"/>
          </p:cNvSpPr>
          <p:nvPr/>
        </p:nvSpPr>
        <p:spPr bwMode="auto">
          <a:xfrm>
            <a:off x="10229491" y="1275272"/>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4">
            <a:extLst>
              <a:ext uri="{FF2B5EF4-FFF2-40B4-BE49-F238E27FC236}">
                <a16:creationId xmlns:a16="http://schemas.microsoft.com/office/drawing/2014/main" id="{BECCE518-8CEE-4E67-AD54-521BE244EC75}"/>
              </a:ext>
            </a:extLst>
          </p:cNvPr>
          <p:cNvSpPr>
            <a:spLocks noChangeShapeType="1"/>
          </p:cNvSpPr>
          <p:nvPr/>
        </p:nvSpPr>
        <p:spPr bwMode="auto">
          <a:xfrm>
            <a:off x="1771291" y="1275272"/>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5">
            <a:extLst>
              <a:ext uri="{FF2B5EF4-FFF2-40B4-BE49-F238E27FC236}">
                <a16:creationId xmlns:a16="http://schemas.microsoft.com/office/drawing/2014/main" id="{EED3A223-9416-4A76-9207-A0966F8F6156}"/>
              </a:ext>
            </a:extLst>
          </p:cNvPr>
          <p:cNvSpPr>
            <a:spLocks noChangeShapeType="1"/>
          </p:cNvSpPr>
          <p:nvPr/>
        </p:nvSpPr>
        <p:spPr bwMode="auto">
          <a:xfrm>
            <a:off x="1771291" y="6380672"/>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6">
            <a:extLst>
              <a:ext uri="{FF2B5EF4-FFF2-40B4-BE49-F238E27FC236}">
                <a16:creationId xmlns:a16="http://schemas.microsoft.com/office/drawing/2014/main" id="{F16BB5A0-90C7-4C27-9250-654F9010F51A}"/>
              </a:ext>
            </a:extLst>
          </p:cNvPr>
          <p:cNvSpPr>
            <a:spLocks noChangeShapeType="1"/>
          </p:cNvSpPr>
          <p:nvPr/>
        </p:nvSpPr>
        <p:spPr bwMode="auto">
          <a:xfrm>
            <a:off x="1771291" y="1732472"/>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7">
            <a:extLst>
              <a:ext uri="{FF2B5EF4-FFF2-40B4-BE49-F238E27FC236}">
                <a16:creationId xmlns:a16="http://schemas.microsoft.com/office/drawing/2014/main" id="{0F06D964-CBB9-40E7-9F00-260142BE2294}"/>
              </a:ext>
            </a:extLst>
          </p:cNvPr>
          <p:cNvSpPr>
            <a:spLocks noChangeShapeType="1"/>
          </p:cNvSpPr>
          <p:nvPr/>
        </p:nvSpPr>
        <p:spPr bwMode="auto">
          <a:xfrm>
            <a:off x="3904891" y="1275272"/>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8">
            <a:extLst>
              <a:ext uri="{FF2B5EF4-FFF2-40B4-BE49-F238E27FC236}">
                <a16:creationId xmlns:a16="http://schemas.microsoft.com/office/drawing/2014/main" id="{6E578E23-0FC0-4DE3-ACEA-14CBEFDFEB5E}"/>
              </a:ext>
            </a:extLst>
          </p:cNvPr>
          <p:cNvSpPr>
            <a:spLocks noChangeShapeType="1"/>
          </p:cNvSpPr>
          <p:nvPr/>
        </p:nvSpPr>
        <p:spPr bwMode="auto">
          <a:xfrm>
            <a:off x="6190891" y="1275272"/>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9">
            <a:extLst>
              <a:ext uri="{FF2B5EF4-FFF2-40B4-BE49-F238E27FC236}">
                <a16:creationId xmlns:a16="http://schemas.microsoft.com/office/drawing/2014/main" id="{B03EA2A8-64FC-4B4E-AA6D-9452726C7DDE}"/>
              </a:ext>
            </a:extLst>
          </p:cNvPr>
          <p:cNvSpPr>
            <a:spLocks noChangeShapeType="1"/>
          </p:cNvSpPr>
          <p:nvPr/>
        </p:nvSpPr>
        <p:spPr bwMode="auto">
          <a:xfrm>
            <a:off x="8400691" y="1275272"/>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4" name="Rectangle 13">
            <a:extLst>
              <a:ext uri="{FF2B5EF4-FFF2-40B4-BE49-F238E27FC236}">
                <a16:creationId xmlns:a16="http://schemas.microsoft.com/office/drawing/2014/main" id="{3104CB42-7735-4B08-83BC-51F44FD9A8DF}"/>
              </a:ext>
            </a:extLst>
          </p:cNvPr>
          <p:cNvSpPr>
            <a:spLocks noChangeArrowheads="1"/>
          </p:cNvSpPr>
          <p:nvPr/>
        </p:nvSpPr>
        <p:spPr bwMode="auto">
          <a:xfrm>
            <a:off x="2152291" y="1351473"/>
            <a:ext cx="111761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SCRUTINY</a:t>
            </a:r>
          </a:p>
        </p:txBody>
      </p:sp>
      <p:sp>
        <p:nvSpPr>
          <p:cNvPr id="15" name="Rectangle 14">
            <a:extLst>
              <a:ext uri="{FF2B5EF4-FFF2-40B4-BE49-F238E27FC236}">
                <a16:creationId xmlns:a16="http://schemas.microsoft.com/office/drawing/2014/main" id="{C16D9B00-0677-49B7-B8F9-0A610E9C7D88}"/>
              </a:ext>
            </a:extLst>
          </p:cNvPr>
          <p:cNvSpPr>
            <a:spLocks noChangeArrowheads="1"/>
          </p:cNvSpPr>
          <p:nvPr/>
        </p:nvSpPr>
        <p:spPr bwMode="auto">
          <a:xfrm>
            <a:off x="4133491" y="1351473"/>
            <a:ext cx="1484317"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VERIFICATION</a:t>
            </a:r>
          </a:p>
        </p:txBody>
      </p:sp>
      <p:sp>
        <p:nvSpPr>
          <p:cNvPr id="16" name="Rectangle 15">
            <a:extLst>
              <a:ext uri="{FF2B5EF4-FFF2-40B4-BE49-F238E27FC236}">
                <a16:creationId xmlns:a16="http://schemas.microsoft.com/office/drawing/2014/main" id="{02B5D09E-0ECF-4E7C-A72F-BAACB418DD48}"/>
              </a:ext>
            </a:extLst>
          </p:cNvPr>
          <p:cNvSpPr>
            <a:spLocks noChangeArrowheads="1"/>
          </p:cNvSpPr>
          <p:nvPr/>
        </p:nvSpPr>
        <p:spPr bwMode="auto">
          <a:xfrm>
            <a:off x="6648091" y="1351473"/>
            <a:ext cx="116679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SANCTION</a:t>
            </a:r>
          </a:p>
        </p:txBody>
      </p:sp>
      <p:sp>
        <p:nvSpPr>
          <p:cNvPr id="17" name="Rectangle 16">
            <a:extLst>
              <a:ext uri="{FF2B5EF4-FFF2-40B4-BE49-F238E27FC236}">
                <a16:creationId xmlns:a16="http://schemas.microsoft.com/office/drawing/2014/main" id="{BD59DB72-C997-49FF-A411-1C454FF94374}"/>
              </a:ext>
            </a:extLst>
          </p:cNvPr>
          <p:cNvSpPr>
            <a:spLocks noChangeArrowheads="1"/>
          </p:cNvSpPr>
          <p:nvPr/>
        </p:nvSpPr>
        <p:spPr bwMode="auto">
          <a:xfrm>
            <a:off x="8553091" y="1351473"/>
            <a:ext cx="122033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DISBURSAL</a:t>
            </a:r>
          </a:p>
        </p:txBody>
      </p:sp>
      <p:sp>
        <p:nvSpPr>
          <p:cNvPr id="18" name="Rectangle 17">
            <a:extLst>
              <a:ext uri="{FF2B5EF4-FFF2-40B4-BE49-F238E27FC236}">
                <a16:creationId xmlns:a16="http://schemas.microsoft.com/office/drawing/2014/main" id="{0B6BD007-F7A8-4ED7-AAA4-9389F0BDE511}"/>
              </a:ext>
            </a:extLst>
          </p:cNvPr>
          <p:cNvSpPr>
            <a:spLocks noChangeArrowheads="1"/>
          </p:cNvSpPr>
          <p:nvPr/>
        </p:nvSpPr>
        <p:spPr bwMode="auto">
          <a:xfrm>
            <a:off x="1838865" y="1800047"/>
            <a:ext cx="2133600" cy="65516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Check for credit worthiness of customer</a:t>
            </a:r>
          </a:p>
          <a:p>
            <a:pPr>
              <a:spcBef>
                <a:spcPct val="50000"/>
              </a:spcBef>
            </a:pPr>
            <a:r>
              <a:rPr lang="en-US"/>
              <a:t>Check for repayment capacity </a:t>
            </a:r>
          </a:p>
          <a:p>
            <a:pPr>
              <a:spcBef>
                <a:spcPct val="50000"/>
              </a:spcBef>
            </a:pPr>
            <a:r>
              <a:rPr lang="en-US"/>
              <a:t>Check for de-duplication of customer</a:t>
            </a:r>
          </a:p>
          <a:p>
            <a:pPr>
              <a:spcBef>
                <a:spcPct val="50000"/>
              </a:spcBef>
            </a:pPr>
            <a:r>
              <a:rPr lang="en-US"/>
              <a:t>Check if customer is present in the list of ‘Rejected customers, black listed customers, or defaulted customers’.</a:t>
            </a:r>
          </a:p>
          <a:p>
            <a:pPr>
              <a:spcBef>
                <a:spcPct val="50000"/>
              </a:spcBef>
            </a:pPr>
            <a:endParaRPr lang="en-US"/>
          </a:p>
          <a:p>
            <a:pPr>
              <a:spcBef>
                <a:spcPct val="50000"/>
              </a:spcBef>
            </a:pPr>
            <a:endParaRPr lang="en-US"/>
          </a:p>
          <a:p>
            <a:pPr>
              <a:spcBef>
                <a:spcPct val="50000"/>
              </a:spcBef>
            </a:pPr>
            <a:endParaRPr lang="en-US"/>
          </a:p>
          <a:p>
            <a:pPr>
              <a:spcBef>
                <a:spcPct val="50000"/>
              </a:spcBef>
            </a:pPr>
            <a:endParaRPr lang="en-US"/>
          </a:p>
        </p:txBody>
      </p:sp>
      <p:sp>
        <p:nvSpPr>
          <p:cNvPr id="19" name="Rectangle 18">
            <a:extLst>
              <a:ext uri="{FF2B5EF4-FFF2-40B4-BE49-F238E27FC236}">
                <a16:creationId xmlns:a16="http://schemas.microsoft.com/office/drawing/2014/main" id="{A071C4A3-5338-4D9E-B7BB-58B0CC6D17C9}"/>
              </a:ext>
            </a:extLst>
          </p:cNvPr>
          <p:cNvSpPr>
            <a:spLocks noChangeArrowheads="1"/>
          </p:cNvSpPr>
          <p:nvPr/>
        </p:nvSpPr>
        <p:spPr bwMode="auto">
          <a:xfrm>
            <a:off x="3981091" y="1961073"/>
            <a:ext cx="2133600" cy="410881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Verification of details of property</a:t>
            </a:r>
          </a:p>
          <a:p>
            <a:pPr>
              <a:spcBef>
                <a:spcPct val="50000"/>
              </a:spcBef>
            </a:pPr>
            <a:r>
              <a:rPr lang="en-US"/>
              <a:t>Verification of valuation report issued</a:t>
            </a:r>
          </a:p>
          <a:p>
            <a:pPr>
              <a:spcBef>
                <a:spcPct val="50000"/>
              </a:spcBef>
            </a:pPr>
            <a:r>
              <a:rPr lang="en-US"/>
              <a:t>By property valuers</a:t>
            </a:r>
          </a:p>
          <a:p>
            <a:pPr>
              <a:spcBef>
                <a:spcPct val="50000"/>
              </a:spcBef>
            </a:pPr>
            <a:r>
              <a:rPr lang="en-US"/>
              <a:t>Verification of property documents, </a:t>
            </a:r>
          </a:p>
          <a:p>
            <a:pPr>
              <a:spcBef>
                <a:spcPct val="50000"/>
              </a:spcBef>
            </a:pPr>
            <a:r>
              <a:rPr lang="en-US"/>
              <a:t>if there’s any encumberance.</a:t>
            </a:r>
          </a:p>
          <a:p>
            <a:pPr>
              <a:spcBef>
                <a:spcPct val="50000"/>
              </a:spcBef>
            </a:pPr>
            <a:endParaRPr lang="en-US"/>
          </a:p>
        </p:txBody>
      </p:sp>
      <p:sp>
        <p:nvSpPr>
          <p:cNvPr id="20" name="Rectangle 19">
            <a:extLst>
              <a:ext uri="{FF2B5EF4-FFF2-40B4-BE49-F238E27FC236}">
                <a16:creationId xmlns:a16="http://schemas.microsoft.com/office/drawing/2014/main" id="{8C5FF38E-C49E-485F-A847-761BC3E8ECAE}"/>
              </a:ext>
            </a:extLst>
          </p:cNvPr>
          <p:cNvSpPr>
            <a:spLocks noChangeArrowheads="1"/>
          </p:cNvSpPr>
          <p:nvPr/>
        </p:nvSpPr>
        <p:spPr bwMode="auto">
          <a:xfrm>
            <a:off x="6190891" y="1961072"/>
            <a:ext cx="2133600" cy="3346450"/>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600" dirty="0"/>
              <a:t>Collection of Post dated</a:t>
            </a:r>
          </a:p>
          <a:p>
            <a:pPr>
              <a:spcBef>
                <a:spcPct val="50000"/>
              </a:spcBef>
            </a:pPr>
            <a:r>
              <a:rPr lang="en-US" sz="1600" dirty="0"/>
              <a:t>Cheques , ECS mandates</a:t>
            </a:r>
          </a:p>
          <a:p>
            <a:pPr>
              <a:spcBef>
                <a:spcPct val="50000"/>
              </a:spcBef>
            </a:pPr>
            <a:r>
              <a:rPr lang="en-US" sz="1600" dirty="0"/>
              <a:t>for EMI repayments</a:t>
            </a:r>
          </a:p>
          <a:p>
            <a:pPr>
              <a:spcBef>
                <a:spcPct val="50000"/>
              </a:spcBef>
            </a:pPr>
            <a:r>
              <a:rPr lang="en-US" dirty="0"/>
              <a:t>Collection of ‘processing fee’ </a:t>
            </a:r>
          </a:p>
          <a:p>
            <a:pPr>
              <a:spcBef>
                <a:spcPct val="50000"/>
              </a:spcBef>
            </a:pPr>
            <a:r>
              <a:rPr lang="en-US" dirty="0"/>
              <a:t>(discretion of the respective Bank)</a:t>
            </a:r>
          </a:p>
          <a:p>
            <a:pPr>
              <a:spcBef>
                <a:spcPct val="50000"/>
              </a:spcBef>
            </a:pPr>
            <a:r>
              <a:rPr lang="en-US" dirty="0"/>
              <a:t>Margin determined</a:t>
            </a:r>
          </a:p>
        </p:txBody>
      </p:sp>
      <p:sp>
        <p:nvSpPr>
          <p:cNvPr id="21" name="Rectangle 20">
            <a:extLst>
              <a:ext uri="{FF2B5EF4-FFF2-40B4-BE49-F238E27FC236}">
                <a16:creationId xmlns:a16="http://schemas.microsoft.com/office/drawing/2014/main" id="{C5557192-90F8-44E9-A496-80E9203FAF10}"/>
              </a:ext>
            </a:extLst>
          </p:cNvPr>
          <p:cNvSpPr>
            <a:spLocks noChangeArrowheads="1"/>
          </p:cNvSpPr>
          <p:nvPr/>
        </p:nvSpPr>
        <p:spPr bwMode="auto">
          <a:xfrm>
            <a:off x="8324491" y="1961072"/>
            <a:ext cx="1828800" cy="424731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DD/BC issued in favour of builder</a:t>
            </a:r>
          </a:p>
          <a:p>
            <a:pPr>
              <a:spcBef>
                <a:spcPct val="50000"/>
              </a:spcBef>
            </a:pPr>
            <a:r>
              <a:rPr lang="en-US"/>
              <a:t>Single disbursement</a:t>
            </a:r>
          </a:p>
          <a:p>
            <a:pPr>
              <a:spcBef>
                <a:spcPct val="50000"/>
              </a:spcBef>
            </a:pPr>
            <a:r>
              <a:rPr lang="en-US"/>
              <a:t>Multiple disbursements ( for new construction, it’s preferable to do multiple disbursements)</a:t>
            </a:r>
          </a:p>
          <a:p>
            <a:pPr>
              <a:spcBef>
                <a:spcPct val="50000"/>
              </a:spcBef>
            </a:pPr>
            <a:endParaRPr lang="en-US"/>
          </a:p>
          <a:p>
            <a:pPr>
              <a:spcBef>
                <a:spcPct val="50000"/>
              </a:spcBef>
            </a:pPr>
            <a:endParaRPr lang="en-US"/>
          </a:p>
        </p:txBody>
      </p:sp>
    </p:spTree>
    <p:extLst>
      <p:ext uri="{BB962C8B-B14F-4D97-AF65-F5344CB8AC3E}">
        <p14:creationId xmlns:p14="http://schemas.microsoft.com/office/powerpoint/2010/main" val="15808191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8BAAB7-59B4-4E89-A0A6-5B68380A0DAE}"/>
              </a:ext>
            </a:extLst>
          </p:cNvPr>
          <p:cNvSpPr>
            <a:spLocks noGrp="1"/>
          </p:cNvSpPr>
          <p:nvPr>
            <p:ph type="title"/>
          </p:nvPr>
        </p:nvSpPr>
        <p:spPr>
          <a:xfrm>
            <a:off x="533401" y="170374"/>
            <a:ext cx="9690100" cy="461665"/>
          </a:xfrm>
        </p:spPr>
        <p:txBody>
          <a:bodyPr/>
          <a:lstStyle/>
          <a:p>
            <a:pPr>
              <a:lnSpc>
                <a:spcPct val="100000"/>
              </a:lnSpc>
              <a:spcAft>
                <a:spcPct val="0"/>
              </a:spcAft>
            </a:pPr>
            <a:r>
              <a:rPr lang="en-US">
                <a:latin typeface="Calibri"/>
                <a:cs typeface="Calibri"/>
              </a:rPr>
              <a:t>Closure of Education Loan</a:t>
            </a:r>
            <a:endParaRPr lang="en-US" b="0">
              <a:cs typeface="Arial"/>
            </a:endParaRPr>
          </a:p>
        </p:txBody>
      </p:sp>
      <p:sp>
        <p:nvSpPr>
          <p:cNvPr id="4" name="Slide Number Placeholder 3">
            <a:extLst>
              <a:ext uri="{FF2B5EF4-FFF2-40B4-BE49-F238E27FC236}">
                <a16:creationId xmlns:a16="http://schemas.microsoft.com/office/drawing/2014/main" id="{847C1BAD-4344-4729-B42F-1A7925655752}"/>
              </a:ext>
            </a:extLst>
          </p:cNvPr>
          <p:cNvSpPr>
            <a:spLocks noGrp="1"/>
          </p:cNvSpPr>
          <p:nvPr>
            <p:ph type="sldNum" sz="quarter" idx="12"/>
          </p:nvPr>
        </p:nvSpPr>
        <p:spPr/>
        <p:txBody>
          <a:bodyPr/>
          <a:lstStyle/>
          <a:p>
            <a:fld id="{C7F1B9D8-1D95-44B3-9E1C-E404196FC055}" type="slidenum">
              <a:rPr lang="hi-IN" smtClean="0"/>
              <a:t>72</a:t>
            </a:fld>
            <a:endParaRPr lang="hi-IN"/>
          </a:p>
        </p:txBody>
      </p:sp>
      <p:sp>
        <p:nvSpPr>
          <p:cNvPr id="6" name="Line 3">
            <a:extLst>
              <a:ext uri="{FF2B5EF4-FFF2-40B4-BE49-F238E27FC236}">
                <a16:creationId xmlns:a16="http://schemas.microsoft.com/office/drawing/2014/main" id="{7011EC30-A628-42EE-BD50-29B0F9427A6D}"/>
              </a:ext>
            </a:extLst>
          </p:cNvPr>
          <p:cNvSpPr>
            <a:spLocks noChangeShapeType="1"/>
          </p:cNvSpPr>
          <p:nvPr/>
        </p:nvSpPr>
        <p:spPr bwMode="auto">
          <a:xfrm>
            <a:off x="1828800" y="1524000"/>
            <a:ext cx="8610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4">
            <a:extLst>
              <a:ext uri="{FF2B5EF4-FFF2-40B4-BE49-F238E27FC236}">
                <a16:creationId xmlns:a16="http://schemas.microsoft.com/office/drawing/2014/main" id="{73F4A8B1-42E3-4D83-A847-D0C06117E3A2}"/>
              </a:ext>
            </a:extLst>
          </p:cNvPr>
          <p:cNvSpPr>
            <a:spLocks noChangeShapeType="1"/>
          </p:cNvSpPr>
          <p:nvPr/>
        </p:nvSpPr>
        <p:spPr bwMode="auto">
          <a:xfrm>
            <a:off x="1828800" y="1524000"/>
            <a:ext cx="0" cy="4419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5">
            <a:extLst>
              <a:ext uri="{FF2B5EF4-FFF2-40B4-BE49-F238E27FC236}">
                <a16:creationId xmlns:a16="http://schemas.microsoft.com/office/drawing/2014/main" id="{E8ED0B2C-C3CA-4D3F-8511-CBA9264CA580}"/>
              </a:ext>
            </a:extLst>
          </p:cNvPr>
          <p:cNvSpPr>
            <a:spLocks noChangeShapeType="1"/>
          </p:cNvSpPr>
          <p:nvPr/>
        </p:nvSpPr>
        <p:spPr bwMode="auto">
          <a:xfrm>
            <a:off x="1828800" y="5943600"/>
            <a:ext cx="8534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6">
            <a:extLst>
              <a:ext uri="{FF2B5EF4-FFF2-40B4-BE49-F238E27FC236}">
                <a16:creationId xmlns:a16="http://schemas.microsoft.com/office/drawing/2014/main" id="{1B50629F-7F8D-4123-BF69-9AC2FFA02126}"/>
              </a:ext>
            </a:extLst>
          </p:cNvPr>
          <p:cNvSpPr>
            <a:spLocks noChangeShapeType="1"/>
          </p:cNvSpPr>
          <p:nvPr/>
        </p:nvSpPr>
        <p:spPr bwMode="auto">
          <a:xfrm>
            <a:off x="10439400" y="1524000"/>
            <a:ext cx="0" cy="4495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7">
            <a:extLst>
              <a:ext uri="{FF2B5EF4-FFF2-40B4-BE49-F238E27FC236}">
                <a16:creationId xmlns:a16="http://schemas.microsoft.com/office/drawing/2014/main" id="{B39F2D59-81B4-4AE7-9D1D-7DA49A8F87E4}"/>
              </a:ext>
            </a:extLst>
          </p:cNvPr>
          <p:cNvSpPr>
            <a:spLocks noChangeShapeType="1"/>
          </p:cNvSpPr>
          <p:nvPr/>
        </p:nvSpPr>
        <p:spPr bwMode="auto">
          <a:xfrm>
            <a:off x="10210800" y="5943600"/>
            <a:ext cx="228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8">
            <a:extLst>
              <a:ext uri="{FF2B5EF4-FFF2-40B4-BE49-F238E27FC236}">
                <a16:creationId xmlns:a16="http://schemas.microsoft.com/office/drawing/2014/main" id="{0D40C049-6BFE-4797-9277-3F00F9C7C79B}"/>
              </a:ext>
            </a:extLst>
          </p:cNvPr>
          <p:cNvSpPr>
            <a:spLocks noChangeShapeType="1"/>
          </p:cNvSpPr>
          <p:nvPr/>
        </p:nvSpPr>
        <p:spPr bwMode="auto">
          <a:xfrm>
            <a:off x="1752600" y="2057400"/>
            <a:ext cx="86868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9">
            <a:extLst>
              <a:ext uri="{FF2B5EF4-FFF2-40B4-BE49-F238E27FC236}">
                <a16:creationId xmlns:a16="http://schemas.microsoft.com/office/drawing/2014/main" id="{25C12E62-641A-4E19-98D5-6E47641D06BC}"/>
              </a:ext>
            </a:extLst>
          </p:cNvPr>
          <p:cNvSpPr>
            <a:spLocks noChangeShapeType="1"/>
          </p:cNvSpPr>
          <p:nvPr/>
        </p:nvSpPr>
        <p:spPr bwMode="auto">
          <a:xfrm>
            <a:off x="5791200" y="1524000"/>
            <a:ext cx="0" cy="4419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3" name="Rectangle 12">
            <a:extLst>
              <a:ext uri="{FF2B5EF4-FFF2-40B4-BE49-F238E27FC236}">
                <a16:creationId xmlns:a16="http://schemas.microsoft.com/office/drawing/2014/main" id="{0B23E382-94AB-4E49-B2B0-CC7F55EBE632}"/>
              </a:ext>
            </a:extLst>
          </p:cNvPr>
          <p:cNvSpPr>
            <a:spLocks noChangeArrowheads="1"/>
          </p:cNvSpPr>
          <p:nvPr/>
        </p:nvSpPr>
        <p:spPr bwMode="auto">
          <a:xfrm>
            <a:off x="3124200" y="1600201"/>
            <a:ext cx="944297"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Request</a:t>
            </a:r>
          </a:p>
        </p:txBody>
      </p:sp>
      <p:sp>
        <p:nvSpPr>
          <p:cNvPr id="14" name="Rectangle 13">
            <a:extLst>
              <a:ext uri="{FF2B5EF4-FFF2-40B4-BE49-F238E27FC236}">
                <a16:creationId xmlns:a16="http://schemas.microsoft.com/office/drawing/2014/main" id="{DBBBCFD5-458E-489D-806E-5E6AEF092EB8}"/>
              </a:ext>
            </a:extLst>
          </p:cNvPr>
          <p:cNvSpPr>
            <a:spLocks noChangeArrowheads="1"/>
          </p:cNvSpPr>
          <p:nvPr/>
        </p:nvSpPr>
        <p:spPr bwMode="auto">
          <a:xfrm>
            <a:off x="7620000" y="1600201"/>
            <a:ext cx="88697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Closure</a:t>
            </a:r>
          </a:p>
        </p:txBody>
      </p:sp>
      <p:sp>
        <p:nvSpPr>
          <p:cNvPr id="15" name="Rectangle 14">
            <a:extLst>
              <a:ext uri="{FF2B5EF4-FFF2-40B4-BE49-F238E27FC236}">
                <a16:creationId xmlns:a16="http://schemas.microsoft.com/office/drawing/2014/main" id="{FABF2F56-98FD-48F6-9C1B-8331DCA600C0}"/>
              </a:ext>
            </a:extLst>
          </p:cNvPr>
          <p:cNvSpPr>
            <a:spLocks noChangeArrowheads="1"/>
          </p:cNvSpPr>
          <p:nvPr/>
        </p:nvSpPr>
        <p:spPr bwMode="auto">
          <a:xfrm>
            <a:off x="1981201" y="2438401"/>
            <a:ext cx="3127651" cy="3108543"/>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400"/>
              <a:t>Loan tenor completed</a:t>
            </a:r>
          </a:p>
          <a:p>
            <a:endParaRPr lang="en-US" sz="1400"/>
          </a:p>
          <a:p>
            <a:endParaRPr lang="en-US" sz="1400"/>
          </a:p>
          <a:p>
            <a:r>
              <a:rPr lang="en-US" sz="1400"/>
              <a:t>Customer defaults payments and bank </a:t>
            </a:r>
          </a:p>
          <a:p>
            <a:r>
              <a:rPr lang="en-US" sz="1400"/>
              <a:t>closes the Loan by liquidating security </a:t>
            </a:r>
          </a:p>
          <a:p>
            <a:r>
              <a:rPr lang="en-US" sz="1400"/>
              <a:t>offered for the loan</a:t>
            </a:r>
          </a:p>
          <a:p>
            <a:endParaRPr lang="en-US" sz="1400"/>
          </a:p>
          <a:p>
            <a:endParaRPr lang="en-US" sz="1400"/>
          </a:p>
          <a:p>
            <a:r>
              <a:rPr lang="en-US" sz="1400"/>
              <a:t>Customer requests for foreclosure</a:t>
            </a:r>
          </a:p>
          <a:p>
            <a:endParaRPr lang="en-US" sz="1400"/>
          </a:p>
          <a:p>
            <a:endParaRPr lang="en-US" sz="1400"/>
          </a:p>
          <a:p>
            <a:endParaRPr lang="en-US" sz="1400"/>
          </a:p>
          <a:p>
            <a:r>
              <a:rPr lang="en-US" sz="1400"/>
              <a:t>Customer requests another bank to take</a:t>
            </a:r>
          </a:p>
          <a:p>
            <a:r>
              <a:rPr lang="en-US" sz="1400"/>
              <a:t>Over the existing housing loan</a:t>
            </a:r>
          </a:p>
        </p:txBody>
      </p:sp>
      <p:sp>
        <p:nvSpPr>
          <p:cNvPr id="16" name="Rectangle 15">
            <a:extLst>
              <a:ext uri="{FF2B5EF4-FFF2-40B4-BE49-F238E27FC236}">
                <a16:creationId xmlns:a16="http://schemas.microsoft.com/office/drawing/2014/main" id="{9F567943-73C1-4405-B0FA-9CC0DC663062}"/>
              </a:ext>
            </a:extLst>
          </p:cNvPr>
          <p:cNvSpPr>
            <a:spLocks noChangeArrowheads="1"/>
          </p:cNvSpPr>
          <p:nvPr/>
        </p:nvSpPr>
        <p:spPr bwMode="auto">
          <a:xfrm>
            <a:off x="5715000" y="2155825"/>
            <a:ext cx="4495800" cy="3970318"/>
          </a:xfrm>
          <a:prstGeom prst="rect">
            <a:avLst/>
          </a:prstGeom>
          <a:noFill/>
          <a:ln w="9525">
            <a:noFill/>
            <a:miter lim="800000"/>
            <a:headEnd/>
            <a:tailEnd/>
          </a:ln>
          <a:effectLst/>
        </p:spPr>
        <p:txBody>
          <a:bodyPr wrap="squar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200" dirty="0"/>
              <a:t>Loan account closed and documents pertaining to</a:t>
            </a:r>
          </a:p>
          <a:p>
            <a:r>
              <a:rPr lang="en-US" sz="1200" dirty="0"/>
              <a:t>The property returned to the customer.</a:t>
            </a:r>
          </a:p>
          <a:p>
            <a:endParaRPr lang="en-US" sz="1200" dirty="0"/>
          </a:p>
          <a:p>
            <a:endParaRPr lang="en-US" sz="1200" dirty="0"/>
          </a:p>
          <a:p>
            <a:r>
              <a:rPr lang="en-US" sz="1200" dirty="0"/>
              <a:t>Bank has the authority to sell the property and to </a:t>
            </a:r>
          </a:p>
          <a:p>
            <a:r>
              <a:rPr lang="en-US" sz="1200" dirty="0"/>
              <a:t>Recover its dues from the sale proceeds. Amount</a:t>
            </a:r>
          </a:p>
          <a:p>
            <a:r>
              <a:rPr lang="en-US" sz="1200" dirty="0"/>
              <a:t>Left after bank dues are covered is returned back </a:t>
            </a:r>
          </a:p>
          <a:p>
            <a:r>
              <a:rPr lang="en-US" sz="1200" dirty="0"/>
              <a:t>To customer  and loan account is closed ,post dated</a:t>
            </a:r>
          </a:p>
          <a:p>
            <a:r>
              <a:rPr lang="en-US" sz="1200" dirty="0"/>
              <a:t>Cheques returned</a:t>
            </a:r>
          </a:p>
          <a:p>
            <a:endParaRPr lang="en-US" sz="1200" dirty="0"/>
          </a:p>
          <a:p>
            <a:r>
              <a:rPr lang="en-US" sz="1200" dirty="0"/>
              <a:t>Complete dues recovered from customer, and property </a:t>
            </a:r>
          </a:p>
          <a:p>
            <a:r>
              <a:rPr lang="en-US" sz="1200" dirty="0"/>
              <a:t>Documents returned to the client. Bank will charge penalty towards </a:t>
            </a:r>
          </a:p>
          <a:p>
            <a:r>
              <a:rPr lang="en-US" sz="1200" dirty="0"/>
              <a:t>foreclosure of the loan account.</a:t>
            </a:r>
          </a:p>
          <a:p>
            <a:endParaRPr lang="en-US" sz="1200" dirty="0"/>
          </a:p>
          <a:p>
            <a:r>
              <a:rPr lang="en-US" sz="1200" dirty="0"/>
              <a:t>Banks where loan is held receive the repayment for outstanding balance </a:t>
            </a:r>
          </a:p>
          <a:p>
            <a:r>
              <a:rPr lang="en-US" sz="1200" dirty="0"/>
              <a:t>from another Bank taking over the loan ; and property documents are returned </a:t>
            </a:r>
          </a:p>
          <a:p>
            <a:r>
              <a:rPr lang="en-US" sz="1200" dirty="0"/>
              <a:t> to the bank taking over the loan.</a:t>
            </a:r>
          </a:p>
          <a:p>
            <a:r>
              <a:rPr lang="en-US" sz="1200" dirty="0"/>
              <a:t>Foreclosure charges are also paid by the latter bank.</a:t>
            </a:r>
          </a:p>
          <a:p>
            <a:endParaRPr lang="en-US" sz="1200" dirty="0"/>
          </a:p>
        </p:txBody>
      </p:sp>
      <p:sp>
        <p:nvSpPr>
          <p:cNvPr id="17" name="Line 14">
            <a:extLst>
              <a:ext uri="{FF2B5EF4-FFF2-40B4-BE49-F238E27FC236}">
                <a16:creationId xmlns:a16="http://schemas.microsoft.com/office/drawing/2014/main" id="{7D98E9F8-8F74-457F-82C9-0018C34247B0}"/>
              </a:ext>
            </a:extLst>
          </p:cNvPr>
          <p:cNvSpPr>
            <a:spLocks noChangeShapeType="1"/>
          </p:cNvSpPr>
          <p:nvPr/>
        </p:nvSpPr>
        <p:spPr bwMode="auto">
          <a:xfrm>
            <a:off x="1828800" y="2819400"/>
            <a:ext cx="8534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8" name="Line 15">
            <a:extLst>
              <a:ext uri="{FF2B5EF4-FFF2-40B4-BE49-F238E27FC236}">
                <a16:creationId xmlns:a16="http://schemas.microsoft.com/office/drawing/2014/main" id="{F0116D15-6CFF-488F-8930-FB6CC9BEAFBB}"/>
              </a:ext>
            </a:extLst>
          </p:cNvPr>
          <p:cNvSpPr>
            <a:spLocks noChangeShapeType="1"/>
          </p:cNvSpPr>
          <p:nvPr/>
        </p:nvSpPr>
        <p:spPr bwMode="auto">
          <a:xfrm>
            <a:off x="1828800" y="3810000"/>
            <a:ext cx="8534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9" name="Line 16">
            <a:extLst>
              <a:ext uri="{FF2B5EF4-FFF2-40B4-BE49-F238E27FC236}">
                <a16:creationId xmlns:a16="http://schemas.microsoft.com/office/drawing/2014/main" id="{9AE30CF6-C389-428D-92F6-E0A38D17C574}"/>
              </a:ext>
            </a:extLst>
          </p:cNvPr>
          <p:cNvSpPr>
            <a:spLocks noChangeShapeType="1"/>
          </p:cNvSpPr>
          <p:nvPr/>
        </p:nvSpPr>
        <p:spPr bwMode="auto">
          <a:xfrm>
            <a:off x="1828800" y="4724400"/>
            <a:ext cx="8610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Tree>
    <p:extLst>
      <p:ext uri="{BB962C8B-B14F-4D97-AF65-F5344CB8AC3E}">
        <p14:creationId xmlns:p14="http://schemas.microsoft.com/office/powerpoint/2010/main" val="19604351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3E2DA-CC3D-40D5-B70D-419B4E326B6B}"/>
              </a:ext>
            </a:extLst>
          </p:cNvPr>
          <p:cNvSpPr>
            <a:spLocks noGrp="1"/>
          </p:cNvSpPr>
          <p:nvPr>
            <p:ph idx="1"/>
          </p:nvPr>
        </p:nvSpPr>
        <p:spPr>
          <a:xfrm>
            <a:off x="579407" y="1336795"/>
            <a:ext cx="10713631" cy="4351338"/>
          </a:xfrm>
        </p:spPr>
        <p:txBody>
          <a:bodyPr vert="horz" lIns="91440" tIns="45720" rIns="91440" bIns="45720" rtlCol="0" anchor="t">
            <a:normAutofit/>
          </a:bodyPr>
          <a:lstStyle/>
          <a:p>
            <a:pPr marL="342900" indent="-342900" algn="just">
              <a:lnSpc>
                <a:spcPct val="100000"/>
              </a:lnSpc>
              <a:spcBef>
                <a:spcPts val="200"/>
              </a:spcBef>
              <a:spcAft>
                <a:spcPct val="0"/>
              </a:spcAft>
              <a:buFont typeface="Wingdings,Sans-Serif" panose="05000000000000000000" pitchFamily="2" charset="2"/>
              <a:buChar char="Ø"/>
            </a:pPr>
            <a:r>
              <a:rPr lang="en-US">
                <a:solidFill>
                  <a:schemeClr val="tx2"/>
                </a:solidFill>
                <a:ea typeface="+mn-lt"/>
                <a:cs typeface="+mn-lt"/>
              </a:rPr>
              <a:t>To meet any kind of personal expenses, e.g., marriage, family functions, medical, educational, travel expenses, etc. </a:t>
            </a:r>
            <a:endParaRPr lang="en-US" dirty="0">
              <a:ea typeface="+mn-lt"/>
              <a:cs typeface="+mn-lt"/>
            </a:endParaRPr>
          </a:p>
          <a:p>
            <a:pPr marL="342900" indent="-342900" algn="just">
              <a:lnSpc>
                <a:spcPct val="100000"/>
              </a:lnSpc>
              <a:spcBef>
                <a:spcPts val="200"/>
              </a:spcBef>
              <a:spcAft>
                <a:spcPct val="0"/>
              </a:spcAft>
              <a:buFont typeface="Wingdings,Sans-Serif" panose="05000000000000000000" pitchFamily="2" charset="2"/>
              <a:buChar char="Ø"/>
            </a:pPr>
            <a:endParaRPr lang="en-US" dirty="0">
              <a:ea typeface="+mn-lt"/>
              <a:cs typeface="+mn-lt"/>
            </a:endParaRPr>
          </a:p>
          <a:p>
            <a:pPr marL="342900" indent="-342900" algn="just">
              <a:lnSpc>
                <a:spcPct val="100000"/>
              </a:lnSpc>
              <a:spcBef>
                <a:spcPts val="200"/>
              </a:spcBef>
              <a:spcAft>
                <a:spcPct val="0"/>
              </a:spcAft>
              <a:buFont typeface="Wingdings,Sans-Serif" panose="05000000000000000000" pitchFamily="2" charset="2"/>
              <a:buChar char="Ø"/>
            </a:pPr>
            <a:r>
              <a:rPr lang="en-US">
                <a:solidFill>
                  <a:schemeClr val="tx2"/>
                </a:solidFill>
                <a:ea typeface="+mn-lt"/>
                <a:cs typeface="+mn-lt"/>
              </a:rPr>
              <a:t>Purpose of loan is for personal expenditure.</a:t>
            </a:r>
            <a:endParaRPr lang="en-US" dirty="0">
              <a:ea typeface="+mn-lt"/>
              <a:cs typeface="+mn-lt"/>
            </a:endParaRPr>
          </a:p>
          <a:p>
            <a:pPr marL="342900" indent="-342900" algn="just">
              <a:lnSpc>
                <a:spcPct val="100000"/>
              </a:lnSpc>
              <a:spcBef>
                <a:spcPts val="200"/>
              </a:spcBef>
              <a:spcAft>
                <a:spcPct val="0"/>
              </a:spcAft>
              <a:buFont typeface="Wingdings,Sans-Serif" panose="05000000000000000000" pitchFamily="2" charset="2"/>
              <a:buChar char="Ø"/>
            </a:pPr>
            <a:endParaRPr lang="en-US" dirty="0">
              <a:ea typeface="+mn-lt"/>
              <a:cs typeface="+mn-lt"/>
            </a:endParaRPr>
          </a:p>
          <a:p>
            <a:pPr marL="342900" indent="-342900" algn="just">
              <a:lnSpc>
                <a:spcPct val="100000"/>
              </a:lnSpc>
              <a:spcBef>
                <a:spcPts val="200"/>
              </a:spcBef>
              <a:spcAft>
                <a:spcPct val="0"/>
              </a:spcAft>
              <a:buFont typeface="Wingdings,Sans-Serif" panose="05000000000000000000" pitchFamily="2" charset="2"/>
              <a:buChar char="Ø"/>
            </a:pPr>
            <a:r>
              <a:rPr lang="en-US">
                <a:solidFill>
                  <a:schemeClr val="tx2"/>
                </a:solidFill>
                <a:ea typeface="+mn-lt"/>
                <a:cs typeface="+mn-lt"/>
              </a:rPr>
              <a:t>There can be single or multiple personal loans for any individual borrower.</a:t>
            </a:r>
            <a:br>
              <a:rPr lang="en-US" dirty="0">
                <a:solidFill>
                  <a:schemeClr val="tx2"/>
                </a:solidFill>
                <a:ea typeface="+mn-lt"/>
                <a:cs typeface="+mn-lt"/>
              </a:rPr>
            </a:b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96A8483A-F1C0-457E-B70E-71964E35D5C6}"/>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Personal loan</a:t>
            </a:r>
            <a:endParaRPr lang="en-US" b="0">
              <a:cs typeface="Arial"/>
            </a:endParaRPr>
          </a:p>
        </p:txBody>
      </p:sp>
      <p:sp>
        <p:nvSpPr>
          <p:cNvPr id="4" name="Slide Number Placeholder 3">
            <a:extLst>
              <a:ext uri="{FF2B5EF4-FFF2-40B4-BE49-F238E27FC236}">
                <a16:creationId xmlns:a16="http://schemas.microsoft.com/office/drawing/2014/main" id="{2B7F7CFB-6C56-4C7E-964D-2EBCF9D422C0}"/>
              </a:ext>
            </a:extLst>
          </p:cNvPr>
          <p:cNvSpPr>
            <a:spLocks noGrp="1"/>
          </p:cNvSpPr>
          <p:nvPr>
            <p:ph type="sldNum" sz="quarter" idx="12"/>
          </p:nvPr>
        </p:nvSpPr>
        <p:spPr/>
        <p:txBody>
          <a:bodyPr/>
          <a:lstStyle/>
          <a:p>
            <a:fld id="{C7F1B9D8-1D95-44B3-9E1C-E404196FC055}" type="slidenum">
              <a:rPr lang="hi-IN" smtClean="0"/>
              <a:t>73</a:t>
            </a:fld>
            <a:endParaRPr lang="hi-IN"/>
          </a:p>
        </p:txBody>
      </p:sp>
    </p:spTree>
    <p:extLst>
      <p:ext uri="{BB962C8B-B14F-4D97-AF65-F5344CB8AC3E}">
        <p14:creationId xmlns:p14="http://schemas.microsoft.com/office/powerpoint/2010/main" val="32257311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65F21E-3278-447D-98F1-230741F15ED8}"/>
              </a:ext>
            </a:extLst>
          </p:cNvPr>
          <p:cNvSpPr>
            <a:spLocks noGrp="1"/>
          </p:cNvSpPr>
          <p:nvPr>
            <p:ph idx="1"/>
          </p:nvPr>
        </p:nvSpPr>
        <p:spPr>
          <a:xfrm>
            <a:off x="521896" y="1250531"/>
            <a:ext cx="10684877" cy="5041451"/>
          </a:xfrm>
        </p:spPr>
        <p:txBody>
          <a:bodyPr vert="horz" lIns="91440" tIns="45720" rIns="91440" bIns="45720" rtlCol="0" anchor="t">
            <a:normAutofit fontScale="85000" lnSpcReduction="20000"/>
          </a:bodyPr>
          <a:lstStyle/>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A State/Central Govt. Employee, employee of public sector undertaking/reputed profit making public limited company, reputed institutions, MNC with a minimum service experience of 2 years. </a:t>
            </a:r>
            <a:endParaRPr lang="en-US"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A self employed engineer, doctor, architect, chartered accountant, or an MBA, with a minimum 2 years standing in the field/business. </a:t>
            </a:r>
            <a:endParaRPr lang="en-US"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A Pensioner of PSU/Govt. (Central/State)/Public Sector Bank who has taken premature voluntary retirement and is 60 years of age or less </a:t>
            </a:r>
            <a:endParaRPr lang="en-US"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Traders, who have cash flows to repay the loans and can provide adequate tangible collateral security. They should restrict their banking requirements to the branch where the loan is proposed to be taken. </a:t>
            </a:r>
            <a:endParaRPr lang="en-US" dirty="0">
              <a:ea typeface="+mn-lt"/>
              <a:cs typeface="+mn-lt"/>
            </a:endParaRPr>
          </a:p>
          <a:p>
            <a:pPr marL="285750" indent="-285750" algn="just">
              <a:lnSpc>
                <a:spcPct val="150000"/>
              </a:lnSpc>
              <a:spcBef>
                <a:spcPts val="200"/>
              </a:spcBef>
              <a:spcAft>
                <a:spcPct val="0"/>
              </a:spcAft>
              <a:buFont typeface="Wingdings,Sans-Serif" panose="05000000000000000000" pitchFamily="2" charset="2"/>
              <a:buChar char="Ø"/>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541FCBDD-8957-473C-B8BE-FBE1B7A96746}"/>
              </a:ext>
            </a:extLst>
          </p:cNvPr>
          <p:cNvSpPr>
            <a:spLocks noGrp="1"/>
          </p:cNvSpPr>
          <p:nvPr>
            <p:ph type="title"/>
          </p:nvPr>
        </p:nvSpPr>
        <p:spPr>
          <a:xfrm>
            <a:off x="533401" y="170374"/>
            <a:ext cx="9690100" cy="461665"/>
          </a:xfrm>
        </p:spPr>
        <p:txBody>
          <a:bodyPr/>
          <a:lstStyle/>
          <a:p>
            <a:pPr>
              <a:lnSpc>
                <a:spcPct val="100000"/>
              </a:lnSpc>
              <a:spcAft>
                <a:spcPct val="0"/>
              </a:spcAft>
            </a:pPr>
            <a:r>
              <a:rPr lang="en-US">
                <a:latin typeface="Arial"/>
                <a:cs typeface="Arial"/>
              </a:rPr>
              <a:t>Personal loan Eligibility</a:t>
            </a:r>
            <a:endParaRPr lang="en-US" b="0">
              <a:latin typeface="Arial"/>
              <a:cs typeface="Arial"/>
            </a:endParaRPr>
          </a:p>
        </p:txBody>
      </p:sp>
      <p:sp>
        <p:nvSpPr>
          <p:cNvPr id="4" name="Slide Number Placeholder 3">
            <a:extLst>
              <a:ext uri="{FF2B5EF4-FFF2-40B4-BE49-F238E27FC236}">
                <a16:creationId xmlns:a16="http://schemas.microsoft.com/office/drawing/2014/main" id="{3778CDF8-5AC2-460D-BCD3-914F516E81D6}"/>
              </a:ext>
            </a:extLst>
          </p:cNvPr>
          <p:cNvSpPr>
            <a:spLocks noGrp="1"/>
          </p:cNvSpPr>
          <p:nvPr>
            <p:ph type="sldNum" sz="quarter" idx="12"/>
          </p:nvPr>
        </p:nvSpPr>
        <p:spPr/>
        <p:txBody>
          <a:bodyPr/>
          <a:lstStyle/>
          <a:p>
            <a:fld id="{C7F1B9D8-1D95-44B3-9E1C-E404196FC055}" type="slidenum">
              <a:rPr lang="hi-IN" smtClean="0"/>
              <a:t>74</a:t>
            </a:fld>
            <a:endParaRPr lang="hi-IN"/>
          </a:p>
        </p:txBody>
      </p:sp>
    </p:spTree>
    <p:extLst>
      <p:ext uri="{BB962C8B-B14F-4D97-AF65-F5344CB8AC3E}">
        <p14:creationId xmlns:p14="http://schemas.microsoft.com/office/powerpoint/2010/main" val="39907297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C29498-3A94-4AAF-8256-21B4501557F5}"/>
              </a:ext>
            </a:extLst>
          </p:cNvPr>
          <p:cNvSpPr>
            <a:spLocks noGrp="1"/>
          </p:cNvSpPr>
          <p:nvPr>
            <p:ph idx="1"/>
          </p:nvPr>
        </p:nvSpPr>
        <p:spPr>
          <a:xfrm>
            <a:off x="536274" y="1135512"/>
            <a:ext cx="10713631" cy="4998319"/>
          </a:xfrm>
        </p:spPr>
        <p:txBody>
          <a:bodyPr vert="horz" lIns="91440" tIns="45720" rIns="91440" bIns="45720" rtlCol="0" anchor="t">
            <a:normAutofit fontScale="77500" lnSpcReduction="20000"/>
          </a:bodyPr>
          <a:lstStyle/>
          <a:p>
            <a:pPr>
              <a:lnSpc>
                <a:spcPct val="150000"/>
              </a:lnSpc>
              <a:spcBef>
                <a:spcPts val="200"/>
              </a:spcBef>
              <a:spcAft>
                <a:spcPct val="0"/>
              </a:spcAft>
            </a:pPr>
            <a:r>
              <a:rPr lang="en-US" b="1">
                <a:solidFill>
                  <a:schemeClr val="tx2"/>
                </a:solidFill>
                <a:cs typeface="Calibri"/>
              </a:rPr>
              <a:t>Loan Amount</a:t>
            </a:r>
            <a:br>
              <a:rPr lang="en-US" b="1" dirty="0">
                <a:solidFill>
                  <a:schemeClr val="tx2"/>
                </a:solidFill>
                <a:cs typeface="Calibri"/>
              </a:rPr>
            </a:br>
            <a:r>
              <a:rPr lang="en-US" b="1">
                <a:solidFill>
                  <a:schemeClr val="tx2"/>
                </a:solidFill>
                <a:cs typeface="Calibri"/>
              </a:rPr>
              <a:t>Your personal loan limit would be determined by your income and repayment capacity. </a:t>
            </a:r>
            <a:br>
              <a:rPr lang="en-US" b="1" dirty="0">
                <a:solidFill>
                  <a:schemeClr val="tx2"/>
                </a:solidFill>
                <a:cs typeface="Calibri"/>
              </a:rPr>
            </a:br>
            <a:r>
              <a:rPr lang="en-US" b="1">
                <a:solidFill>
                  <a:schemeClr val="tx2"/>
                </a:solidFill>
                <a:cs typeface="Calibri"/>
              </a:rPr>
              <a:t>Minimum :</a:t>
            </a:r>
            <a:r>
              <a:rPr lang="en-US">
                <a:solidFill>
                  <a:schemeClr val="tx2"/>
                </a:solidFill>
                <a:cs typeface="Calibri"/>
              </a:rPr>
              <a:t> Rs.15,000/- ( differs from Bank to Bank)</a:t>
            </a:r>
            <a:br>
              <a:rPr lang="en-US" dirty="0">
                <a:solidFill>
                  <a:schemeClr val="tx2"/>
                </a:solidFill>
                <a:cs typeface="Calibri"/>
              </a:rPr>
            </a:br>
            <a:r>
              <a:rPr lang="en-US">
                <a:solidFill>
                  <a:schemeClr val="tx2"/>
                </a:solidFill>
                <a:cs typeface="Calibri"/>
              </a:rPr>
              <a:t>Maximum : Generally, 12 times Net Monthly Income for salaried individuals and pensioners and 1 year's net annual income in case of self employed professionals with the under noted ceilings; Additionally, your spouse's income can be considered in calculating the loan amount provided he/she guarantees the loan or the loan is taken jointly. </a:t>
            </a:r>
            <a:endParaRPr lang="en-US" dirty="0">
              <a:solidFill>
                <a:schemeClr val="tx2"/>
              </a:solidFill>
              <a:ea typeface="+mn-lt"/>
              <a:cs typeface="+mn-lt"/>
            </a:endParaRPr>
          </a:p>
          <a:p>
            <a:pPr algn="just">
              <a:lnSpc>
                <a:spcPct val="150000"/>
              </a:lnSpc>
              <a:spcBef>
                <a:spcPts val="200"/>
              </a:spcBef>
              <a:spcAft>
                <a:spcPct val="0"/>
              </a:spcAft>
            </a:pPr>
            <a:r>
              <a:rPr lang="en-US" b="1">
                <a:solidFill>
                  <a:schemeClr val="tx2"/>
                </a:solidFill>
                <a:cs typeface="Calibri"/>
              </a:rPr>
              <a:t>Salaried individuals and self employed professionals :</a:t>
            </a:r>
            <a:r>
              <a:rPr lang="en-US">
                <a:solidFill>
                  <a:schemeClr val="tx2"/>
                </a:solidFill>
                <a:cs typeface="Calibri"/>
              </a:rPr>
              <a:t> Rs.2.50 lacs  under certain conditions</a:t>
            </a:r>
            <a:endParaRPr lang="en-US" dirty="0">
              <a:solidFill>
                <a:schemeClr val="tx2"/>
              </a:solidFill>
              <a:ea typeface="+mn-lt"/>
              <a:cs typeface="+mn-lt"/>
            </a:endParaRPr>
          </a:p>
          <a:p>
            <a:pPr algn="just">
              <a:lnSpc>
                <a:spcPct val="150000"/>
              </a:lnSpc>
              <a:spcBef>
                <a:spcPts val="200"/>
              </a:spcBef>
              <a:spcAft>
                <a:spcPct val="0"/>
              </a:spcAft>
            </a:pPr>
            <a:r>
              <a:rPr lang="en-US">
                <a:solidFill>
                  <a:schemeClr val="tx2"/>
                </a:solidFill>
                <a:cs typeface="Calibri"/>
              </a:rPr>
              <a:t>Other eligible borrowers are : a) traders &amp; b) agents etc.</a:t>
            </a:r>
            <a:endParaRPr lang="en-US" dirty="0">
              <a:solidFill>
                <a:schemeClr val="tx2"/>
              </a:solidFill>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20AF360F-1189-4D94-AFC1-9E84EF0E0753}"/>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Personal Loan amount</a:t>
            </a:r>
            <a:endParaRPr lang="en-US" b="0">
              <a:cs typeface="Arial"/>
            </a:endParaRPr>
          </a:p>
        </p:txBody>
      </p:sp>
      <p:sp>
        <p:nvSpPr>
          <p:cNvPr id="4" name="Slide Number Placeholder 3">
            <a:extLst>
              <a:ext uri="{FF2B5EF4-FFF2-40B4-BE49-F238E27FC236}">
                <a16:creationId xmlns:a16="http://schemas.microsoft.com/office/drawing/2014/main" id="{AC0A344D-9629-4174-B76E-F14715073A63}"/>
              </a:ext>
            </a:extLst>
          </p:cNvPr>
          <p:cNvSpPr>
            <a:spLocks noGrp="1"/>
          </p:cNvSpPr>
          <p:nvPr>
            <p:ph type="sldNum" sz="quarter" idx="12"/>
          </p:nvPr>
        </p:nvSpPr>
        <p:spPr/>
        <p:txBody>
          <a:bodyPr/>
          <a:lstStyle/>
          <a:p>
            <a:fld id="{C7F1B9D8-1D95-44B3-9E1C-E404196FC055}" type="slidenum">
              <a:rPr lang="hi-IN" smtClean="0"/>
              <a:t>75</a:t>
            </a:fld>
            <a:endParaRPr lang="hi-IN"/>
          </a:p>
        </p:txBody>
      </p:sp>
    </p:spTree>
    <p:extLst>
      <p:ext uri="{BB962C8B-B14F-4D97-AF65-F5344CB8AC3E}">
        <p14:creationId xmlns:p14="http://schemas.microsoft.com/office/powerpoint/2010/main" val="444499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AEC6D2-10B1-4BD5-A162-D652251B808F}"/>
              </a:ext>
            </a:extLst>
          </p:cNvPr>
          <p:cNvSpPr>
            <a:spLocks noGrp="1"/>
          </p:cNvSpPr>
          <p:nvPr>
            <p:ph idx="1"/>
          </p:nvPr>
        </p:nvSpPr>
        <p:spPr>
          <a:xfrm>
            <a:off x="737557" y="1034870"/>
            <a:ext cx="10713631" cy="4854545"/>
          </a:xfrm>
        </p:spPr>
        <p:txBody>
          <a:bodyPr vert="horz" lIns="91440" tIns="45720" rIns="91440" bIns="45720" rtlCol="0" anchor="t">
            <a:normAutofit fontScale="77500" lnSpcReduction="20000"/>
          </a:bodyPr>
          <a:lstStyle/>
          <a:p>
            <a:pPr>
              <a:lnSpc>
                <a:spcPct val="150000"/>
              </a:lnSpc>
              <a:spcBef>
                <a:spcPts val="200"/>
              </a:spcBef>
              <a:spcAft>
                <a:spcPct val="0"/>
              </a:spcAft>
            </a:pPr>
            <a:r>
              <a:rPr lang="en-US">
                <a:solidFill>
                  <a:schemeClr val="tx2"/>
                </a:solidFill>
                <a:cs typeface="Calibri"/>
              </a:rPr>
              <a:t>Important documents to be furnished while opening a Personal Loan Account:</a:t>
            </a:r>
            <a:br>
              <a:rPr lang="en-US" dirty="0">
                <a:solidFill>
                  <a:schemeClr val="tx2"/>
                </a:solidFill>
                <a:cs typeface="Calibri"/>
              </a:rPr>
            </a:br>
            <a:r>
              <a:rPr lang="en-US">
                <a:solidFill>
                  <a:schemeClr val="tx2"/>
                </a:solidFill>
                <a:cs typeface="Calibri"/>
              </a:rPr>
              <a:t>For existing bank customers</a:t>
            </a:r>
            <a:endParaRPr lang="en-US" dirty="0">
              <a:ea typeface="+mn-lt"/>
              <a:cs typeface="+mn-lt"/>
            </a:endParaRPr>
          </a:p>
          <a:p>
            <a:pPr>
              <a:lnSpc>
                <a:spcPct val="150000"/>
              </a:lnSpc>
              <a:spcBef>
                <a:spcPts val="200"/>
              </a:spcBef>
              <a:spcAft>
                <a:spcPct val="0"/>
              </a:spcAft>
            </a:pPr>
            <a:r>
              <a:rPr lang="en-US">
                <a:solidFill>
                  <a:schemeClr val="tx2"/>
                </a:solidFill>
                <a:cs typeface="Calibri"/>
              </a:rPr>
              <a:t>Passport size photograph.</a:t>
            </a:r>
            <a:br>
              <a:rPr lang="en-US" dirty="0">
                <a:solidFill>
                  <a:schemeClr val="tx2"/>
                </a:solidFill>
                <a:cs typeface="Calibri"/>
              </a:rPr>
            </a:br>
            <a:r>
              <a:rPr lang="en-US">
                <a:solidFill>
                  <a:schemeClr val="tx2"/>
                </a:solidFill>
                <a:cs typeface="Calibri"/>
              </a:rPr>
              <a:t>From salaried individuals </a:t>
            </a:r>
            <a:endParaRPr lang="en-US" dirty="0">
              <a:ea typeface="+mn-lt"/>
              <a:cs typeface="+mn-lt"/>
            </a:endParaRPr>
          </a:p>
          <a:p>
            <a:pPr>
              <a:lnSpc>
                <a:spcPct val="150000"/>
              </a:lnSpc>
              <a:spcBef>
                <a:spcPts val="200"/>
              </a:spcBef>
              <a:spcAft>
                <a:spcPct val="0"/>
              </a:spcAft>
            </a:pPr>
            <a:r>
              <a:rPr lang="en-US">
                <a:solidFill>
                  <a:schemeClr val="tx2"/>
                </a:solidFill>
                <a:cs typeface="Calibri"/>
              </a:rPr>
              <a:t>Latest salary slip and Form 16</a:t>
            </a:r>
            <a:br>
              <a:rPr lang="en-US" dirty="0">
                <a:solidFill>
                  <a:schemeClr val="tx2"/>
                </a:solidFill>
                <a:cs typeface="Calibri"/>
              </a:rPr>
            </a:br>
            <a:r>
              <a:rPr lang="en-US">
                <a:solidFill>
                  <a:schemeClr val="tx2"/>
                </a:solidFill>
                <a:cs typeface="Calibri"/>
              </a:rPr>
              <a:t>From Self-employed individuals and Professionals </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IT returns for the last two financial years </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Proof of Professional Qualification : Copy of highest professionals degree held </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Proof of official address. This can include shop and establishment certificate/Lease deed/Telephone Bill. </a:t>
            </a:r>
            <a:endParaRPr lang="en-US" dirty="0">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F88CEAFB-E584-41CB-82BF-B63099018352}"/>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Documents Required</a:t>
            </a:r>
            <a:endParaRPr lang="en-US" b="0">
              <a:cs typeface="Arial"/>
            </a:endParaRPr>
          </a:p>
        </p:txBody>
      </p:sp>
      <p:sp>
        <p:nvSpPr>
          <p:cNvPr id="4" name="Slide Number Placeholder 3">
            <a:extLst>
              <a:ext uri="{FF2B5EF4-FFF2-40B4-BE49-F238E27FC236}">
                <a16:creationId xmlns:a16="http://schemas.microsoft.com/office/drawing/2014/main" id="{343FD10B-A451-430A-9E94-8810B804FE6D}"/>
              </a:ext>
            </a:extLst>
          </p:cNvPr>
          <p:cNvSpPr>
            <a:spLocks noGrp="1"/>
          </p:cNvSpPr>
          <p:nvPr>
            <p:ph type="sldNum" sz="quarter" idx="12"/>
          </p:nvPr>
        </p:nvSpPr>
        <p:spPr/>
        <p:txBody>
          <a:bodyPr/>
          <a:lstStyle/>
          <a:p>
            <a:fld id="{C7F1B9D8-1D95-44B3-9E1C-E404196FC055}" type="slidenum">
              <a:rPr lang="hi-IN" smtClean="0"/>
              <a:t>76</a:t>
            </a:fld>
            <a:endParaRPr lang="hi-IN"/>
          </a:p>
        </p:txBody>
      </p:sp>
    </p:spTree>
    <p:extLst>
      <p:ext uri="{BB962C8B-B14F-4D97-AF65-F5344CB8AC3E}">
        <p14:creationId xmlns:p14="http://schemas.microsoft.com/office/powerpoint/2010/main" val="4215560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40D1A-AE80-4233-85F9-CCD477F98540}"/>
              </a:ext>
            </a:extLst>
          </p:cNvPr>
          <p:cNvSpPr>
            <a:spLocks noGrp="1"/>
          </p:cNvSpPr>
          <p:nvPr>
            <p:ph idx="1"/>
          </p:nvPr>
        </p:nvSpPr>
        <p:spPr>
          <a:xfrm>
            <a:off x="737557" y="1408682"/>
            <a:ext cx="10713631" cy="4351338"/>
          </a:xfrm>
        </p:spPr>
        <p:txBody>
          <a:bodyPr vert="horz" lIns="91440" tIns="45720" rIns="91440" bIns="45720" rtlCol="0" anchor="t">
            <a:normAutofit fontScale="92500" lnSpcReduction="20000"/>
          </a:bodyPr>
          <a:lstStyle/>
          <a:p>
            <a:pPr algn="just">
              <a:lnSpc>
                <a:spcPct val="150000"/>
              </a:lnSpc>
              <a:spcBef>
                <a:spcPts val="200"/>
              </a:spcBef>
              <a:spcAft>
                <a:spcPct val="0"/>
              </a:spcAft>
            </a:pPr>
            <a:r>
              <a:rPr lang="en-US">
                <a:solidFill>
                  <a:schemeClr val="tx2"/>
                </a:solidFill>
                <a:cs typeface="Calibri"/>
              </a:rPr>
              <a:t>The loan is repayable in agreed number of EMIs. Customers are allowed to pay more than the EMI if you wish to, without attracting any prepayment penalty. </a:t>
            </a:r>
            <a:br>
              <a:rPr lang="en-US" dirty="0">
                <a:solidFill>
                  <a:schemeClr val="tx2"/>
                </a:solidFill>
                <a:cs typeface="Calibri"/>
              </a:rPr>
            </a:br>
            <a:endParaRPr lang="en-US" dirty="0">
              <a:ea typeface="+mn-lt"/>
              <a:cs typeface="+mn-lt"/>
            </a:endParaRPr>
          </a:p>
          <a:p>
            <a:pPr algn="just">
              <a:lnSpc>
                <a:spcPct val="150000"/>
              </a:lnSpc>
              <a:spcBef>
                <a:spcPts val="200"/>
              </a:spcBef>
              <a:spcAft>
                <a:spcPct val="0"/>
              </a:spcAft>
            </a:pPr>
            <a:r>
              <a:rPr lang="en-US" b="1">
                <a:solidFill>
                  <a:schemeClr val="tx2"/>
                </a:solidFill>
                <a:cs typeface="Calibri"/>
              </a:rPr>
              <a:t>Processing Fee : </a:t>
            </a:r>
            <a:endParaRPr lang="en-US" dirty="0">
              <a:ea typeface="+mn-lt"/>
              <a:cs typeface="+mn-lt"/>
            </a:endParaRPr>
          </a:p>
          <a:p>
            <a:pPr algn="just">
              <a:lnSpc>
                <a:spcPct val="150000"/>
              </a:lnSpc>
              <a:spcBef>
                <a:spcPts val="200"/>
              </a:spcBef>
              <a:spcAft>
                <a:spcPct val="0"/>
              </a:spcAft>
            </a:pPr>
            <a:r>
              <a:rPr lang="en-US">
                <a:solidFill>
                  <a:schemeClr val="tx2"/>
                </a:solidFill>
                <a:cs typeface="Calibri"/>
              </a:rPr>
              <a:t>Processing charges are 1 per cent of the loan amount. This is amongst the lowest fees in the industry. Processing fees have to be paid upfront. There are no hidden costs or other administrative charges.</a:t>
            </a:r>
            <a:endParaRPr lang="en-US" dirty="0">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055F0F48-7918-4DC5-A9F3-4BB49A59AEAC}"/>
              </a:ext>
            </a:extLst>
          </p:cNvPr>
          <p:cNvSpPr>
            <a:spLocks noGrp="1"/>
          </p:cNvSpPr>
          <p:nvPr>
            <p:ph type="title"/>
          </p:nvPr>
        </p:nvSpPr>
        <p:spPr>
          <a:xfrm>
            <a:off x="533401" y="170374"/>
            <a:ext cx="9690100" cy="461665"/>
          </a:xfrm>
        </p:spPr>
        <p:txBody>
          <a:bodyPr/>
          <a:lstStyle/>
          <a:p>
            <a:pPr>
              <a:lnSpc>
                <a:spcPct val="100000"/>
              </a:lnSpc>
              <a:spcAft>
                <a:spcPct val="0"/>
              </a:spcAft>
            </a:pPr>
            <a:r>
              <a:rPr lang="en-US">
                <a:latin typeface="Arial"/>
                <a:cs typeface="Arial"/>
              </a:rPr>
              <a:t>Repayment</a:t>
            </a:r>
            <a:r>
              <a:rPr lang="en-US">
                <a:solidFill>
                  <a:srgbClr val="234E8F"/>
                </a:solidFill>
                <a:latin typeface="Calibri"/>
                <a:cs typeface="Calibri"/>
              </a:rPr>
              <a:t>Repayment</a:t>
            </a:r>
            <a:r>
              <a:rPr lang="en-US" b="0" i="0">
                <a:latin typeface="Calibri"/>
              </a:rPr>
              <a:t>​</a:t>
            </a:r>
            <a:endParaRPr lang="en-US">
              <a:cs typeface="Arial"/>
            </a:endParaRPr>
          </a:p>
        </p:txBody>
      </p:sp>
      <p:sp>
        <p:nvSpPr>
          <p:cNvPr id="4" name="Slide Number Placeholder 3">
            <a:extLst>
              <a:ext uri="{FF2B5EF4-FFF2-40B4-BE49-F238E27FC236}">
                <a16:creationId xmlns:a16="http://schemas.microsoft.com/office/drawing/2014/main" id="{6E10F193-273B-436A-AC9F-5045B45B6CB6}"/>
              </a:ext>
            </a:extLst>
          </p:cNvPr>
          <p:cNvSpPr>
            <a:spLocks noGrp="1"/>
          </p:cNvSpPr>
          <p:nvPr>
            <p:ph type="sldNum" sz="quarter" idx="12"/>
          </p:nvPr>
        </p:nvSpPr>
        <p:spPr/>
        <p:txBody>
          <a:bodyPr/>
          <a:lstStyle/>
          <a:p>
            <a:fld id="{C7F1B9D8-1D95-44B3-9E1C-E404196FC055}" type="slidenum">
              <a:rPr lang="hi-IN" smtClean="0"/>
              <a:t>77</a:t>
            </a:fld>
            <a:endParaRPr lang="hi-IN"/>
          </a:p>
        </p:txBody>
      </p:sp>
    </p:spTree>
    <p:extLst>
      <p:ext uri="{BB962C8B-B14F-4D97-AF65-F5344CB8AC3E}">
        <p14:creationId xmlns:p14="http://schemas.microsoft.com/office/powerpoint/2010/main" val="16813330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C4B1C2-7A42-40BD-B471-EF643D914C83}"/>
              </a:ext>
            </a:extLst>
          </p:cNvPr>
          <p:cNvSpPr>
            <a:spLocks noGrp="1"/>
          </p:cNvSpPr>
          <p:nvPr>
            <p:ph type="title"/>
          </p:nvPr>
        </p:nvSpPr>
        <p:spPr>
          <a:xfrm>
            <a:off x="533401" y="170374"/>
            <a:ext cx="9690100" cy="461665"/>
          </a:xfrm>
        </p:spPr>
        <p:txBody>
          <a:bodyPr/>
          <a:lstStyle/>
          <a:p>
            <a:pPr algn="ctr">
              <a:lnSpc>
                <a:spcPct val="100000"/>
              </a:lnSpc>
              <a:spcAft>
                <a:spcPct val="0"/>
              </a:spcAft>
            </a:pPr>
            <a:r>
              <a:rPr lang="en-US">
                <a:latin typeface="Arial"/>
                <a:cs typeface="Arial"/>
              </a:rPr>
              <a:t>ORIGNIATION OF PERSONAL LOAN</a:t>
            </a:r>
            <a:endParaRPr lang="en-US" b="0">
              <a:latin typeface="Arial"/>
              <a:cs typeface="Arial"/>
            </a:endParaRPr>
          </a:p>
        </p:txBody>
      </p:sp>
      <p:sp>
        <p:nvSpPr>
          <p:cNvPr id="4" name="Slide Number Placeholder 3">
            <a:extLst>
              <a:ext uri="{FF2B5EF4-FFF2-40B4-BE49-F238E27FC236}">
                <a16:creationId xmlns:a16="http://schemas.microsoft.com/office/drawing/2014/main" id="{664A7BA9-5E9D-4623-9CE5-91D4FB7B5F18}"/>
              </a:ext>
            </a:extLst>
          </p:cNvPr>
          <p:cNvSpPr>
            <a:spLocks noGrp="1"/>
          </p:cNvSpPr>
          <p:nvPr>
            <p:ph type="sldNum" sz="quarter" idx="12"/>
          </p:nvPr>
        </p:nvSpPr>
        <p:spPr/>
        <p:txBody>
          <a:bodyPr/>
          <a:lstStyle/>
          <a:p>
            <a:fld id="{C7F1B9D8-1D95-44B3-9E1C-E404196FC055}" type="slidenum">
              <a:rPr lang="hi-IN" smtClean="0"/>
              <a:t>78</a:t>
            </a:fld>
            <a:endParaRPr lang="hi-IN"/>
          </a:p>
        </p:txBody>
      </p:sp>
      <p:sp>
        <p:nvSpPr>
          <p:cNvPr id="5" name="Line 2">
            <a:extLst>
              <a:ext uri="{FF2B5EF4-FFF2-40B4-BE49-F238E27FC236}">
                <a16:creationId xmlns:a16="http://schemas.microsoft.com/office/drawing/2014/main" id="{44B2E186-0F2A-4785-8215-D6A5B99FEEA9}"/>
              </a:ext>
            </a:extLst>
          </p:cNvPr>
          <p:cNvSpPr>
            <a:spLocks noChangeShapeType="1"/>
          </p:cNvSpPr>
          <p:nvPr/>
        </p:nvSpPr>
        <p:spPr bwMode="auto">
          <a:xfrm>
            <a:off x="1905000" y="1495245"/>
            <a:ext cx="8382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6" name="Line 3">
            <a:extLst>
              <a:ext uri="{FF2B5EF4-FFF2-40B4-BE49-F238E27FC236}">
                <a16:creationId xmlns:a16="http://schemas.microsoft.com/office/drawing/2014/main" id="{5D041824-DC26-4A13-B407-6AE49617C502}"/>
              </a:ext>
            </a:extLst>
          </p:cNvPr>
          <p:cNvSpPr>
            <a:spLocks noChangeShapeType="1"/>
          </p:cNvSpPr>
          <p:nvPr/>
        </p:nvSpPr>
        <p:spPr bwMode="auto">
          <a:xfrm>
            <a:off x="1905000" y="1495245"/>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4">
            <a:extLst>
              <a:ext uri="{FF2B5EF4-FFF2-40B4-BE49-F238E27FC236}">
                <a16:creationId xmlns:a16="http://schemas.microsoft.com/office/drawing/2014/main" id="{2AE6E6F3-D345-4067-9723-928B5FA753EC}"/>
              </a:ext>
            </a:extLst>
          </p:cNvPr>
          <p:cNvSpPr>
            <a:spLocks noChangeShapeType="1"/>
          </p:cNvSpPr>
          <p:nvPr/>
        </p:nvSpPr>
        <p:spPr bwMode="auto">
          <a:xfrm>
            <a:off x="1905000" y="6372045"/>
            <a:ext cx="83820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5">
            <a:extLst>
              <a:ext uri="{FF2B5EF4-FFF2-40B4-BE49-F238E27FC236}">
                <a16:creationId xmlns:a16="http://schemas.microsoft.com/office/drawing/2014/main" id="{E2DAF9CA-CDE3-48DC-AE73-B154746D9091}"/>
              </a:ext>
            </a:extLst>
          </p:cNvPr>
          <p:cNvSpPr>
            <a:spLocks noChangeShapeType="1"/>
          </p:cNvSpPr>
          <p:nvPr/>
        </p:nvSpPr>
        <p:spPr bwMode="auto">
          <a:xfrm>
            <a:off x="10363200" y="1495245"/>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6">
            <a:extLst>
              <a:ext uri="{FF2B5EF4-FFF2-40B4-BE49-F238E27FC236}">
                <a16:creationId xmlns:a16="http://schemas.microsoft.com/office/drawing/2014/main" id="{22ECD383-D1A6-457C-B8D5-8C6BC1153F3B}"/>
              </a:ext>
            </a:extLst>
          </p:cNvPr>
          <p:cNvSpPr>
            <a:spLocks noChangeShapeType="1"/>
          </p:cNvSpPr>
          <p:nvPr/>
        </p:nvSpPr>
        <p:spPr bwMode="auto">
          <a:xfrm>
            <a:off x="1905000" y="2028645"/>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7">
            <a:extLst>
              <a:ext uri="{FF2B5EF4-FFF2-40B4-BE49-F238E27FC236}">
                <a16:creationId xmlns:a16="http://schemas.microsoft.com/office/drawing/2014/main" id="{FD82721D-6A66-477A-8ABA-2DBC2A1569F1}"/>
              </a:ext>
            </a:extLst>
          </p:cNvPr>
          <p:cNvSpPr>
            <a:spLocks noChangeShapeType="1"/>
          </p:cNvSpPr>
          <p:nvPr/>
        </p:nvSpPr>
        <p:spPr bwMode="auto">
          <a:xfrm>
            <a:off x="10134600" y="6372045"/>
            <a:ext cx="228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8">
            <a:extLst>
              <a:ext uri="{FF2B5EF4-FFF2-40B4-BE49-F238E27FC236}">
                <a16:creationId xmlns:a16="http://schemas.microsoft.com/office/drawing/2014/main" id="{B14F0211-9902-4F6F-91D1-CAA8D5103327}"/>
              </a:ext>
            </a:extLst>
          </p:cNvPr>
          <p:cNvSpPr>
            <a:spLocks noChangeShapeType="1"/>
          </p:cNvSpPr>
          <p:nvPr/>
        </p:nvSpPr>
        <p:spPr bwMode="auto">
          <a:xfrm>
            <a:off x="10210800" y="1495245"/>
            <a:ext cx="152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9">
            <a:extLst>
              <a:ext uri="{FF2B5EF4-FFF2-40B4-BE49-F238E27FC236}">
                <a16:creationId xmlns:a16="http://schemas.microsoft.com/office/drawing/2014/main" id="{A5CD5B39-77D7-47E9-954F-996E838F8C52}"/>
              </a:ext>
            </a:extLst>
          </p:cNvPr>
          <p:cNvSpPr>
            <a:spLocks noChangeShapeType="1"/>
          </p:cNvSpPr>
          <p:nvPr/>
        </p:nvSpPr>
        <p:spPr bwMode="auto">
          <a:xfrm>
            <a:off x="4572000" y="1495245"/>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3" name="Rectangle 12">
            <a:extLst>
              <a:ext uri="{FF2B5EF4-FFF2-40B4-BE49-F238E27FC236}">
                <a16:creationId xmlns:a16="http://schemas.microsoft.com/office/drawing/2014/main" id="{424AC659-7C89-4A33-A8C4-9E7213B633B8}"/>
              </a:ext>
            </a:extLst>
          </p:cNvPr>
          <p:cNvSpPr>
            <a:spLocks noChangeArrowheads="1"/>
          </p:cNvSpPr>
          <p:nvPr/>
        </p:nvSpPr>
        <p:spPr bwMode="auto">
          <a:xfrm>
            <a:off x="2895600" y="1647646"/>
            <a:ext cx="1245021"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Application</a:t>
            </a:r>
          </a:p>
        </p:txBody>
      </p:sp>
      <p:sp>
        <p:nvSpPr>
          <p:cNvPr id="14" name="Rectangle 13">
            <a:extLst>
              <a:ext uri="{FF2B5EF4-FFF2-40B4-BE49-F238E27FC236}">
                <a16:creationId xmlns:a16="http://schemas.microsoft.com/office/drawing/2014/main" id="{80B08BBB-093D-45D2-AAFB-DB178D4DE993}"/>
              </a:ext>
            </a:extLst>
          </p:cNvPr>
          <p:cNvSpPr>
            <a:spLocks noChangeArrowheads="1"/>
          </p:cNvSpPr>
          <p:nvPr/>
        </p:nvSpPr>
        <p:spPr bwMode="auto">
          <a:xfrm>
            <a:off x="8610600" y="1647646"/>
            <a:ext cx="1644361"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Documentation</a:t>
            </a:r>
          </a:p>
        </p:txBody>
      </p:sp>
      <p:sp>
        <p:nvSpPr>
          <p:cNvPr id="15" name="Rectangle 14">
            <a:extLst>
              <a:ext uri="{FF2B5EF4-FFF2-40B4-BE49-F238E27FC236}">
                <a16:creationId xmlns:a16="http://schemas.microsoft.com/office/drawing/2014/main" id="{3736F3DD-BB43-4B7D-8CB4-4A7384855AA6}"/>
              </a:ext>
            </a:extLst>
          </p:cNvPr>
          <p:cNvSpPr>
            <a:spLocks noChangeArrowheads="1"/>
          </p:cNvSpPr>
          <p:nvPr/>
        </p:nvSpPr>
        <p:spPr bwMode="auto">
          <a:xfrm>
            <a:off x="1905000" y="2308046"/>
            <a:ext cx="2667000" cy="332398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400"/>
              <a:t>Customer identifies property &amp; executes </a:t>
            </a:r>
          </a:p>
          <a:p>
            <a:r>
              <a:rPr lang="en-US" sz="1400"/>
              <a:t>‘sale agreement deed’ called ‘title deed’</a:t>
            </a:r>
          </a:p>
          <a:p>
            <a:r>
              <a:rPr lang="en-US" sz="1400"/>
              <a:t> </a:t>
            </a:r>
          </a:p>
          <a:p>
            <a:r>
              <a:rPr lang="en-US" sz="1400"/>
              <a:t>Customer submits housing loan application to the Bank.</a:t>
            </a:r>
          </a:p>
          <a:p>
            <a:endParaRPr lang="en-US" sz="1400"/>
          </a:p>
          <a:p>
            <a:r>
              <a:rPr lang="en-US" sz="1400"/>
              <a:t>Application is enclosed with relevant documents</a:t>
            </a:r>
          </a:p>
          <a:p>
            <a:r>
              <a:rPr lang="en-US" sz="1400"/>
              <a:t>like name proof, address proof, income proof and </a:t>
            </a:r>
          </a:p>
          <a:p>
            <a:r>
              <a:rPr lang="en-US" sz="1400"/>
              <a:t>Date of birth etc., ( KYC norms)</a:t>
            </a:r>
          </a:p>
          <a:p>
            <a:endParaRPr lang="en-US" sz="1400"/>
          </a:p>
          <a:p>
            <a:endParaRPr lang="en-US" sz="1400"/>
          </a:p>
        </p:txBody>
      </p:sp>
      <p:sp>
        <p:nvSpPr>
          <p:cNvPr id="16" name="Line 13">
            <a:extLst>
              <a:ext uri="{FF2B5EF4-FFF2-40B4-BE49-F238E27FC236}">
                <a16:creationId xmlns:a16="http://schemas.microsoft.com/office/drawing/2014/main" id="{FA56577A-6F39-48B9-8FFF-7DA4395B488E}"/>
              </a:ext>
            </a:extLst>
          </p:cNvPr>
          <p:cNvSpPr>
            <a:spLocks noChangeShapeType="1"/>
          </p:cNvSpPr>
          <p:nvPr/>
        </p:nvSpPr>
        <p:spPr bwMode="auto">
          <a:xfrm>
            <a:off x="6781800" y="1571445"/>
            <a:ext cx="0" cy="4800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7" name="Rectangle 16">
            <a:extLst>
              <a:ext uri="{FF2B5EF4-FFF2-40B4-BE49-F238E27FC236}">
                <a16:creationId xmlns:a16="http://schemas.microsoft.com/office/drawing/2014/main" id="{14D296A4-75A0-4FE5-9051-28701DFD0D26}"/>
              </a:ext>
            </a:extLst>
          </p:cNvPr>
          <p:cNvSpPr>
            <a:spLocks noChangeArrowheads="1"/>
          </p:cNvSpPr>
          <p:nvPr/>
        </p:nvSpPr>
        <p:spPr bwMode="auto">
          <a:xfrm>
            <a:off x="4800600" y="1647646"/>
            <a:ext cx="1769139"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Eligibility Criteria</a:t>
            </a:r>
          </a:p>
        </p:txBody>
      </p:sp>
      <p:sp>
        <p:nvSpPr>
          <p:cNvPr id="18" name="Rectangle 17">
            <a:extLst>
              <a:ext uri="{FF2B5EF4-FFF2-40B4-BE49-F238E27FC236}">
                <a16:creationId xmlns:a16="http://schemas.microsoft.com/office/drawing/2014/main" id="{EDF0AA74-CBD3-4F4D-8ACC-CAC2CE2CD39B}"/>
              </a:ext>
            </a:extLst>
          </p:cNvPr>
          <p:cNvSpPr>
            <a:spLocks noChangeArrowheads="1"/>
          </p:cNvSpPr>
          <p:nvPr/>
        </p:nvSpPr>
        <p:spPr bwMode="auto">
          <a:xfrm>
            <a:off x="4572000" y="2028645"/>
            <a:ext cx="2133600" cy="3647152"/>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buFontTx/>
              <a:buChar char="•"/>
            </a:pPr>
            <a:r>
              <a:rPr lang="en-US" sz="1400">
                <a:cs typeface="Arial" charset="0"/>
              </a:rPr>
              <a:t>Customer must be major. </a:t>
            </a:r>
            <a:r>
              <a:rPr lang="en-US" sz="1400"/>
              <a:t> </a:t>
            </a:r>
          </a:p>
          <a:p>
            <a:pPr>
              <a:spcBef>
                <a:spcPct val="50000"/>
              </a:spcBef>
              <a:buFontTx/>
              <a:buChar char="•"/>
            </a:pPr>
            <a:r>
              <a:rPr lang="en-US" sz="1400">
                <a:cs typeface="Arial" charset="0"/>
              </a:rPr>
              <a:t>Customer must be employed</a:t>
            </a:r>
          </a:p>
          <a:p>
            <a:pPr>
              <a:spcBef>
                <a:spcPct val="50000"/>
              </a:spcBef>
            </a:pPr>
            <a:r>
              <a:rPr lang="en-US" sz="1400">
                <a:cs typeface="Arial" charset="0"/>
              </a:rPr>
              <a:t>or self-employed with a regular</a:t>
            </a:r>
          </a:p>
          <a:p>
            <a:pPr>
              <a:spcBef>
                <a:spcPct val="50000"/>
              </a:spcBef>
            </a:pPr>
            <a:r>
              <a:rPr lang="en-US" sz="1400">
                <a:cs typeface="Arial" charset="0"/>
              </a:rPr>
              <a:t> source of income that implies </a:t>
            </a:r>
          </a:p>
          <a:p>
            <a:pPr>
              <a:spcBef>
                <a:spcPct val="50000"/>
              </a:spcBef>
            </a:pPr>
            <a:r>
              <a:rPr lang="en-US" sz="1400">
                <a:cs typeface="Arial" charset="0"/>
              </a:rPr>
              <a:t>repayment capacity.</a:t>
            </a:r>
          </a:p>
          <a:p>
            <a:pPr>
              <a:spcBef>
                <a:spcPct val="50000"/>
              </a:spcBef>
            </a:pPr>
            <a:endParaRPr lang="en-US" sz="1400">
              <a:cs typeface="Arial" charset="0"/>
            </a:endParaRPr>
          </a:p>
          <a:p>
            <a:pPr>
              <a:spcBef>
                <a:spcPct val="50000"/>
              </a:spcBef>
            </a:pPr>
            <a:r>
              <a:rPr lang="en-US" sz="1400">
                <a:cs typeface="Arial" charset="0"/>
              </a:rPr>
              <a:t>Housing loan norms of a Bank </a:t>
            </a:r>
          </a:p>
          <a:p>
            <a:pPr>
              <a:spcBef>
                <a:spcPct val="50000"/>
              </a:spcBef>
            </a:pPr>
            <a:r>
              <a:rPr lang="en-US" sz="1400">
                <a:cs typeface="Arial" charset="0"/>
              </a:rPr>
              <a:t>are in line with NHB guidelines.</a:t>
            </a:r>
          </a:p>
        </p:txBody>
      </p:sp>
      <p:sp>
        <p:nvSpPr>
          <p:cNvPr id="19" name="Line 16">
            <a:extLst>
              <a:ext uri="{FF2B5EF4-FFF2-40B4-BE49-F238E27FC236}">
                <a16:creationId xmlns:a16="http://schemas.microsoft.com/office/drawing/2014/main" id="{8196B42A-DC4B-487F-BCB7-6414363DA73C}"/>
              </a:ext>
            </a:extLst>
          </p:cNvPr>
          <p:cNvSpPr>
            <a:spLocks noChangeShapeType="1"/>
          </p:cNvSpPr>
          <p:nvPr/>
        </p:nvSpPr>
        <p:spPr bwMode="auto">
          <a:xfrm>
            <a:off x="8458200" y="1495245"/>
            <a:ext cx="0" cy="4876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0" name="Line 17">
            <a:extLst>
              <a:ext uri="{FF2B5EF4-FFF2-40B4-BE49-F238E27FC236}">
                <a16:creationId xmlns:a16="http://schemas.microsoft.com/office/drawing/2014/main" id="{3C567FAA-9C7D-4184-AA7C-86622BA52A31}"/>
              </a:ext>
            </a:extLst>
          </p:cNvPr>
          <p:cNvSpPr>
            <a:spLocks noChangeShapeType="1"/>
          </p:cNvSpPr>
          <p:nvPr/>
        </p:nvSpPr>
        <p:spPr bwMode="auto">
          <a:xfrm flipV="1">
            <a:off x="6781800" y="762000"/>
            <a:ext cx="0" cy="152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1" name="Rectangle 20">
            <a:extLst>
              <a:ext uri="{FF2B5EF4-FFF2-40B4-BE49-F238E27FC236}">
                <a16:creationId xmlns:a16="http://schemas.microsoft.com/office/drawing/2014/main" id="{86FBD3CC-318B-452D-BB9E-59F876F78135}"/>
              </a:ext>
            </a:extLst>
          </p:cNvPr>
          <p:cNvSpPr>
            <a:spLocks noChangeArrowheads="1"/>
          </p:cNvSpPr>
          <p:nvPr/>
        </p:nvSpPr>
        <p:spPr bwMode="auto">
          <a:xfrm>
            <a:off x="7162800" y="1647646"/>
            <a:ext cx="882650" cy="366713"/>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Margin</a:t>
            </a:r>
          </a:p>
        </p:txBody>
      </p:sp>
      <p:grpSp>
        <p:nvGrpSpPr>
          <p:cNvPr id="22" name="Group 21">
            <a:extLst>
              <a:ext uri="{FF2B5EF4-FFF2-40B4-BE49-F238E27FC236}">
                <a16:creationId xmlns:a16="http://schemas.microsoft.com/office/drawing/2014/main" id="{C94BF5F0-6AE8-4EC0-A1F2-AA65B92DD89B}"/>
              </a:ext>
            </a:extLst>
          </p:cNvPr>
          <p:cNvGrpSpPr>
            <a:grpSpLocks/>
          </p:cNvGrpSpPr>
          <p:nvPr/>
        </p:nvGrpSpPr>
        <p:grpSpPr bwMode="auto">
          <a:xfrm>
            <a:off x="6858000" y="2319159"/>
            <a:ext cx="2133600" cy="1067200"/>
            <a:chOff x="6858000" y="1585914"/>
            <a:chExt cx="5760" cy="692"/>
          </a:xfrm>
        </p:grpSpPr>
        <p:sp>
          <p:nvSpPr>
            <p:cNvPr id="25" name="Rectangle 24">
              <a:extLst>
                <a:ext uri="{FF2B5EF4-FFF2-40B4-BE49-F238E27FC236}">
                  <a16:creationId xmlns:a16="http://schemas.microsoft.com/office/drawing/2014/main" id="{E9082008-9CB7-4C86-9E23-64FD6648F6F8}"/>
                </a:ext>
              </a:extLst>
            </p:cNvPr>
            <p:cNvSpPr>
              <a:spLocks noChangeArrowheads="1"/>
            </p:cNvSpPr>
            <p:nvPr/>
          </p:nvSpPr>
          <p:spPr bwMode="auto">
            <a:xfrm>
              <a:off x="6858000" y="1585914"/>
              <a:ext cx="5760" cy="239"/>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26" name="Rectangle 25">
              <a:extLst>
                <a:ext uri="{FF2B5EF4-FFF2-40B4-BE49-F238E27FC236}">
                  <a16:creationId xmlns:a16="http://schemas.microsoft.com/office/drawing/2014/main" id="{4104977F-901B-4028-A9CB-C71577592451}"/>
                </a:ext>
              </a:extLst>
            </p:cNvPr>
            <p:cNvSpPr>
              <a:spLocks noChangeArrowheads="1"/>
            </p:cNvSpPr>
            <p:nvPr/>
          </p:nvSpPr>
          <p:spPr bwMode="auto">
            <a:xfrm>
              <a:off x="6858000" y="1585914"/>
              <a:ext cx="4767" cy="692"/>
            </a:xfrm>
            <a:prstGeom prst="rect">
              <a:avLst/>
            </a:prstGeom>
            <a:noFill/>
            <a:ln w="9525">
              <a:noFill/>
              <a:miter lim="800000"/>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dirty="0"/>
            </a:p>
            <a:p>
              <a:r>
                <a:rPr lang="en-US" dirty="0"/>
                <a:t>       Margin is customer’s own       contribution to</a:t>
              </a:r>
            </a:p>
            <a:p>
              <a:r>
                <a:rPr lang="en-US" dirty="0"/>
                <a:t> the loan</a:t>
              </a:r>
              <a:endParaRPr lang="en-US" sz="1200" dirty="0"/>
            </a:p>
            <a:p>
              <a:endParaRPr lang="en-US" sz="1200" dirty="0"/>
            </a:p>
            <a:p>
              <a:r>
                <a:rPr lang="en-US" sz="1200" dirty="0"/>
                <a:t>Generally the following margins are envisaged </a:t>
              </a:r>
            </a:p>
            <a:p>
              <a:r>
                <a:rPr lang="en-US" sz="1200" dirty="0"/>
                <a:t>by the respective banks; </a:t>
              </a:r>
            </a:p>
            <a:p>
              <a:r>
                <a:rPr lang="en-US" sz="1200" dirty="0"/>
                <a:t>it’s independent to each </a:t>
              </a:r>
            </a:p>
            <a:p>
              <a:r>
                <a:rPr lang="en-US" sz="1200" dirty="0"/>
                <a:t>bank.</a:t>
              </a:r>
            </a:p>
            <a:p>
              <a:pPr eaLnBrk="0" hangingPunct="0">
                <a:buFontTx/>
                <a:buChar char="•"/>
              </a:pPr>
              <a:r>
                <a:rPr lang="en-US" sz="1200" dirty="0"/>
                <a:t>15% for new house/ flat </a:t>
              </a:r>
            </a:p>
            <a:p>
              <a:pPr eaLnBrk="0" hangingPunct="0">
                <a:buFontTx/>
                <a:buChar char="•"/>
              </a:pPr>
              <a:r>
                <a:rPr lang="en-US" sz="1200" dirty="0"/>
                <a:t>20% for old house/ flat </a:t>
              </a:r>
            </a:p>
            <a:p>
              <a:pPr eaLnBrk="0" hangingPunct="0">
                <a:buFontTx/>
                <a:buChar char="•"/>
              </a:pPr>
              <a:r>
                <a:rPr lang="en-US" sz="1200" dirty="0"/>
                <a:t>20% for repairs and </a:t>
              </a:r>
            </a:p>
            <a:p>
              <a:pPr eaLnBrk="0" hangingPunct="0"/>
              <a:r>
                <a:rPr lang="en-US" sz="1200" dirty="0"/>
                <a:t>          renovation </a:t>
              </a:r>
            </a:p>
            <a:p>
              <a:pPr eaLnBrk="0" hangingPunct="0"/>
              <a:endParaRPr lang="en-US" sz="1200" dirty="0"/>
            </a:p>
          </p:txBody>
        </p:sp>
      </p:grpSp>
      <p:sp>
        <p:nvSpPr>
          <p:cNvPr id="24" name="Rectangle 23">
            <a:extLst>
              <a:ext uri="{FF2B5EF4-FFF2-40B4-BE49-F238E27FC236}">
                <a16:creationId xmlns:a16="http://schemas.microsoft.com/office/drawing/2014/main" id="{7B0C9574-835C-4341-9DA5-D321F5B141BC}"/>
              </a:ext>
            </a:extLst>
          </p:cNvPr>
          <p:cNvSpPr>
            <a:spLocks noChangeArrowheads="1"/>
          </p:cNvSpPr>
          <p:nvPr/>
        </p:nvSpPr>
        <p:spPr bwMode="auto">
          <a:xfrm>
            <a:off x="8458200" y="2790645"/>
            <a:ext cx="1447801" cy="2893100"/>
          </a:xfrm>
          <a:prstGeom prst="rect">
            <a:avLst/>
          </a:prstGeom>
          <a:noFill/>
          <a:ln w="9525">
            <a:noFill/>
            <a:miter lim="800000"/>
            <a:headEnd/>
            <a:tailEnd/>
          </a:ln>
          <a:effectLst/>
        </p:spPr>
        <p:txBody>
          <a:bodyPr wrap="squar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400" dirty="0"/>
              <a:t>Mortgaging of ‘title deed</a:t>
            </a:r>
          </a:p>
          <a:p>
            <a:endParaRPr lang="en-US" sz="1400" dirty="0"/>
          </a:p>
          <a:p>
            <a:r>
              <a:rPr lang="en-US" sz="1400" dirty="0"/>
              <a:t>Personal guarantee.</a:t>
            </a:r>
          </a:p>
          <a:p>
            <a:endParaRPr lang="en-US" sz="1400" dirty="0"/>
          </a:p>
          <a:p>
            <a:r>
              <a:rPr lang="en-US" sz="1400" dirty="0"/>
              <a:t>Demand Promissory Note (DPN)</a:t>
            </a:r>
          </a:p>
          <a:p>
            <a:endParaRPr lang="en-US" sz="1400" dirty="0"/>
          </a:p>
          <a:p>
            <a:r>
              <a:rPr lang="en-US" sz="1400" dirty="0"/>
              <a:t>Other relevant documents</a:t>
            </a:r>
          </a:p>
          <a:p>
            <a:endParaRPr lang="en-US" sz="1400" dirty="0"/>
          </a:p>
        </p:txBody>
      </p:sp>
    </p:spTree>
    <p:extLst>
      <p:ext uri="{BB962C8B-B14F-4D97-AF65-F5344CB8AC3E}">
        <p14:creationId xmlns:p14="http://schemas.microsoft.com/office/powerpoint/2010/main" val="18862574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FD852D-CE51-490D-A322-7A4937120A8D}"/>
              </a:ext>
            </a:extLst>
          </p:cNvPr>
          <p:cNvSpPr>
            <a:spLocks noGrp="1"/>
          </p:cNvSpPr>
          <p:nvPr>
            <p:ph type="title"/>
          </p:nvPr>
        </p:nvSpPr>
        <p:spPr>
          <a:xfrm>
            <a:off x="533401" y="170374"/>
            <a:ext cx="9690100" cy="461665"/>
          </a:xfrm>
        </p:spPr>
        <p:txBody>
          <a:bodyPr/>
          <a:lstStyle/>
          <a:p>
            <a:pPr algn="ctr">
              <a:lnSpc>
                <a:spcPct val="100000"/>
              </a:lnSpc>
              <a:spcAft>
                <a:spcPct val="0"/>
              </a:spcAft>
            </a:pPr>
            <a:r>
              <a:rPr lang="en-US">
                <a:latin typeface="Arial"/>
                <a:cs typeface="Arial"/>
              </a:rPr>
              <a:t>Verification of documents &amp; Processing of loan</a:t>
            </a:r>
            <a:endParaRPr lang="en-US" b="0">
              <a:latin typeface="Arial"/>
              <a:cs typeface="Arial"/>
            </a:endParaRPr>
          </a:p>
        </p:txBody>
      </p:sp>
      <p:sp>
        <p:nvSpPr>
          <p:cNvPr id="4" name="Slide Number Placeholder 3">
            <a:extLst>
              <a:ext uri="{FF2B5EF4-FFF2-40B4-BE49-F238E27FC236}">
                <a16:creationId xmlns:a16="http://schemas.microsoft.com/office/drawing/2014/main" id="{DE4C3202-02D4-4580-B91D-2E26C63C0A7E}"/>
              </a:ext>
            </a:extLst>
          </p:cNvPr>
          <p:cNvSpPr>
            <a:spLocks noGrp="1"/>
          </p:cNvSpPr>
          <p:nvPr>
            <p:ph type="sldNum" sz="quarter" idx="12"/>
          </p:nvPr>
        </p:nvSpPr>
        <p:spPr/>
        <p:txBody>
          <a:bodyPr/>
          <a:lstStyle/>
          <a:p>
            <a:fld id="{C7F1B9D8-1D95-44B3-9E1C-E404196FC055}" type="slidenum">
              <a:rPr lang="hi-IN" smtClean="0"/>
              <a:t>79</a:t>
            </a:fld>
            <a:endParaRPr lang="hi-IN"/>
          </a:p>
        </p:txBody>
      </p:sp>
      <p:sp>
        <p:nvSpPr>
          <p:cNvPr id="5" name="Line 2">
            <a:extLst>
              <a:ext uri="{FF2B5EF4-FFF2-40B4-BE49-F238E27FC236}">
                <a16:creationId xmlns:a16="http://schemas.microsoft.com/office/drawing/2014/main" id="{CD60C156-4D8B-4F7E-9B21-508EEC4A1FC2}"/>
              </a:ext>
            </a:extLst>
          </p:cNvPr>
          <p:cNvSpPr>
            <a:spLocks noChangeShapeType="1"/>
          </p:cNvSpPr>
          <p:nvPr/>
        </p:nvSpPr>
        <p:spPr bwMode="auto">
          <a:xfrm>
            <a:off x="1771291" y="1375913"/>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6" name="Line 3">
            <a:extLst>
              <a:ext uri="{FF2B5EF4-FFF2-40B4-BE49-F238E27FC236}">
                <a16:creationId xmlns:a16="http://schemas.microsoft.com/office/drawing/2014/main" id="{C6B0E2F2-AB18-4DFE-A4DC-FFCFB59E2B96}"/>
              </a:ext>
            </a:extLst>
          </p:cNvPr>
          <p:cNvSpPr>
            <a:spLocks noChangeShapeType="1"/>
          </p:cNvSpPr>
          <p:nvPr/>
        </p:nvSpPr>
        <p:spPr bwMode="auto">
          <a:xfrm>
            <a:off x="10229491" y="1375913"/>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4">
            <a:extLst>
              <a:ext uri="{FF2B5EF4-FFF2-40B4-BE49-F238E27FC236}">
                <a16:creationId xmlns:a16="http://schemas.microsoft.com/office/drawing/2014/main" id="{D6DA61AE-AD9B-4784-9F27-4BBC250FBAD2}"/>
              </a:ext>
            </a:extLst>
          </p:cNvPr>
          <p:cNvSpPr>
            <a:spLocks noChangeShapeType="1"/>
          </p:cNvSpPr>
          <p:nvPr/>
        </p:nvSpPr>
        <p:spPr bwMode="auto">
          <a:xfrm>
            <a:off x="1771291" y="1375913"/>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5">
            <a:extLst>
              <a:ext uri="{FF2B5EF4-FFF2-40B4-BE49-F238E27FC236}">
                <a16:creationId xmlns:a16="http://schemas.microsoft.com/office/drawing/2014/main" id="{F083487A-CFAD-43CE-B2EA-4C54E21F969A}"/>
              </a:ext>
            </a:extLst>
          </p:cNvPr>
          <p:cNvSpPr>
            <a:spLocks noChangeShapeType="1"/>
          </p:cNvSpPr>
          <p:nvPr/>
        </p:nvSpPr>
        <p:spPr bwMode="auto">
          <a:xfrm>
            <a:off x="1771291" y="6481313"/>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6">
            <a:extLst>
              <a:ext uri="{FF2B5EF4-FFF2-40B4-BE49-F238E27FC236}">
                <a16:creationId xmlns:a16="http://schemas.microsoft.com/office/drawing/2014/main" id="{57ACA7AB-DFFB-4110-93C7-3A24D6F39452}"/>
              </a:ext>
            </a:extLst>
          </p:cNvPr>
          <p:cNvSpPr>
            <a:spLocks noChangeShapeType="1"/>
          </p:cNvSpPr>
          <p:nvPr/>
        </p:nvSpPr>
        <p:spPr bwMode="auto">
          <a:xfrm>
            <a:off x="1771291" y="1833113"/>
            <a:ext cx="84582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7">
            <a:extLst>
              <a:ext uri="{FF2B5EF4-FFF2-40B4-BE49-F238E27FC236}">
                <a16:creationId xmlns:a16="http://schemas.microsoft.com/office/drawing/2014/main" id="{7DEAEC08-36A1-4B16-ACB5-5839C13DEFDB}"/>
              </a:ext>
            </a:extLst>
          </p:cNvPr>
          <p:cNvSpPr>
            <a:spLocks noChangeShapeType="1"/>
          </p:cNvSpPr>
          <p:nvPr/>
        </p:nvSpPr>
        <p:spPr bwMode="auto">
          <a:xfrm>
            <a:off x="3904891" y="1375913"/>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8">
            <a:extLst>
              <a:ext uri="{FF2B5EF4-FFF2-40B4-BE49-F238E27FC236}">
                <a16:creationId xmlns:a16="http://schemas.microsoft.com/office/drawing/2014/main" id="{ACD3CD1B-23BD-4804-98F7-AF34BB0639B0}"/>
              </a:ext>
            </a:extLst>
          </p:cNvPr>
          <p:cNvSpPr>
            <a:spLocks noChangeShapeType="1"/>
          </p:cNvSpPr>
          <p:nvPr/>
        </p:nvSpPr>
        <p:spPr bwMode="auto">
          <a:xfrm>
            <a:off x="6190891" y="1375913"/>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9">
            <a:extLst>
              <a:ext uri="{FF2B5EF4-FFF2-40B4-BE49-F238E27FC236}">
                <a16:creationId xmlns:a16="http://schemas.microsoft.com/office/drawing/2014/main" id="{027B961D-7304-4CFB-BD61-EA8EF95D81D9}"/>
              </a:ext>
            </a:extLst>
          </p:cNvPr>
          <p:cNvSpPr>
            <a:spLocks noChangeShapeType="1"/>
          </p:cNvSpPr>
          <p:nvPr/>
        </p:nvSpPr>
        <p:spPr bwMode="auto">
          <a:xfrm>
            <a:off x="8400691" y="1375913"/>
            <a:ext cx="0" cy="51054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4" name="Rectangle 13">
            <a:extLst>
              <a:ext uri="{FF2B5EF4-FFF2-40B4-BE49-F238E27FC236}">
                <a16:creationId xmlns:a16="http://schemas.microsoft.com/office/drawing/2014/main" id="{4AA2F9A9-E06E-4B3D-9397-8C9943EAD4CA}"/>
              </a:ext>
            </a:extLst>
          </p:cNvPr>
          <p:cNvSpPr>
            <a:spLocks noChangeArrowheads="1"/>
          </p:cNvSpPr>
          <p:nvPr/>
        </p:nvSpPr>
        <p:spPr bwMode="auto">
          <a:xfrm>
            <a:off x="2152291" y="1452114"/>
            <a:ext cx="111761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SCRUTINY</a:t>
            </a:r>
          </a:p>
        </p:txBody>
      </p:sp>
      <p:sp>
        <p:nvSpPr>
          <p:cNvPr id="15" name="Rectangle 14">
            <a:extLst>
              <a:ext uri="{FF2B5EF4-FFF2-40B4-BE49-F238E27FC236}">
                <a16:creationId xmlns:a16="http://schemas.microsoft.com/office/drawing/2014/main" id="{3056833C-1B83-43B7-B393-8C72BC687188}"/>
              </a:ext>
            </a:extLst>
          </p:cNvPr>
          <p:cNvSpPr>
            <a:spLocks noChangeArrowheads="1"/>
          </p:cNvSpPr>
          <p:nvPr/>
        </p:nvSpPr>
        <p:spPr bwMode="auto">
          <a:xfrm>
            <a:off x="4133491" y="1452114"/>
            <a:ext cx="1484317"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VERIFICATION</a:t>
            </a:r>
          </a:p>
        </p:txBody>
      </p:sp>
      <p:sp>
        <p:nvSpPr>
          <p:cNvPr id="16" name="Rectangle 15">
            <a:extLst>
              <a:ext uri="{FF2B5EF4-FFF2-40B4-BE49-F238E27FC236}">
                <a16:creationId xmlns:a16="http://schemas.microsoft.com/office/drawing/2014/main" id="{6B435540-7950-4720-98EC-615940AA301E}"/>
              </a:ext>
            </a:extLst>
          </p:cNvPr>
          <p:cNvSpPr>
            <a:spLocks noChangeArrowheads="1"/>
          </p:cNvSpPr>
          <p:nvPr/>
        </p:nvSpPr>
        <p:spPr bwMode="auto">
          <a:xfrm>
            <a:off x="6648091" y="1452114"/>
            <a:ext cx="116679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SANCTION</a:t>
            </a:r>
          </a:p>
        </p:txBody>
      </p:sp>
      <p:sp>
        <p:nvSpPr>
          <p:cNvPr id="17" name="Rectangle 16">
            <a:extLst>
              <a:ext uri="{FF2B5EF4-FFF2-40B4-BE49-F238E27FC236}">
                <a16:creationId xmlns:a16="http://schemas.microsoft.com/office/drawing/2014/main" id="{ABD3B355-9858-4DCE-8F29-710F596E3EC2}"/>
              </a:ext>
            </a:extLst>
          </p:cNvPr>
          <p:cNvSpPr>
            <a:spLocks noChangeArrowheads="1"/>
          </p:cNvSpPr>
          <p:nvPr/>
        </p:nvSpPr>
        <p:spPr bwMode="auto">
          <a:xfrm>
            <a:off x="8553091" y="1452114"/>
            <a:ext cx="122033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DISBURSAL</a:t>
            </a:r>
          </a:p>
        </p:txBody>
      </p:sp>
      <p:sp>
        <p:nvSpPr>
          <p:cNvPr id="18" name="Rectangle 17">
            <a:extLst>
              <a:ext uri="{FF2B5EF4-FFF2-40B4-BE49-F238E27FC236}">
                <a16:creationId xmlns:a16="http://schemas.microsoft.com/office/drawing/2014/main" id="{67C3CDD0-DFAA-4DE8-87D6-15F5C822CDC9}"/>
              </a:ext>
            </a:extLst>
          </p:cNvPr>
          <p:cNvSpPr>
            <a:spLocks noChangeArrowheads="1"/>
          </p:cNvSpPr>
          <p:nvPr/>
        </p:nvSpPr>
        <p:spPr bwMode="auto">
          <a:xfrm>
            <a:off x="1695091" y="1756914"/>
            <a:ext cx="2057400" cy="655161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Check for credit worthiness of customer</a:t>
            </a:r>
          </a:p>
          <a:p>
            <a:pPr>
              <a:spcBef>
                <a:spcPct val="50000"/>
              </a:spcBef>
            </a:pPr>
            <a:r>
              <a:rPr lang="en-US"/>
              <a:t>Check for repayment capacity </a:t>
            </a:r>
          </a:p>
          <a:p>
            <a:pPr>
              <a:spcBef>
                <a:spcPct val="50000"/>
              </a:spcBef>
            </a:pPr>
            <a:r>
              <a:rPr lang="en-US"/>
              <a:t>Check for de-duplication of customer</a:t>
            </a:r>
          </a:p>
          <a:p>
            <a:pPr>
              <a:spcBef>
                <a:spcPct val="50000"/>
              </a:spcBef>
            </a:pPr>
            <a:r>
              <a:rPr lang="en-US"/>
              <a:t>Check if customer is present in the list of ‘Rejected customers, black listed customers, or defaulted customers’.</a:t>
            </a:r>
          </a:p>
          <a:p>
            <a:pPr>
              <a:spcBef>
                <a:spcPct val="50000"/>
              </a:spcBef>
            </a:pPr>
            <a:endParaRPr lang="en-US"/>
          </a:p>
          <a:p>
            <a:pPr>
              <a:spcBef>
                <a:spcPct val="50000"/>
              </a:spcBef>
            </a:pPr>
            <a:endParaRPr lang="en-US"/>
          </a:p>
          <a:p>
            <a:pPr>
              <a:spcBef>
                <a:spcPct val="50000"/>
              </a:spcBef>
            </a:pPr>
            <a:endParaRPr lang="en-US"/>
          </a:p>
          <a:p>
            <a:pPr>
              <a:spcBef>
                <a:spcPct val="50000"/>
              </a:spcBef>
            </a:pPr>
            <a:endParaRPr lang="en-US"/>
          </a:p>
        </p:txBody>
      </p:sp>
      <p:sp>
        <p:nvSpPr>
          <p:cNvPr id="19" name="Rectangle 18">
            <a:extLst>
              <a:ext uri="{FF2B5EF4-FFF2-40B4-BE49-F238E27FC236}">
                <a16:creationId xmlns:a16="http://schemas.microsoft.com/office/drawing/2014/main" id="{BDB35FE0-CD88-4EA0-93CE-214D1C09A605}"/>
              </a:ext>
            </a:extLst>
          </p:cNvPr>
          <p:cNvSpPr>
            <a:spLocks noChangeArrowheads="1"/>
          </p:cNvSpPr>
          <p:nvPr/>
        </p:nvSpPr>
        <p:spPr bwMode="auto">
          <a:xfrm>
            <a:off x="3981091" y="2061714"/>
            <a:ext cx="2133600" cy="410881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Verification of details of property</a:t>
            </a:r>
          </a:p>
          <a:p>
            <a:pPr>
              <a:spcBef>
                <a:spcPct val="50000"/>
              </a:spcBef>
            </a:pPr>
            <a:r>
              <a:rPr lang="en-US"/>
              <a:t>Verification of valuation report issued</a:t>
            </a:r>
          </a:p>
          <a:p>
            <a:pPr>
              <a:spcBef>
                <a:spcPct val="50000"/>
              </a:spcBef>
            </a:pPr>
            <a:r>
              <a:rPr lang="en-US"/>
              <a:t>By property valuers</a:t>
            </a:r>
          </a:p>
          <a:p>
            <a:pPr>
              <a:spcBef>
                <a:spcPct val="50000"/>
              </a:spcBef>
            </a:pPr>
            <a:r>
              <a:rPr lang="en-US"/>
              <a:t>Verification of property documents, </a:t>
            </a:r>
          </a:p>
          <a:p>
            <a:pPr>
              <a:spcBef>
                <a:spcPct val="50000"/>
              </a:spcBef>
            </a:pPr>
            <a:r>
              <a:rPr lang="en-US"/>
              <a:t>if there’s any encumberance.</a:t>
            </a:r>
          </a:p>
          <a:p>
            <a:pPr>
              <a:spcBef>
                <a:spcPct val="50000"/>
              </a:spcBef>
            </a:pPr>
            <a:endParaRPr lang="en-US"/>
          </a:p>
        </p:txBody>
      </p:sp>
      <p:sp>
        <p:nvSpPr>
          <p:cNvPr id="20" name="Rectangle 19">
            <a:extLst>
              <a:ext uri="{FF2B5EF4-FFF2-40B4-BE49-F238E27FC236}">
                <a16:creationId xmlns:a16="http://schemas.microsoft.com/office/drawing/2014/main" id="{7CB7E619-AAD2-4EE0-AD84-2D2115190030}"/>
              </a:ext>
            </a:extLst>
          </p:cNvPr>
          <p:cNvSpPr>
            <a:spLocks noChangeArrowheads="1"/>
          </p:cNvSpPr>
          <p:nvPr/>
        </p:nvSpPr>
        <p:spPr bwMode="auto">
          <a:xfrm>
            <a:off x="6190891" y="2061714"/>
            <a:ext cx="2057400" cy="3370153"/>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sz="1600" dirty="0"/>
              <a:t>Collection of Post dated</a:t>
            </a:r>
          </a:p>
          <a:p>
            <a:pPr>
              <a:spcBef>
                <a:spcPct val="50000"/>
              </a:spcBef>
            </a:pPr>
            <a:r>
              <a:rPr lang="en-US" sz="1600" dirty="0"/>
              <a:t>Cheques , ECS mandates</a:t>
            </a:r>
          </a:p>
          <a:p>
            <a:pPr>
              <a:spcBef>
                <a:spcPct val="50000"/>
              </a:spcBef>
            </a:pPr>
            <a:r>
              <a:rPr lang="en-US" sz="1600" dirty="0"/>
              <a:t>for EMI repayments</a:t>
            </a:r>
          </a:p>
          <a:p>
            <a:pPr>
              <a:spcBef>
                <a:spcPct val="50000"/>
              </a:spcBef>
            </a:pPr>
            <a:r>
              <a:rPr lang="en-US" dirty="0"/>
              <a:t>Collection of ‘processing fee’ </a:t>
            </a:r>
          </a:p>
          <a:p>
            <a:pPr>
              <a:spcBef>
                <a:spcPct val="50000"/>
              </a:spcBef>
            </a:pPr>
            <a:r>
              <a:rPr lang="en-US" dirty="0"/>
              <a:t>(discretion of the respective Bank)</a:t>
            </a:r>
          </a:p>
          <a:p>
            <a:pPr>
              <a:spcBef>
                <a:spcPct val="50000"/>
              </a:spcBef>
            </a:pPr>
            <a:r>
              <a:rPr lang="en-US" dirty="0"/>
              <a:t>Margin determined</a:t>
            </a:r>
          </a:p>
        </p:txBody>
      </p:sp>
      <p:sp>
        <p:nvSpPr>
          <p:cNvPr id="21" name="Rectangle 20">
            <a:extLst>
              <a:ext uri="{FF2B5EF4-FFF2-40B4-BE49-F238E27FC236}">
                <a16:creationId xmlns:a16="http://schemas.microsoft.com/office/drawing/2014/main" id="{BB7B4C32-F9F7-402C-A9CC-CD33865291E8}"/>
              </a:ext>
            </a:extLst>
          </p:cNvPr>
          <p:cNvSpPr>
            <a:spLocks noChangeArrowheads="1"/>
          </p:cNvSpPr>
          <p:nvPr/>
        </p:nvSpPr>
        <p:spPr bwMode="auto">
          <a:xfrm>
            <a:off x="8324491" y="2061713"/>
            <a:ext cx="1828800" cy="4247317"/>
          </a:xfrm>
          <a:prstGeom prst="rect">
            <a:avLst/>
          </a:prstGeom>
          <a:noFill/>
          <a:ln w="9525">
            <a:noFill/>
            <a:miter lim="800000"/>
            <a:headEnd/>
            <a:tailEnd/>
          </a:ln>
          <a:effec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Bef>
                <a:spcPct val="50000"/>
              </a:spcBef>
            </a:pPr>
            <a:r>
              <a:rPr lang="en-US"/>
              <a:t>DD/BC issued in favour of builder</a:t>
            </a:r>
          </a:p>
          <a:p>
            <a:pPr>
              <a:spcBef>
                <a:spcPct val="50000"/>
              </a:spcBef>
            </a:pPr>
            <a:r>
              <a:rPr lang="en-US"/>
              <a:t>Single disbursement</a:t>
            </a:r>
          </a:p>
          <a:p>
            <a:pPr>
              <a:spcBef>
                <a:spcPct val="50000"/>
              </a:spcBef>
            </a:pPr>
            <a:r>
              <a:rPr lang="en-US"/>
              <a:t>Multiple disbursements ( for new construction, it’s preferable to do multiple disbursements)</a:t>
            </a:r>
          </a:p>
          <a:p>
            <a:pPr>
              <a:spcBef>
                <a:spcPct val="50000"/>
              </a:spcBef>
            </a:pPr>
            <a:endParaRPr lang="en-US"/>
          </a:p>
          <a:p>
            <a:pPr>
              <a:spcBef>
                <a:spcPct val="50000"/>
              </a:spcBef>
            </a:pPr>
            <a:endParaRPr lang="en-US"/>
          </a:p>
        </p:txBody>
      </p:sp>
    </p:spTree>
    <p:extLst>
      <p:ext uri="{BB962C8B-B14F-4D97-AF65-F5344CB8AC3E}">
        <p14:creationId xmlns:p14="http://schemas.microsoft.com/office/powerpoint/2010/main" val="20492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A8FC35-4DCA-4EC4-AA8B-6144BC0DAE26}"/>
              </a:ext>
            </a:extLst>
          </p:cNvPr>
          <p:cNvSpPr>
            <a:spLocks noGrp="1"/>
          </p:cNvSpPr>
          <p:nvPr>
            <p:ph idx="1"/>
          </p:nvPr>
        </p:nvSpPr>
        <p:spPr>
          <a:xfrm>
            <a:off x="579407" y="1063625"/>
            <a:ext cx="10713631" cy="4351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Debit Card cum ATM card</a:t>
            </a: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Auto Invest account ( Flexi deposit a/c facility)</a:t>
            </a: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Internet banking</a:t>
            </a: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Phone banking</a:t>
            </a: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Anywhere banking</a:t>
            </a: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Standing instructions</a:t>
            </a: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Clearing settlements</a:t>
            </a:r>
          </a:p>
          <a:p>
            <a:pPr marL="285750" indent="-285750" algn="just">
              <a:lnSpc>
                <a:spcPct val="150000"/>
              </a:lnSpc>
              <a:spcBef>
                <a:spcPts val="200"/>
              </a:spcBef>
              <a:spcAft>
                <a:spcPct val="0"/>
              </a:spcAft>
              <a:buFont typeface="Wingdings,Sans-Serif" panose="05000000000000000000" pitchFamily="2" charset="2"/>
              <a:buChar char="Ø"/>
            </a:pPr>
            <a:endParaRPr lang="en-US" sz="2000" dirty="0">
              <a:solidFill>
                <a:schemeClr val="tx2"/>
              </a:solidFill>
              <a:cs typeface="Calibri"/>
            </a:endParaRPr>
          </a:p>
        </p:txBody>
      </p:sp>
      <p:sp>
        <p:nvSpPr>
          <p:cNvPr id="3" name="Title 2">
            <a:extLst>
              <a:ext uri="{FF2B5EF4-FFF2-40B4-BE49-F238E27FC236}">
                <a16:creationId xmlns:a16="http://schemas.microsoft.com/office/drawing/2014/main" id="{C7B2F0B2-C071-487D-B2F3-71F6AD59E2CA}"/>
              </a:ext>
            </a:extLst>
          </p:cNvPr>
          <p:cNvSpPr>
            <a:spLocks noGrp="1"/>
          </p:cNvSpPr>
          <p:nvPr>
            <p:ph type="title"/>
          </p:nvPr>
        </p:nvSpPr>
        <p:spPr>
          <a:xfrm>
            <a:off x="325582" y="152292"/>
            <a:ext cx="9690100" cy="794064"/>
          </a:xfrm>
        </p:spPr>
        <p:txBody>
          <a:bodyPr/>
          <a:lstStyle/>
          <a:p>
            <a:pPr>
              <a:lnSpc>
                <a:spcPct val="100000"/>
              </a:lnSpc>
              <a:spcAft>
                <a:spcPct val="0"/>
              </a:spcAft>
            </a:pPr>
            <a:r>
              <a:rPr lang="en-US" dirty="0">
                <a:latin typeface="Arial"/>
                <a:cs typeface="Arial"/>
              </a:rPr>
              <a:t>Facilities offered by savings account</a:t>
            </a:r>
            <a:endParaRPr lang="en-US" b="0" dirty="0">
              <a:latin typeface="Arial"/>
              <a:cs typeface="Arial"/>
            </a:endParaRPr>
          </a:p>
          <a:p>
            <a:endParaRPr lang="en-US" dirty="0">
              <a:solidFill>
                <a:srgbClr val="FFFFFF"/>
              </a:solidFill>
              <a:cs typeface="Arial"/>
            </a:endParaRPr>
          </a:p>
        </p:txBody>
      </p:sp>
      <p:sp>
        <p:nvSpPr>
          <p:cNvPr id="4" name="Slide Number Placeholder 3">
            <a:extLst>
              <a:ext uri="{FF2B5EF4-FFF2-40B4-BE49-F238E27FC236}">
                <a16:creationId xmlns:a16="http://schemas.microsoft.com/office/drawing/2014/main" id="{2C16EBB7-D5FD-4C82-83C9-78EA4DFE1EEC}"/>
              </a:ext>
            </a:extLst>
          </p:cNvPr>
          <p:cNvSpPr>
            <a:spLocks noGrp="1"/>
          </p:cNvSpPr>
          <p:nvPr>
            <p:ph type="sldNum" sz="quarter" idx="12"/>
          </p:nvPr>
        </p:nvSpPr>
        <p:spPr/>
        <p:txBody>
          <a:bodyPr/>
          <a:lstStyle/>
          <a:p>
            <a:fld id="{C7F1B9D8-1D95-44B3-9E1C-E404196FC055}" type="slidenum">
              <a:rPr lang="hi-IN" smtClean="0"/>
              <a:t>8</a:t>
            </a:fld>
            <a:endParaRPr lang="hi-IN"/>
          </a:p>
        </p:txBody>
      </p:sp>
    </p:spTree>
    <p:extLst>
      <p:ext uri="{BB962C8B-B14F-4D97-AF65-F5344CB8AC3E}">
        <p14:creationId xmlns:p14="http://schemas.microsoft.com/office/powerpoint/2010/main" val="26063654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97648B-8723-47A3-A5CD-D6E16C3FBC79}"/>
              </a:ext>
            </a:extLst>
          </p:cNvPr>
          <p:cNvSpPr>
            <a:spLocks noGrp="1"/>
          </p:cNvSpPr>
          <p:nvPr>
            <p:ph type="title"/>
          </p:nvPr>
        </p:nvSpPr>
        <p:spPr>
          <a:xfrm>
            <a:off x="533401" y="170374"/>
            <a:ext cx="9690100" cy="461665"/>
          </a:xfrm>
        </p:spPr>
        <p:txBody>
          <a:bodyPr/>
          <a:lstStyle/>
          <a:p>
            <a:pPr>
              <a:lnSpc>
                <a:spcPct val="100000"/>
              </a:lnSpc>
              <a:spcAft>
                <a:spcPct val="0"/>
              </a:spcAft>
            </a:pPr>
            <a:r>
              <a:rPr lang="en-US">
                <a:latin typeface="Calibri"/>
                <a:cs typeface="Calibri"/>
              </a:rPr>
              <a:t>Closure of Personal Loan</a:t>
            </a:r>
            <a:endParaRPr lang="en-US" b="0">
              <a:cs typeface="Arial"/>
            </a:endParaRPr>
          </a:p>
        </p:txBody>
      </p:sp>
      <p:sp>
        <p:nvSpPr>
          <p:cNvPr id="4" name="Slide Number Placeholder 3">
            <a:extLst>
              <a:ext uri="{FF2B5EF4-FFF2-40B4-BE49-F238E27FC236}">
                <a16:creationId xmlns:a16="http://schemas.microsoft.com/office/drawing/2014/main" id="{95D5EE1A-2F44-4B69-9158-01BB17866F77}"/>
              </a:ext>
            </a:extLst>
          </p:cNvPr>
          <p:cNvSpPr>
            <a:spLocks noGrp="1"/>
          </p:cNvSpPr>
          <p:nvPr>
            <p:ph type="sldNum" sz="quarter" idx="12"/>
          </p:nvPr>
        </p:nvSpPr>
        <p:spPr/>
        <p:txBody>
          <a:bodyPr/>
          <a:lstStyle/>
          <a:p>
            <a:fld id="{C7F1B9D8-1D95-44B3-9E1C-E404196FC055}" type="slidenum">
              <a:rPr lang="hi-IN" smtClean="0"/>
              <a:t>80</a:t>
            </a:fld>
            <a:endParaRPr lang="hi-IN"/>
          </a:p>
        </p:txBody>
      </p:sp>
      <p:sp>
        <p:nvSpPr>
          <p:cNvPr id="5" name="Rectangle 4">
            <a:extLst>
              <a:ext uri="{FF2B5EF4-FFF2-40B4-BE49-F238E27FC236}">
                <a16:creationId xmlns:a16="http://schemas.microsoft.com/office/drawing/2014/main" id="{90414037-E9BC-4B06-90DD-12D66E7C822D}"/>
              </a:ext>
            </a:extLst>
          </p:cNvPr>
          <p:cNvSpPr>
            <a:spLocks noGrp="1" noChangeArrowheads="1"/>
          </p:cNvSpPr>
          <p:nvPr/>
        </p:nvSpPr>
        <p:spPr bwMode="auto">
          <a:xfrm>
            <a:off x="1106714" y="304801"/>
            <a:ext cx="7772400" cy="114300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a:lstStyle>
          <a:p>
            <a:r>
              <a:rPr lang="en-US" sz="3200" dirty="0">
                <a:solidFill>
                  <a:schemeClr val="tx2"/>
                </a:solidFill>
                <a:latin typeface="+mj-lt"/>
              </a:rPr>
              <a:t>Closure of Personal Loan</a:t>
            </a:r>
          </a:p>
        </p:txBody>
      </p:sp>
      <p:sp>
        <p:nvSpPr>
          <p:cNvPr id="6" name="Line 3">
            <a:extLst>
              <a:ext uri="{FF2B5EF4-FFF2-40B4-BE49-F238E27FC236}">
                <a16:creationId xmlns:a16="http://schemas.microsoft.com/office/drawing/2014/main" id="{075502AA-0EF2-4C4C-9D2E-684403A6EAD4}"/>
              </a:ext>
            </a:extLst>
          </p:cNvPr>
          <p:cNvSpPr>
            <a:spLocks noChangeShapeType="1"/>
          </p:cNvSpPr>
          <p:nvPr/>
        </p:nvSpPr>
        <p:spPr bwMode="auto">
          <a:xfrm>
            <a:off x="1828800" y="1524000"/>
            <a:ext cx="8610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7" name="Line 4">
            <a:extLst>
              <a:ext uri="{FF2B5EF4-FFF2-40B4-BE49-F238E27FC236}">
                <a16:creationId xmlns:a16="http://schemas.microsoft.com/office/drawing/2014/main" id="{6BAD7074-08CF-4EE1-8681-BB68F4E88EEC}"/>
              </a:ext>
            </a:extLst>
          </p:cNvPr>
          <p:cNvSpPr>
            <a:spLocks noChangeShapeType="1"/>
          </p:cNvSpPr>
          <p:nvPr/>
        </p:nvSpPr>
        <p:spPr bwMode="auto">
          <a:xfrm>
            <a:off x="1828800" y="1524000"/>
            <a:ext cx="0" cy="4419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8" name="Line 5">
            <a:extLst>
              <a:ext uri="{FF2B5EF4-FFF2-40B4-BE49-F238E27FC236}">
                <a16:creationId xmlns:a16="http://schemas.microsoft.com/office/drawing/2014/main" id="{8CF5BF3B-5372-47F0-A977-70F2B0D96226}"/>
              </a:ext>
            </a:extLst>
          </p:cNvPr>
          <p:cNvSpPr>
            <a:spLocks noChangeShapeType="1"/>
          </p:cNvSpPr>
          <p:nvPr/>
        </p:nvSpPr>
        <p:spPr bwMode="auto">
          <a:xfrm>
            <a:off x="1828800" y="5943600"/>
            <a:ext cx="8534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9" name="Line 6">
            <a:extLst>
              <a:ext uri="{FF2B5EF4-FFF2-40B4-BE49-F238E27FC236}">
                <a16:creationId xmlns:a16="http://schemas.microsoft.com/office/drawing/2014/main" id="{D9F87521-4421-4CA9-BD33-87414C88A729}"/>
              </a:ext>
            </a:extLst>
          </p:cNvPr>
          <p:cNvSpPr>
            <a:spLocks noChangeShapeType="1"/>
          </p:cNvSpPr>
          <p:nvPr/>
        </p:nvSpPr>
        <p:spPr bwMode="auto">
          <a:xfrm>
            <a:off x="10439400" y="1524000"/>
            <a:ext cx="0" cy="44958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0" name="Line 7">
            <a:extLst>
              <a:ext uri="{FF2B5EF4-FFF2-40B4-BE49-F238E27FC236}">
                <a16:creationId xmlns:a16="http://schemas.microsoft.com/office/drawing/2014/main" id="{925D5472-953A-4527-A51E-8FBEA7FC9E92}"/>
              </a:ext>
            </a:extLst>
          </p:cNvPr>
          <p:cNvSpPr>
            <a:spLocks noChangeShapeType="1"/>
          </p:cNvSpPr>
          <p:nvPr/>
        </p:nvSpPr>
        <p:spPr bwMode="auto">
          <a:xfrm>
            <a:off x="10210800" y="5943600"/>
            <a:ext cx="228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1" name="Line 8">
            <a:extLst>
              <a:ext uri="{FF2B5EF4-FFF2-40B4-BE49-F238E27FC236}">
                <a16:creationId xmlns:a16="http://schemas.microsoft.com/office/drawing/2014/main" id="{C18C3068-7C16-4063-ABA2-1DBC0A2F2CE9}"/>
              </a:ext>
            </a:extLst>
          </p:cNvPr>
          <p:cNvSpPr>
            <a:spLocks noChangeShapeType="1"/>
          </p:cNvSpPr>
          <p:nvPr/>
        </p:nvSpPr>
        <p:spPr bwMode="auto">
          <a:xfrm>
            <a:off x="1752600" y="2057400"/>
            <a:ext cx="86868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2" name="Line 9">
            <a:extLst>
              <a:ext uri="{FF2B5EF4-FFF2-40B4-BE49-F238E27FC236}">
                <a16:creationId xmlns:a16="http://schemas.microsoft.com/office/drawing/2014/main" id="{17970966-B3D4-4D08-A8CC-7D4B5C3A0B28}"/>
              </a:ext>
            </a:extLst>
          </p:cNvPr>
          <p:cNvSpPr>
            <a:spLocks noChangeShapeType="1"/>
          </p:cNvSpPr>
          <p:nvPr/>
        </p:nvSpPr>
        <p:spPr bwMode="auto">
          <a:xfrm>
            <a:off x="5791200" y="1524000"/>
            <a:ext cx="0" cy="441960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3" name="Rectangle 12">
            <a:extLst>
              <a:ext uri="{FF2B5EF4-FFF2-40B4-BE49-F238E27FC236}">
                <a16:creationId xmlns:a16="http://schemas.microsoft.com/office/drawing/2014/main" id="{3F2D42B5-1393-4F02-92EA-66D9F311789D}"/>
              </a:ext>
            </a:extLst>
          </p:cNvPr>
          <p:cNvSpPr>
            <a:spLocks noChangeArrowheads="1"/>
          </p:cNvSpPr>
          <p:nvPr/>
        </p:nvSpPr>
        <p:spPr bwMode="auto">
          <a:xfrm>
            <a:off x="3124200" y="1600201"/>
            <a:ext cx="944297"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Request</a:t>
            </a:r>
          </a:p>
        </p:txBody>
      </p:sp>
      <p:sp>
        <p:nvSpPr>
          <p:cNvPr id="14" name="Rectangle 13">
            <a:extLst>
              <a:ext uri="{FF2B5EF4-FFF2-40B4-BE49-F238E27FC236}">
                <a16:creationId xmlns:a16="http://schemas.microsoft.com/office/drawing/2014/main" id="{40E4EED3-31D7-495E-A76F-33A4A63E6F2E}"/>
              </a:ext>
            </a:extLst>
          </p:cNvPr>
          <p:cNvSpPr>
            <a:spLocks noChangeArrowheads="1"/>
          </p:cNvSpPr>
          <p:nvPr/>
        </p:nvSpPr>
        <p:spPr bwMode="auto">
          <a:xfrm>
            <a:off x="7620000" y="1600201"/>
            <a:ext cx="886974" cy="369332"/>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t>Closure</a:t>
            </a:r>
          </a:p>
        </p:txBody>
      </p:sp>
      <p:sp>
        <p:nvSpPr>
          <p:cNvPr id="15" name="Rectangle 14">
            <a:extLst>
              <a:ext uri="{FF2B5EF4-FFF2-40B4-BE49-F238E27FC236}">
                <a16:creationId xmlns:a16="http://schemas.microsoft.com/office/drawing/2014/main" id="{6A5FE8F0-0408-48A1-99FA-C5F64218F799}"/>
              </a:ext>
            </a:extLst>
          </p:cNvPr>
          <p:cNvSpPr>
            <a:spLocks noChangeArrowheads="1"/>
          </p:cNvSpPr>
          <p:nvPr/>
        </p:nvSpPr>
        <p:spPr bwMode="auto">
          <a:xfrm>
            <a:off x="1981201" y="2438401"/>
            <a:ext cx="3127651" cy="3108543"/>
          </a:xfrm>
          <a:prstGeom prst="rect">
            <a:avLst/>
          </a:prstGeom>
          <a:noFill/>
          <a:ln w="9525">
            <a:noFill/>
            <a:miter lim="800000"/>
            <a:headEnd/>
            <a:tailEnd/>
          </a:ln>
          <a:effec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400"/>
              <a:t>Loan tenor completed</a:t>
            </a:r>
          </a:p>
          <a:p>
            <a:endParaRPr lang="en-US" sz="1400"/>
          </a:p>
          <a:p>
            <a:endParaRPr lang="en-US" sz="1400"/>
          </a:p>
          <a:p>
            <a:r>
              <a:rPr lang="en-US" sz="1400"/>
              <a:t>Customer defaults payments and bank </a:t>
            </a:r>
          </a:p>
          <a:p>
            <a:r>
              <a:rPr lang="en-US" sz="1400"/>
              <a:t>closes the Loan by liquidating security </a:t>
            </a:r>
          </a:p>
          <a:p>
            <a:r>
              <a:rPr lang="en-US" sz="1400"/>
              <a:t>offered for the loan</a:t>
            </a:r>
          </a:p>
          <a:p>
            <a:endParaRPr lang="en-US" sz="1400"/>
          </a:p>
          <a:p>
            <a:endParaRPr lang="en-US" sz="1400"/>
          </a:p>
          <a:p>
            <a:r>
              <a:rPr lang="en-US" sz="1400"/>
              <a:t>Customer requests for foreclosure</a:t>
            </a:r>
          </a:p>
          <a:p>
            <a:endParaRPr lang="en-US" sz="1400"/>
          </a:p>
          <a:p>
            <a:endParaRPr lang="en-US" sz="1400"/>
          </a:p>
          <a:p>
            <a:endParaRPr lang="en-US" sz="1400"/>
          </a:p>
          <a:p>
            <a:r>
              <a:rPr lang="en-US" sz="1400"/>
              <a:t>Customer requests another bank to take</a:t>
            </a:r>
          </a:p>
          <a:p>
            <a:r>
              <a:rPr lang="en-US" sz="1400"/>
              <a:t>Over the existing housing loan</a:t>
            </a:r>
          </a:p>
        </p:txBody>
      </p:sp>
      <p:sp>
        <p:nvSpPr>
          <p:cNvPr id="16" name="Rectangle 15">
            <a:extLst>
              <a:ext uri="{FF2B5EF4-FFF2-40B4-BE49-F238E27FC236}">
                <a16:creationId xmlns:a16="http://schemas.microsoft.com/office/drawing/2014/main" id="{34AA8592-691E-4C39-9D15-C6C13D751D4C}"/>
              </a:ext>
            </a:extLst>
          </p:cNvPr>
          <p:cNvSpPr>
            <a:spLocks noChangeArrowheads="1"/>
          </p:cNvSpPr>
          <p:nvPr/>
        </p:nvSpPr>
        <p:spPr bwMode="auto">
          <a:xfrm>
            <a:off x="5867400" y="2145268"/>
            <a:ext cx="4495800" cy="3970318"/>
          </a:xfrm>
          <a:prstGeom prst="rect">
            <a:avLst/>
          </a:prstGeom>
          <a:noFill/>
          <a:ln w="9525">
            <a:noFill/>
            <a:miter lim="800000"/>
            <a:headEnd/>
            <a:tailEnd/>
          </a:ln>
          <a:effectLst/>
        </p:spPr>
        <p:txBody>
          <a:bodyPr wrap="square">
            <a:spAutoFit/>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sz="1200" dirty="0"/>
              <a:t>Loan account closed and documents pertaining to</a:t>
            </a:r>
          </a:p>
          <a:p>
            <a:r>
              <a:rPr lang="en-US" sz="1200" dirty="0"/>
              <a:t>The property returned to the customer.</a:t>
            </a:r>
          </a:p>
          <a:p>
            <a:endParaRPr lang="en-US" sz="1200" dirty="0"/>
          </a:p>
          <a:p>
            <a:endParaRPr lang="en-US" sz="1200" dirty="0"/>
          </a:p>
          <a:p>
            <a:r>
              <a:rPr lang="en-US" sz="1200" dirty="0"/>
              <a:t>Bank has the authority to sell the property and to </a:t>
            </a:r>
          </a:p>
          <a:p>
            <a:r>
              <a:rPr lang="en-US" sz="1200" dirty="0"/>
              <a:t>Recover its dues from the sale proceeds. Amount</a:t>
            </a:r>
          </a:p>
          <a:p>
            <a:r>
              <a:rPr lang="en-US" sz="1200" dirty="0"/>
              <a:t>Left after bank dues are covered is returned back </a:t>
            </a:r>
          </a:p>
          <a:p>
            <a:r>
              <a:rPr lang="en-US" sz="1200" dirty="0"/>
              <a:t>To customer  and loan account is closed ,post dated</a:t>
            </a:r>
          </a:p>
          <a:p>
            <a:r>
              <a:rPr lang="en-US" sz="1200" dirty="0"/>
              <a:t>Cheques returned</a:t>
            </a:r>
          </a:p>
          <a:p>
            <a:endParaRPr lang="en-US" sz="1200" dirty="0"/>
          </a:p>
          <a:p>
            <a:r>
              <a:rPr lang="en-US" sz="1200" dirty="0"/>
              <a:t>Complete dues recovered from customer, and property </a:t>
            </a:r>
          </a:p>
          <a:p>
            <a:r>
              <a:rPr lang="en-US" sz="1200" dirty="0"/>
              <a:t>Documents returned to the client. Bank will charge penalty towards </a:t>
            </a:r>
          </a:p>
          <a:p>
            <a:r>
              <a:rPr lang="en-US" sz="1200" dirty="0"/>
              <a:t>foreclosure of the loan account.</a:t>
            </a:r>
          </a:p>
          <a:p>
            <a:endParaRPr lang="en-US" sz="1200" dirty="0"/>
          </a:p>
          <a:p>
            <a:r>
              <a:rPr lang="en-US" sz="1200" dirty="0"/>
              <a:t>Banks where loan is held receive the repayment for outstanding balance </a:t>
            </a:r>
          </a:p>
          <a:p>
            <a:r>
              <a:rPr lang="en-US" sz="1200" dirty="0"/>
              <a:t>from another Bank taking over the loan ; and property documents are returned </a:t>
            </a:r>
          </a:p>
          <a:p>
            <a:r>
              <a:rPr lang="en-US" sz="1200" dirty="0"/>
              <a:t> to the bank taking over the loan.</a:t>
            </a:r>
          </a:p>
          <a:p>
            <a:r>
              <a:rPr lang="en-US" sz="1200" dirty="0"/>
              <a:t>Foreclosure charges are also paid by the latter bank.</a:t>
            </a:r>
          </a:p>
          <a:p>
            <a:endParaRPr lang="en-US" sz="1200" dirty="0"/>
          </a:p>
        </p:txBody>
      </p:sp>
      <p:sp>
        <p:nvSpPr>
          <p:cNvPr id="17" name="Line 14">
            <a:extLst>
              <a:ext uri="{FF2B5EF4-FFF2-40B4-BE49-F238E27FC236}">
                <a16:creationId xmlns:a16="http://schemas.microsoft.com/office/drawing/2014/main" id="{FBE2B72D-0B7A-4044-97A8-4184586B75AB}"/>
              </a:ext>
            </a:extLst>
          </p:cNvPr>
          <p:cNvSpPr>
            <a:spLocks noChangeShapeType="1"/>
          </p:cNvSpPr>
          <p:nvPr/>
        </p:nvSpPr>
        <p:spPr bwMode="auto">
          <a:xfrm>
            <a:off x="1828800" y="2819400"/>
            <a:ext cx="8534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8" name="Line 15">
            <a:extLst>
              <a:ext uri="{FF2B5EF4-FFF2-40B4-BE49-F238E27FC236}">
                <a16:creationId xmlns:a16="http://schemas.microsoft.com/office/drawing/2014/main" id="{FADCCC02-0E64-4009-9995-536CA9B25B94}"/>
              </a:ext>
            </a:extLst>
          </p:cNvPr>
          <p:cNvSpPr>
            <a:spLocks noChangeShapeType="1"/>
          </p:cNvSpPr>
          <p:nvPr/>
        </p:nvSpPr>
        <p:spPr bwMode="auto">
          <a:xfrm>
            <a:off x="1828800" y="3810000"/>
            <a:ext cx="85344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
        <p:nvSpPr>
          <p:cNvPr id="19" name="Line 16">
            <a:extLst>
              <a:ext uri="{FF2B5EF4-FFF2-40B4-BE49-F238E27FC236}">
                <a16:creationId xmlns:a16="http://schemas.microsoft.com/office/drawing/2014/main" id="{D1BABFA0-5903-4AA8-9DC3-A2D86BB93E3E}"/>
              </a:ext>
            </a:extLst>
          </p:cNvPr>
          <p:cNvSpPr>
            <a:spLocks noChangeShapeType="1"/>
          </p:cNvSpPr>
          <p:nvPr/>
        </p:nvSpPr>
        <p:spPr bwMode="auto">
          <a:xfrm>
            <a:off x="1828800" y="4724400"/>
            <a:ext cx="8610600" cy="0"/>
          </a:xfrm>
          <a:prstGeom prst="line">
            <a:avLst/>
          </a:prstGeom>
          <a:noFill/>
          <a:ln w="9525">
            <a:solidFill>
              <a:schemeClr val="tx1"/>
            </a:solidFill>
            <a:round/>
            <a:headEnd/>
            <a:tailEnd/>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endParaRPr lang="en-US"/>
          </a:p>
        </p:txBody>
      </p:sp>
    </p:spTree>
    <p:extLst>
      <p:ext uri="{BB962C8B-B14F-4D97-AF65-F5344CB8AC3E}">
        <p14:creationId xmlns:p14="http://schemas.microsoft.com/office/powerpoint/2010/main" val="11604757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shape&#10;&#10;Description automatically generated">
            <a:extLst>
              <a:ext uri="{FF2B5EF4-FFF2-40B4-BE49-F238E27FC236}">
                <a16:creationId xmlns:a16="http://schemas.microsoft.com/office/drawing/2014/main" id="{B1BA868E-C453-4EA1-B9E8-3FA10CCBB1E6}"/>
              </a:ext>
            </a:extLst>
          </p:cNvPr>
          <p:cNvPicPr>
            <a:picLocks noGrp="1" noChangeAspect="1"/>
          </p:cNvPicPr>
          <p:nvPr>
            <p:ph idx="1"/>
          </p:nvPr>
        </p:nvPicPr>
        <p:blipFill>
          <a:blip r:embed="rId2"/>
          <a:stretch>
            <a:fillRect/>
          </a:stretch>
        </p:blipFill>
        <p:spPr>
          <a:xfrm>
            <a:off x="1742077" y="1934369"/>
            <a:ext cx="8201385" cy="3803171"/>
          </a:xfrm>
        </p:spPr>
      </p:pic>
      <p:sp>
        <p:nvSpPr>
          <p:cNvPr id="3" name="Title 2">
            <a:extLst>
              <a:ext uri="{FF2B5EF4-FFF2-40B4-BE49-F238E27FC236}">
                <a16:creationId xmlns:a16="http://schemas.microsoft.com/office/drawing/2014/main" id="{997B8182-1F5F-4FA9-B88F-2E57122E8011}"/>
              </a:ext>
            </a:extLst>
          </p:cNvPr>
          <p:cNvSpPr>
            <a:spLocks noGrp="1"/>
          </p:cNvSpPr>
          <p:nvPr>
            <p:ph type="title"/>
          </p:nvPr>
        </p:nvSpPr>
        <p:spPr/>
        <p:txBody>
          <a:bodyPr/>
          <a:lstStyle/>
          <a:p>
            <a:r>
              <a:rPr lang="en-US">
                <a:cs typeface="Arial"/>
              </a:rPr>
              <a:t>Consumer Loan</a:t>
            </a:r>
            <a:endParaRPr lang="en-US"/>
          </a:p>
        </p:txBody>
      </p:sp>
      <p:sp>
        <p:nvSpPr>
          <p:cNvPr id="4" name="Slide Number Placeholder 3">
            <a:extLst>
              <a:ext uri="{FF2B5EF4-FFF2-40B4-BE49-F238E27FC236}">
                <a16:creationId xmlns:a16="http://schemas.microsoft.com/office/drawing/2014/main" id="{28E6F962-9155-4B05-A53B-FFA2E0E2B794}"/>
              </a:ext>
            </a:extLst>
          </p:cNvPr>
          <p:cNvSpPr>
            <a:spLocks noGrp="1"/>
          </p:cNvSpPr>
          <p:nvPr>
            <p:ph type="sldNum" sz="quarter" idx="12"/>
          </p:nvPr>
        </p:nvSpPr>
        <p:spPr/>
        <p:txBody>
          <a:bodyPr/>
          <a:lstStyle/>
          <a:p>
            <a:fld id="{C7F1B9D8-1D95-44B3-9E1C-E404196FC055}" type="slidenum">
              <a:rPr lang="hi-IN" smtClean="0"/>
              <a:t>81</a:t>
            </a:fld>
            <a:endParaRPr lang="hi-IN"/>
          </a:p>
        </p:txBody>
      </p:sp>
    </p:spTree>
    <p:extLst>
      <p:ext uri="{BB962C8B-B14F-4D97-AF65-F5344CB8AC3E}">
        <p14:creationId xmlns:p14="http://schemas.microsoft.com/office/powerpoint/2010/main" val="40844953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shape&#10;&#10;Description automatically generated">
            <a:extLst>
              <a:ext uri="{FF2B5EF4-FFF2-40B4-BE49-F238E27FC236}">
                <a16:creationId xmlns:a16="http://schemas.microsoft.com/office/drawing/2014/main" id="{436693B5-29DF-45CB-8411-B5F477FE8310}"/>
              </a:ext>
            </a:extLst>
          </p:cNvPr>
          <p:cNvPicPr>
            <a:picLocks noGrp="1" noChangeAspect="1"/>
          </p:cNvPicPr>
          <p:nvPr>
            <p:ph idx="1"/>
          </p:nvPr>
        </p:nvPicPr>
        <p:blipFill>
          <a:blip r:embed="rId2"/>
          <a:stretch>
            <a:fillRect/>
          </a:stretch>
        </p:blipFill>
        <p:spPr>
          <a:xfrm>
            <a:off x="2294437" y="1555705"/>
            <a:ext cx="7772400" cy="4114800"/>
          </a:xfrm>
        </p:spPr>
      </p:pic>
      <p:sp>
        <p:nvSpPr>
          <p:cNvPr id="3" name="Title 2">
            <a:extLst>
              <a:ext uri="{FF2B5EF4-FFF2-40B4-BE49-F238E27FC236}">
                <a16:creationId xmlns:a16="http://schemas.microsoft.com/office/drawing/2014/main" id="{65000378-9B11-4AF7-A267-76DB2FA468DC}"/>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Consumer Loan</a:t>
            </a:r>
            <a:endParaRPr lang="en-US" b="0">
              <a:cs typeface="Arial"/>
            </a:endParaRPr>
          </a:p>
        </p:txBody>
      </p:sp>
      <p:sp>
        <p:nvSpPr>
          <p:cNvPr id="4" name="Slide Number Placeholder 3">
            <a:extLst>
              <a:ext uri="{FF2B5EF4-FFF2-40B4-BE49-F238E27FC236}">
                <a16:creationId xmlns:a16="http://schemas.microsoft.com/office/drawing/2014/main" id="{145FE672-A73E-4668-9D01-DA3E1221A169}"/>
              </a:ext>
            </a:extLst>
          </p:cNvPr>
          <p:cNvSpPr>
            <a:spLocks noGrp="1"/>
          </p:cNvSpPr>
          <p:nvPr>
            <p:ph type="sldNum" sz="quarter" idx="12"/>
          </p:nvPr>
        </p:nvSpPr>
        <p:spPr/>
        <p:txBody>
          <a:bodyPr/>
          <a:lstStyle/>
          <a:p>
            <a:fld id="{C7F1B9D8-1D95-44B3-9E1C-E404196FC055}" type="slidenum">
              <a:rPr lang="hi-IN" smtClean="0"/>
              <a:t>82</a:t>
            </a:fld>
            <a:endParaRPr lang="hi-IN"/>
          </a:p>
        </p:txBody>
      </p:sp>
    </p:spTree>
    <p:extLst>
      <p:ext uri="{BB962C8B-B14F-4D97-AF65-F5344CB8AC3E}">
        <p14:creationId xmlns:p14="http://schemas.microsoft.com/office/powerpoint/2010/main" val="34496504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shape&#10;&#10;Description automatically generated">
            <a:extLst>
              <a:ext uri="{FF2B5EF4-FFF2-40B4-BE49-F238E27FC236}">
                <a16:creationId xmlns:a16="http://schemas.microsoft.com/office/drawing/2014/main" id="{0E3482A4-6E64-4622-922E-29031AF924EF}"/>
              </a:ext>
            </a:extLst>
          </p:cNvPr>
          <p:cNvPicPr>
            <a:picLocks noGrp="1" noChangeAspect="1"/>
          </p:cNvPicPr>
          <p:nvPr>
            <p:ph idx="1"/>
          </p:nvPr>
        </p:nvPicPr>
        <p:blipFill>
          <a:blip r:embed="rId2"/>
          <a:stretch>
            <a:fillRect/>
          </a:stretch>
        </p:blipFill>
        <p:spPr>
          <a:xfrm>
            <a:off x="1202926" y="1555705"/>
            <a:ext cx="9667875" cy="4114800"/>
          </a:xfrm>
        </p:spPr>
      </p:pic>
      <p:sp>
        <p:nvSpPr>
          <p:cNvPr id="3" name="Title 2">
            <a:extLst>
              <a:ext uri="{FF2B5EF4-FFF2-40B4-BE49-F238E27FC236}">
                <a16:creationId xmlns:a16="http://schemas.microsoft.com/office/drawing/2014/main" id="{F0C2CF8E-63E0-4208-8346-E5104DA08D0B}"/>
              </a:ext>
            </a:extLst>
          </p:cNvPr>
          <p:cNvSpPr>
            <a:spLocks noGrp="1"/>
          </p:cNvSpPr>
          <p:nvPr>
            <p:ph type="title"/>
          </p:nvPr>
        </p:nvSpPr>
        <p:spPr>
          <a:xfrm>
            <a:off x="533401" y="170374"/>
            <a:ext cx="9690100" cy="461665"/>
          </a:xfrm>
        </p:spPr>
        <p:txBody>
          <a:bodyPr/>
          <a:lstStyle/>
          <a:p>
            <a:pPr>
              <a:lnSpc>
                <a:spcPct val="100000"/>
              </a:lnSpc>
              <a:spcAft>
                <a:spcPct val="0"/>
              </a:spcAft>
            </a:pPr>
            <a:r>
              <a:rPr lang="en-US">
                <a:latin typeface="Arial"/>
                <a:cs typeface="Arial"/>
              </a:rPr>
              <a:t>Loan against Deposit</a:t>
            </a:r>
            <a:endParaRPr lang="en-US" b="0">
              <a:latin typeface="Arial"/>
              <a:cs typeface="Arial"/>
            </a:endParaRPr>
          </a:p>
        </p:txBody>
      </p:sp>
      <p:sp>
        <p:nvSpPr>
          <p:cNvPr id="4" name="Slide Number Placeholder 3">
            <a:extLst>
              <a:ext uri="{FF2B5EF4-FFF2-40B4-BE49-F238E27FC236}">
                <a16:creationId xmlns:a16="http://schemas.microsoft.com/office/drawing/2014/main" id="{DD4610FD-BEC5-4759-83D1-FA049B337DB0}"/>
              </a:ext>
            </a:extLst>
          </p:cNvPr>
          <p:cNvSpPr>
            <a:spLocks noGrp="1"/>
          </p:cNvSpPr>
          <p:nvPr>
            <p:ph type="sldNum" sz="quarter" idx="12"/>
          </p:nvPr>
        </p:nvSpPr>
        <p:spPr/>
        <p:txBody>
          <a:bodyPr/>
          <a:lstStyle/>
          <a:p>
            <a:fld id="{C7F1B9D8-1D95-44B3-9E1C-E404196FC055}" type="slidenum">
              <a:rPr lang="hi-IN" smtClean="0"/>
              <a:t>83</a:t>
            </a:fld>
            <a:endParaRPr lang="hi-IN"/>
          </a:p>
        </p:txBody>
      </p:sp>
    </p:spTree>
    <p:extLst>
      <p:ext uri="{BB962C8B-B14F-4D97-AF65-F5344CB8AC3E}">
        <p14:creationId xmlns:p14="http://schemas.microsoft.com/office/powerpoint/2010/main" val="29941282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96E703-7FD5-4949-9DA0-7DD4FE16576A}"/>
              </a:ext>
            </a:extLst>
          </p:cNvPr>
          <p:cNvSpPr>
            <a:spLocks noGrp="1"/>
          </p:cNvSpPr>
          <p:nvPr>
            <p:ph idx="1"/>
          </p:nvPr>
        </p:nvSpPr>
        <p:spPr>
          <a:xfrm>
            <a:off x="680048" y="1408682"/>
            <a:ext cx="10713631" cy="4351338"/>
          </a:xfrm>
        </p:spPr>
        <p:txBody>
          <a:bodyPr vert="horz" lIns="91440" tIns="45720" rIns="91440" bIns="45720" rtlCol="0" anchor="t">
            <a:normAutofit/>
          </a:bodyPr>
          <a:lstStyle/>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Leverage your investments in shares, debentures, public sector bonds and Government securities for loans to meet unforeseen expenses!</a:t>
            </a:r>
            <a:endParaRPr lang="en-US" dirty="0">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Avail of loans up to Rs.20.0 lacs against your shares/debentures to enable you to meet contingencies, personal needs or even for subscribing to rights or new issue of shares. </a:t>
            </a:r>
            <a:endParaRPr lang="en-US" dirty="0">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329DF0DF-31C4-4897-9634-3C34159944AC}"/>
              </a:ext>
            </a:extLst>
          </p:cNvPr>
          <p:cNvSpPr>
            <a:spLocks noGrp="1"/>
          </p:cNvSpPr>
          <p:nvPr>
            <p:ph type="title"/>
          </p:nvPr>
        </p:nvSpPr>
        <p:spPr>
          <a:xfrm>
            <a:off x="533401" y="170374"/>
            <a:ext cx="9690100" cy="461665"/>
          </a:xfrm>
        </p:spPr>
        <p:txBody>
          <a:bodyPr/>
          <a:lstStyle/>
          <a:p>
            <a:pPr>
              <a:lnSpc>
                <a:spcPct val="100000"/>
              </a:lnSpc>
              <a:spcAft>
                <a:spcPct val="0"/>
              </a:spcAft>
            </a:pPr>
            <a:r>
              <a:rPr lang="en-US">
                <a:latin typeface="Arial"/>
                <a:cs typeface="Arial"/>
              </a:rPr>
              <a:t>Loan against Securities</a:t>
            </a:r>
            <a:endParaRPr lang="en-US" b="0">
              <a:cs typeface="Arial"/>
            </a:endParaRPr>
          </a:p>
        </p:txBody>
      </p:sp>
      <p:sp>
        <p:nvSpPr>
          <p:cNvPr id="4" name="Slide Number Placeholder 3">
            <a:extLst>
              <a:ext uri="{FF2B5EF4-FFF2-40B4-BE49-F238E27FC236}">
                <a16:creationId xmlns:a16="http://schemas.microsoft.com/office/drawing/2014/main" id="{7E9D29AB-25C6-4B9C-B892-C2985161993A}"/>
              </a:ext>
            </a:extLst>
          </p:cNvPr>
          <p:cNvSpPr>
            <a:spLocks noGrp="1"/>
          </p:cNvSpPr>
          <p:nvPr>
            <p:ph type="sldNum" sz="quarter" idx="12"/>
          </p:nvPr>
        </p:nvSpPr>
        <p:spPr/>
        <p:txBody>
          <a:bodyPr/>
          <a:lstStyle/>
          <a:p>
            <a:fld id="{C7F1B9D8-1D95-44B3-9E1C-E404196FC055}" type="slidenum">
              <a:rPr lang="hi-IN" smtClean="0"/>
              <a:t>84</a:t>
            </a:fld>
            <a:endParaRPr lang="hi-IN"/>
          </a:p>
        </p:txBody>
      </p:sp>
    </p:spTree>
    <p:extLst>
      <p:ext uri="{BB962C8B-B14F-4D97-AF65-F5344CB8AC3E}">
        <p14:creationId xmlns:p14="http://schemas.microsoft.com/office/powerpoint/2010/main" val="33934663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5B496-67D5-4204-A3AB-D215F17660A5}"/>
              </a:ext>
            </a:extLst>
          </p:cNvPr>
          <p:cNvSpPr>
            <a:spLocks noGrp="1"/>
          </p:cNvSpPr>
          <p:nvPr>
            <p:ph idx="1"/>
          </p:nvPr>
        </p:nvSpPr>
        <p:spPr>
          <a:xfrm>
            <a:off x="737557" y="1250531"/>
            <a:ext cx="10713631" cy="4725149"/>
          </a:xfrm>
        </p:spPr>
        <p:txBody>
          <a:bodyPr vert="horz" lIns="91440" tIns="45720" rIns="91440" bIns="45720" rtlCol="0" anchor="t">
            <a:normAutofit lnSpcReduction="10000"/>
          </a:bodyPr>
          <a:lstStyle/>
          <a:p>
            <a:pPr>
              <a:lnSpc>
                <a:spcPct val="100000"/>
              </a:lnSpc>
              <a:spcBef>
                <a:spcPts val="200"/>
              </a:spcBef>
              <a:spcAft>
                <a:spcPct val="0"/>
              </a:spcAft>
            </a:pPr>
            <a:r>
              <a:rPr lang="en-US" b="1">
                <a:solidFill>
                  <a:schemeClr val="tx2"/>
                </a:solidFill>
                <a:cs typeface="Calibri"/>
              </a:rPr>
              <a:t>Margin</a:t>
            </a:r>
            <a:br>
              <a:rPr lang="en-US" b="1" dirty="0">
                <a:solidFill>
                  <a:schemeClr val="tx2"/>
                </a:solidFill>
                <a:cs typeface="Calibri"/>
              </a:rPr>
            </a:br>
            <a:r>
              <a:rPr lang="en-US" b="1">
                <a:solidFill>
                  <a:schemeClr val="tx2"/>
                </a:solidFill>
                <a:cs typeface="Calibri"/>
              </a:rPr>
              <a:t>You will need to provide a margin amount of 50% of the prevailing market prices of the shares/ non-</a:t>
            </a:r>
            <a:r>
              <a:rPr lang="en-US">
                <a:solidFill>
                  <a:schemeClr val="tx2"/>
                </a:solidFill>
                <a:cs typeface="Calibri"/>
              </a:rPr>
              <a:t>convertible debentures be in</a:t>
            </a:r>
            <a:endParaRPr lang="en-US" dirty="0">
              <a:ea typeface="+mn-lt"/>
              <a:cs typeface="+mn-lt"/>
            </a:endParaRPr>
          </a:p>
          <a:p>
            <a:pPr>
              <a:lnSpc>
                <a:spcPct val="100000"/>
              </a:lnSpc>
              <a:spcBef>
                <a:spcPts val="200"/>
              </a:spcBef>
              <a:spcAft>
                <a:spcPct val="0"/>
              </a:spcAft>
            </a:pPr>
            <a:endParaRPr lang="en-US" dirty="0">
              <a:ea typeface="+mn-lt"/>
              <a:cs typeface="+mn-lt"/>
            </a:endParaRPr>
          </a:p>
          <a:p>
            <a:pPr>
              <a:lnSpc>
                <a:spcPct val="100000"/>
              </a:lnSpc>
              <a:spcBef>
                <a:spcPts val="200"/>
              </a:spcBef>
              <a:spcAft>
                <a:spcPct val="0"/>
              </a:spcAft>
            </a:pPr>
            <a:r>
              <a:rPr lang="en-US" b="1">
                <a:solidFill>
                  <a:schemeClr val="tx2"/>
                </a:solidFill>
                <a:cs typeface="Calibri"/>
              </a:rPr>
              <a:t>Documents Required</a:t>
            </a:r>
            <a:r>
              <a:rPr lang="en-US" dirty="0">
                <a:solidFill>
                  <a:schemeClr val="tx2"/>
                </a:solidFill>
                <a:cs typeface="Calibri"/>
              </a:rPr>
              <a:t> </a:t>
            </a:r>
            <a:endParaRPr lang="en-US" dirty="0">
              <a:solidFill>
                <a:schemeClr val="tx2"/>
              </a:solidFill>
              <a:ea typeface="+mn-lt"/>
              <a:cs typeface="+mn-lt"/>
            </a:endParaRPr>
          </a:p>
          <a:p>
            <a:pPr>
              <a:lnSpc>
                <a:spcPct val="100000"/>
              </a:lnSpc>
              <a:spcBef>
                <a:spcPts val="200"/>
              </a:spcBef>
              <a:spcAft>
                <a:spcPct val="0"/>
              </a:spcAft>
            </a:pPr>
            <a:r>
              <a:rPr lang="en-US">
                <a:solidFill>
                  <a:schemeClr val="tx2"/>
                </a:solidFill>
                <a:cs typeface="Calibri"/>
              </a:rPr>
              <a:t>You will be required to submit a declaration indicating : </a:t>
            </a:r>
            <a:endParaRPr lang="en-US" dirty="0">
              <a:ea typeface="+mn-lt"/>
              <a:cs typeface="+mn-lt"/>
            </a:endParaRPr>
          </a:p>
          <a:p>
            <a:pPr>
              <a:lnSpc>
                <a:spcPct val="100000"/>
              </a:lnSpc>
              <a:spcBef>
                <a:spcPts val="200"/>
              </a:spcBef>
              <a:spcAft>
                <a:spcPct val="0"/>
              </a:spcAft>
            </a:pPr>
            <a:endParaRPr lang="en-US" dirty="0">
              <a:ea typeface="+mn-lt"/>
              <a:cs typeface="+mn-lt"/>
            </a:endParaRPr>
          </a:p>
          <a:p>
            <a:pPr marL="342900" indent="-342900">
              <a:lnSpc>
                <a:spcPct val="100000"/>
              </a:lnSpc>
              <a:spcBef>
                <a:spcPts val="200"/>
              </a:spcBef>
              <a:spcAft>
                <a:spcPct val="0"/>
              </a:spcAft>
              <a:buFont typeface="Wingdings,Sans-Serif" panose="05000000000000000000" pitchFamily="2" charset="2"/>
              <a:buChar char="Ø"/>
            </a:pPr>
            <a:r>
              <a:rPr lang="en-US">
                <a:solidFill>
                  <a:schemeClr val="tx2"/>
                </a:solidFill>
                <a:cs typeface="Calibri"/>
              </a:rPr>
              <a:t>Details of loans availed from other banks/ branches for acquiring shares/ debentures. </a:t>
            </a:r>
            <a:endParaRPr lang="en-US" dirty="0">
              <a:ea typeface="+mn-lt"/>
              <a:cs typeface="+mn-lt"/>
            </a:endParaRPr>
          </a:p>
          <a:p>
            <a:pPr marL="342900" indent="-342900">
              <a:lnSpc>
                <a:spcPct val="100000"/>
              </a:lnSpc>
              <a:spcBef>
                <a:spcPts val="200"/>
              </a:spcBef>
              <a:spcAft>
                <a:spcPct val="0"/>
              </a:spcAft>
              <a:buFont typeface="Wingdings,Sans-Serif" panose="05000000000000000000" pitchFamily="2" charset="2"/>
              <a:buChar char="Ø"/>
            </a:pPr>
            <a:r>
              <a:rPr lang="en-US">
                <a:solidFill>
                  <a:schemeClr val="tx2"/>
                </a:solidFill>
                <a:cs typeface="Calibri"/>
              </a:rPr>
              <a:t>Details of loans availed from other banks/ branches against security of shares/ debentures  offered as security</a:t>
            </a:r>
            <a:endParaRPr lang="en-US" dirty="0">
              <a:ea typeface="+mn-lt"/>
              <a:cs typeface="+mn-lt"/>
            </a:endParaRPr>
          </a:p>
          <a:p>
            <a:pPr>
              <a:lnSpc>
                <a:spcPct val="100000"/>
              </a:lnSpc>
              <a:spcBef>
                <a:spcPts val="200"/>
              </a:spcBef>
              <a:spcAft>
                <a:spcPct val="0"/>
              </a:spcAft>
            </a:pPr>
            <a:endParaRPr lang="en-US" dirty="0">
              <a:ea typeface="+mn-lt"/>
              <a:cs typeface="+mn-lt"/>
            </a:endParaRPr>
          </a:p>
          <a:p>
            <a:pPr>
              <a:lnSpc>
                <a:spcPct val="10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73C434EB-1EC1-4DD1-BB4B-E42ED78FC042}"/>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Loan Against Securities</a:t>
            </a:r>
            <a:endParaRPr lang="en-US" b="0">
              <a:cs typeface="Arial"/>
            </a:endParaRPr>
          </a:p>
        </p:txBody>
      </p:sp>
      <p:sp>
        <p:nvSpPr>
          <p:cNvPr id="4" name="Slide Number Placeholder 3">
            <a:extLst>
              <a:ext uri="{FF2B5EF4-FFF2-40B4-BE49-F238E27FC236}">
                <a16:creationId xmlns:a16="http://schemas.microsoft.com/office/drawing/2014/main" id="{FA3EFBF0-75CF-4B2B-A82D-5672889647B4}"/>
              </a:ext>
            </a:extLst>
          </p:cNvPr>
          <p:cNvSpPr>
            <a:spLocks noGrp="1"/>
          </p:cNvSpPr>
          <p:nvPr>
            <p:ph type="sldNum" sz="quarter" idx="12"/>
          </p:nvPr>
        </p:nvSpPr>
        <p:spPr/>
        <p:txBody>
          <a:bodyPr/>
          <a:lstStyle/>
          <a:p>
            <a:fld id="{C7F1B9D8-1D95-44B3-9E1C-E404196FC055}" type="slidenum">
              <a:rPr lang="hi-IN" smtClean="0"/>
              <a:t>85</a:t>
            </a:fld>
            <a:endParaRPr lang="hi-IN"/>
          </a:p>
        </p:txBody>
      </p:sp>
    </p:spTree>
    <p:extLst>
      <p:ext uri="{BB962C8B-B14F-4D97-AF65-F5344CB8AC3E}">
        <p14:creationId xmlns:p14="http://schemas.microsoft.com/office/powerpoint/2010/main" val="14484913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5278C-D312-475E-87C3-8CBAE180C606}"/>
              </a:ext>
            </a:extLst>
          </p:cNvPr>
          <p:cNvSpPr>
            <a:spLocks noGrp="1"/>
          </p:cNvSpPr>
          <p:nvPr>
            <p:ph idx="1"/>
          </p:nvPr>
        </p:nvSpPr>
        <p:spPr>
          <a:xfrm>
            <a:off x="924463" y="1178644"/>
            <a:ext cx="10713631" cy="4351338"/>
          </a:xfrm>
        </p:spPr>
        <p:txBody>
          <a:bodyPr vert="horz" lIns="91440" tIns="45720" rIns="91440" bIns="45720" rtlCol="0" anchor="t">
            <a:normAutofit fontScale="85000" lnSpcReduction="10000"/>
          </a:bodyPr>
          <a:lstStyle/>
          <a:p>
            <a:pPr algn="just">
              <a:lnSpc>
                <a:spcPct val="150000"/>
              </a:lnSpc>
              <a:spcBef>
                <a:spcPts val="200"/>
              </a:spcBef>
              <a:spcAft>
                <a:spcPct val="0"/>
              </a:spcAft>
            </a:pPr>
            <a:r>
              <a:rPr lang="en-US" b="1">
                <a:solidFill>
                  <a:schemeClr val="tx2"/>
                </a:solidFill>
                <a:cs typeface="Calibri"/>
              </a:rPr>
              <a:t>Purpose</a:t>
            </a:r>
            <a:r>
              <a:rPr lang="en-US">
                <a:solidFill>
                  <a:schemeClr val="tx2"/>
                </a:solidFill>
                <a:cs typeface="Calibri"/>
              </a:rPr>
              <a:t> </a:t>
            </a:r>
            <a:endParaRPr lang="en-US" dirty="0">
              <a:solidFill>
                <a:schemeClr val="tx2"/>
              </a:solidFill>
              <a:ea typeface="+mn-lt"/>
              <a:cs typeface="+mn-lt"/>
            </a:endParaRPr>
          </a:p>
          <a:p>
            <a:pPr algn="just">
              <a:lnSpc>
                <a:spcPct val="150000"/>
              </a:lnSpc>
              <a:spcBef>
                <a:spcPts val="200"/>
              </a:spcBef>
              <a:spcAft>
                <a:spcPct val="0"/>
              </a:spcAft>
            </a:pPr>
            <a:r>
              <a:rPr lang="en-US">
                <a:solidFill>
                  <a:schemeClr val="tx2"/>
                </a:solidFill>
                <a:cs typeface="Calibri"/>
              </a:rPr>
              <a:t>For meeting contingencies and needs of personal nature. Loan will be permitted for subscribing to rights or new issue of shares / debentures against the security of existing shares / debentures. Loan will not be sanctioned for</a:t>
            </a:r>
            <a:endParaRPr lang="en-US" dirty="0">
              <a:solidFill>
                <a:schemeClr val="tx2"/>
              </a:solidFill>
              <a:ea typeface="+mn-lt"/>
              <a:cs typeface="+mn-lt"/>
            </a:endParaRPr>
          </a:p>
          <a:p>
            <a:pPr marL="877570" lvl="1" indent="-514350" algn="just">
              <a:lnSpc>
                <a:spcPct val="150000"/>
              </a:lnSpc>
              <a:spcBef>
                <a:spcPts val="200"/>
              </a:spcBef>
              <a:spcAft>
                <a:spcPct val="0"/>
              </a:spcAft>
              <a:buFont typeface="Wingdings,Sans-Serif" panose="05000000000000000000" pitchFamily="2" charset="2"/>
              <a:buChar char="Ø"/>
            </a:pPr>
            <a:r>
              <a:rPr lang="en-US" sz="2800">
                <a:solidFill>
                  <a:schemeClr val="tx2"/>
                </a:solidFill>
                <a:cs typeface="Calibri"/>
              </a:rPr>
              <a:t>speculative purposes</a:t>
            </a:r>
            <a:endParaRPr lang="en-US" sz="2800" dirty="0">
              <a:solidFill>
                <a:schemeClr val="tx2"/>
              </a:solidFill>
              <a:ea typeface="+mn-lt"/>
              <a:cs typeface="+mn-lt"/>
            </a:endParaRPr>
          </a:p>
          <a:p>
            <a:pPr marL="877570" lvl="1" indent="-514350" algn="just">
              <a:lnSpc>
                <a:spcPct val="150000"/>
              </a:lnSpc>
              <a:spcBef>
                <a:spcPts val="200"/>
              </a:spcBef>
              <a:spcAft>
                <a:spcPct val="0"/>
              </a:spcAft>
              <a:buFont typeface="Wingdings,Sans-Serif" panose="05000000000000000000" pitchFamily="2" charset="2"/>
              <a:buChar char="Ø"/>
            </a:pPr>
            <a:r>
              <a:rPr lang="en-US" sz="2800">
                <a:solidFill>
                  <a:schemeClr val="tx2"/>
                </a:solidFill>
                <a:cs typeface="Calibri"/>
              </a:rPr>
              <a:t>inter-corporate investments or</a:t>
            </a:r>
            <a:endParaRPr lang="en-US" sz="2800" dirty="0">
              <a:solidFill>
                <a:schemeClr val="tx2"/>
              </a:solidFill>
              <a:ea typeface="+mn-lt"/>
              <a:cs typeface="+mn-lt"/>
            </a:endParaRPr>
          </a:p>
          <a:p>
            <a:pPr marL="877570" lvl="1" indent="-514350">
              <a:lnSpc>
                <a:spcPct val="150000"/>
              </a:lnSpc>
              <a:spcBef>
                <a:spcPts val="200"/>
              </a:spcBef>
              <a:spcAft>
                <a:spcPct val="0"/>
              </a:spcAft>
              <a:buFont typeface="Wingdings,Sans-Serif" panose="05000000000000000000" pitchFamily="2" charset="2"/>
              <a:buChar char="Ø"/>
            </a:pPr>
            <a:r>
              <a:rPr lang="en-US" sz="2800">
                <a:solidFill>
                  <a:schemeClr val="tx2"/>
                </a:solidFill>
                <a:cs typeface="Calibri"/>
              </a:rPr>
              <a:t>acquiring controlling interest in company / companies.</a:t>
            </a:r>
            <a:br>
              <a:rPr lang="en-US" sz="2800" dirty="0">
                <a:solidFill>
                  <a:schemeClr val="tx2"/>
                </a:solidFill>
                <a:cs typeface="Calibri"/>
              </a:rPr>
            </a:br>
            <a:endParaRPr lang="en-US" sz="2800" dirty="0">
              <a:ea typeface="+mn-lt"/>
              <a:cs typeface="+mn-lt"/>
            </a:endParaRPr>
          </a:p>
          <a:p>
            <a:pPr marL="809625" indent="-450850" algn="just">
              <a:lnSpc>
                <a:spcPct val="150000"/>
              </a:lnSpc>
              <a:spcBef>
                <a:spcPts val="200"/>
              </a:spcBef>
              <a:spcAft>
                <a:spcPct val="0"/>
              </a:spcAft>
              <a:buFont typeface="Calibri" panose="05000000000000000000" pitchFamily="2" charset="2"/>
              <a:buChar char="—"/>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3316FE2B-92A2-4531-AC73-B8B40D11DD52}"/>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Loan against securities</a:t>
            </a:r>
            <a:endParaRPr lang="en-US" b="0">
              <a:cs typeface="Arial"/>
            </a:endParaRPr>
          </a:p>
        </p:txBody>
      </p:sp>
      <p:sp>
        <p:nvSpPr>
          <p:cNvPr id="4" name="Slide Number Placeholder 3">
            <a:extLst>
              <a:ext uri="{FF2B5EF4-FFF2-40B4-BE49-F238E27FC236}">
                <a16:creationId xmlns:a16="http://schemas.microsoft.com/office/drawing/2014/main" id="{1B22875F-608B-47B2-989B-D551E0991651}"/>
              </a:ext>
            </a:extLst>
          </p:cNvPr>
          <p:cNvSpPr>
            <a:spLocks noGrp="1"/>
          </p:cNvSpPr>
          <p:nvPr>
            <p:ph type="sldNum" sz="quarter" idx="12"/>
          </p:nvPr>
        </p:nvSpPr>
        <p:spPr/>
        <p:txBody>
          <a:bodyPr/>
          <a:lstStyle/>
          <a:p>
            <a:fld id="{C7F1B9D8-1D95-44B3-9E1C-E404196FC055}" type="slidenum">
              <a:rPr lang="hi-IN" smtClean="0"/>
              <a:t>86</a:t>
            </a:fld>
            <a:endParaRPr lang="hi-IN"/>
          </a:p>
        </p:txBody>
      </p:sp>
    </p:spTree>
    <p:extLst>
      <p:ext uri="{BB962C8B-B14F-4D97-AF65-F5344CB8AC3E}">
        <p14:creationId xmlns:p14="http://schemas.microsoft.com/office/powerpoint/2010/main" val="14307759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13B0B8-E232-4868-9D2D-6FDCA38DD99D}"/>
              </a:ext>
            </a:extLst>
          </p:cNvPr>
          <p:cNvSpPr>
            <a:spLocks noGrp="1"/>
          </p:cNvSpPr>
          <p:nvPr>
            <p:ph idx="1"/>
          </p:nvPr>
        </p:nvSpPr>
        <p:spPr>
          <a:xfrm>
            <a:off x="737557" y="1250531"/>
            <a:ext cx="10713631" cy="4351338"/>
          </a:xfrm>
        </p:spPr>
        <p:txBody>
          <a:bodyPr vert="horz" lIns="91440" tIns="45720" rIns="91440" bIns="45720" rtlCol="0" anchor="t">
            <a:normAutofit/>
          </a:bodyPr>
          <a:lstStyle/>
          <a:p>
            <a:pPr>
              <a:lnSpc>
                <a:spcPct val="150000"/>
              </a:lnSpc>
              <a:spcBef>
                <a:spcPts val="200"/>
              </a:spcBef>
              <a:spcAft>
                <a:spcPct val="0"/>
              </a:spcAft>
            </a:pPr>
            <a:r>
              <a:rPr lang="en-US" b="1">
                <a:solidFill>
                  <a:schemeClr val="tx2"/>
                </a:solidFill>
                <a:cs typeface="Calibri"/>
              </a:rPr>
              <a:t>Repayment Schedule :</a:t>
            </a:r>
            <a:r>
              <a:rPr lang="en-US" dirty="0">
                <a:solidFill>
                  <a:schemeClr val="tx2"/>
                </a:solidFill>
                <a:cs typeface="Calibri"/>
              </a:rPr>
              <a:t> </a:t>
            </a:r>
            <a:endParaRPr lang="en-US" dirty="0">
              <a:solidFill>
                <a:schemeClr val="tx2"/>
              </a:solidFill>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To be liquidated in maximum period of 30 months through a suitable reducing DP programme. </a:t>
            </a:r>
            <a:endParaRPr lang="en-US" dirty="0">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In case of a default or if the outstanding is over Rs.20.0 lacs, the shares/debentures will be transferred in the name of the Bank. </a:t>
            </a:r>
            <a:endParaRPr lang="en-US" dirty="0">
              <a:ea typeface="+mn-lt"/>
              <a:cs typeface="+mn-lt"/>
            </a:endParaRPr>
          </a:p>
          <a:p>
            <a:pPr>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012B6D58-219E-43ED-988F-DEE1D57BBE35}"/>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Loans against Securities</a:t>
            </a:r>
            <a:endParaRPr lang="en-US" b="0">
              <a:cs typeface="Arial"/>
            </a:endParaRPr>
          </a:p>
        </p:txBody>
      </p:sp>
      <p:sp>
        <p:nvSpPr>
          <p:cNvPr id="4" name="Slide Number Placeholder 3">
            <a:extLst>
              <a:ext uri="{FF2B5EF4-FFF2-40B4-BE49-F238E27FC236}">
                <a16:creationId xmlns:a16="http://schemas.microsoft.com/office/drawing/2014/main" id="{A5915081-E22F-4D6D-B441-1CE140BF8208}"/>
              </a:ext>
            </a:extLst>
          </p:cNvPr>
          <p:cNvSpPr>
            <a:spLocks noGrp="1"/>
          </p:cNvSpPr>
          <p:nvPr>
            <p:ph type="sldNum" sz="quarter" idx="12"/>
          </p:nvPr>
        </p:nvSpPr>
        <p:spPr/>
        <p:txBody>
          <a:bodyPr/>
          <a:lstStyle/>
          <a:p>
            <a:fld id="{C7F1B9D8-1D95-44B3-9E1C-E404196FC055}" type="slidenum">
              <a:rPr lang="hi-IN" smtClean="0"/>
              <a:t>87</a:t>
            </a:fld>
            <a:endParaRPr lang="hi-IN"/>
          </a:p>
        </p:txBody>
      </p:sp>
    </p:spTree>
    <p:extLst>
      <p:ext uri="{BB962C8B-B14F-4D97-AF65-F5344CB8AC3E}">
        <p14:creationId xmlns:p14="http://schemas.microsoft.com/office/powerpoint/2010/main" val="21123118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73A8D5-E4EC-4E06-9F83-48C6CF17A315}"/>
              </a:ext>
            </a:extLst>
          </p:cNvPr>
          <p:cNvSpPr>
            <a:spLocks noGrp="1"/>
          </p:cNvSpPr>
          <p:nvPr>
            <p:ph idx="1"/>
          </p:nvPr>
        </p:nvSpPr>
        <p:spPr>
          <a:xfrm>
            <a:off x="579407" y="1063625"/>
            <a:ext cx="10713631" cy="5314621"/>
          </a:xfrm>
        </p:spPr>
        <p:txBody>
          <a:bodyPr vert="horz" lIns="91440" tIns="45720" rIns="91440" bIns="45720" rtlCol="0" anchor="t">
            <a:normAutofit fontScale="55000" lnSpcReduction="20000"/>
          </a:bodyPr>
          <a:lstStyle/>
          <a:p>
            <a:pPr>
              <a:lnSpc>
                <a:spcPct val="150000"/>
              </a:lnSpc>
              <a:spcBef>
                <a:spcPts val="200"/>
              </a:spcBef>
              <a:spcAft>
                <a:spcPct val="0"/>
              </a:spcAft>
            </a:pPr>
            <a:r>
              <a:rPr lang="en-US" b="1">
                <a:solidFill>
                  <a:schemeClr val="tx2"/>
                </a:solidFill>
                <a:cs typeface="Calibri"/>
              </a:rPr>
              <a:t>Essential Parameters for acceptance of shares as security.</a:t>
            </a:r>
            <a:r>
              <a:rPr lang="en-US" dirty="0">
                <a:solidFill>
                  <a:schemeClr val="tx2"/>
                </a:solidFill>
                <a:cs typeface="Calibri"/>
              </a:rPr>
              <a:t> </a:t>
            </a:r>
            <a:endParaRPr lang="en-US" dirty="0">
              <a:solidFill>
                <a:schemeClr val="tx2"/>
              </a:solidFill>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The equity shares and debentures offered as security should be fully paid. Preference shares will not be acceptable as security</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The shares/ debentures offered as security must be in demat form</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The share/ debenture should be of a company listed in BSE 100 Index, except those of SBI (list of BSE 100 Index companies is available on </a:t>
            </a:r>
            <a:r>
              <a:rPr lang="en-US" dirty="0">
                <a:solidFill>
                  <a:schemeClr val="tx2"/>
                </a:solidFill>
                <a:cs typeface="Calibri"/>
                <a:hlinkClick r:id="rId2"/>
              </a:rPr>
              <a:t>www.bseindia.com)</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The market price of the security should not have fallen below par for preceding 52 weeks</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The market price of the security should not be as variance with the arithmetical average of preceding 52 weeks high and low by more than 25% in downward direction</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(P/E ratio of the company should not exceed 40 as published in Economic Times. In case P/E ratio is not available the shares/ debentures of the company should not be accepted as security</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The total number of shares of the company traded on NSE and BSE should not exceed 25000 on the day of financing and on each preceding 2 days</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Security where the market price 52 week high is 4 times of the 52 week low should not be accepted. </a:t>
            </a:r>
            <a:endParaRPr lang="en-US">
              <a:solidFill>
                <a:schemeClr val="tx2"/>
              </a:solidFill>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cs typeface="Calibri"/>
              </a:rPr>
              <a:t>Margin suggested is minimum 50% of value of shares. </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B7530D84-AD0A-4089-9E18-5E397CF17584}"/>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Loan Against Securities</a:t>
            </a:r>
            <a:endParaRPr lang="en-US" b="0">
              <a:cs typeface="Arial"/>
            </a:endParaRPr>
          </a:p>
        </p:txBody>
      </p:sp>
      <p:sp>
        <p:nvSpPr>
          <p:cNvPr id="4" name="Slide Number Placeholder 3">
            <a:extLst>
              <a:ext uri="{FF2B5EF4-FFF2-40B4-BE49-F238E27FC236}">
                <a16:creationId xmlns:a16="http://schemas.microsoft.com/office/drawing/2014/main" id="{5B90D7A7-1ED1-45D4-854A-A706C373BBCC}"/>
              </a:ext>
            </a:extLst>
          </p:cNvPr>
          <p:cNvSpPr>
            <a:spLocks noGrp="1"/>
          </p:cNvSpPr>
          <p:nvPr>
            <p:ph type="sldNum" sz="quarter" idx="12"/>
          </p:nvPr>
        </p:nvSpPr>
        <p:spPr/>
        <p:txBody>
          <a:bodyPr/>
          <a:lstStyle/>
          <a:p>
            <a:fld id="{C7F1B9D8-1D95-44B3-9E1C-E404196FC055}" type="slidenum">
              <a:rPr lang="hi-IN" smtClean="0"/>
              <a:t>88</a:t>
            </a:fld>
            <a:endParaRPr lang="hi-IN"/>
          </a:p>
        </p:txBody>
      </p:sp>
    </p:spTree>
    <p:extLst>
      <p:ext uri="{BB962C8B-B14F-4D97-AF65-F5344CB8AC3E}">
        <p14:creationId xmlns:p14="http://schemas.microsoft.com/office/powerpoint/2010/main" val="3086208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A2268-BA74-4071-BD15-CDF891F0B5EC}"/>
              </a:ext>
            </a:extLst>
          </p:cNvPr>
          <p:cNvSpPr>
            <a:spLocks noGrp="1"/>
          </p:cNvSpPr>
          <p:nvPr>
            <p:ph idx="1"/>
          </p:nvPr>
        </p:nvSpPr>
        <p:spPr>
          <a:xfrm>
            <a:off x="622539" y="1250531"/>
            <a:ext cx="10713631" cy="4897677"/>
          </a:xfrm>
        </p:spPr>
        <p:txBody>
          <a:bodyPr vert="horz" lIns="91440" tIns="45720" rIns="91440" bIns="45720" rtlCol="0" anchor="t">
            <a:normAutofit fontScale="70000" lnSpcReduction="20000"/>
          </a:bodyPr>
          <a:lstStyle/>
          <a:p>
            <a:pPr algn="just">
              <a:lnSpc>
                <a:spcPct val="150000"/>
              </a:lnSpc>
              <a:spcBef>
                <a:spcPts val="200"/>
              </a:spcBef>
              <a:spcAft>
                <a:spcPct val="0"/>
              </a:spcAft>
            </a:pPr>
            <a:r>
              <a:rPr lang="en-US" b="1">
                <a:solidFill>
                  <a:schemeClr val="tx2"/>
                </a:solidFill>
                <a:cs typeface="Calibri"/>
              </a:rPr>
              <a:t>Documentation</a:t>
            </a:r>
            <a:br>
              <a:rPr lang="en-US" b="1" dirty="0">
                <a:solidFill>
                  <a:schemeClr val="tx2"/>
                </a:solidFill>
                <a:cs typeface="Calibri"/>
              </a:rPr>
            </a:br>
            <a:r>
              <a:rPr lang="en-US" b="1">
                <a:solidFill>
                  <a:schemeClr val="tx2"/>
                </a:solidFill>
                <a:cs typeface="Calibri"/>
              </a:rPr>
              <a:t>*Application for overdraft limit against security of shares/ debentures indicating details of shares (i.e. </a:t>
            </a:r>
            <a:r>
              <a:rPr lang="en-US">
                <a:solidFill>
                  <a:schemeClr val="tx2"/>
                </a:solidFill>
                <a:cs typeface="Calibri"/>
              </a:rPr>
              <a:t>ISIN of the company whose shares/ debenture are offered as security, number of shares/ debenture offered as security) along with borrowers DP ID and DP account number.*Applicant has to submit consent letter agreeing to regularize the account/ replenish the margin shortfall, on account of adverse market price variation, immediately on receipt of notice from the branch. Applicant will also submit consent to the condition that in the event of his failure to regularize the account immediately, Bank has the right to get the security transferred in its name and arrange for its sale, without any further reference to him. The Bank shall exercise this option without prejudice to its rights to recover the dues by other means also.*DP Note and DP Delivery letter.*Irrevocable Letter of Undertaking addressed to the Bank signed by all holders of the shares.*Dividend collection mandate(s).*Either or Survivorship Letter(if applicable). </a:t>
            </a:r>
            <a:endParaRPr lang="en-US" dirty="0">
              <a:ea typeface="+mn-lt"/>
              <a:cs typeface="+mn-lt"/>
            </a:endParaRPr>
          </a:p>
          <a:p>
            <a:pPr algn="just">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402D177E-6FD6-49D9-A7E2-AE0089F3B3CC}"/>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Loan against Securities</a:t>
            </a:r>
            <a:endParaRPr lang="en-US" b="0">
              <a:cs typeface="Arial"/>
            </a:endParaRPr>
          </a:p>
        </p:txBody>
      </p:sp>
      <p:sp>
        <p:nvSpPr>
          <p:cNvPr id="4" name="Slide Number Placeholder 3">
            <a:extLst>
              <a:ext uri="{FF2B5EF4-FFF2-40B4-BE49-F238E27FC236}">
                <a16:creationId xmlns:a16="http://schemas.microsoft.com/office/drawing/2014/main" id="{8E9F5CF5-790A-45C6-B8FD-A61CB2908765}"/>
              </a:ext>
            </a:extLst>
          </p:cNvPr>
          <p:cNvSpPr>
            <a:spLocks noGrp="1"/>
          </p:cNvSpPr>
          <p:nvPr>
            <p:ph type="sldNum" sz="quarter" idx="12"/>
          </p:nvPr>
        </p:nvSpPr>
        <p:spPr/>
        <p:txBody>
          <a:bodyPr/>
          <a:lstStyle/>
          <a:p>
            <a:fld id="{C7F1B9D8-1D95-44B3-9E1C-E404196FC055}" type="slidenum">
              <a:rPr lang="hi-IN" smtClean="0"/>
              <a:t>89</a:t>
            </a:fld>
            <a:endParaRPr lang="hi-IN"/>
          </a:p>
        </p:txBody>
      </p:sp>
    </p:spTree>
    <p:extLst>
      <p:ext uri="{BB962C8B-B14F-4D97-AF65-F5344CB8AC3E}">
        <p14:creationId xmlns:p14="http://schemas.microsoft.com/office/powerpoint/2010/main" val="261070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0C8CB-6752-4542-A8C7-A40AFC96D75D}"/>
              </a:ext>
            </a:extLst>
          </p:cNvPr>
          <p:cNvSpPr>
            <a:spLocks noGrp="1"/>
          </p:cNvSpPr>
          <p:nvPr>
            <p:ph idx="1"/>
          </p:nvPr>
        </p:nvSpPr>
        <p:spPr>
          <a:xfrm>
            <a:off x="780690" y="1250531"/>
            <a:ext cx="10713631" cy="4351338"/>
          </a:xfrm>
        </p:spPr>
        <p:txBody>
          <a:bodyPr vert="horz" lIns="91440" tIns="45720" rIns="91440" bIns="45720" rtlCol="0" anchor="t">
            <a:normAutofit/>
          </a:bodyPr>
          <a:lstStyle/>
          <a:p>
            <a:pPr algn="just">
              <a:lnSpc>
                <a:spcPct val="150000"/>
              </a:lnSpc>
              <a:spcBef>
                <a:spcPts val="200"/>
              </a:spcBef>
              <a:spcAft>
                <a:spcPct val="0"/>
              </a:spcAft>
            </a:pPr>
            <a:r>
              <a:rPr lang="en-US" sz="2000" dirty="0">
                <a:solidFill>
                  <a:schemeClr val="tx2"/>
                </a:solidFill>
                <a:ea typeface="+mn-lt"/>
                <a:cs typeface="+mn-lt"/>
              </a:rPr>
              <a:t>There are two ways of Sweeping the funds from &amp; to the Savings Bank a/c viz., Auto Sweep &amp; Reverse Sweep.</a:t>
            </a:r>
            <a:endParaRPr lang="en-US" sz="200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In a savings account, the amount held over and above the prescribed minimum balance would be automatically transferred into a new term deposit a/c earning higher return for customer. This is termed ‘AUTO SWEEP’</a:t>
            </a:r>
            <a:endParaRPr lang="en-US" sz="200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r>
              <a:rPr lang="en-US" sz="2000" dirty="0">
                <a:solidFill>
                  <a:schemeClr val="tx2"/>
                </a:solidFill>
                <a:ea typeface="+mn-lt"/>
                <a:cs typeface="+mn-lt"/>
              </a:rPr>
              <a:t>Transfer of funds from Savings Bank to Term Deposit ( Flexi deposit) is also called ‘Sweep out’</a:t>
            </a:r>
            <a:endParaRPr lang="en-US" sz="2000">
              <a:solidFill>
                <a:schemeClr val="tx2"/>
              </a:solidFill>
              <a:ea typeface="+mn-lt"/>
              <a:cs typeface="+mn-lt"/>
            </a:endParaRPr>
          </a:p>
          <a:p>
            <a:pPr marL="342900" indent="-342900" algn="just">
              <a:lnSpc>
                <a:spcPct val="150000"/>
              </a:lnSpc>
              <a:spcBef>
                <a:spcPts val="200"/>
              </a:spcBef>
              <a:spcAft>
                <a:spcPct val="0"/>
              </a:spcAft>
              <a:buFont typeface="Wingdings,Sans-Serif" panose="05000000000000000000" pitchFamily="2" charset="2"/>
              <a:buChar char="Ø"/>
            </a:pPr>
            <a:endParaRPr lang="en-US" sz="2000" dirty="0">
              <a:solidFill>
                <a:schemeClr val="tx2"/>
              </a:solidFill>
              <a:cs typeface="Calibri"/>
            </a:endParaRPr>
          </a:p>
        </p:txBody>
      </p:sp>
      <p:sp>
        <p:nvSpPr>
          <p:cNvPr id="4" name="Slide Number Placeholder 3">
            <a:extLst>
              <a:ext uri="{FF2B5EF4-FFF2-40B4-BE49-F238E27FC236}">
                <a16:creationId xmlns:a16="http://schemas.microsoft.com/office/drawing/2014/main" id="{A95EF187-949E-427F-83BB-7FB532D0481F}"/>
              </a:ext>
            </a:extLst>
          </p:cNvPr>
          <p:cNvSpPr>
            <a:spLocks noGrp="1"/>
          </p:cNvSpPr>
          <p:nvPr>
            <p:ph type="sldNum" sz="quarter" idx="12"/>
          </p:nvPr>
        </p:nvSpPr>
        <p:spPr/>
        <p:txBody>
          <a:bodyPr/>
          <a:lstStyle/>
          <a:p>
            <a:fld id="{C7F1B9D8-1D95-44B3-9E1C-E404196FC055}" type="slidenum">
              <a:rPr lang="hi-IN" smtClean="0"/>
              <a:t>9</a:t>
            </a:fld>
            <a:endParaRPr lang="hi-IN"/>
          </a:p>
        </p:txBody>
      </p:sp>
      <p:sp>
        <p:nvSpPr>
          <p:cNvPr id="6" name="Title 5">
            <a:extLst>
              <a:ext uri="{FF2B5EF4-FFF2-40B4-BE49-F238E27FC236}">
                <a16:creationId xmlns:a16="http://schemas.microsoft.com/office/drawing/2014/main" id="{B4035684-0F85-42C1-8CCB-96AA5D8BA2CC}"/>
              </a:ext>
            </a:extLst>
          </p:cNvPr>
          <p:cNvSpPr>
            <a:spLocks noGrp="1"/>
          </p:cNvSpPr>
          <p:nvPr>
            <p:ph type="title"/>
          </p:nvPr>
        </p:nvSpPr>
        <p:spPr>
          <a:xfrm>
            <a:off x="533401" y="4175"/>
            <a:ext cx="9690100" cy="794064"/>
          </a:xfrm>
        </p:spPr>
        <p:txBody>
          <a:bodyPr/>
          <a:lstStyle/>
          <a:p>
            <a:pPr>
              <a:lnSpc>
                <a:spcPct val="100000"/>
              </a:lnSpc>
              <a:spcAft>
                <a:spcPct val="0"/>
              </a:spcAft>
            </a:pPr>
            <a:r>
              <a:rPr lang="en-US" dirty="0">
                <a:latin typeface="Arial"/>
                <a:cs typeface="Arial"/>
              </a:rPr>
              <a:t>Savings Bank A/c-Flexi Deposit</a:t>
            </a:r>
            <a:endParaRPr lang="en-US" b="0" dirty="0">
              <a:latin typeface="Arial"/>
              <a:cs typeface="Arial"/>
            </a:endParaRPr>
          </a:p>
          <a:p>
            <a:endParaRPr lang="en-US" dirty="0">
              <a:cs typeface="Arial"/>
            </a:endParaRPr>
          </a:p>
        </p:txBody>
      </p:sp>
    </p:spTree>
    <p:extLst>
      <p:ext uri="{BB962C8B-B14F-4D97-AF65-F5344CB8AC3E}">
        <p14:creationId xmlns:p14="http://schemas.microsoft.com/office/powerpoint/2010/main" val="4569368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FE9D47-D6EA-4CD5-8E7A-937248A084F8}"/>
              </a:ext>
            </a:extLst>
          </p:cNvPr>
          <p:cNvSpPr>
            <a:spLocks noGrp="1"/>
          </p:cNvSpPr>
          <p:nvPr>
            <p:ph idx="1"/>
          </p:nvPr>
        </p:nvSpPr>
        <p:spPr>
          <a:xfrm>
            <a:off x="737557" y="1250531"/>
            <a:ext cx="10713631" cy="4351338"/>
          </a:xfrm>
        </p:spPr>
        <p:txBody>
          <a:bodyPr vert="horz" lIns="91440" tIns="45720" rIns="91440" bIns="45720" rtlCol="0" anchor="t">
            <a:normAutofit/>
          </a:bodyPr>
          <a:lstStyle/>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Safe Deposit lockers</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Cheque collection</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Remittance facility</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Internet Banking</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Phone banking</a:t>
            </a:r>
            <a:endParaRPr lang="en-US">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Demat Facilities</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3D5BC377-43A9-423D-B5E3-65E02CF8EA1A}"/>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Miscellaneous Services</a:t>
            </a:r>
            <a:endParaRPr lang="en-US" b="0">
              <a:cs typeface="Arial"/>
            </a:endParaRPr>
          </a:p>
        </p:txBody>
      </p:sp>
      <p:sp>
        <p:nvSpPr>
          <p:cNvPr id="4" name="Slide Number Placeholder 3">
            <a:extLst>
              <a:ext uri="{FF2B5EF4-FFF2-40B4-BE49-F238E27FC236}">
                <a16:creationId xmlns:a16="http://schemas.microsoft.com/office/drawing/2014/main" id="{B6FC58D0-50FE-4056-AAC8-EE5C7D7BDBD2}"/>
              </a:ext>
            </a:extLst>
          </p:cNvPr>
          <p:cNvSpPr>
            <a:spLocks noGrp="1"/>
          </p:cNvSpPr>
          <p:nvPr>
            <p:ph type="sldNum" sz="quarter" idx="12"/>
          </p:nvPr>
        </p:nvSpPr>
        <p:spPr/>
        <p:txBody>
          <a:bodyPr/>
          <a:lstStyle/>
          <a:p>
            <a:fld id="{C7F1B9D8-1D95-44B3-9E1C-E404196FC055}" type="slidenum">
              <a:rPr lang="hi-IN" smtClean="0"/>
              <a:t>90</a:t>
            </a:fld>
            <a:endParaRPr lang="hi-IN"/>
          </a:p>
        </p:txBody>
      </p:sp>
    </p:spTree>
    <p:extLst>
      <p:ext uri="{BB962C8B-B14F-4D97-AF65-F5344CB8AC3E}">
        <p14:creationId xmlns:p14="http://schemas.microsoft.com/office/powerpoint/2010/main" val="35524459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A554A-839B-4853-9349-157CC18D2817}"/>
              </a:ext>
            </a:extLst>
          </p:cNvPr>
          <p:cNvSpPr>
            <a:spLocks noGrp="1"/>
          </p:cNvSpPr>
          <p:nvPr>
            <p:ph idx="1"/>
          </p:nvPr>
        </p:nvSpPr>
        <p:spPr>
          <a:xfrm>
            <a:off x="838199" y="1437436"/>
            <a:ext cx="10713631" cy="4351338"/>
          </a:xfrm>
        </p:spPr>
        <p:txBody>
          <a:bodyPr vert="horz" lIns="91440" tIns="45720" rIns="91440" bIns="45720" rtlCol="0" anchor="t">
            <a:normAutofit fontScale="70000" lnSpcReduction="20000"/>
          </a:bodyPr>
          <a:lstStyle/>
          <a:p>
            <a:pPr>
              <a:lnSpc>
                <a:spcPct val="150000"/>
              </a:lnSpc>
              <a:spcBef>
                <a:spcPts val="200"/>
              </a:spcBef>
              <a:spcAft>
                <a:spcPct val="0"/>
              </a:spcAft>
            </a:pPr>
            <a:r>
              <a:rPr lang="en-US" b="1">
                <a:solidFill>
                  <a:schemeClr val="tx2"/>
                </a:solidFill>
                <a:cs typeface="Calibri"/>
              </a:rPr>
              <a:t>Depository Participant Services</a:t>
            </a:r>
            <a:br>
              <a:rPr lang="en-US" b="1" dirty="0">
                <a:solidFill>
                  <a:schemeClr val="tx2"/>
                </a:solidFill>
                <a:cs typeface="Calibri"/>
              </a:rPr>
            </a:br>
            <a:r>
              <a:rPr lang="en-US" b="1">
                <a:solidFill>
                  <a:schemeClr val="tx2"/>
                </a:solidFill>
                <a:cs typeface="Calibri"/>
              </a:rPr>
              <a:t>Depository is an organization, which holds your securities in the form of electronic book entries. </a:t>
            </a:r>
            <a:r>
              <a:rPr lang="en-US">
                <a:solidFill>
                  <a:schemeClr val="tx2"/>
                </a:solidFill>
                <a:cs typeface="Calibri"/>
              </a:rPr>
              <a:t>This will be done at the request of shareholders through the medium of a Depository Participant (DP). If an investor wants the services of a Depository, he has to open an account with the DP. Further, a depository transfers securities as per the investor's instructions without actually handling securities, through the electronic mode. The DP will maintain the account balances of securities bought and sold by the investor from time to time. The DP will also give the investor a statement of holdings, which is similar to a passbook. </a:t>
            </a:r>
            <a:br>
              <a:rPr lang="en-US" dirty="0">
                <a:solidFill>
                  <a:schemeClr val="tx2"/>
                </a:solidFill>
                <a:cs typeface="Calibri"/>
              </a:rPr>
            </a:br>
            <a:endParaRPr lang="en-US" dirty="0">
              <a:ea typeface="+mn-lt"/>
              <a:cs typeface="+mn-lt"/>
            </a:endParaRPr>
          </a:p>
          <a:p>
            <a:pPr>
              <a:lnSpc>
                <a:spcPct val="10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FB8DF8BA-DA0E-47EC-9CF4-C875D77E7E6C}"/>
              </a:ext>
            </a:extLst>
          </p:cNvPr>
          <p:cNvSpPr>
            <a:spLocks noGrp="1"/>
          </p:cNvSpPr>
          <p:nvPr>
            <p:ph type="title"/>
          </p:nvPr>
        </p:nvSpPr>
        <p:spPr>
          <a:xfrm>
            <a:off x="533401" y="170374"/>
            <a:ext cx="9690100" cy="461665"/>
          </a:xfrm>
        </p:spPr>
        <p:txBody>
          <a:bodyPr/>
          <a:lstStyle/>
          <a:p>
            <a:pPr>
              <a:lnSpc>
                <a:spcPct val="100000"/>
              </a:lnSpc>
              <a:spcAft>
                <a:spcPct val="0"/>
              </a:spcAft>
            </a:pPr>
            <a:r>
              <a:rPr lang="en-US">
                <a:latin typeface="Arial"/>
                <a:cs typeface="Arial"/>
              </a:rPr>
              <a:t>DEMAT SERVICES</a:t>
            </a:r>
            <a:endParaRPr lang="en-US" b="0">
              <a:latin typeface="Arial"/>
              <a:cs typeface="Arial"/>
            </a:endParaRPr>
          </a:p>
        </p:txBody>
      </p:sp>
      <p:sp>
        <p:nvSpPr>
          <p:cNvPr id="4" name="Slide Number Placeholder 3">
            <a:extLst>
              <a:ext uri="{FF2B5EF4-FFF2-40B4-BE49-F238E27FC236}">
                <a16:creationId xmlns:a16="http://schemas.microsoft.com/office/drawing/2014/main" id="{BB7DE1F8-18CC-41F9-82DE-051C7F8F04A2}"/>
              </a:ext>
            </a:extLst>
          </p:cNvPr>
          <p:cNvSpPr>
            <a:spLocks noGrp="1"/>
          </p:cNvSpPr>
          <p:nvPr>
            <p:ph type="sldNum" sz="quarter" idx="12"/>
          </p:nvPr>
        </p:nvSpPr>
        <p:spPr/>
        <p:txBody>
          <a:bodyPr/>
          <a:lstStyle/>
          <a:p>
            <a:fld id="{C7F1B9D8-1D95-44B3-9E1C-E404196FC055}" type="slidenum">
              <a:rPr lang="hi-IN" smtClean="0"/>
              <a:t>91</a:t>
            </a:fld>
            <a:endParaRPr lang="hi-IN"/>
          </a:p>
        </p:txBody>
      </p:sp>
    </p:spTree>
    <p:extLst>
      <p:ext uri="{BB962C8B-B14F-4D97-AF65-F5344CB8AC3E}">
        <p14:creationId xmlns:p14="http://schemas.microsoft.com/office/powerpoint/2010/main" val="1201450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4D5749-8648-45C8-B208-2157B4045CCB}"/>
              </a:ext>
            </a:extLst>
          </p:cNvPr>
          <p:cNvSpPr>
            <a:spLocks noGrp="1"/>
          </p:cNvSpPr>
          <p:nvPr>
            <p:ph idx="1"/>
          </p:nvPr>
        </p:nvSpPr>
        <p:spPr>
          <a:xfrm>
            <a:off x="838199" y="1250531"/>
            <a:ext cx="10713631" cy="4351338"/>
          </a:xfrm>
        </p:spPr>
        <p:txBody>
          <a:bodyPr vert="horz" lIns="91440" tIns="45720" rIns="91440" bIns="45720" rtlCol="0" anchor="t">
            <a:normAutofit fontScale="92500" lnSpcReduction="20000"/>
          </a:bodyPr>
          <a:lstStyle/>
          <a:p>
            <a:pPr>
              <a:lnSpc>
                <a:spcPct val="150000"/>
              </a:lnSpc>
              <a:spcBef>
                <a:spcPts val="200"/>
              </a:spcBef>
              <a:spcAft>
                <a:spcPct val="0"/>
              </a:spcAft>
            </a:pPr>
            <a:r>
              <a:rPr lang="en-US" b="1">
                <a:solidFill>
                  <a:schemeClr val="tx2"/>
                </a:solidFill>
                <a:ea typeface="+mn-lt"/>
                <a:cs typeface="+mn-lt"/>
              </a:rPr>
              <a:t>Depository Account Opening</a:t>
            </a:r>
            <a:endParaRPr lang="en-US" dirty="0">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An investor needs a satisfactory introduction and identification to open a Demat account with our DP</a:t>
            </a:r>
            <a:endParaRPr lang="en-US" dirty="0">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Every account holder in our Bank can open a Demat account</a:t>
            </a:r>
            <a:endParaRPr lang="en-US" dirty="0">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a:solidFill>
                  <a:schemeClr val="tx2"/>
                </a:solidFill>
                <a:ea typeface="+mn-lt"/>
                <a:cs typeface="+mn-lt"/>
              </a:rPr>
              <a:t>An investor has to fill up an Account Opening Form and execute an agreement with the DP for opening a Demat account. </a:t>
            </a:r>
            <a:br>
              <a:rPr lang="en-US" dirty="0">
                <a:solidFill>
                  <a:schemeClr val="tx2"/>
                </a:solidFill>
                <a:ea typeface="+mn-lt"/>
                <a:cs typeface="+mn-lt"/>
              </a:rPr>
            </a:br>
            <a:br>
              <a:rPr lang="en-US" dirty="0">
                <a:solidFill>
                  <a:schemeClr val="tx2"/>
                </a:solidFill>
                <a:ea typeface="+mn-lt"/>
                <a:cs typeface="+mn-lt"/>
              </a:rPr>
            </a:br>
            <a:endParaRPr lang="en-US" dirty="0">
              <a:ea typeface="+mn-lt"/>
              <a:cs typeface="+mn-lt"/>
            </a:endParaRPr>
          </a:p>
          <a:p>
            <a:pPr>
              <a:lnSpc>
                <a:spcPct val="150000"/>
              </a:lnSpc>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43C62570-A45C-43C2-86EA-263F33FC5B59}"/>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DEMAT ACCOUNT</a:t>
            </a:r>
            <a:endParaRPr lang="en-US" b="0">
              <a:cs typeface="Arial"/>
            </a:endParaRPr>
          </a:p>
        </p:txBody>
      </p:sp>
      <p:sp>
        <p:nvSpPr>
          <p:cNvPr id="4" name="Slide Number Placeholder 3">
            <a:extLst>
              <a:ext uri="{FF2B5EF4-FFF2-40B4-BE49-F238E27FC236}">
                <a16:creationId xmlns:a16="http://schemas.microsoft.com/office/drawing/2014/main" id="{45528B43-FE1F-4125-BCA8-FC8428BB3E45}"/>
              </a:ext>
            </a:extLst>
          </p:cNvPr>
          <p:cNvSpPr>
            <a:spLocks noGrp="1"/>
          </p:cNvSpPr>
          <p:nvPr>
            <p:ph type="sldNum" sz="quarter" idx="12"/>
          </p:nvPr>
        </p:nvSpPr>
        <p:spPr/>
        <p:txBody>
          <a:bodyPr/>
          <a:lstStyle/>
          <a:p>
            <a:fld id="{C7F1B9D8-1D95-44B3-9E1C-E404196FC055}" type="slidenum">
              <a:rPr lang="hi-IN" smtClean="0"/>
              <a:t>92</a:t>
            </a:fld>
            <a:endParaRPr lang="hi-IN"/>
          </a:p>
        </p:txBody>
      </p:sp>
    </p:spTree>
    <p:extLst>
      <p:ext uri="{BB962C8B-B14F-4D97-AF65-F5344CB8AC3E}">
        <p14:creationId xmlns:p14="http://schemas.microsoft.com/office/powerpoint/2010/main" val="31468340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CF487-2594-4277-9893-DDD1482798D6}"/>
              </a:ext>
            </a:extLst>
          </p:cNvPr>
          <p:cNvSpPr>
            <a:spLocks noGrp="1"/>
          </p:cNvSpPr>
          <p:nvPr>
            <p:ph idx="1"/>
          </p:nvPr>
        </p:nvSpPr>
        <p:spPr>
          <a:xfrm>
            <a:off x="737557" y="905474"/>
            <a:ext cx="10713631" cy="5041451"/>
          </a:xfrm>
        </p:spPr>
        <p:txBody>
          <a:bodyPr vert="horz" lIns="91440" tIns="45720" rIns="91440" bIns="45720" rtlCol="0" anchor="t">
            <a:noAutofit/>
          </a:bodyPr>
          <a:lstStyle/>
          <a:p>
            <a:pPr>
              <a:lnSpc>
                <a:spcPct val="150000"/>
              </a:lnSpc>
              <a:spcBef>
                <a:spcPts val="200"/>
              </a:spcBef>
              <a:spcAft>
                <a:spcPct val="0"/>
              </a:spcAft>
            </a:pPr>
            <a:r>
              <a:rPr lang="en-US" sz="1900" b="1">
                <a:solidFill>
                  <a:schemeClr val="tx2"/>
                </a:solidFill>
                <a:cs typeface="Calibri"/>
              </a:rPr>
              <a:t>Benefits of holding Shares in Electronic form </a:t>
            </a:r>
            <a:br>
              <a:rPr lang="en-US" sz="1900" b="1" dirty="0">
                <a:cs typeface="Calibri"/>
              </a:rPr>
            </a:br>
            <a:r>
              <a:rPr lang="en-US" sz="1900" b="1">
                <a:solidFill>
                  <a:schemeClr val="tx2"/>
                </a:solidFill>
                <a:cs typeface="Calibri"/>
              </a:rPr>
              <a:t> Transactions take place much faster in electronic trading compared to a 30-60 days settlement cycle that is </a:t>
            </a:r>
            <a:r>
              <a:rPr lang="en-US" sz="1900">
                <a:solidFill>
                  <a:schemeClr val="tx2"/>
                </a:solidFill>
                <a:cs typeface="Calibri"/>
              </a:rPr>
              <a:t>presently experienced. Transfer of shares is effected within a few days after payment is made. </a:t>
            </a:r>
            <a:br>
              <a:rPr lang="en-US" sz="1900" dirty="0">
                <a:cs typeface="Calibri"/>
              </a:rPr>
            </a:br>
            <a:r>
              <a:rPr lang="en-US" sz="1900">
                <a:solidFill>
                  <a:schemeClr val="tx2"/>
                </a:solidFill>
                <a:cs typeface="Calibri"/>
              </a:rPr>
              <a:t>* Elimination of bad deliveries and all risks associated with physical certificate such as loss, theft, mutilation, forgery, etc. </a:t>
            </a:r>
            <a:br>
              <a:rPr lang="en-US" sz="1900" dirty="0">
                <a:cs typeface="Calibri"/>
              </a:rPr>
            </a:br>
            <a:r>
              <a:rPr lang="en-US" sz="1900">
                <a:solidFill>
                  <a:schemeClr val="tx2"/>
                </a:solidFill>
                <a:cs typeface="Calibri"/>
              </a:rPr>
              <a:t>* Easy liquidity.</a:t>
            </a:r>
            <a:br>
              <a:rPr lang="en-US" sz="1900" dirty="0">
                <a:cs typeface="Calibri"/>
              </a:rPr>
            </a:br>
            <a:r>
              <a:rPr lang="en-US" sz="1900">
                <a:solidFill>
                  <a:schemeClr val="tx2"/>
                </a:solidFill>
                <a:cs typeface="Calibri"/>
              </a:rPr>
              <a:t>* No stamp duty on transfer.</a:t>
            </a:r>
            <a:br>
              <a:rPr lang="en-US" sz="1900" dirty="0">
                <a:cs typeface="Calibri"/>
              </a:rPr>
            </a:br>
            <a:r>
              <a:rPr lang="en-US" sz="1900">
                <a:solidFill>
                  <a:schemeClr val="tx2"/>
                </a:solidFill>
                <a:cs typeface="Calibri"/>
              </a:rPr>
              <a:t>* No postage/courier charges.</a:t>
            </a:r>
            <a:br>
              <a:rPr lang="en-US" sz="1900" dirty="0">
                <a:cs typeface="Calibri"/>
              </a:rPr>
            </a:br>
            <a:r>
              <a:rPr lang="en-US" sz="1900">
                <a:solidFill>
                  <a:schemeClr val="tx2"/>
                </a:solidFill>
                <a:cs typeface="Calibri"/>
              </a:rPr>
              <a:t>* Faster disbursement of corporate benefits like rights, bonus, etc. </a:t>
            </a:r>
            <a:br>
              <a:rPr lang="en-US" sz="1900" dirty="0">
                <a:cs typeface="Calibri"/>
              </a:rPr>
            </a:br>
            <a:r>
              <a:rPr lang="en-US" sz="1900">
                <a:solidFill>
                  <a:schemeClr val="tx2"/>
                </a:solidFill>
                <a:cs typeface="Calibri"/>
              </a:rPr>
              <a:t>* Facility for creating charge on dematerialized shares for granting loans and advances against shares </a:t>
            </a:r>
            <a:endParaRPr lang="en-US" sz="1900">
              <a:solidFill>
                <a:schemeClr val="tx2"/>
              </a:solidFill>
              <a:ea typeface="+mn-lt"/>
              <a:cs typeface="+mn-lt"/>
            </a:endParaRPr>
          </a:p>
          <a:p>
            <a:pPr>
              <a:lnSpc>
                <a:spcPct val="150000"/>
              </a:lnSpc>
              <a:spcBef>
                <a:spcPts val="200"/>
              </a:spcBef>
              <a:spcAft>
                <a:spcPct val="0"/>
              </a:spcAft>
            </a:pPr>
            <a:r>
              <a:rPr lang="en-US" sz="1900">
                <a:solidFill>
                  <a:schemeClr val="tx2"/>
                </a:solidFill>
                <a:cs typeface="Calibri"/>
              </a:rPr>
              <a:t>Issues/problems due to signature mismatch can be avoided.</a:t>
            </a:r>
            <a:endParaRPr lang="en-US" sz="1900">
              <a:solidFill>
                <a:schemeClr val="tx2"/>
              </a:solidFill>
              <a:ea typeface="+mn-lt"/>
              <a:cs typeface="+mn-lt"/>
            </a:endParaRPr>
          </a:p>
          <a:p>
            <a:endParaRPr lang="en-US" sz="1900" dirty="0">
              <a:cs typeface="Calibri"/>
            </a:endParaRPr>
          </a:p>
        </p:txBody>
      </p:sp>
      <p:sp>
        <p:nvSpPr>
          <p:cNvPr id="3" name="Title 2">
            <a:extLst>
              <a:ext uri="{FF2B5EF4-FFF2-40B4-BE49-F238E27FC236}">
                <a16:creationId xmlns:a16="http://schemas.microsoft.com/office/drawing/2014/main" id="{7B5B061D-EE79-4F08-864F-5280D58D6D09}"/>
              </a:ext>
            </a:extLst>
          </p:cNvPr>
          <p:cNvSpPr>
            <a:spLocks noGrp="1"/>
          </p:cNvSpPr>
          <p:nvPr>
            <p:ph type="title"/>
          </p:nvPr>
        </p:nvSpPr>
        <p:spPr>
          <a:xfrm>
            <a:off x="504646" y="186991"/>
            <a:ext cx="9690100" cy="830997"/>
          </a:xfrm>
        </p:spPr>
        <p:txBody>
          <a:bodyPr/>
          <a:lstStyle/>
          <a:p>
            <a:pPr>
              <a:lnSpc>
                <a:spcPct val="100000"/>
              </a:lnSpc>
              <a:spcAft>
                <a:spcPct val="0"/>
              </a:spcAft>
            </a:pPr>
            <a:r>
              <a:rPr lang="en-US">
                <a:latin typeface="Arial"/>
                <a:cs typeface="Arial"/>
              </a:rPr>
              <a:t>DEMAT SERVICES</a:t>
            </a:r>
            <a:endParaRPr lang="en-US" b="0">
              <a:latin typeface="Arial"/>
              <a:cs typeface="Arial"/>
            </a:endParaRPr>
          </a:p>
          <a:p>
            <a:pPr>
              <a:lnSpc>
                <a:spcPct val="100000"/>
              </a:lnSpc>
              <a:spcAft>
                <a:spcPct val="0"/>
              </a:spcAft>
            </a:pPr>
            <a:endParaRPr lang="en-US" dirty="0">
              <a:cs typeface="Arial"/>
            </a:endParaRPr>
          </a:p>
        </p:txBody>
      </p:sp>
      <p:sp>
        <p:nvSpPr>
          <p:cNvPr id="4" name="Slide Number Placeholder 3">
            <a:extLst>
              <a:ext uri="{FF2B5EF4-FFF2-40B4-BE49-F238E27FC236}">
                <a16:creationId xmlns:a16="http://schemas.microsoft.com/office/drawing/2014/main" id="{53D2AA79-BDCF-4DD5-956B-1D283CA1986D}"/>
              </a:ext>
            </a:extLst>
          </p:cNvPr>
          <p:cNvSpPr>
            <a:spLocks noGrp="1"/>
          </p:cNvSpPr>
          <p:nvPr>
            <p:ph type="sldNum" sz="quarter" idx="12"/>
          </p:nvPr>
        </p:nvSpPr>
        <p:spPr/>
        <p:txBody>
          <a:bodyPr/>
          <a:lstStyle/>
          <a:p>
            <a:fld id="{C7F1B9D8-1D95-44B3-9E1C-E404196FC055}" type="slidenum">
              <a:rPr lang="hi-IN" smtClean="0"/>
              <a:t>93</a:t>
            </a:fld>
            <a:endParaRPr lang="hi-IN"/>
          </a:p>
        </p:txBody>
      </p:sp>
    </p:spTree>
    <p:extLst>
      <p:ext uri="{BB962C8B-B14F-4D97-AF65-F5344CB8AC3E}">
        <p14:creationId xmlns:p14="http://schemas.microsoft.com/office/powerpoint/2010/main" val="33000404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BC91C8-4CA7-4869-8495-E017D412DFBD}"/>
              </a:ext>
            </a:extLst>
          </p:cNvPr>
          <p:cNvSpPr>
            <a:spLocks noGrp="1"/>
          </p:cNvSpPr>
          <p:nvPr>
            <p:ph idx="1"/>
          </p:nvPr>
        </p:nvSpPr>
        <p:spPr>
          <a:xfrm>
            <a:off x="809444" y="1135512"/>
            <a:ext cx="10713631" cy="4351338"/>
          </a:xfrm>
        </p:spPr>
        <p:txBody>
          <a:bodyPr vert="horz" lIns="91440" tIns="45720" rIns="91440" bIns="45720" rtlCol="0" anchor="t">
            <a:noAutofit/>
          </a:bodyPr>
          <a:lstStyle/>
          <a:p>
            <a:pPr>
              <a:lnSpc>
                <a:spcPct val="150000"/>
              </a:lnSpc>
              <a:spcBef>
                <a:spcPts val="200"/>
              </a:spcBef>
              <a:spcAft>
                <a:spcPct val="0"/>
              </a:spcAft>
            </a:pPr>
            <a:r>
              <a:rPr lang="en-US" sz="2000" b="1">
                <a:solidFill>
                  <a:schemeClr val="tx2"/>
                </a:solidFill>
                <a:cs typeface="Calibri"/>
              </a:rPr>
              <a:t>Account opening</a:t>
            </a:r>
            <a:endParaRPr lang="en-US" sz="2000" dirty="0">
              <a:solidFill>
                <a:schemeClr val="tx2"/>
              </a:solidFill>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sz="2000">
                <a:solidFill>
                  <a:schemeClr val="tx2"/>
                </a:solidFill>
                <a:cs typeface="Calibri"/>
              </a:rPr>
              <a:t>An investor (investors are called Beneficial owners in Depository system) intending to hold securities in the electronic form in the Depository system will have to open an account with a DP of NSDL</a:t>
            </a:r>
            <a:endParaRPr lang="en-US" sz="2000">
              <a:solidFill>
                <a:schemeClr val="tx2"/>
              </a:solidFill>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sz="2000">
                <a:solidFill>
                  <a:schemeClr val="tx2"/>
                </a:solidFill>
                <a:cs typeface="Calibri"/>
              </a:rPr>
              <a:t>The investor has to fill up an account opening form and sign an Agreement. The investor can open multiple accounts with same DP as also with different DPs. The DP will provide the investor a statement of holdings and transactions. In case the shares are held in joint names then the account is to be opened in the same order of names. </a:t>
            </a:r>
            <a:endParaRPr lang="en-US" sz="2000">
              <a:solidFill>
                <a:schemeClr val="tx2"/>
              </a:solidFill>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sz="2000">
                <a:solidFill>
                  <a:schemeClr val="tx2"/>
                </a:solidFill>
                <a:cs typeface="Calibri"/>
              </a:rPr>
              <a:t>Separate account needs to be opened for each combination of names</a:t>
            </a:r>
            <a:endParaRPr lang="en-US" sz="2000">
              <a:solidFill>
                <a:schemeClr val="tx2"/>
              </a:solidFill>
              <a:ea typeface="+mn-lt"/>
              <a:cs typeface="+mn-lt"/>
            </a:endParaRPr>
          </a:p>
          <a:p>
            <a:pPr marL="342900" indent="-342900">
              <a:lnSpc>
                <a:spcPct val="150000"/>
              </a:lnSpc>
              <a:spcBef>
                <a:spcPts val="200"/>
              </a:spcBef>
              <a:spcAft>
                <a:spcPct val="0"/>
              </a:spcAft>
              <a:buFont typeface="Wingdings,Sans-Serif" panose="05000000000000000000" pitchFamily="2" charset="2"/>
              <a:buChar char="Ø"/>
            </a:pPr>
            <a:r>
              <a:rPr lang="en-US" sz="2000">
                <a:solidFill>
                  <a:schemeClr val="tx2"/>
                </a:solidFill>
                <a:cs typeface="Calibri"/>
              </a:rPr>
              <a:t>All a/c opening formalities should be in accordance with ‘SEBI’ guideline predominantly, and RBI guidelines especially in terms of KYC norms.   </a:t>
            </a:r>
            <a:endParaRPr lang="en-US" sz="2000" dirty="0">
              <a:solidFill>
                <a:schemeClr val="tx2"/>
              </a:solidFill>
              <a:ea typeface="+mn-lt"/>
              <a:cs typeface="+mn-lt"/>
            </a:endParaRPr>
          </a:p>
          <a:p>
            <a:pPr>
              <a:lnSpc>
                <a:spcPct val="150000"/>
              </a:lnSpc>
              <a:spcBef>
                <a:spcPts val="200"/>
              </a:spcBef>
              <a:spcAft>
                <a:spcPct val="0"/>
              </a:spcAft>
            </a:pPr>
            <a:endParaRPr lang="en-US" sz="2000" dirty="0">
              <a:ea typeface="+mn-lt"/>
              <a:cs typeface="+mn-lt"/>
            </a:endParaRPr>
          </a:p>
          <a:p>
            <a:endParaRPr lang="en-US" sz="2000" dirty="0">
              <a:cs typeface="Calibri"/>
            </a:endParaRPr>
          </a:p>
        </p:txBody>
      </p:sp>
      <p:sp>
        <p:nvSpPr>
          <p:cNvPr id="3" name="Title 2">
            <a:extLst>
              <a:ext uri="{FF2B5EF4-FFF2-40B4-BE49-F238E27FC236}">
                <a16:creationId xmlns:a16="http://schemas.microsoft.com/office/drawing/2014/main" id="{068C4A57-FB83-4B03-AF64-59FA87E08ECE}"/>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DEMAT ACCOUNT</a:t>
            </a:r>
            <a:endParaRPr lang="en-US" b="0">
              <a:cs typeface="Arial"/>
            </a:endParaRPr>
          </a:p>
        </p:txBody>
      </p:sp>
      <p:sp>
        <p:nvSpPr>
          <p:cNvPr id="4" name="Slide Number Placeholder 3">
            <a:extLst>
              <a:ext uri="{FF2B5EF4-FFF2-40B4-BE49-F238E27FC236}">
                <a16:creationId xmlns:a16="http://schemas.microsoft.com/office/drawing/2014/main" id="{9A43BED2-CAFF-4E20-B425-383EBD1B006B}"/>
              </a:ext>
            </a:extLst>
          </p:cNvPr>
          <p:cNvSpPr>
            <a:spLocks noGrp="1"/>
          </p:cNvSpPr>
          <p:nvPr>
            <p:ph type="sldNum" sz="quarter" idx="12"/>
          </p:nvPr>
        </p:nvSpPr>
        <p:spPr/>
        <p:txBody>
          <a:bodyPr/>
          <a:lstStyle/>
          <a:p>
            <a:fld id="{C7F1B9D8-1D95-44B3-9E1C-E404196FC055}" type="slidenum">
              <a:rPr lang="hi-IN" smtClean="0"/>
              <a:t>94</a:t>
            </a:fld>
            <a:endParaRPr lang="hi-IN"/>
          </a:p>
        </p:txBody>
      </p:sp>
    </p:spTree>
    <p:extLst>
      <p:ext uri="{BB962C8B-B14F-4D97-AF65-F5344CB8AC3E}">
        <p14:creationId xmlns:p14="http://schemas.microsoft.com/office/powerpoint/2010/main" val="36660272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C92DF7-1C4B-48DB-9B88-24ABBA7681D5}"/>
              </a:ext>
            </a:extLst>
          </p:cNvPr>
          <p:cNvSpPr>
            <a:spLocks noGrp="1"/>
          </p:cNvSpPr>
          <p:nvPr>
            <p:ph idx="1"/>
          </p:nvPr>
        </p:nvSpPr>
        <p:spPr>
          <a:xfrm>
            <a:off x="737557" y="1149889"/>
            <a:ext cx="10713631" cy="4811413"/>
          </a:xfrm>
        </p:spPr>
        <p:txBody>
          <a:bodyPr vert="horz" lIns="91440" tIns="45720" rIns="91440" bIns="45720" rtlCol="0" anchor="t">
            <a:normAutofit fontScale="62500" lnSpcReduction="20000"/>
          </a:bodyPr>
          <a:lstStyle/>
          <a:p>
            <a:pPr>
              <a:lnSpc>
                <a:spcPct val="150000"/>
              </a:lnSpc>
              <a:spcBef>
                <a:spcPts val="200"/>
              </a:spcBef>
              <a:spcAft>
                <a:spcPct val="0"/>
              </a:spcAft>
            </a:pPr>
            <a:r>
              <a:rPr lang="en-US">
                <a:solidFill>
                  <a:schemeClr val="tx2"/>
                </a:solidFill>
                <a:ea typeface="+mn-lt"/>
                <a:cs typeface="+mn-lt"/>
              </a:rPr>
              <a:t>Dematerialization is the process by which an investor gets his physical certificates converted into electronic form and reflected in his account with the DP. </a:t>
            </a:r>
            <a:br>
              <a:rPr lang="en-US" dirty="0">
                <a:solidFill>
                  <a:schemeClr val="tx2"/>
                </a:solidFill>
                <a:ea typeface="+mn-lt"/>
                <a:cs typeface="+mn-lt"/>
              </a:rPr>
            </a:br>
            <a:br>
              <a:rPr lang="en-US" dirty="0">
                <a:solidFill>
                  <a:schemeClr val="tx2"/>
                </a:solidFill>
                <a:ea typeface="+mn-lt"/>
                <a:cs typeface="+mn-lt"/>
              </a:rPr>
            </a:br>
            <a:r>
              <a:rPr lang="en-US">
                <a:solidFill>
                  <a:schemeClr val="tx2"/>
                </a:solidFill>
                <a:ea typeface="+mn-lt"/>
                <a:cs typeface="+mn-lt"/>
              </a:rPr>
              <a:t>* One has to just fill in Dematerialization Request Form available with his DP. Submit his share certificates along with the above form (legend like 'Surrendered for Dematerialization' should be written on the face of each certificate before its submission for Dematerialization). The </a:t>
            </a:r>
            <a:r>
              <a:rPr lang="en-US">
                <a:solidFill>
                  <a:schemeClr val="tx2"/>
                </a:solidFill>
                <a:cs typeface="Calibri"/>
              </a:rPr>
              <a:t>beneficial</a:t>
            </a:r>
            <a:r>
              <a:rPr lang="en-US">
                <a:solidFill>
                  <a:schemeClr val="tx2"/>
                </a:solidFill>
                <a:ea typeface="+mn-lt"/>
                <a:cs typeface="+mn-lt"/>
              </a:rPr>
              <a:t> owner's account will be credited with in 15 days and he will be informed by the DP.</a:t>
            </a:r>
            <a:br>
              <a:rPr lang="en-US" dirty="0">
                <a:solidFill>
                  <a:schemeClr val="tx2"/>
                </a:solidFill>
                <a:ea typeface="+mn-lt"/>
                <a:cs typeface="+mn-lt"/>
              </a:rPr>
            </a:br>
            <a:r>
              <a:rPr lang="en-US">
                <a:solidFill>
                  <a:schemeClr val="tx2"/>
                </a:solidFill>
                <a:ea typeface="+mn-lt"/>
                <a:cs typeface="+mn-lt"/>
              </a:rPr>
              <a:t>* In one whishes to convert his electronic shares back to physical shares at a later stage, he can still do so by applying for dematerialization through a Rematerialisation Request Form available with his DP. The new rematerialized certificates with new range of certificate number may use existing Folio number or a new folio number for the certificates.</a:t>
            </a:r>
            <a:br>
              <a:rPr lang="en-US" dirty="0">
                <a:solidFill>
                  <a:schemeClr val="tx2"/>
                </a:solidFill>
                <a:ea typeface="+mn-lt"/>
                <a:cs typeface="+mn-lt"/>
              </a:rPr>
            </a:br>
            <a:endParaRPr lang="en-US" dirty="0">
              <a:ea typeface="+mn-lt"/>
              <a:cs typeface="+mn-lt"/>
            </a:endParaRPr>
          </a:p>
          <a:p>
            <a:pPr>
              <a:spcBef>
                <a:spcPts val="200"/>
              </a:spcBef>
              <a:spcAft>
                <a:spcPct val="0"/>
              </a:spcAft>
            </a:pPr>
            <a:endParaRPr lang="en-US" dirty="0">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76EF1263-DDAE-4370-A59E-3DD72792BC60}"/>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Dematerialization/Rematerialization</a:t>
            </a:r>
            <a:endParaRPr lang="en-US" b="0">
              <a:cs typeface="Arial"/>
            </a:endParaRPr>
          </a:p>
        </p:txBody>
      </p:sp>
      <p:sp>
        <p:nvSpPr>
          <p:cNvPr id="4" name="Slide Number Placeholder 3">
            <a:extLst>
              <a:ext uri="{FF2B5EF4-FFF2-40B4-BE49-F238E27FC236}">
                <a16:creationId xmlns:a16="http://schemas.microsoft.com/office/drawing/2014/main" id="{A600F943-3A2C-4253-8D2F-8335B0DA5232}"/>
              </a:ext>
            </a:extLst>
          </p:cNvPr>
          <p:cNvSpPr>
            <a:spLocks noGrp="1"/>
          </p:cNvSpPr>
          <p:nvPr>
            <p:ph type="sldNum" sz="quarter" idx="12"/>
          </p:nvPr>
        </p:nvSpPr>
        <p:spPr/>
        <p:txBody>
          <a:bodyPr/>
          <a:lstStyle/>
          <a:p>
            <a:fld id="{C7F1B9D8-1D95-44B3-9E1C-E404196FC055}" type="slidenum">
              <a:rPr lang="hi-IN" smtClean="0"/>
              <a:t>95</a:t>
            </a:fld>
            <a:endParaRPr lang="hi-IN"/>
          </a:p>
        </p:txBody>
      </p:sp>
    </p:spTree>
    <p:extLst>
      <p:ext uri="{BB962C8B-B14F-4D97-AF65-F5344CB8AC3E}">
        <p14:creationId xmlns:p14="http://schemas.microsoft.com/office/powerpoint/2010/main" val="15211803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08EF93-43DD-44A5-8AFC-D8D4098E8645}"/>
              </a:ext>
            </a:extLst>
          </p:cNvPr>
          <p:cNvSpPr>
            <a:spLocks noGrp="1"/>
          </p:cNvSpPr>
          <p:nvPr>
            <p:ph idx="1"/>
          </p:nvPr>
        </p:nvSpPr>
        <p:spPr>
          <a:xfrm>
            <a:off x="536274" y="1149889"/>
            <a:ext cx="10713631" cy="5012696"/>
          </a:xfrm>
        </p:spPr>
        <p:txBody>
          <a:bodyPr vert="horz" lIns="91440" tIns="45720" rIns="91440" bIns="45720" rtlCol="0" anchor="t">
            <a:normAutofit fontScale="70000" lnSpcReduction="20000"/>
          </a:bodyPr>
          <a:lstStyle/>
          <a:p>
            <a:pPr>
              <a:lnSpc>
                <a:spcPct val="150000"/>
              </a:lnSpc>
              <a:spcBef>
                <a:spcPts val="200"/>
              </a:spcBef>
              <a:spcAft>
                <a:spcPct val="0"/>
              </a:spcAft>
            </a:pPr>
            <a:r>
              <a:rPr lang="en-US">
                <a:solidFill>
                  <a:schemeClr val="tx2"/>
                </a:solidFill>
                <a:ea typeface="+mn-lt"/>
                <a:cs typeface="+mn-lt"/>
              </a:rPr>
              <a:t>Trading in the Depository mode takes place in the following manner:</a:t>
            </a:r>
            <a:br>
              <a:rPr lang="en-US" dirty="0">
                <a:solidFill>
                  <a:schemeClr val="tx2"/>
                </a:solidFill>
                <a:ea typeface="+mn-lt"/>
                <a:cs typeface="+mn-lt"/>
              </a:rPr>
            </a:br>
            <a:r>
              <a:rPr lang="en-US">
                <a:solidFill>
                  <a:schemeClr val="tx2"/>
                </a:solidFill>
                <a:ea typeface="+mn-lt"/>
                <a:cs typeface="+mn-lt"/>
              </a:rPr>
              <a:t>* If the investor wants to sell his shares, he has to place an order with his broker and give a "Delivery Instruction" to his DP. The DP will debit his account with the number of shares sold by him.</a:t>
            </a:r>
            <a:br>
              <a:rPr lang="en-US" dirty="0">
                <a:solidFill>
                  <a:schemeClr val="tx2"/>
                </a:solidFill>
                <a:ea typeface="+mn-lt"/>
                <a:cs typeface="+mn-lt"/>
              </a:rPr>
            </a:br>
            <a:r>
              <a:rPr lang="en-US">
                <a:solidFill>
                  <a:schemeClr val="tx2"/>
                </a:solidFill>
                <a:ea typeface="+mn-lt"/>
                <a:cs typeface="+mn-lt"/>
              </a:rPr>
              <a:t>* If one wants to buy shares, he is to inform his broker about his Depository Account Number so that the shares bought by him are credited into his account. </a:t>
            </a:r>
            <a:br>
              <a:rPr lang="en-US" dirty="0">
                <a:solidFill>
                  <a:schemeClr val="tx2"/>
                </a:solidFill>
                <a:ea typeface="+mn-lt"/>
                <a:cs typeface="+mn-lt"/>
              </a:rPr>
            </a:br>
            <a:r>
              <a:rPr lang="en-US">
                <a:solidFill>
                  <a:schemeClr val="tx2"/>
                </a:solidFill>
                <a:ea typeface="+mn-lt"/>
                <a:cs typeface="+mn-lt"/>
              </a:rPr>
              <a:t>* Payment for the electronic shares bought or sold is to be made in the same way as in the case of physical securities.</a:t>
            </a:r>
            <a:br>
              <a:rPr lang="en-US" dirty="0">
                <a:solidFill>
                  <a:schemeClr val="tx2"/>
                </a:solidFill>
                <a:ea typeface="+mn-lt"/>
                <a:cs typeface="+mn-lt"/>
              </a:rPr>
            </a:br>
            <a:r>
              <a:rPr lang="en-US">
                <a:solidFill>
                  <a:schemeClr val="tx2"/>
                </a:solidFill>
                <a:ea typeface="+mn-lt"/>
                <a:cs typeface="+mn-lt"/>
              </a:rPr>
              <a:t>* The shares one buys are transferred in his name promptly after he makes the payment.</a:t>
            </a:r>
            <a:br>
              <a:rPr lang="en-US" dirty="0">
                <a:solidFill>
                  <a:schemeClr val="tx2"/>
                </a:solidFill>
                <a:ea typeface="+mn-lt"/>
                <a:cs typeface="+mn-lt"/>
              </a:rPr>
            </a:br>
            <a:r>
              <a:rPr lang="en-US">
                <a:solidFill>
                  <a:schemeClr val="tx2"/>
                </a:solidFill>
                <a:ea typeface="+mn-lt"/>
                <a:cs typeface="+mn-lt"/>
              </a:rPr>
              <a:t>* No formalities of filling transfer deeds, affixing stamps and applying to the Company for registering the shares in Beneficial owner's name are required to be observed, neither there is any fear of bad delivery. </a:t>
            </a:r>
            <a:endParaRPr lang="en-US">
              <a:ea typeface="+mn-lt"/>
              <a:cs typeface="+mn-lt"/>
            </a:endParaRPr>
          </a:p>
          <a:p>
            <a:endParaRPr lang="en-US" dirty="0">
              <a:cs typeface="Calibri"/>
            </a:endParaRPr>
          </a:p>
        </p:txBody>
      </p:sp>
      <p:sp>
        <p:nvSpPr>
          <p:cNvPr id="3" name="Title 2">
            <a:extLst>
              <a:ext uri="{FF2B5EF4-FFF2-40B4-BE49-F238E27FC236}">
                <a16:creationId xmlns:a16="http://schemas.microsoft.com/office/drawing/2014/main" id="{E534D489-95E3-42DC-86DF-641F628B3AC2}"/>
              </a:ext>
            </a:extLst>
          </p:cNvPr>
          <p:cNvSpPr>
            <a:spLocks noGrp="1"/>
          </p:cNvSpPr>
          <p:nvPr>
            <p:ph type="title"/>
          </p:nvPr>
        </p:nvSpPr>
        <p:spPr>
          <a:xfrm>
            <a:off x="533401" y="170374"/>
            <a:ext cx="9690100" cy="461665"/>
          </a:xfrm>
        </p:spPr>
        <p:txBody>
          <a:bodyPr/>
          <a:lstStyle/>
          <a:p>
            <a:pPr>
              <a:lnSpc>
                <a:spcPct val="100000"/>
              </a:lnSpc>
              <a:spcAft>
                <a:spcPct val="0"/>
              </a:spcAft>
            </a:pPr>
            <a:r>
              <a:rPr lang="en-US">
                <a:cs typeface="Arial"/>
              </a:rPr>
              <a:t>Electronic Trading</a:t>
            </a:r>
            <a:endParaRPr lang="en-US" b="0">
              <a:cs typeface="Arial"/>
            </a:endParaRPr>
          </a:p>
        </p:txBody>
      </p:sp>
      <p:sp>
        <p:nvSpPr>
          <p:cNvPr id="4" name="Slide Number Placeholder 3">
            <a:extLst>
              <a:ext uri="{FF2B5EF4-FFF2-40B4-BE49-F238E27FC236}">
                <a16:creationId xmlns:a16="http://schemas.microsoft.com/office/drawing/2014/main" id="{23F57306-405D-4848-8616-71D637715DAF}"/>
              </a:ext>
            </a:extLst>
          </p:cNvPr>
          <p:cNvSpPr>
            <a:spLocks noGrp="1"/>
          </p:cNvSpPr>
          <p:nvPr>
            <p:ph type="sldNum" sz="quarter" idx="12"/>
          </p:nvPr>
        </p:nvSpPr>
        <p:spPr/>
        <p:txBody>
          <a:bodyPr/>
          <a:lstStyle/>
          <a:p>
            <a:fld id="{C7F1B9D8-1D95-44B3-9E1C-E404196FC055}" type="slidenum">
              <a:rPr lang="hi-IN" smtClean="0"/>
              <a:t>96</a:t>
            </a:fld>
            <a:endParaRPr lang="hi-IN"/>
          </a:p>
        </p:txBody>
      </p:sp>
    </p:spTree>
    <p:extLst>
      <p:ext uri="{BB962C8B-B14F-4D97-AF65-F5344CB8AC3E}">
        <p14:creationId xmlns:p14="http://schemas.microsoft.com/office/powerpoint/2010/main" val="9209094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607175"/>
            <a:ext cx="498475" cy="211138"/>
          </a:xfrm>
        </p:spPr>
        <p:txBody>
          <a:bodyPr/>
          <a:lstStyle/>
          <a:p>
            <a:fld id="{C7F1B9D8-1D95-44B3-9E1C-E404196FC055}" type="slidenum">
              <a:rPr lang="hi-IN" dirty="0" smtClean="0"/>
              <a:t>97</a:t>
            </a:fld>
            <a:endParaRPr lang="hi-IN" dirty="0"/>
          </a:p>
        </p:txBody>
      </p:sp>
    </p:spTree>
    <p:extLst>
      <p:ext uri="{BB962C8B-B14F-4D97-AF65-F5344CB8AC3E}">
        <p14:creationId xmlns:p14="http://schemas.microsoft.com/office/powerpoint/2010/main" val="29748349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552E6F717DDD45A89870AA2D4E4F11" ma:contentTypeVersion="" ma:contentTypeDescription="Create a new document." ma:contentTypeScope="" ma:versionID="6ea6231ee119d59a26f29fccf1e7c996">
  <xsd:schema xmlns:xsd="http://www.w3.org/2001/XMLSchema" xmlns:xs="http://www.w3.org/2001/XMLSchema" xmlns:p="http://schemas.microsoft.com/office/2006/metadata/properties" xmlns:ns2="73ccf96c-108d-4577-ba4d-411881d9b273" xmlns:ns3="http://schemas.microsoft.com/sharepoint/v3/fields" xmlns:ns4="4e53ab0d-d6e4-49d3-bd71-bc9246c9995e" targetNamespace="http://schemas.microsoft.com/office/2006/metadata/properties" ma:root="true" ma:fieldsID="f5379693a4b859cbef2040ca7b03cee7" ns2:_="" ns3:_="" ns4:_="">
    <xsd:import namespace="73ccf96c-108d-4577-ba4d-411881d9b273"/>
    <xsd:import namespace="http://schemas.microsoft.com/sharepoint/v3/fields"/>
    <xsd:import namespace="4e53ab0d-d6e4-49d3-bd71-bc9246c999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Document_x0020_Type" minOccurs="0"/>
                <xsd:element ref="ns3:_Version" minOccurs="0"/>
                <xsd:element ref="ns4:SharedWithUsers" minOccurs="0"/>
                <xsd:element ref="ns4:SharedWithDetails"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cf96c-108d-4577-ba4d-411881d9b2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Document_x0020_Type" ma:index="13" nillable="true" ma:displayName="Document Type" ma:default="Confidential" ma:format="Dropdown" ma:internalName="Document_x0020_Type">
      <xsd:simpleType>
        <xsd:restriction base="dms:Choice">
          <xsd:enumeration value="Confidential"/>
          <xsd:enumeration value="Public"/>
          <xsd:enumeration value="Restricted"/>
          <xsd:enumeration value="Critical"/>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14" nillable="true" ma:displayName="Version" ma:internalName="_Vers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53ab0d-d6e4-49d3-bd71-bc9246c9995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4C99B735-FFF4-40CB-B05D-26A5F13D455D}" ma:internalName="TaxCatchAll" ma:showField="CatchAllData" ma:web="{4ba54780-65b5-4687-8a06-0cad7ae8d7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70C756-2E2D-4B3C-AB26-109481ACFF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cf96c-108d-4577-ba4d-411881d9b273"/>
    <ds:schemaRef ds:uri="http://schemas.microsoft.com/sharepoint/v3/fields"/>
    <ds:schemaRef ds:uri="4e53ab0d-d6e4-49d3-bd71-bc9246c999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556BD0-6680-44AA-9550-0912863DD5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9299</Words>
  <Application>Microsoft Office PowerPoint</Application>
  <PresentationFormat>Widescreen</PresentationFormat>
  <Paragraphs>1206</Paragraphs>
  <Slides>97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97</vt:i4>
      </vt:variant>
    </vt:vector>
  </HeadingPairs>
  <TitlesOfParts>
    <vt:vector size="108" baseType="lpstr">
      <vt:lpstr>Arial</vt:lpstr>
      <vt:lpstr>Arial,Sans-Serif</vt:lpstr>
      <vt:lpstr>Calibri</vt:lpstr>
      <vt:lpstr>Calibri Light</vt:lpstr>
      <vt:lpstr>COUTURE Bold</vt:lpstr>
      <vt:lpstr>Lucida Grande</vt:lpstr>
      <vt:lpstr>Symbol</vt:lpstr>
      <vt:lpstr>Wingdings</vt:lpstr>
      <vt:lpstr>Wingdings,Sans-Serif</vt:lpstr>
      <vt:lpstr>Office Theme</vt:lpstr>
      <vt:lpstr>Maveric Template</vt:lpstr>
      <vt:lpstr>Retail Banking</vt:lpstr>
      <vt:lpstr>CONTENTS</vt:lpstr>
      <vt:lpstr>Overview </vt:lpstr>
      <vt:lpstr>Objective Of Retail Banking </vt:lpstr>
      <vt:lpstr>Products/Services Offered </vt:lpstr>
      <vt:lpstr> </vt:lpstr>
      <vt:lpstr>PowerPoint Presentation</vt:lpstr>
      <vt:lpstr>Facilities offered by savings account </vt:lpstr>
      <vt:lpstr>Savings Bank A/c-Flexi Deposit </vt:lpstr>
      <vt:lpstr>Auto Sweep </vt:lpstr>
      <vt:lpstr>Reverse Sweep </vt:lpstr>
      <vt:lpstr>Reverse sweep ( Full withdrawal of Flexi Deposit ) </vt:lpstr>
      <vt:lpstr>Reverse Sweep ( Part withdrawal of Flexi Deposit) </vt:lpstr>
      <vt:lpstr>Current Account </vt:lpstr>
      <vt:lpstr>Other facilities offered for Current Account </vt:lpstr>
      <vt:lpstr>Advances </vt:lpstr>
      <vt:lpstr>Types of Advances </vt:lpstr>
      <vt:lpstr>Cash Credit </vt:lpstr>
      <vt:lpstr>Overdraft </vt:lpstr>
      <vt:lpstr>Discounting  </vt:lpstr>
      <vt:lpstr>Loans(Advances)</vt:lpstr>
      <vt:lpstr>Life cycle of Loan a/c </vt:lpstr>
      <vt:lpstr>Account Opening (Operative a/c like SB,C/A,CC/OD, Loan </vt:lpstr>
      <vt:lpstr> OPERATIVE ACCOUNT SERVICES (Servicing)</vt:lpstr>
      <vt:lpstr> OPERATIVE ACCOUNT SERVICES (Servicing) (Contd…)​</vt:lpstr>
      <vt:lpstr>CLOSURE OF OPERATIVE ACCOUNT (SB,CA,CC/OD)</vt:lpstr>
      <vt:lpstr>CLOSURE OF OPERATIVE ACCOUNT (SB,CA,CC/OD) (Contd…)</vt:lpstr>
      <vt:lpstr>Non operating account</vt:lpstr>
      <vt:lpstr> Deposit Services</vt:lpstr>
      <vt:lpstr>Fixed Deposits</vt:lpstr>
      <vt:lpstr>Recurring/Cumulative Deposits</vt:lpstr>
      <vt:lpstr>Cycle of Non-operating Account ( TD) </vt:lpstr>
      <vt:lpstr>Non Operative Account Origination</vt:lpstr>
      <vt:lpstr>Non Operative Account Servicing</vt:lpstr>
      <vt:lpstr>TD/RD a/c closure/pre-closure initiatives </vt:lpstr>
      <vt:lpstr>PowerPoint Presentation</vt:lpstr>
      <vt:lpstr>Housing loan</vt:lpstr>
      <vt:lpstr>Home Loan</vt:lpstr>
      <vt:lpstr>Housing loan sanction</vt:lpstr>
      <vt:lpstr>Housing loan Interest Rate</vt:lpstr>
      <vt:lpstr>Fixed Rate of Interest</vt:lpstr>
      <vt:lpstr>Floating Rate of Interest</vt:lpstr>
      <vt:lpstr>Housing loan Repayment</vt:lpstr>
      <vt:lpstr>Cycle of a housing loan</vt:lpstr>
      <vt:lpstr>ORIGINATION OF HOUSING LOAN</vt:lpstr>
      <vt:lpstr>Documents for housing loan origination</vt:lpstr>
      <vt:lpstr>Documents for Housing loan</vt:lpstr>
      <vt:lpstr>Housing loan-Sanction/approval in principle.</vt:lpstr>
      <vt:lpstr>Verification of documents &amp; Processing of Housing loan</vt:lpstr>
      <vt:lpstr>Verification of documents &amp; Processing of loan</vt:lpstr>
      <vt:lpstr>Closure of Housing Loan</vt:lpstr>
      <vt:lpstr>Auto Loan</vt:lpstr>
      <vt:lpstr>Eligibility for Auto loan</vt:lpstr>
      <vt:lpstr>Auto loan amount criteria</vt:lpstr>
      <vt:lpstr>Margin for Auto loan</vt:lpstr>
      <vt:lpstr>Repayment options</vt:lpstr>
      <vt:lpstr>Interest Rates on Auto Loans</vt:lpstr>
      <vt:lpstr>Loan Terms</vt:lpstr>
      <vt:lpstr>Life cycle of an Auto Loan</vt:lpstr>
      <vt:lpstr>ORIGINATION OF AUTO LOAN</vt:lpstr>
      <vt:lpstr>Documentations</vt:lpstr>
      <vt:lpstr>Documentation</vt:lpstr>
      <vt:lpstr>Verification of documents &amp; Processing of loan</vt:lpstr>
      <vt:lpstr>Closure of Auto Loan</vt:lpstr>
      <vt:lpstr>Education loan</vt:lpstr>
      <vt:lpstr>Education Loan</vt:lpstr>
      <vt:lpstr>Education Loan Amount​</vt:lpstr>
      <vt:lpstr>Repayment method</vt:lpstr>
      <vt:lpstr>ORIGNIATION OF EDUCATION LOAN</vt:lpstr>
      <vt:lpstr>Education loan documents \</vt:lpstr>
      <vt:lpstr>Verification of documents &amp; Processing of loan</vt:lpstr>
      <vt:lpstr>Closure of Education Loan</vt:lpstr>
      <vt:lpstr>Personal loan</vt:lpstr>
      <vt:lpstr>Personal loan Eligibility</vt:lpstr>
      <vt:lpstr>Personal Loan amount</vt:lpstr>
      <vt:lpstr>Documents Required</vt:lpstr>
      <vt:lpstr>RepaymentRepayment​</vt:lpstr>
      <vt:lpstr>ORIGNIATION OF PERSONAL LOAN</vt:lpstr>
      <vt:lpstr>Verification of documents &amp; Processing of loan</vt:lpstr>
      <vt:lpstr>Closure of Personal Loan</vt:lpstr>
      <vt:lpstr>Consumer Loan</vt:lpstr>
      <vt:lpstr>Consumer Loan</vt:lpstr>
      <vt:lpstr>Loan against Deposit</vt:lpstr>
      <vt:lpstr>Loan against Securities</vt:lpstr>
      <vt:lpstr>Loan Against Securities</vt:lpstr>
      <vt:lpstr>Loan against securities</vt:lpstr>
      <vt:lpstr>Loans against Securities</vt:lpstr>
      <vt:lpstr>Loan Against Securities</vt:lpstr>
      <vt:lpstr>Loan against Securities</vt:lpstr>
      <vt:lpstr>Miscellaneous Services</vt:lpstr>
      <vt:lpstr>DEMAT SERVICES</vt:lpstr>
      <vt:lpstr>DEMAT ACCOUNT</vt:lpstr>
      <vt:lpstr>DEMAT SERVICES </vt:lpstr>
      <vt:lpstr>DEMAT ACCOUNT</vt:lpstr>
      <vt:lpstr>Dematerialization/Rematerialization</vt:lpstr>
      <vt:lpstr>Electronic Trading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Cipiga Karunakaran</dc:creator>
  <cp:lastModifiedBy>Ayisha Fathima Safiullah</cp:lastModifiedBy>
  <cp:revision>3518</cp:revision>
  <dcterms:created xsi:type="dcterms:W3CDTF">2020-06-11T10:29:00Z</dcterms:created>
  <dcterms:modified xsi:type="dcterms:W3CDTF">2023-04-03T05:55:00Z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0x01010019C1A9FAA49BF4449ADE76CDC075C7F5</vt:lpwstr>
  </property>
  <property fmtid="{D5CDD505-2E9C-101B-9397-08002B2CF9AE}" pid="3" name="KSOProductBuildVer">
    <vt:lpwstr>1033-11.2.0.9635</vt:lpwstr>
  </property>
</Properties>
</file>