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504" r:id="rId5"/>
    <p:sldId id="987" r:id="rId6"/>
    <p:sldId id="988" r:id="rId7"/>
    <p:sldId id="996" r:id="rId8"/>
    <p:sldId id="985" r:id="rId9"/>
    <p:sldId id="989" r:id="rId10"/>
    <p:sldId id="999" r:id="rId11"/>
    <p:sldId id="992" r:id="rId12"/>
    <p:sldId id="990" r:id="rId13"/>
    <p:sldId id="993" r:id="rId14"/>
    <p:sldId id="998" r:id="rId15"/>
    <p:sldId id="995" r:id="rId16"/>
    <p:sldId id="991" r:id="rId17"/>
    <p:sldId id="994" r:id="rId18"/>
    <p:sldId id="997" r:id="rId19"/>
    <p:sldId id="1000" r:id="rId20"/>
    <p:sldId id="1001" r:id="rId21"/>
    <p:sldId id="976" r:id="rId2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1260" userDrawn="1">
          <p15:clr>
            <a:srgbClr val="A4A3A4"/>
          </p15:clr>
        </p15:guide>
        <p15:guide id="2" orient="horz" pos="4102" userDrawn="1">
          <p15:clr>
            <a:srgbClr val="A4A3A4"/>
          </p15:clr>
        </p15:guide>
        <p15:guide id="3" orient="horz" pos="212" userDrawn="1">
          <p15:clr>
            <a:srgbClr val="A4A3A4"/>
          </p15:clr>
        </p15:guide>
        <p15:guide id="4" orient="horz" pos="2140" userDrawn="1">
          <p15:clr>
            <a:srgbClr val="A4A3A4"/>
          </p15:clr>
        </p15:guide>
        <p15:guide id="5" pos="169" userDrawn="1">
          <p15:clr>
            <a:srgbClr val="A4A3A4"/>
          </p15:clr>
        </p15:guide>
        <p15:guide id="6" pos="7520" userDrawn="1">
          <p15:clr>
            <a:srgbClr val="A4A3A4"/>
          </p15:clr>
        </p15:guide>
        <p15:guide id="7" pos="6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A2"/>
    <a:srgbClr val="B5CCEA"/>
    <a:srgbClr val="234E8F"/>
    <a:srgbClr val="2F82BF"/>
    <a:srgbClr val="B42359"/>
    <a:srgbClr val="3086BF"/>
    <a:srgbClr val="123761"/>
    <a:srgbClr val="4F7DAD"/>
    <a:srgbClr val="5688B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2090" autoAdjust="0"/>
  </p:normalViewPr>
  <p:slideViewPr>
    <p:cSldViewPr snapToGrid="0">
      <p:cViewPr varScale="1">
        <p:scale>
          <a:sx n="69" d="100"/>
          <a:sy n="69" d="100"/>
        </p:scale>
        <p:origin x="780" y="60"/>
      </p:cViewPr>
      <p:guideLst>
        <p:guide orient="horz" pos="1260"/>
        <p:guide orient="horz" pos="4102"/>
        <p:guide orient="horz" pos="212"/>
        <p:guide orient="horz" pos="2140"/>
        <p:guide pos="169"/>
        <p:guide pos="7520"/>
        <p:guide pos="619"/>
      </p:guideLst>
    </p:cSldViewPr>
  </p:slideViewPr>
  <p:notesTextViewPr>
    <p:cViewPr>
      <p:scale>
        <a:sx n="100" d="100"/>
        <a:sy n="100" d="100"/>
      </p:scale>
      <p:origin x="0" y="0"/>
    </p:cViewPr>
  </p:notesTextViewPr>
  <p:sorterViewPr>
    <p:cViewPr varScale="1">
      <p:scale>
        <a:sx n="1" d="1"/>
        <a:sy n="1" d="1"/>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916E80C9-9524-48EC-9C37-FDDD278BA284}" type="datetime1">
              <a:rPr lang="en-US"/>
              <a:pPr>
                <a:defRPr/>
              </a:pPr>
              <a:t>4/27/2020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8010CA36-9309-49C8-B07E-AAF702B0C62E}" type="slidenum">
              <a:rPr lang="en-US"/>
              <a:pPr>
                <a:defRPr/>
              </a:pPr>
              <a:t>‹#›</a:t>
            </a:fld>
            <a:endParaRPr lang="en-US"/>
          </a:p>
        </p:txBody>
      </p:sp>
    </p:spTree>
    <p:extLst>
      <p:ext uri="{BB962C8B-B14F-4D97-AF65-F5344CB8AC3E}">
        <p14:creationId xmlns:p14="http://schemas.microsoft.com/office/powerpoint/2010/main" val="6048751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MS PGothic" panose="020B0600070205080204" pitchFamily="34" charset="-128"/>
                <a:cs typeface="Arial" pitchFamily="34" charset="0"/>
              </a:defRPr>
            </a:lvl1pPr>
          </a:lstStyle>
          <a:p>
            <a:pPr>
              <a:defRPr/>
            </a:pPr>
            <a:fld id="{F91BF580-FD9D-4C78-9383-94D3FDD761F8}" type="datetime1">
              <a:rPr lang="en-US"/>
              <a:pPr>
                <a:defRPr/>
              </a:pPr>
              <a:t>4/27/2020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itchFamily="34" charset="-128"/>
                <a:cs typeface="Arial" pitchFamily="34" charset="0"/>
              </a:defRPr>
            </a:lvl1pPr>
          </a:lstStyle>
          <a:p>
            <a:pPr>
              <a:defRPr/>
            </a:pPr>
            <a:fld id="{FB23CDD8-D2B6-4C60-8F57-F08576837834}" type="slidenum">
              <a:rPr lang="en-US"/>
              <a:pPr>
                <a:defRPr/>
              </a:pPr>
              <a:t>‹#›</a:t>
            </a:fld>
            <a:endParaRPr lang="en-US"/>
          </a:p>
        </p:txBody>
      </p:sp>
    </p:spTree>
    <p:extLst>
      <p:ext uri="{BB962C8B-B14F-4D97-AF65-F5344CB8AC3E}">
        <p14:creationId xmlns:p14="http://schemas.microsoft.com/office/powerpoint/2010/main" val="595860896"/>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a:t>Click icon to add picture</a:t>
            </a:r>
            <a:endParaRPr lang="en-IN"/>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rotWithShape="1">
          <a:blip r:embed="rId3">
            <a:extLst>
              <a:ext uri="{28A0092B-C50C-407E-A947-70E740481C1C}">
                <a14:useLocalDpi xmlns:a14="http://schemas.microsoft.com/office/drawing/2010/main" val="0"/>
              </a:ext>
            </a:extLst>
          </a:blip>
          <a:srcRect b="57599"/>
          <a:stretch/>
        </p:blipFill>
        <p:spPr bwMode="auto">
          <a:xfrm>
            <a:off x="1119189" y="4422957"/>
            <a:ext cx="2157413" cy="599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sp>
        <p:nvSpPr>
          <p:cNvPr id="72" name="Freeform 71"/>
          <p:cNvSpPr>
            <a:spLocks/>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49" name="TextBox 37"/>
          <p:cNvSpPr txBox="1"/>
          <p:nvPr/>
        </p:nvSpPr>
        <p:spPr bwMode="gray">
          <a:xfrm>
            <a:off x="3187896"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2019.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3910081" y="1375632"/>
            <a:ext cx="4371839"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Thiru</a:t>
            </a:r>
            <a:r>
              <a:rPr lang="en-US" sz="1200" dirty="0">
                <a:solidFill>
                  <a:prstClr val="black">
                    <a:lumMod val="65000"/>
                    <a:lumOff val="35000"/>
                  </a:prstClr>
                </a:solidFill>
                <a:latin typeface="+mj-lt"/>
                <a:cs typeface="Arial" panose="020B0604020202020204" pitchFamily="34" charset="0"/>
              </a:rPr>
              <a:t> Vi </a:t>
            </a:r>
            <a:r>
              <a:rPr lang="en-US" sz="1200" dirty="0" err="1">
                <a:solidFill>
                  <a:prstClr val="black">
                    <a:lumMod val="65000"/>
                    <a:lumOff val="35000"/>
                  </a:prstClr>
                </a:solidFill>
                <a:latin typeface="+mj-lt"/>
                <a:cs typeface="Arial" panose="020B0604020202020204" pitchFamily="34" charset="0"/>
              </a:rPr>
              <a:t>Ka</a:t>
            </a:r>
            <a:r>
              <a:rPr lang="en-US" sz="1200" dirty="0">
                <a:solidFill>
                  <a:prstClr val="black">
                    <a:lumMod val="65000"/>
                    <a:lumOff val="35000"/>
                  </a:prstClr>
                </a:solidFill>
                <a:latin typeface="+mj-lt"/>
                <a:cs typeface="Arial" panose="020B0604020202020204" pitchFamily="34" charset="0"/>
              </a:rPr>
              <a:t> Industrial Estate</a:t>
            </a:r>
          </a:p>
          <a:p>
            <a:pPr algn="ctr" defTabSz="914400" eaLnBrk="1" fontAlgn="auto" hangingPunct="1">
              <a:spcBef>
                <a:spcPts val="0"/>
              </a:spcBef>
              <a:spcAft>
                <a:spcPts val="0"/>
              </a:spcAft>
              <a:tabLst>
                <a:tab pos="457200" algn="l"/>
              </a:tabLst>
              <a:defRPr/>
            </a:pPr>
            <a:r>
              <a:rPr lang="en-US" sz="1200" dirty="0" err="1">
                <a:solidFill>
                  <a:prstClr val="black">
                    <a:lumMod val="65000"/>
                    <a:lumOff val="35000"/>
                  </a:prstClr>
                </a:solidFill>
                <a:latin typeface="+mj-lt"/>
                <a:cs typeface="Arial" panose="020B0604020202020204" pitchFamily="34" charset="0"/>
              </a:rPr>
              <a:t>Ekkaduthangal</a:t>
            </a:r>
            <a:r>
              <a:rPr lang="en-US" sz="1200" dirty="0">
                <a:solidFill>
                  <a:prstClr val="black">
                    <a:lumMod val="65000"/>
                    <a:lumOff val="35000"/>
                  </a:prstClr>
                </a:solidFill>
                <a:latin typeface="+mj-lt"/>
                <a:cs typeface="Arial" panose="020B0604020202020204" pitchFamily="34" charset="0"/>
              </a:rPr>
              <a:t>,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r>
              <a:rPr lang="en-IN" sz="1200" baseline="0" dirty="0">
                <a:solidFill>
                  <a:srgbClr val="000000">
                    <a:lumMod val="65000"/>
                    <a:lumOff val="35000"/>
                  </a:srgbClr>
                </a:solidFill>
                <a:latin typeface="+mj-lt"/>
                <a:cs typeface="Arial" panose="020B0604020202020204" pitchFamily="34" charset="0"/>
              </a:rPr>
              <a:t>  |  MEXICO</a:t>
            </a:r>
            <a:endParaRPr lang="en-IN" sz="1200" dirty="0">
              <a:solidFill>
                <a:srgbClr val="000000">
                  <a:lumMod val="65000"/>
                  <a:lumOff val="35000"/>
                </a:srgbClr>
              </a:solidFill>
              <a:latin typeface="+mj-lt"/>
              <a:cs typeface="Arial" panose="020B0604020202020204" pitchFamily="34" charset="0"/>
            </a:endParaRPr>
          </a:p>
        </p:txBody>
      </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Cheque Clearing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0715" y="1583980"/>
            <a:ext cx="2473468" cy="2738638"/>
          </a:xfrm>
          <a:prstGeom prst="rect">
            <a:avLst/>
          </a:prstGeom>
        </p:spPr>
      </p:pic>
    </p:spTree>
    <p:extLst>
      <p:ext uri="{BB962C8B-B14F-4D97-AF65-F5344CB8AC3E}">
        <p14:creationId xmlns:p14="http://schemas.microsoft.com/office/powerpoint/2010/main" val="3783670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55232"/>
            <a:ext cx="10926987" cy="5847755"/>
          </a:xfrm>
        </p:spPr>
        <p:txBody>
          <a:bodyPr/>
          <a:lstStyle/>
          <a:p>
            <a:r>
              <a:rPr lang="en-IN" b="1" dirty="0" smtClean="0">
                <a:latin typeface="Calibri" panose="020F0502020204030204" pitchFamily="34" charset="0"/>
                <a:cs typeface="Calibri" panose="020F0502020204030204" pitchFamily="34" charset="0"/>
              </a:rPr>
              <a:t>Image Capture: </a:t>
            </a:r>
            <a:r>
              <a:rPr lang="en-IN" dirty="0" smtClean="0">
                <a:latin typeface="Calibri" panose="020F0502020204030204" pitchFamily="34" charset="0"/>
                <a:cs typeface="Calibri" panose="020F0502020204030204" pitchFamily="34" charset="0"/>
              </a:rPr>
              <a:t>Teller captures the cheques face and back images and create batches to keep the scanned cheques inside them.</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Data Capture: </a:t>
            </a:r>
            <a:r>
              <a:rPr lang="en-IN" dirty="0" smtClean="0">
                <a:latin typeface="Calibri" panose="020F0502020204030204" pitchFamily="34" charset="0"/>
                <a:cs typeface="Calibri" panose="020F0502020204030204" pitchFamily="34" charset="0"/>
              </a:rPr>
              <a:t>Teller updates reviews cheque MICR details are captured and update the customer account and amount of the cheque.</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Quality Assurance: </a:t>
            </a:r>
            <a:r>
              <a:rPr lang="en-IN" dirty="0" smtClean="0">
                <a:latin typeface="Calibri" panose="020F0502020204030204" pitchFamily="34" charset="0"/>
                <a:cs typeface="Calibri" panose="020F0502020204030204" pitchFamily="34" charset="0"/>
              </a:rPr>
              <a:t>Where Supervisor verify the batch scanned and data input in cheque details is complete and correct. If Data mentioned is correct then the batch is send to Replied Cheque. If Data mentioned in cheque is incorrect Supervisor should flag the cheque for repair/ rescan.</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Repair / Rescan: </a:t>
            </a:r>
            <a:r>
              <a:rPr lang="en-IN" dirty="0" smtClean="0">
                <a:latin typeface="Calibri" panose="020F0502020204030204" pitchFamily="34" charset="0"/>
                <a:cs typeface="Calibri" panose="020F0502020204030204" pitchFamily="34" charset="0"/>
              </a:rPr>
              <a:t>Teller verify the cheque details and do necessary correction if it needs to be repaired. Once cheque is repaired it move to Quality Assurance for approval Or if the cheque is not scanned properly teller delete cheque and rescan in Image Capture.</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Replied Cheques: </a:t>
            </a:r>
            <a:r>
              <a:rPr lang="en-IN" dirty="0" smtClean="0">
                <a:latin typeface="Calibri" panose="020F0502020204030204" pitchFamily="34" charset="0"/>
                <a:cs typeface="Calibri" panose="020F0502020204030204" pitchFamily="34" charset="0"/>
              </a:rPr>
              <a:t>Cheques which are approved by Supervisor move to Replied cheques and then cheques are send to Central Bank which then Central Bank route the cheque to respective banks</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774934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226524"/>
          </a:xfrm>
        </p:spPr>
        <p:txBody>
          <a:bodyPr/>
          <a:lstStyle/>
          <a:p>
            <a:r>
              <a:rPr lang="en-US" dirty="0" smtClean="0">
                <a:latin typeface="Calibri" panose="020F0502020204030204" pitchFamily="34" charset="0"/>
                <a:cs typeface="Calibri" panose="020F0502020204030204" pitchFamily="34" charset="0"/>
              </a:rPr>
              <a:t>1) Don’t </a:t>
            </a:r>
            <a:r>
              <a:rPr lang="en-US" dirty="0">
                <a:latin typeface="Calibri" panose="020F0502020204030204" pitchFamily="34" charset="0"/>
                <a:cs typeface="Calibri" panose="020F0502020204030204" pitchFamily="34" charset="0"/>
              </a:rPr>
              <a:t>wait for the last minute to complete </a:t>
            </a:r>
            <a:r>
              <a:rPr lang="en-US" dirty="0" smtClean="0">
                <a:latin typeface="Calibri" panose="020F0502020204030204" pitchFamily="34" charset="0"/>
                <a:cs typeface="Calibri" panose="020F0502020204030204" pitchFamily="34" charset="0"/>
              </a:rPr>
              <a:t>the processing </a:t>
            </a:r>
            <a:r>
              <a:rPr lang="en-US" dirty="0">
                <a:latin typeface="Calibri" panose="020F0502020204030204" pitchFamily="34" charset="0"/>
                <a:cs typeface="Calibri" panose="020F0502020204030204" pitchFamily="34" charset="0"/>
              </a:rPr>
              <a:t>of instruments. If for some reason if </a:t>
            </a:r>
            <a:r>
              <a:rPr lang="en-US" dirty="0" smtClean="0">
                <a:latin typeface="Calibri" panose="020F0502020204030204" pitchFamily="34" charset="0"/>
                <a:cs typeface="Calibri" panose="020F0502020204030204" pitchFamily="34" charset="0"/>
              </a:rPr>
              <a:t>the network </a:t>
            </a:r>
            <a:r>
              <a:rPr lang="en-US" dirty="0">
                <a:latin typeface="Calibri" panose="020F0502020204030204" pitchFamily="34" charset="0"/>
                <a:cs typeface="Calibri" panose="020F0502020204030204" pitchFamily="34" charset="0"/>
              </a:rPr>
              <a:t>fails then it will be difficult to </a:t>
            </a:r>
            <a:r>
              <a:rPr lang="en-US" dirty="0" smtClean="0">
                <a:latin typeface="Calibri" panose="020F0502020204030204" pitchFamily="34" charset="0"/>
                <a:cs typeface="Calibri" panose="020F0502020204030204" pitchFamily="34" charset="0"/>
              </a:rPr>
              <a:t>complete </a:t>
            </a:r>
            <a:r>
              <a:rPr lang="en-IN" dirty="0" smtClean="0">
                <a:latin typeface="Calibri" panose="020F0502020204030204" pitchFamily="34" charset="0"/>
                <a:cs typeface="Calibri" panose="020F0502020204030204" pitchFamily="34" charset="0"/>
              </a:rPr>
              <a:t>the </a:t>
            </a:r>
            <a:r>
              <a:rPr lang="en-IN" dirty="0">
                <a:latin typeface="Calibri" panose="020F0502020204030204" pitchFamily="34" charset="0"/>
                <a:cs typeface="Calibri" panose="020F0502020204030204" pitchFamily="34" charset="0"/>
              </a:rPr>
              <a:t>processing</a:t>
            </a:r>
            <a:r>
              <a:rPr lang="en-IN" dirty="0" smtClean="0">
                <a:latin typeface="Calibri" panose="020F0502020204030204" pitchFamily="34" charset="0"/>
                <a:cs typeface="Calibri" panose="020F0502020204030204" pitchFamily="34" charset="0"/>
              </a:rPr>
              <a:t>.</a:t>
            </a:r>
          </a:p>
          <a:p>
            <a:r>
              <a:rPr lang="en-US" dirty="0" smtClean="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Don’t process any instrument which </a:t>
            </a:r>
            <a:r>
              <a:rPr lang="en-US" dirty="0" smtClean="0">
                <a:latin typeface="Calibri" panose="020F0502020204030204" pitchFamily="34" charset="0"/>
                <a:cs typeface="Calibri" panose="020F0502020204030204" pitchFamily="34" charset="0"/>
              </a:rPr>
              <a:t>looks </a:t>
            </a:r>
            <a:r>
              <a:rPr lang="en-IN" dirty="0" smtClean="0">
                <a:latin typeface="Calibri" panose="020F0502020204030204" pitchFamily="34" charset="0"/>
                <a:cs typeface="Calibri" panose="020F0502020204030204" pitchFamily="34" charset="0"/>
              </a:rPr>
              <a:t>suspicious </a:t>
            </a:r>
            <a:r>
              <a:rPr lang="en-IN" dirty="0">
                <a:latin typeface="Calibri" panose="020F0502020204030204" pitchFamily="34" charset="0"/>
                <a:cs typeface="Calibri" panose="020F0502020204030204" pitchFamily="34" charset="0"/>
              </a:rPr>
              <a:t>without further investigation</a:t>
            </a:r>
            <a:r>
              <a:rPr lang="en-IN" dirty="0" smtClean="0">
                <a:latin typeface="Calibri" panose="020F0502020204030204" pitchFamily="34" charset="0"/>
                <a:cs typeface="Calibri" panose="020F0502020204030204" pitchFamily="34" charset="0"/>
              </a:rPr>
              <a:t>.</a:t>
            </a:r>
            <a:endParaRPr lang="en-IN"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3) </a:t>
            </a:r>
            <a:r>
              <a:rPr lang="en-US" dirty="0" smtClean="0">
                <a:latin typeface="Calibri" panose="020F0502020204030204" pitchFamily="34" charset="0"/>
                <a:cs typeface="Calibri" panose="020F0502020204030204" pitchFamily="34" charset="0"/>
              </a:rPr>
              <a:t>Don’t </a:t>
            </a:r>
            <a:r>
              <a:rPr lang="en-US" dirty="0">
                <a:latin typeface="Calibri" panose="020F0502020204030204" pitchFamily="34" charset="0"/>
                <a:cs typeface="Calibri" panose="020F0502020204030204" pitchFamily="34" charset="0"/>
              </a:rPr>
              <a:t>process any instrument which does </a:t>
            </a:r>
            <a:r>
              <a:rPr lang="en-US" dirty="0" smtClean="0">
                <a:latin typeface="Calibri" panose="020F0502020204030204" pitchFamily="34" charset="0"/>
                <a:cs typeface="Calibri" panose="020F0502020204030204" pitchFamily="34" charset="0"/>
              </a:rPr>
              <a:t>not conform </a:t>
            </a:r>
            <a:r>
              <a:rPr lang="en-US" dirty="0">
                <a:latin typeface="Calibri" panose="020F0502020204030204" pitchFamily="34" charset="0"/>
                <a:cs typeface="Calibri" panose="020F0502020204030204" pitchFamily="34" charset="0"/>
              </a:rPr>
              <a:t>to the image specifications </a:t>
            </a:r>
            <a:r>
              <a:rPr lang="en-US" dirty="0" smtClean="0">
                <a:latin typeface="Calibri" panose="020F0502020204030204" pitchFamily="34" charset="0"/>
                <a:cs typeface="Calibri" panose="020F0502020204030204" pitchFamily="34" charset="0"/>
              </a:rPr>
              <a:t>without keeping </a:t>
            </a:r>
            <a:r>
              <a:rPr lang="en-US" dirty="0">
                <a:latin typeface="Calibri" panose="020F0502020204030204" pitchFamily="34" charset="0"/>
                <a:cs typeface="Calibri" panose="020F0502020204030204" pitchFamily="34" charset="0"/>
              </a:rPr>
              <a:t>them separately for physical presentment.</a:t>
            </a:r>
          </a:p>
          <a:p>
            <a:r>
              <a:rPr lang="en-US" dirty="0">
                <a:latin typeface="Calibri" panose="020F0502020204030204" pitchFamily="34" charset="0"/>
                <a:cs typeface="Calibri" panose="020F0502020204030204" pitchFamily="34" charset="0"/>
              </a:rPr>
              <a:t>4</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Don’t process an instrument which is materially altered as it will get returned.</a:t>
            </a:r>
          </a:p>
          <a:p>
            <a:r>
              <a:rPr lang="en-US" dirty="0">
                <a:latin typeface="Calibri" panose="020F0502020204030204" pitchFamily="34" charset="0"/>
                <a:cs typeface="Calibri" panose="020F0502020204030204" pitchFamily="34" charset="0"/>
              </a:rPr>
              <a:t>5</a:t>
            </a:r>
            <a:r>
              <a:rPr lang="en-US" dirty="0" smtClean="0">
                <a:latin typeface="Calibri" panose="020F0502020204030204" pitchFamily="34" charset="0"/>
                <a:cs typeface="Calibri" panose="020F0502020204030204" pitchFamily="34" charset="0"/>
              </a:rPr>
              <a:t>) Don’t </a:t>
            </a:r>
            <a:r>
              <a:rPr lang="en-US" dirty="0">
                <a:latin typeface="Calibri" panose="020F0502020204030204" pitchFamily="34" charset="0"/>
                <a:cs typeface="Calibri" panose="020F0502020204030204" pitchFamily="34" charset="0"/>
              </a:rPr>
              <a:t>keep the return marking pending beyond the session validity period as </a:t>
            </a:r>
            <a:r>
              <a:rPr lang="en-US" dirty="0" smtClean="0">
                <a:latin typeface="Calibri" panose="020F0502020204030204" pitchFamily="34" charset="0"/>
                <a:cs typeface="Calibri" panose="020F0502020204030204" pitchFamily="34" charset="0"/>
              </a:rPr>
              <a:t>returns can’t </a:t>
            </a:r>
            <a:r>
              <a:rPr lang="en-US" dirty="0">
                <a:latin typeface="Calibri" panose="020F0502020204030204" pitchFamily="34" charset="0"/>
                <a:cs typeface="Calibri" panose="020F0502020204030204" pitchFamily="34" charset="0"/>
              </a:rPr>
              <a:t>be marked beyond the validity time.</a:t>
            </a:r>
          </a:p>
          <a:p>
            <a:r>
              <a:rPr lang="en-US" dirty="0" smtClean="0">
                <a:latin typeface="Calibri" panose="020F0502020204030204" pitchFamily="34" charset="0"/>
                <a:cs typeface="Calibri" panose="020F0502020204030204" pitchFamily="34" charset="0"/>
              </a:rPr>
              <a:t>6) </a:t>
            </a:r>
            <a:r>
              <a:rPr lang="en-US" dirty="0">
                <a:latin typeface="Calibri" panose="020F0502020204030204" pitchFamily="34" charset="0"/>
                <a:cs typeface="Calibri" panose="020F0502020204030204" pitchFamily="34" charset="0"/>
              </a:rPr>
              <a:t>Don’t process a paid instrument or duplicate file, ensure internal controls are in place</a:t>
            </a:r>
          </a:p>
          <a:p>
            <a:r>
              <a:rPr lang="en-IN" dirty="0">
                <a:latin typeface="Calibri" panose="020F0502020204030204" pitchFamily="34" charset="0"/>
                <a:cs typeface="Calibri" panose="020F0502020204030204" pitchFamily="34" charset="0"/>
              </a:rPr>
              <a:t>for handling this.</a:t>
            </a:r>
          </a:p>
          <a:p>
            <a:r>
              <a:rPr lang="en-US" dirty="0">
                <a:latin typeface="Calibri" panose="020F0502020204030204" pitchFamily="34" charset="0"/>
                <a:cs typeface="Calibri" panose="020F0502020204030204" pitchFamily="34" charset="0"/>
              </a:rPr>
              <a:t>7</a:t>
            </a:r>
            <a:r>
              <a:rPr lang="en-US" dirty="0" smtClean="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Don’t process any instrument which is scanned beyond the time limit specified </a:t>
            </a:r>
            <a:r>
              <a:rPr lang="en-US" dirty="0" smtClean="0">
                <a:latin typeface="Calibri" panose="020F0502020204030204" pitchFamily="34" charset="0"/>
                <a:cs typeface="Calibri" panose="020F0502020204030204" pitchFamily="34" charset="0"/>
              </a:rPr>
              <a:t>by Clearing House</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Don’t Outward Clearing</a:t>
            </a:r>
            <a:endParaRPr lang="en-IN" sz="3000" dirty="0">
              <a:latin typeface="+mj-lt"/>
            </a:endParaRPr>
          </a:p>
        </p:txBody>
      </p:sp>
    </p:spTree>
    <p:extLst>
      <p:ext uri="{BB962C8B-B14F-4D97-AF65-F5344CB8AC3E}">
        <p14:creationId xmlns:p14="http://schemas.microsoft.com/office/powerpoint/2010/main" val="4198555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2923877"/>
          </a:xfrm>
        </p:spPr>
        <p:txBody>
          <a:bodyPr/>
          <a:lstStyle/>
          <a:p>
            <a:r>
              <a:rPr lang="en-IN" dirty="0" smtClean="0">
                <a:latin typeface="Calibri" panose="020F0502020204030204" pitchFamily="34" charset="0"/>
                <a:cs typeface="Calibri" panose="020F0502020204030204" pitchFamily="34" charset="0"/>
              </a:rPr>
              <a:t>Bank receives inward cheques from other banks through Clearing. The Inward clearing starts when the paying bank receives cheques from Clearing house. Cheques will pass through series of validation process which certify them against the banks standards and principles. In Inward clearing bank plays roles of Paying Bank.</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Example:</a:t>
            </a: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When Paying Bank ( HDFC) receives cheques from other banks through Inward Clearing. Bank verify cheque details and debits the customer account in order or return the cheque with return reason</a:t>
            </a: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cs typeface="Calibri" panose="020F0502020204030204" pitchFamily="34" charset="0"/>
              </a:rPr>
              <a:t>Inward Clearing</a:t>
            </a:r>
            <a:endParaRPr lang="en-IN" sz="3000" dirty="0">
              <a:latin typeface="+mj-lt"/>
              <a:cs typeface="Calibri" panose="020F0502020204030204" pitchFamily="34" charset="0"/>
            </a:endParaRPr>
          </a:p>
        </p:txBody>
      </p:sp>
    </p:spTree>
    <p:extLst>
      <p:ext uri="{BB962C8B-B14F-4D97-AF65-F5344CB8AC3E}">
        <p14:creationId xmlns:p14="http://schemas.microsoft.com/office/powerpoint/2010/main" val="4011379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1485" y="200320"/>
            <a:ext cx="10926987" cy="461665"/>
          </a:xfrm>
        </p:spPr>
        <p:txBody>
          <a:bodyPr/>
          <a:lstStyle/>
          <a:p>
            <a:r>
              <a:rPr lang="en-IN" sz="3000" dirty="0" smtClean="0">
                <a:latin typeface="+mj-lt"/>
              </a:rPr>
              <a:t>Inward Clearing Workflow</a:t>
            </a:r>
            <a:endParaRPr lang="en-IN" sz="3000" dirty="0">
              <a:latin typeface="+mj-lt"/>
            </a:endParaRPr>
          </a:p>
        </p:txBody>
      </p:sp>
      <p:pic>
        <p:nvPicPr>
          <p:cNvPr id="6" name="Content Placeholder 5"/>
          <p:cNvPicPr>
            <a:picLocks noGrp="1" noChangeAspect="1"/>
          </p:cNvPicPr>
          <p:nvPr>
            <p:ph idx="1"/>
          </p:nvPr>
        </p:nvPicPr>
        <p:blipFill>
          <a:blip r:embed="rId2"/>
          <a:stretch>
            <a:fillRect/>
          </a:stretch>
        </p:blipFill>
        <p:spPr>
          <a:xfrm>
            <a:off x="1001485" y="1122218"/>
            <a:ext cx="10926987" cy="4932218"/>
          </a:xfrm>
          <a:prstGeom prst="rect">
            <a:avLst/>
          </a:prstGeom>
        </p:spPr>
      </p:pic>
    </p:spTree>
    <p:extLst>
      <p:ext uri="{BB962C8B-B14F-4D97-AF65-F5344CB8AC3E}">
        <p14:creationId xmlns:p14="http://schemas.microsoft.com/office/powerpoint/2010/main" val="35539369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5" y="858250"/>
            <a:ext cx="10926987" cy="4974514"/>
          </a:xfrm>
        </p:spPr>
        <p:txBody>
          <a:bodyPr/>
          <a:lstStyle/>
          <a:p>
            <a:r>
              <a:rPr lang="en-IN" b="1" dirty="0" smtClean="0">
                <a:latin typeface="Calibri" panose="020F0502020204030204" pitchFamily="34" charset="0"/>
                <a:cs typeface="Calibri" panose="020F0502020204030204" pitchFamily="34" charset="0"/>
              </a:rPr>
              <a:t>Early Cheques: </a:t>
            </a:r>
            <a:r>
              <a:rPr lang="en-IN" dirty="0" smtClean="0">
                <a:latin typeface="Calibri" panose="020F0502020204030204" pitchFamily="34" charset="0"/>
                <a:cs typeface="Calibri" panose="020F0502020204030204" pitchFamily="34" charset="0"/>
              </a:rPr>
              <a:t>Cheques received after cut off time is parked in early cheques que. This will be automatically released to Technical Clearing Option after EOD.</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Technical Clearing: </a:t>
            </a:r>
            <a:r>
              <a:rPr lang="en-IN" dirty="0" smtClean="0">
                <a:latin typeface="Calibri" panose="020F0502020204030204" pitchFamily="34" charset="0"/>
                <a:cs typeface="Calibri" panose="020F0502020204030204" pitchFamily="34" charset="0"/>
              </a:rPr>
              <a:t>Teller verifies the inward cheques such as Date, Amount in Words &amp; Figures, Signature. If the cheque is in order it moves to Financial Clearing . If the cheque is not in order teller can mark the return reason and its moves to Clearing Approval</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Financial Clearing: </a:t>
            </a:r>
            <a:r>
              <a:rPr lang="en-IN" dirty="0" smtClean="0">
                <a:latin typeface="Calibri" panose="020F0502020204030204" pitchFamily="34" charset="0"/>
                <a:cs typeface="Calibri" panose="020F0502020204030204" pitchFamily="34" charset="0"/>
              </a:rPr>
              <a:t>Cheques which have been cleared from Technical clearing moved to Core Banking system and accounts are debited if funds available. Then Cheques will be tagged as Paid moved to Replied Cheques where notification will be send to Central Bank. If funds not available cheques move to Clearing Approval</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Clearing Approval:  </a:t>
            </a:r>
            <a:r>
              <a:rPr lang="en-IN" dirty="0" smtClean="0">
                <a:latin typeface="Calibri" panose="020F0502020204030204" pitchFamily="34" charset="0"/>
                <a:cs typeface="Calibri" panose="020F0502020204030204" pitchFamily="34" charset="0"/>
              </a:rPr>
              <a:t>Checker reviews cheque and pass if required or return the cheque with respective return reason and it will move to Replied Cheques</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Replied Cheques: </a:t>
            </a:r>
            <a:r>
              <a:rPr lang="en-IN" dirty="0" smtClean="0">
                <a:latin typeface="Calibri" panose="020F0502020204030204" pitchFamily="34" charset="0"/>
                <a:cs typeface="Calibri" panose="020F0502020204030204" pitchFamily="34" charset="0"/>
              </a:rPr>
              <a:t>Cheques with Paid and return status are send to Central bank </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675270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913668"/>
            <a:ext cx="10926987" cy="5119350"/>
          </a:xfrm>
        </p:spPr>
        <p:txBody>
          <a:bodyPr/>
          <a:lstStyle/>
          <a:p>
            <a:r>
              <a:rPr lang="en-IN" dirty="0" smtClean="0">
                <a:latin typeface="Calibri" panose="020F0502020204030204" pitchFamily="34" charset="0"/>
                <a:cs typeface="Calibri" panose="020F0502020204030204" pitchFamily="34" charset="0"/>
              </a:rPr>
              <a:t>Below cheque return reasons for Cheque Truncation System</a:t>
            </a:r>
          </a:p>
          <a:p>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Insufficient Funds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Effects not cleared , present again</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Drawer’s signature incomplete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Drawer’s signature differs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Drawer’s signature required</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Alteration require drawer’s authentication</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stopped by drawer</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Payment stopped by court order</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Post Dated Cheque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Stale Dated Cheque</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Cheque irregularly drawn/ amount in words and figures differ</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Not Drawn on us</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Account Closed</a:t>
            </a:r>
          </a:p>
          <a:p>
            <a:pPr marL="285750" indent="-285750">
              <a:buFont typeface="Arial" panose="020B0604020202020204" pitchFamily="34" charset="0"/>
              <a:buChar char="•"/>
            </a:pPr>
            <a:r>
              <a:rPr lang="en-IN" dirty="0" smtClean="0">
                <a:latin typeface="Calibri" panose="020F0502020204030204" pitchFamily="34" charset="0"/>
                <a:cs typeface="Calibri" panose="020F0502020204030204" pitchFamily="34" charset="0"/>
              </a:rPr>
              <a:t>Account Blocked</a:t>
            </a:r>
          </a:p>
          <a:p>
            <a:pPr marL="285750" indent="-285750">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Calibri" panose="020F0502020204030204" pitchFamily="34" charset="0"/>
                <a:cs typeface="Calibri" panose="020F0502020204030204" pitchFamily="34" charset="0"/>
              </a:rPr>
              <a:t>Return Reasons for Cheque Truncation System</a:t>
            </a:r>
            <a:endParaRPr lang="en-IN"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1407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816703"/>
          </a:xfrm>
        </p:spPr>
        <p:txBody>
          <a:bodyPr/>
          <a:lstStyle/>
          <a:p>
            <a:r>
              <a:rPr lang="en-IN" b="1" dirty="0" smtClean="0">
                <a:latin typeface="Calibri" panose="020F0502020204030204" pitchFamily="34" charset="0"/>
                <a:cs typeface="Calibri" panose="020F0502020204030204" pitchFamily="34" charset="0"/>
              </a:rPr>
              <a:t>Accounting Entry for Outward Clearing</a:t>
            </a:r>
          </a:p>
          <a:p>
            <a:endParaRPr lang="en-IN"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Cheque Deposit</a:t>
            </a:r>
          </a:p>
          <a:p>
            <a:r>
              <a:rPr lang="en-IN" dirty="0" smtClean="0">
                <a:latin typeface="Calibri" panose="020F0502020204030204" pitchFamily="34" charset="0"/>
                <a:cs typeface="Calibri" panose="020F0502020204030204" pitchFamily="34" charset="0"/>
              </a:rPr>
              <a:t>Debit Suspense A/C</a:t>
            </a:r>
          </a:p>
          <a:p>
            <a:r>
              <a:rPr lang="en-IN" dirty="0" smtClean="0">
                <a:latin typeface="Calibri" panose="020F0502020204030204" pitchFamily="34" charset="0"/>
                <a:cs typeface="Calibri" panose="020F0502020204030204" pitchFamily="34" charset="0"/>
              </a:rPr>
              <a:t>Credit Customer A/C</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Accounting Entry for Outward Return Clearing</a:t>
            </a:r>
          </a:p>
          <a:p>
            <a:endParaRPr lang="en-IN" b="1"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Cheque Deposit</a:t>
            </a:r>
            <a:endParaRPr lang="en-IN" b="1"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Debit Suspense A/C</a:t>
            </a:r>
          </a:p>
          <a:p>
            <a:r>
              <a:rPr lang="en-IN" dirty="0" smtClean="0">
                <a:latin typeface="Calibri" panose="020F0502020204030204" pitchFamily="34" charset="0"/>
                <a:cs typeface="Calibri" panose="020F0502020204030204" pitchFamily="34" charset="0"/>
              </a:rPr>
              <a:t>Credit Customer A/C</a:t>
            </a:r>
          </a:p>
          <a:p>
            <a:endParaRPr lang="en-IN"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Cheque Deposit Return</a:t>
            </a:r>
            <a:endParaRPr lang="en-IN" b="1"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Debit Customer A/C</a:t>
            </a:r>
          </a:p>
          <a:p>
            <a:r>
              <a:rPr lang="en-IN" dirty="0" smtClean="0">
                <a:latin typeface="Calibri" panose="020F0502020204030204" pitchFamily="34" charset="0"/>
                <a:cs typeface="Calibri" panose="020F0502020204030204" pitchFamily="34" charset="0"/>
              </a:rPr>
              <a:t>Credit Suspense A/c</a:t>
            </a:r>
          </a:p>
          <a:p>
            <a:r>
              <a:rPr lang="en-IN" dirty="0" smtClean="0">
                <a:latin typeface="Calibri" panose="020F0502020204030204" pitchFamily="34" charset="0"/>
                <a:cs typeface="Calibri" panose="020F0502020204030204" pitchFamily="34" charset="0"/>
              </a:rPr>
              <a:t>( Cheque Return Reason)</a:t>
            </a:r>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Accounting Entry for Outward Clearing </a:t>
            </a:r>
            <a:endParaRPr lang="en-IN" sz="3000" dirty="0">
              <a:latin typeface="+mj-lt"/>
            </a:endParaRPr>
          </a:p>
        </p:txBody>
      </p:sp>
    </p:spTree>
    <p:extLst>
      <p:ext uri="{BB962C8B-B14F-4D97-AF65-F5344CB8AC3E}">
        <p14:creationId xmlns:p14="http://schemas.microsoft.com/office/powerpoint/2010/main" val="24869031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631207"/>
            <a:ext cx="10926987" cy="6329938"/>
          </a:xfrm>
        </p:spPr>
        <p:txBody>
          <a:bodyPr/>
          <a:lstStyle/>
          <a:p>
            <a:r>
              <a:rPr lang="en-IN" b="1" dirty="0">
                <a:latin typeface="Calibri" panose="020F0502020204030204" pitchFamily="34" charset="0"/>
                <a:cs typeface="Calibri" panose="020F0502020204030204" pitchFamily="34" charset="0"/>
              </a:rPr>
              <a:t>Accounting Entry for </a:t>
            </a:r>
            <a:r>
              <a:rPr lang="en-IN" b="1" dirty="0" smtClean="0">
                <a:latin typeface="Calibri" panose="020F0502020204030204" pitchFamily="34" charset="0"/>
                <a:cs typeface="Calibri" panose="020F0502020204030204" pitchFamily="34" charset="0"/>
              </a:rPr>
              <a:t>Inward </a:t>
            </a:r>
            <a:r>
              <a:rPr lang="en-IN" b="1" dirty="0">
                <a:latin typeface="Calibri" panose="020F0502020204030204" pitchFamily="34" charset="0"/>
                <a:cs typeface="Calibri" panose="020F0502020204030204" pitchFamily="34" charset="0"/>
              </a:rPr>
              <a:t>Clearing</a:t>
            </a:r>
          </a:p>
          <a:p>
            <a:r>
              <a:rPr lang="en-IN" b="1" dirty="0" smtClean="0">
                <a:latin typeface="Calibri" panose="020F0502020204030204" pitchFamily="34" charset="0"/>
                <a:cs typeface="Calibri" panose="020F0502020204030204" pitchFamily="34" charset="0"/>
              </a:rPr>
              <a:t>Inward Debit</a:t>
            </a:r>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Debit </a:t>
            </a:r>
            <a:r>
              <a:rPr lang="en-IN" dirty="0" smtClean="0">
                <a:latin typeface="Calibri" panose="020F0502020204030204" pitchFamily="34" charset="0"/>
                <a:cs typeface="Calibri" panose="020F0502020204030204" pitchFamily="34" charset="0"/>
              </a:rPr>
              <a:t>Customer </a:t>
            </a:r>
            <a:r>
              <a:rPr lang="en-IN" dirty="0">
                <a:latin typeface="Calibri" panose="020F0502020204030204" pitchFamily="34" charset="0"/>
                <a:cs typeface="Calibri" panose="020F0502020204030204" pitchFamily="34" charset="0"/>
              </a:rPr>
              <a:t>A/C</a:t>
            </a:r>
          </a:p>
          <a:p>
            <a:r>
              <a:rPr lang="en-IN" dirty="0">
                <a:latin typeface="Calibri" panose="020F0502020204030204" pitchFamily="34" charset="0"/>
                <a:cs typeface="Calibri" panose="020F0502020204030204" pitchFamily="34" charset="0"/>
              </a:rPr>
              <a:t>Credit </a:t>
            </a:r>
            <a:r>
              <a:rPr lang="en-IN" dirty="0" smtClean="0">
                <a:latin typeface="Calibri" panose="020F0502020204030204" pitchFamily="34" charset="0"/>
                <a:cs typeface="Calibri" panose="020F0502020204030204" pitchFamily="34" charset="0"/>
              </a:rPr>
              <a:t>Suspense A/C</a:t>
            </a:r>
            <a:endParaRPr lang="en-IN"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Accounting </a:t>
            </a:r>
            <a:r>
              <a:rPr lang="en-IN" b="1" dirty="0">
                <a:latin typeface="Calibri" panose="020F0502020204030204" pitchFamily="34" charset="0"/>
                <a:cs typeface="Calibri" panose="020F0502020204030204" pitchFamily="34" charset="0"/>
              </a:rPr>
              <a:t>Entry for </a:t>
            </a:r>
            <a:r>
              <a:rPr lang="en-IN" b="1" dirty="0" smtClean="0">
                <a:latin typeface="Calibri" panose="020F0502020204030204" pitchFamily="34" charset="0"/>
                <a:cs typeface="Calibri" panose="020F0502020204030204" pitchFamily="34" charset="0"/>
              </a:rPr>
              <a:t>Inward </a:t>
            </a:r>
            <a:r>
              <a:rPr lang="en-IN" b="1" dirty="0">
                <a:latin typeface="Calibri" panose="020F0502020204030204" pitchFamily="34" charset="0"/>
                <a:cs typeface="Calibri" panose="020F0502020204030204" pitchFamily="34" charset="0"/>
              </a:rPr>
              <a:t>Return Clearing</a:t>
            </a:r>
          </a:p>
          <a:p>
            <a:r>
              <a:rPr lang="en-IN" b="1" dirty="0" smtClean="0">
                <a:latin typeface="Calibri" panose="020F0502020204030204" pitchFamily="34" charset="0"/>
                <a:cs typeface="Calibri" panose="020F0502020204030204" pitchFamily="34" charset="0"/>
              </a:rPr>
              <a:t>Inward Debit</a:t>
            </a:r>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Debit </a:t>
            </a:r>
            <a:r>
              <a:rPr lang="en-IN" dirty="0" smtClean="0">
                <a:latin typeface="Calibri" panose="020F0502020204030204" pitchFamily="34" charset="0"/>
                <a:cs typeface="Calibri" panose="020F0502020204030204" pitchFamily="34" charset="0"/>
              </a:rPr>
              <a:t>Customer </a:t>
            </a:r>
            <a:r>
              <a:rPr lang="en-IN" dirty="0">
                <a:latin typeface="Calibri" panose="020F0502020204030204" pitchFamily="34" charset="0"/>
                <a:cs typeface="Calibri" panose="020F0502020204030204" pitchFamily="34" charset="0"/>
              </a:rPr>
              <a:t>A/C</a:t>
            </a:r>
          </a:p>
          <a:p>
            <a:r>
              <a:rPr lang="en-IN" dirty="0">
                <a:latin typeface="Calibri" panose="020F0502020204030204" pitchFamily="34" charset="0"/>
                <a:cs typeface="Calibri" panose="020F0502020204030204" pitchFamily="34" charset="0"/>
              </a:rPr>
              <a:t>Credit </a:t>
            </a:r>
            <a:r>
              <a:rPr lang="en-IN" dirty="0" smtClean="0">
                <a:latin typeface="Calibri" panose="020F0502020204030204" pitchFamily="34" charset="0"/>
                <a:cs typeface="Calibri" panose="020F0502020204030204" pitchFamily="34" charset="0"/>
              </a:rPr>
              <a:t>Suspense A/C</a:t>
            </a:r>
          </a:p>
          <a:p>
            <a:endParaRPr lang="en-IN" dirty="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Inward Return</a:t>
            </a:r>
            <a:endParaRPr lang="en-IN" b="1"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Debit </a:t>
            </a:r>
            <a:r>
              <a:rPr lang="en-IN" dirty="0" smtClean="0">
                <a:latin typeface="Calibri" panose="020F0502020204030204" pitchFamily="34" charset="0"/>
                <a:cs typeface="Calibri" panose="020F0502020204030204" pitchFamily="34" charset="0"/>
              </a:rPr>
              <a:t>Suspense </a:t>
            </a:r>
            <a:r>
              <a:rPr lang="en-IN" dirty="0">
                <a:latin typeface="Calibri" panose="020F0502020204030204" pitchFamily="34" charset="0"/>
                <a:cs typeface="Calibri" panose="020F0502020204030204" pitchFamily="34" charset="0"/>
              </a:rPr>
              <a:t>A/C</a:t>
            </a:r>
          </a:p>
          <a:p>
            <a:r>
              <a:rPr lang="en-IN" dirty="0">
                <a:latin typeface="Calibri" panose="020F0502020204030204" pitchFamily="34" charset="0"/>
                <a:cs typeface="Calibri" panose="020F0502020204030204" pitchFamily="34" charset="0"/>
              </a:rPr>
              <a:t>Credit </a:t>
            </a:r>
            <a:r>
              <a:rPr lang="en-IN" dirty="0" smtClean="0">
                <a:latin typeface="Calibri" panose="020F0502020204030204" pitchFamily="34" charset="0"/>
                <a:cs typeface="Calibri" panose="020F0502020204030204" pitchFamily="34" charset="0"/>
              </a:rPr>
              <a:t>Customer </a:t>
            </a:r>
            <a:r>
              <a:rPr lang="en-IN" dirty="0">
                <a:latin typeface="Calibri" panose="020F0502020204030204" pitchFamily="34" charset="0"/>
                <a:cs typeface="Calibri" panose="020F0502020204030204" pitchFamily="34" charset="0"/>
              </a:rPr>
              <a:t>A/c</a:t>
            </a:r>
          </a:p>
          <a:p>
            <a:r>
              <a:rPr lang="en-IN" dirty="0">
                <a:latin typeface="Calibri" panose="020F0502020204030204" pitchFamily="34" charset="0"/>
                <a:cs typeface="Calibri" panose="020F0502020204030204" pitchFamily="34" charset="0"/>
              </a:rPr>
              <a:t>( Cheque Return Reason</a:t>
            </a:r>
            <a:r>
              <a:rPr lang="en-IN" dirty="0" smtClean="0">
                <a:latin typeface="Calibri" panose="020F0502020204030204" pitchFamily="34" charset="0"/>
                <a:cs typeface="Calibri" panose="020F0502020204030204" pitchFamily="34" charset="0"/>
              </a:rPr>
              <a:t>)</a:t>
            </a:r>
          </a:p>
          <a:p>
            <a:endParaRPr lang="en-IN" dirty="0" smtClean="0">
              <a:latin typeface="Calibri" panose="020F0502020204030204" pitchFamily="34" charset="0"/>
              <a:cs typeface="Calibri" panose="020F0502020204030204" pitchFamily="34" charset="0"/>
            </a:endParaRPr>
          </a:p>
          <a:p>
            <a:r>
              <a:rPr lang="en-IN" b="1" dirty="0" smtClean="0">
                <a:latin typeface="Calibri" panose="020F0502020204030204" pitchFamily="34" charset="0"/>
                <a:cs typeface="Calibri" panose="020F0502020204030204" pitchFamily="34" charset="0"/>
              </a:rPr>
              <a:t>Inward Return Charges</a:t>
            </a:r>
            <a:endParaRPr lang="en-IN" b="1"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Debit Customer A/C</a:t>
            </a:r>
          </a:p>
          <a:p>
            <a:r>
              <a:rPr lang="en-IN" dirty="0" smtClean="0">
                <a:latin typeface="Calibri" panose="020F0502020204030204" pitchFamily="34" charset="0"/>
                <a:cs typeface="Calibri" panose="020F0502020204030204" pitchFamily="34" charset="0"/>
              </a:rPr>
              <a:t>Credit Commission A/C</a:t>
            </a: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a:p>
        </p:txBody>
      </p:sp>
      <p:sp>
        <p:nvSpPr>
          <p:cNvPr id="3" name="Title 2"/>
          <p:cNvSpPr>
            <a:spLocks noGrp="1"/>
          </p:cNvSpPr>
          <p:nvPr>
            <p:ph type="title"/>
          </p:nvPr>
        </p:nvSpPr>
        <p:spPr>
          <a:xfrm>
            <a:off x="1001485" y="200320"/>
            <a:ext cx="10926987" cy="430887"/>
          </a:xfrm>
        </p:spPr>
        <p:txBody>
          <a:bodyPr/>
          <a:lstStyle/>
          <a:p>
            <a:r>
              <a:rPr lang="en-IN" dirty="0"/>
              <a:t>Accounting Entry for </a:t>
            </a:r>
            <a:r>
              <a:rPr lang="en-IN" dirty="0" smtClean="0"/>
              <a:t>Inward </a:t>
            </a:r>
            <a:r>
              <a:rPr lang="en-IN" dirty="0"/>
              <a:t>Clearing </a:t>
            </a:r>
          </a:p>
        </p:txBody>
      </p:sp>
    </p:spTree>
    <p:extLst>
      <p:ext uri="{BB962C8B-B14F-4D97-AF65-F5344CB8AC3E}">
        <p14:creationId xmlns:p14="http://schemas.microsoft.com/office/powerpoint/2010/main" val="3456031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148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437112"/>
          </a:xfrm>
        </p:spPr>
        <p:txBody>
          <a:bodyPr/>
          <a:lstStyle/>
          <a:p>
            <a:r>
              <a:rPr lang="en-US" dirty="0">
                <a:latin typeface="Calibri" panose="020F0502020204030204" pitchFamily="34" charset="0"/>
                <a:cs typeface="Calibri" panose="020F0502020204030204" pitchFamily="34" charset="0"/>
              </a:rPr>
              <a:t>A </a:t>
            </a:r>
            <a:r>
              <a:rPr lang="en-US" dirty="0" err="1">
                <a:latin typeface="Calibri" panose="020F0502020204030204" pitchFamily="34" charset="0"/>
                <a:cs typeface="Calibri" panose="020F0502020204030204" pitchFamily="34" charset="0"/>
              </a:rPr>
              <a:t>cheque</a:t>
            </a:r>
            <a:r>
              <a:rPr lang="en-US" dirty="0">
                <a:latin typeface="Calibri" panose="020F0502020204030204" pitchFamily="34" charset="0"/>
                <a:cs typeface="Calibri" panose="020F0502020204030204" pitchFamily="34" charset="0"/>
              </a:rPr>
              <a:t> is a </a:t>
            </a:r>
            <a:r>
              <a:rPr lang="en-US" dirty="0" smtClean="0">
                <a:latin typeface="Calibri" panose="020F0502020204030204" pitchFamily="34" charset="0"/>
                <a:cs typeface="Calibri" panose="020F0502020204030204" pitchFamily="34" charset="0"/>
              </a:rPr>
              <a:t>negotiable instrument </a:t>
            </a:r>
            <a:r>
              <a:rPr lang="en-US" dirty="0">
                <a:latin typeface="Calibri" panose="020F0502020204030204" pitchFamily="34" charset="0"/>
                <a:cs typeface="Calibri" panose="020F0502020204030204" pitchFamily="34" charset="0"/>
              </a:rPr>
              <a:t>instructing </a:t>
            </a:r>
            <a:r>
              <a:rPr lang="en-US" dirty="0" smtClean="0">
                <a:latin typeface="Calibri" panose="020F0502020204030204" pitchFamily="34" charset="0"/>
                <a:cs typeface="Calibri" panose="020F0502020204030204" pitchFamily="34" charset="0"/>
              </a:rPr>
              <a:t>a financial institution </a:t>
            </a:r>
            <a:r>
              <a:rPr lang="en-US" dirty="0">
                <a:latin typeface="Calibri" panose="020F0502020204030204" pitchFamily="34" charset="0"/>
                <a:cs typeface="Calibri" panose="020F0502020204030204" pitchFamily="34" charset="0"/>
              </a:rPr>
              <a:t>to pay a specific amount of a specific currency from a </a:t>
            </a:r>
            <a:r>
              <a:rPr lang="en-US" dirty="0" smtClean="0">
                <a:latin typeface="Calibri" panose="020F0502020204030204" pitchFamily="34" charset="0"/>
                <a:cs typeface="Calibri" panose="020F0502020204030204" pitchFamily="34" charset="0"/>
              </a:rPr>
              <a:t>specified transactional account </a:t>
            </a:r>
            <a:r>
              <a:rPr lang="en-US" dirty="0">
                <a:latin typeface="Calibri" panose="020F0502020204030204" pitchFamily="34" charset="0"/>
                <a:cs typeface="Calibri" panose="020F0502020204030204" pitchFamily="34" charset="0"/>
              </a:rPr>
              <a:t>held in the drawer's name with that institution. Both the drawer and payee may </a:t>
            </a:r>
            <a:r>
              <a:rPr lang="en-US" dirty="0" smtClean="0">
                <a:latin typeface="Calibri" panose="020F0502020204030204" pitchFamily="34" charset="0"/>
                <a:cs typeface="Calibri" panose="020F0502020204030204" pitchFamily="34" charset="0"/>
              </a:rPr>
              <a:t>be natural persons or legal entities. </a:t>
            </a:r>
            <a:r>
              <a:rPr lang="en-US" dirty="0" err="1">
                <a:latin typeface="Calibri" panose="020F0502020204030204" pitchFamily="34" charset="0"/>
                <a:cs typeface="Calibri" panose="020F0502020204030204" pitchFamily="34" charset="0"/>
              </a:rPr>
              <a:t>Cheques</a:t>
            </a:r>
            <a:r>
              <a:rPr lang="en-US" dirty="0">
                <a:latin typeface="Calibri" panose="020F0502020204030204" pitchFamily="34" charset="0"/>
                <a:cs typeface="Calibri" panose="020F0502020204030204" pitchFamily="34" charset="0"/>
              </a:rPr>
              <a:t> are order instruments, and are not in general payable simply to the bearer </a:t>
            </a:r>
            <a:r>
              <a:rPr lang="en-US" dirty="0" smtClean="0">
                <a:latin typeface="Calibri" panose="020F0502020204030204" pitchFamily="34" charset="0"/>
                <a:cs typeface="Calibri" panose="020F0502020204030204" pitchFamily="34" charset="0"/>
              </a:rPr>
              <a:t>as bearer in instruments </a:t>
            </a:r>
            <a:r>
              <a:rPr lang="en-US" dirty="0">
                <a:latin typeface="Calibri" panose="020F0502020204030204" pitchFamily="34" charset="0"/>
                <a:cs typeface="Calibri" panose="020F0502020204030204" pitchFamily="34" charset="0"/>
              </a:rPr>
              <a:t>are, but must be paid to the payee</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The four main items on a </a:t>
            </a:r>
            <a:r>
              <a:rPr lang="en-US" dirty="0" err="1" smtClean="0">
                <a:latin typeface="Calibri" panose="020F0502020204030204" pitchFamily="34" charset="0"/>
                <a:cs typeface="Calibri" panose="020F0502020204030204" pitchFamily="34" charset="0"/>
              </a:rPr>
              <a:t>cheque</a:t>
            </a:r>
            <a:r>
              <a:rPr lang="en-US" dirty="0" smtClean="0">
                <a:latin typeface="Calibri" panose="020F0502020204030204" pitchFamily="34" charset="0"/>
                <a:cs typeface="Calibri" panose="020F0502020204030204" pitchFamily="34" charset="0"/>
              </a:rPr>
              <a:t> are</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Drawer – the person or entity who makes the </a:t>
            </a:r>
            <a:r>
              <a:rPr lang="en-US" dirty="0" err="1" smtClean="0">
                <a:latin typeface="Calibri" panose="020F0502020204030204" pitchFamily="34" charset="0"/>
                <a:cs typeface="Calibri" panose="020F0502020204030204" pitchFamily="34" charset="0"/>
              </a:rPr>
              <a:t>cheque</a:t>
            </a:r>
            <a:endParaRPr lang="en-US" dirty="0" smtClean="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Payee – the recipient of the money </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Drawee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 the bank or other financial Institution  where the </a:t>
            </a:r>
            <a:r>
              <a:rPr lang="en-US" dirty="0" err="1" smtClean="0">
                <a:latin typeface="Calibri" panose="020F0502020204030204" pitchFamily="34" charset="0"/>
                <a:cs typeface="Calibri" panose="020F0502020204030204" pitchFamily="34" charset="0"/>
              </a:rPr>
              <a:t>cheque</a:t>
            </a:r>
            <a:r>
              <a:rPr lang="en-US" dirty="0" smtClean="0">
                <a:latin typeface="Calibri" panose="020F0502020204030204" pitchFamily="34" charset="0"/>
                <a:cs typeface="Calibri" panose="020F0502020204030204" pitchFamily="34" charset="0"/>
              </a:rPr>
              <a:t> can be presented for payment</a:t>
            </a:r>
          </a:p>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Amount – the currency amount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smtClean="0"/>
              <a:t>Cheque</a:t>
            </a:r>
            <a:endParaRPr lang="en-IN" dirty="0"/>
          </a:p>
        </p:txBody>
      </p:sp>
    </p:spTree>
    <p:extLst>
      <p:ext uri="{BB962C8B-B14F-4D97-AF65-F5344CB8AC3E}">
        <p14:creationId xmlns:p14="http://schemas.microsoft.com/office/powerpoint/2010/main" val="3332913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739759"/>
          </a:xfrm>
        </p:spPr>
        <p:txBody>
          <a:bodyPr/>
          <a:lstStyle/>
          <a:p>
            <a:r>
              <a:rPr lang="en-US" dirty="0">
                <a:latin typeface="Calibri" panose="020F0502020204030204" pitchFamily="34" charset="0"/>
                <a:cs typeface="Calibri" panose="020F0502020204030204" pitchFamily="34" charset="0"/>
              </a:rPr>
              <a:t>MICR (Magnetic Ink Character Recognition) code is a machine readable code used for processing and clearance of </a:t>
            </a:r>
            <a:r>
              <a:rPr lang="en-US" dirty="0" err="1">
                <a:latin typeface="Calibri" panose="020F0502020204030204" pitchFamily="34" charset="0"/>
                <a:cs typeface="Calibri" panose="020F0502020204030204" pitchFamily="34" charset="0"/>
              </a:rPr>
              <a:t>cheques</a:t>
            </a:r>
            <a:r>
              <a:rPr lang="en-US" dirty="0">
                <a:latin typeface="Calibri" panose="020F0502020204030204" pitchFamily="34" charset="0"/>
                <a:cs typeface="Calibri" panose="020F0502020204030204" pitchFamily="34" charset="0"/>
              </a:rPr>
              <a:t>. It is used to identify the bank branch to which the </a:t>
            </a:r>
            <a:r>
              <a:rPr lang="en-US" dirty="0" err="1">
                <a:latin typeface="Calibri" panose="020F0502020204030204" pitchFamily="34" charset="0"/>
                <a:cs typeface="Calibri" panose="020F0502020204030204" pitchFamily="34" charset="0"/>
              </a:rPr>
              <a:t>cheque</a:t>
            </a:r>
            <a:r>
              <a:rPr lang="en-US" dirty="0">
                <a:latin typeface="Calibri" panose="020F0502020204030204" pitchFamily="34" charset="0"/>
                <a:cs typeface="Calibri" panose="020F0502020204030204" pitchFamily="34" charset="0"/>
              </a:rPr>
              <a:t> belongs. When a </a:t>
            </a:r>
            <a:r>
              <a:rPr lang="en-US" dirty="0" err="1">
                <a:latin typeface="Calibri" panose="020F0502020204030204" pitchFamily="34" charset="0"/>
                <a:cs typeface="Calibri" panose="020F0502020204030204" pitchFamily="34" charset="0"/>
              </a:rPr>
              <a:t>cheque</a:t>
            </a:r>
            <a:r>
              <a:rPr lang="en-US" dirty="0">
                <a:latin typeface="Calibri" panose="020F0502020204030204" pitchFamily="34" charset="0"/>
                <a:cs typeface="Calibri" panose="020F0502020204030204" pitchFamily="34" charset="0"/>
              </a:rPr>
              <a:t> goes for clearing, this code is read by a magnetic reader and then automatically sorted. MICR technology speeds up the whole process compared to manual reading and sorting</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endParaRPr lang="en-US" dirty="0" smtClean="0">
              <a:latin typeface="Calibri" panose="020F0502020204030204" pitchFamily="34" charset="0"/>
              <a:cs typeface="Calibri" panose="020F0502020204030204" pitchFamily="34" charset="0"/>
            </a:endParaRPr>
          </a:p>
          <a:p>
            <a:r>
              <a:rPr lang="en-US" dirty="0"/>
              <a:t>An MICR code is a 9-digit code that </a:t>
            </a:r>
            <a:endParaRPr lang="en-US" dirty="0" smtClean="0"/>
          </a:p>
          <a:p>
            <a:r>
              <a:rPr lang="en-US" dirty="0" smtClean="0"/>
              <a:t>uniquely </a:t>
            </a:r>
            <a:r>
              <a:rPr lang="en-US" dirty="0"/>
              <a:t>identifies the bank and branch </a:t>
            </a:r>
            <a:endParaRPr lang="en-US" dirty="0" smtClean="0"/>
          </a:p>
          <a:p>
            <a:r>
              <a:rPr lang="en-US" dirty="0" smtClean="0"/>
              <a:t>participating </a:t>
            </a:r>
            <a:r>
              <a:rPr lang="en-US" dirty="0"/>
              <a:t>in an Electronic Clearing </a:t>
            </a:r>
            <a:endParaRPr lang="en-US" dirty="0" smtClean="0"/>
          </a:p>
          <a:p>
            <a:r>
              <a:rPr lang="en-US" dirty="0" smtClean="0"/>
              <a:t>System </a:t>
            </a:r>
            <a:r>
              <a:rPr lang="en-US" dirty="0"/>
              <a:t>(ECS). It comprises of 3 parts</a:t>
            </a:r>
            <a:r>
              <a:rPr lang="en-US" dirty="0" smtClean="0"/>
              <a:t>:</a:t>
            </a:r>
          </a:p>
          <a:p>
            <a:r>
              <a:rPr lang="en-US" dirty="0" smtClean="0"/>
              <a:t> </a:t>
            </a:r>
            <a:r>
              <a:rPr lang="en-US" dirty="0"/>
              <a:t>The first three digits represent the </a:t>
            </a:r>
            <a:r>
              <a:rPr lang="en-US" dirty="0" smtClean="0"/>
              <a:t>city</a:t>
            </a:r>
          </a:p>
          <a:p>
            <a:r>
              <a:rPr lang="en-US" dirty="0" smtClean="0"/>
              <a:t> </a:t>
            </a:r>
            <a:r>
              <a:rPr lang="en-US" dirty="0"/>
              <a:t>(City Code). They are aligned with the </a:t>
            </a:r>
            <a:endParaRPr lang="en-US" dirty="0" smtClean="0"/>
          </a:p>
          <a:p>
            <a:r>
              <a:rPr lang="en-US" dirty="0" smtClean="0"/>
              <a:t>PIN </a:t>
            </a:r>
            <a:r>
              <a:rPr lang="en-US" dirty="0"/>
              <a:t>code we use for postal </a:t>
            </a:r>
            <a:r>
              <a:rPr lang="en-US" dirty="0" smtClean="0"/>
              <a:t>addresses</a:t>
            </a:r>
          </a:p>
          <a:p>
            <a:r>
              <a:rPr lang="en-US" dirty="0" smtClean="0"/>
              <a:t> </a:t>
            </a:r>
            <a:r>
              <a:rPr lang="en-US" dirty="0"/>
              <a:t>in India.</a:t>
            </a:r>
          </a:p>
          <a:p>
            <a:endParaRPr lang="en-US" dirty="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p:txBody>
          <a:bodyPr/>
          <a:lstStyle/>
          <a:p>
            <a:r>
              <a:rPr lang="en-IN" dirty="0" smtClean="0"/>
              <a:t>MICR – Magnetic Ink Character Recognition</a:t>
            </a:r>
            <a:endParaRPr lang="en-IN" dirty="0"/>
          </a:p>
        </p:txBody>
      </p:sp>
      <p:pic>
        <p:nvPicPr>
          <p:cNvPr id="5" name="Picture 4"/>
          <p:cNvPicPr>
            <a:picLocks noChangeAspect="1"/>
          </p:cNvPicPr>
          <p:nvPr/>
        </p:nvPicPr>
        <p:blipFill>
          <a:blip r:embed="rId2"/>
          <a:stretch>
            <a:fillRect/>
          </a:stretch>
        </p:blipFill>
        <p:spPr>
          <a:xfrm>
            <a:off x="5043054" y="2673927"/>
            <a:ext cx="7148945" cy="3228235"/>
          </a:xfrm>
          <a:prstGeom prst="rect">
            <a:avLst/>
          </a:prstGeom>
        </p:spPr>
      </p:pic>
    </p:spTree>
    <p:extLst>
      <p:ext uri="{BB962C8B-B14F-4D97-AF65-F5344CB8AC3E}">
        <p14:creationId xmlns:p14="http://schemas.microsoft.com/office/powerpoint/2010/main" val="1018875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4283224"/>
          </a:xfrm>
        </p:spPr>
        <p:txBody>
          <a:bodyPr/>
          <a:lstStyle/>
          <a:p>
            <a:r>
              <a:rPr lang="en-US" dirty="0">
                <a:latin typeface="Calibri" panose="020F0502020204030204" pitchFamily="34" charset="0"/>
                <a:cs typeface="Calibri" panose="020F0502020204030204" pitchFamily="34" charset="0"/>
              </a:rPr>
              <a:t>A demand draft or a DD is a negotiable instrument issued by the bank. The meaning of negotiable instrument is that it guarantees a certain amount of payment mentioning the name of the payee. It cannot be transferred to another person in any situation</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bank issues the draft to a client (drawer) directing another bank or own branch to pay the specific amount to the payee. Demand drafts can be compared to </a:t>
            </a:r>
            <a:r>
              <a:rPr lang="en-US" dirty="0" err="1">
                <a:latin typeface="Calibri" panose="020F0502020204030204" pitchFamily="34" charset="0"/>
                <a:cs typeface="Calibri" panose="020F0502020204030204" pitchFamily="34" charset="0"/>
              </a:rPr>
              <a:t>cheques</a:t>
            </a:r>
            <a:r>
              <a:rPr lang="en-US" dirty="0">
                <a:latin typeface="Calibri" panose="020F0502020204030204" pitchFamily="34" charset="0"/>
                <a:cs typeface="Calibri" panose="020F0502020204030204" pitchFamily="34" charset="0"/>
              </a:rPr>
              <a:t> but these are hard to counterfeit and more secure. This is because the drawer has to pay before issuing a demand draft to the bank whereas </a:t>
            </a:r>
            <a:r>
              <a:rPr lang="en-US" dirty="0" err="1">
                <a:latin typeface="Calibri" panose="020F0502020204030204" pitchFamily="34" charset="0"/>
                <a:cs typeface="Calibri" panose="020F0502020204030204" pitchFamily="34" charset="0"/>
              </a:rPr>
              <a:t>cheque</a:t>
            </a:r>
            <a:r>
              <a:rPr lang="en-US" dirty="0">
                <a:latin typeface="Calibri" panose="020F0502020204030204" pitchFamily="34" charset="0"/>
                <a:cs typeface="Calibri" panose="020F0502020204030204" pitchFamily="34" charset="0"/>
              </a:rPr>
              <a:t> can be issued without ensuring the sufficient funds in your bank account. Therefore, </a:t>
            </a:r>
            <a:r>
              <a:rPr lang="en-US" dirty="0" err="1">
                <a:latin typeface="Calibri" panose="020F0502020204030204" pitchFamily="34" charset="0"/>
                <a:cs typeface="Calibri" panose="020F0502020204030204" pitchFamily="34" charset="0"/>
              </a:rPr>
              <a:t>cheques</a:t>
            </a:r>
            <a:r>
              <a:rPr lang="en-US" dirty="0">
                <a:latin typeface="Calibri" panose="020F0502020204030204" pitchFamily="34" charset="0"/>
                <a:cs typeface="Calibri" panose="020F0502020204030204" pitchFamily="34" charset="0"/>
              </a:rPr>
              <a:t> can bounce but drafts assure a safe and on-time payment</a:t>
            </a:r>
            <a:r>
              <a:rPr lang="en-US" dirty="0" smtClean="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drafts are payable on demand.  It cannot be paid to the bearer but the beneficiary has to present the instrument directly to the branch. It can also be collected by the clearing mechanism of the bank. Mostly, demand drafts are issued in situations where the parties are unknown to each other and lack trust. It comes handy in such situations as there are almost no chances of fraud and counterfeiting.</a:t>
            </a:r>
          </a:p>
          <a:p>
            <a:endParaRPr lang="en-IN" dirty="0">
              <a:latin typeface="Calibri" panose="020F0502020204030204" pitchFamily="34" charset="0"/>
              <a:cs typeface="Calibri" panose="020F0502020204030204" pitchFamily="34" charset="0"/>
            </a:endParaRPr>
          </a:p>
        </p:txBody>
      </p:sp>
      <p:sp>
        <p:nvSpPr>
          <p:cNvPr id="3" name="Title 2"/>
          <p:cNvSpPr>
            <a:spLocks noGrp="1"/>
          </p:cNvSpPr>
          <p:nvPr>
            <p:ph type="title"/>
          </p:nvPr>
        </p:nvSpPr>
        <p:spPr>
          <a:xfrm>
            <a:off x="1001485" y="200320"/>
            <a:ext cx="10926987" cy="461665"/>
          </a:xfrm>
        </p:spPr>
        <p:txBody>
          <a:bodyPr/>
          <a:lstStyle/>
          <a:p>
            <a:r>
              <a:rPr lang="en-IN" sz="3000" dirty="0" smtClean="0">
                <a:latin typeface="+mj-lt"/>
              </a:rPr>
              <a:t>Demand Draft</a:t>
            </a:r>
            <a:endParaRPr lang="en-IN" sz="3000" dirty="0">
              <a:latin typeface="+mj-lt"/>
            </a:endParaRPr>
          </a:p>
        </p:txBody>
      </p:sp>
    </p:spTree>
    <p:extLst>
      <p:ext uri="{BB962C8B-B14F-4D97-AF65-F5344CB8AC3E}">
        <p14:creationId xmlns:p14="http://schemas.microsoft.com/office/powerpoint/2010/main" val="1229944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885959"/>
            <a:ext cx="10926987" cy="5370701"/>
          </a:xfrm>
        </p:spPr>
        <p:txBody>
          <a:bodyPr/>
          <a:lstStyle/>
          <a:p>
            <a:r>
              <a:rPr lang="en-US" dirty="0"/>
              <a:t>Truncation is the process of stopping the flow </a:t>
            </a:r>
            <a:r>
              <a:rPr lang="en-US" dirty="0" smtClean="0"/>
              <a:t>of the </a:t>
            </a:r>
            <a:r>
              <a:rPr lang="en-US" dirty="0"/>
              <a:t>physical </a:t>
            </a:r>
            <a:r>
              <a:rPr lang="en-US" dirty="0" err="1"/>
              <a:t>cheque</a:t>
            </a:r>
            <a:r>
              <a:rPr lang="en-US" dirty="0"/>
              <a:t> issued by a drawer at </a:t>
            </a:r>
            <a:r>
              <a:rPr lang="en-US" dirty="0" smtClean="0"/>
              <a:t>some point </a:t>
            </a:r>
            <a:r>
              <a:rPr lang="en-US" dirty="0"/>
              <a:t>with the </a:t>
            </a:r>
            <a:r>
              <a:rPr lang="en-US" dirty="0" smtClean="0"/>
              <a:t>presenting </a:t>
            </a:r>
            <a:r>
              <a:rPr lang="en-US" dirty="0"/>
              <a:t>bank </a:t>
            </a:r>
            <a:r>
              <a:rPr lang="en-US" dirty="0" err="1"/>
              <a:t>en</a:t>
            </a:r>
            <a:r>
              <a:rPr lang="en-US" dirty="0"/>
              <a:t>-route to </a:t>
            </a:r>
            <a:r>
              <a:rPr lang="en-US" dirty="0" smtClean="0"/>
              <a:t>the drawee </a:t>
            </a:r>
            <a:r>
              <a:rPr lang="en-US" dirty="0"/>
              <a:t>bank branch. In its place an </a:t>
            </a:r>
            <a:r>
              <a:rPr lang="en-US" dirty="0" smtClean="0"/>
              <a:t>electronic image </a:t>
            </a:r>
            <a:r>
              <a:rPr lang="en-US" dirty="0"/>
              <a:t>of the </a:t>
            </a:r>
            <a:r>
              <a:rPr lang="en-US" dirty="0" err="1"/>
              <a:t>cheque</a:t>
            </a:r>
            <a:r>
              <a:rPr lang="en-US" dirty="0"/>
              <a:t> is transmitted to the </a:t>
            </a:r>
            <a:r>
              <a:rPr lang="en-US" dirty="0" smtClean="0"/>
              <a:t>drawee branch </a:t>
            </a:r>
            <a:r>
              <a:rPr lang="en-US" dirty="0"/>
              <a:t>by the clearing house, along with </a:t>
            </a:r>
            <a:r>
              <a:rPr lang="en-US" dirty="0" smtClean="0"/>
              <a:t>relevant information </a:t>
            </a:r>
            <a:r>
              <a:rPr lang="en-US" dirty="0"/>
              <a:t>like data on the MICR band, date of</a:t>
            </a:r>
          </a:p>
          <a:p>
            <a:r>
              <a:rPr lang="en-IN" dirty="0"/>
              <a:t>presentation, presenting bank, etc</a:t>
            </a:r>
            <a:r>
              <a:rPr lang="en-IN" dirty="0" smtClean="0"/>
              <a:t>.</a:t>
            </a:r>
          </a:p>
          <a:p>
            <a:endParaRPr lang="en-IN" dirty="0"/>
          </a:p>
          <a:p>
            <a:pPr marL="285750" indent="-285750">
              <a:buFont typeface="Arial" panose="020B0604020202020204" pitchFamily="34" charset="0"/>
              <a:buChar char="•"/>
            </a:pPr>
            <a:r>
              <a:rPr lang="en-IN" dirty="0" smtClean="0"/>
              <a:t>Electronic images of the cheques are captured for processing</a:t>
            </a:r>
          </a:p>
          <a:p>
            <a:pPr marL="285750" indent="-285750">
              <a:buFont typeface="Arial" panose="020B0604020202020204" pitchFamily="34" charset="0"/>
              <a:buChar char="•"/>
            </a:pPr>
            <a:r>
              <a:rPr lang="en-IN" dirty="0" smtClean="0"/>
              <a:t>The MICR data in the cheques will be captured as present on MICR band</a:t>
            </a:r>
          </a:p>
          <a:p>
            <a:pPr marL="285750" indent="-285750">
              <a:buFont typeface="Arial" panose="020B0604020202020204" pitchFamily="34" charset="0"/>
              <a:buChar char="•"/>
            </a:pPr>
            <a:r>
              <a:rPr lang="en-IN" dirty="0" smtClean="0"/>
              <a:t>Amount is captured manually</a:t>
            </a:r>
          </a:p>
          <a:p>
            <a:pPr marL="285750" indent="-285750">
              <a:buFont typeface="Arial" panose="020B0604020202020204" pitchFamily="34" charset="0"/>
              <a:buChar char="•"/>
            </a:pPr>
            <a:r>
              <a:rPr lang="en-IN" dirty="0" smtClean="0"/>
              <a:t>Captured images along with the data are exchanged across the banks</a:t>
            </a:r>
          </a:p>
          <a:p>
            <a:pPr marL="285750" indent="-285750">
              <a:buFont typeface="Arial" panose="020B0604020202020204" pitchFamily="34" charset="0"/>
              <a:buChar char="•"/>
            </a:pPr>
            <a:r>
              <a:rPr lang="en-IN" dirty="0" smtClean="0"/>
              <a:t>The images and data are getting transmitted over the secured network</a:t>
            </a:r>
          </a:p>
          <a:p>
            <a:pPr marL="285750" indent="-285750">
              <a:buFont typeface="Arial" panose="020B0604020202020204" pitchFamily="34" charset="0"/>
              <a:buChar char="•"/>
            </a:pPr>
            <a:r>
              <a:rPr lang="en-IN" dirty="0" smtClean="0"/>
              <a:t>The Settlement of the CTS happens on the basis of MICR data captured from the cheques</a:t>
            </a:r>
          </a:p>
          <a:p>
            <a:pPr marL="285750" indent="-285750">
              <a:buFont typeface="Arial" panose="020B0604020202020204" pitchFamily="34" charset="0"/>
              <a:buChar char="•"/>
            </a:pPr>
            <a:r>
              <a:rPr lang="en-IN" dirty="0" smtClean="0"/>
              <a:t>Physical cheques are retained at the presenting bank itself.</a:t>
            </a:r>
          </a:p>
          <a:p>
            <a:pPr marL="285750" indent="-285750">
              <a:buFont typeface="Arial" panose="020B0604020202020204" pitchFamily="34" charset="0"/>
              <a:buChar char="•"/>
            </a:pPr>
            <a:endParaRPr lang="en-IN" dirty="0"/>
          </a:p>
          <a:p>
            <a:r>
              <a:rPr lang="en-IN" dirty="0" smtClean="0"/>
              <a:t>In Cheque Truncation System we have two types of Clearing</a:t>
            </a:r>
          </a:p>
          <a:p>
            <a:endParaRPr lang="en-IN" dirty="0" smtClean="0"/>
          </a:p>
          <a:p>
            <a:pPr marL="285750" indent="-285750">
              <a:buFont typeface="Arial" panose="020B0604020202020204" pitchFamily="34" charset="0"/>
              <a:buChar char="•"/>
            </a:pPr>
            <a:r>
              <a:rPr lang="en-IN" dirty="0" smtClean="0"/>
              <a:t>Outward Clearing</a:t>
            </a:r>
          </a:p>
          <a:p>
            <a:pPr marL="285750" indent="-285750">
              <a:buFont typeface="Arial" panose="020B0604020202020204" pitchFamily="34" charset="0"/>
              <a:buChar char="•"/>
            </a:pPr>
            <a:r>
              <a:rPr lang="en-IN" dirty="0" smtClean="0"/>
              <a:t>Inward Clearing</a:t>
            </a:r>
          </a:p>
          <a:p>
            <a:endParaRPr lang="en-US" dirty="0"/>
          </a:p>
        </p:txBody>
      </p:sp>
      <p:sp>
        <p:nvSpPr>
          <p:cNvPr id="3" name="Title 2"/>
          <p:cNvSpPr>
            <a:spLocks noGrp="1"/>
          </p:cNvSpPr>
          <p:nvPr>
            <p:ph type="title"/>
          </p:nvPr>
        </p:nvSpPr>
        <p:spPr/>
        <p:txBody>
          <a:bodyPr/>
          <a:lstStyle/>
          <a:p>
            <a:r>
              <a:rPr lang="en-IN" dirty="0" smtClean="0"/>
              <a:t>Cheque Truncation System</a:t>
            </a:r>
            <a:endParaRPr lang="en-IN" dirty="0"/>
          </a:p>
        </p:txBody>
      </p:sp>
    </p:spTree>
    <p:extLst>
      <p:ext uri="{BB962C8B-B14F-4D97-AF65-F5344CB8AC3E}">
        <p14:creationId xmlns:p14="http://schemas.microsoft.com/office/powerpoint/2010/main" val="2126581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5" y="1108365"/>
            <a:ext cx="10926987" cy="4765962"/>
          </a:xfrm>
          <a:prstGeom prst="rect">
            <a:avLst/>
          </a:prstGeom>
        </p:spPr>
      </p:pic>
      <p:sp>
        <p:nvSpPr>
          <p:cNvPr id="3" name="Title 2"/>
          <p:cNvSpPr>
            <a:spLocks noGrp="1"/>
          </p:cNvSpPr>
          <p:nvPr>
            <p:ph type="title"/>
          </p:nvPr>
        </p:nvSpPr>
        <p:spPr>
          <a:xfrm>
            <a:off x="1001485" y="200320"/>
            <a:ext cx="10926987" cy="461665"/>
          </a:xfrm>
        </p:spPr>
        <p:txBody>
          <a:bodyPr/>
          <a:lstStyle/>
          <a:p>
            <a:r>
              <a:rPr lang="en-IN" sz="3000" dirty="0" smtClean="0">
                <a:latin typeface="+mj-lt"/>
              </a:rPr>
              <a:t>Benefits of Cheque Truncation System</a:t>
            </a:r>
            <a:endParaRPr lang="en-IN" sz="3000" dirty="0">
              <a:latin typeface="+mj-lt"/>
            </a:endParaRPr>
          </a:p>
        </p:txBody>
      </p:sp>
    </p:spTree>
    <p:extLst>
      <p:ext uri="{BB962C8B-B14F-4D97-AF65-F5344CB8AC3E}">
        <p14:creationId xmlns:p14="http://schemas.microsoft.com/office/powerpoint/2010/main" val="16154398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rot="5400000">
            <a:off x="3929594" y="-2013710"/>
            <a:ext cx="5070766" cy="10926987"/>
          </a:xfrm>
          <a:prstGeom prst="rect">
            <a:avLst/>
          </a:prstGeom>
        </p:spPr>
      </p:pic>
      <p:sp>
        <p:nvSpPr>
          <p:cNvPr id="3" name="Title 2"/>
          <p:cNvSpPr>
            <a:spLocks noGrp="1"/>
          </p:cNvSpPr>
          <p:nvPr>
            <p:ph type="title"/>
          </p:nvPr>
        </p:nvSpPr>
        <p:spPr>
          <a:xfrm>
            <a:off x="1001485" y="200320"/>
            <a:ext cx="10926987" cy="461665"/>
          </a:xfrm>
        </p:spPr>
        <p:txBody>
          <a:bodyPr/>
          <a:lstStyle/>
          <a:p>
            <a:r>
              <a:rPr lang="en-IN" sz="3000" dirty="0" smtClean="0">
                <a:latin typeface="+mj-lt"/>
              </a:rPr>
              <a:t>Cheque Truncation System Flow</a:t>
            </a:r>
            <a:endParaRPr lang="en-IN" sz="3000" dirty="0">
              <a:latin typeface="+mj-lt"/>
            </a:endParaRPr>
          </a:p>
        </p:txBody>
      </p:sp>
    </p:spTree>
    <p:extLst>
      <p:ext uri="{BB962C8B-B14F-4D97-AF65-F5344CB8AC3E}">
        <p14:creationId xmlns:p14="http://schemas.microsoft.com/office/powerpoint/2010/main" val="27852639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01484" y="1370868"/>
            <a:ext cx="10926987" cy="3175228"/>
          </a:xfrm>
        </p:spPr>
        <p:txBody>
          <a:bodyPr/>
          <a:lstStyle/>
          <a:p>
            <a:r>
              <a:rPr lang="en-US" dirty="0">
                <a:latin typeface="Calibri" panose="020F0502020204030204" pitchFamily="34" charset="0"/>
                <a:cs typeface="Calibri" panose="020F0502020204030204" pitchFamily="34" charset="0"/>
              </a:rPr>
              <a:t>Outward clearing means the </a:t>
            </a:r>
            <a:r>
              <a:rPr lang="en-US" dirty="0" err="1">
                <a:latin typeface="Calibri" panose="020F0502020204030204" pitchFamily="34" charset="0"/>
                <a:cs typeface="Calibri" panose="020F0502020204030204" pitchFamily="34" charset="0"/>
              </a:rPr>
              <a:t>cheques</a:t>
            </a:r>
            <a:r>
              <a:rPr lang="en-US" dirty="0">
                <a:latin typeface="Calibri" panose="020F0502020204030204" pitchFamily="34" charset="0"/>
                <a:cs typeface="Calibri" panose="020F0502020204030204" pitchFamily="34" charset="0"/>
              </a:rPr>
              <a:t> sent for collection</a:t>
            </a:r>
            <a:r>
              <a:rPr lang="en-US" dirty="0" smtClean="0">
                <a:latin typeface="Calibri" panose="020F0502020204030204" pitchFamily="34" charset="0"/>
                <a:cs typeface="Calibri" panose="020F0502020204030204" pitchFamily="34" charset="0"/>
              </a:rPr>
              <a:t>. When </a:t>
            </a:r>
            <a:r>
              <a:rPr lang="en-US" dirty="0">
                <a:latin typeface="Calibri" panose="020F0502020204030204" pitchFamily="34" charset="0"/>
                <a:cs typeface="Calibri" panose="020F0502020204030204" pitchFamily="34" charset="0"/>
              </a:rPr>
              <a:t>a particular branch receives instruments drawn on the other bank within the clearing zone and sends those instruments for collection through the clearing arrangement is considered as Outward Clearing for that particular branch</a:t>
            </a:r>
            <a:r>
              <a:rPr lang="en-US" dirty="0" smtClean="0">
                <a:latin typeface="Calibri" panose="020F0502020204030204" pitchFamily="34" charset="0"/>
                <a:cs typeface="Calibri" panose="020F0502020204030204" pitchFamily="34" charset="0"/>
              </a:rPr>
              <a:t>. In outward clearing bank plays role of presenting bank.</a:t>
            </a:r>
            <a:endParaRPr lang="en-US"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Example :</a:t>
            </a:r>
          </a:p>
          <a:p>
            <a:endParaRPr lang="en-IN" dirty="0" smtClean="0">
              <a:latin typeface="Calibri" panose="020F0502020204030204" pitchFamily="34" charset="0"/>
              <a:cs typeface="Calibri" panose="020F0502020204030204" pitchFamily="34" charset="0"/>
            </a:endParaRPr>
          </a:p>
          <a:p>
            <a:r>
              <a:rPr lang="en-IN" dirty="0" smtClean="0">
                <a:latin typeface="Calibri" panose="020F0502020204030204" pitchFamily="34" charset="0"/>
                <a:cs typeface="Calibri" panose="020F0502020204030204" pitchFamily="34" charset="0"/>
              </a:rPr>
              <a:t>Customer holds an account with HDFC bank he receives a cheque worth INR 10,000 from his company and the cheque is drawn ICICI bank. Now customer needs the cheque to be cleared. Customer visits HDFC bank and deposit the cheque in account by updating cheque deposit slip with cheque details. </a:t>
            </a:r>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HDFC bank will process the cheque through Outward Clearing by scanning the cheque to be send to ICICI </a:t>
            </a:r>
          </a:p>
        </p:txBody>
      </p:sp>
      <p:sp>
        <p:nvSpPr>
          <p:cNvPr id="3" name="Title 2"/>
          <p:cNvSpPr>
            <a:spLocks noGrp="1"/>
          </p:cNvSpPr>
          <p:nvPr>
            <p:ph type="title"/>
          </p:nvPr>
        </p:nvSpPr>
        <p:spPr/>
        <p:txBody>
          <a:bodyPr/>
          <a:lstStyle/>
          <a:p>
            <a:r>
              <a:rPr lang="en-IN" dirty="0" smtClean="0"/>
              <a:t>Outward Clearing</a:t>
            </a:r>
            <a:endParaRPr lang="en-IN" dirty="0"/>
          </a:p>
        </p:txBody>
      </p:sp>
    </p:spTree>
    <p:extLst>
      <p:ext uri="{BB962C8B-B14F-4D97-AF65-F5344CB8AC3E}">
        <p14:creationId xmlns:p14="http://schemas.microsoft.com/office/powerpoint/2010/main" val="762429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4" y="1025236"/>
            <a:ext cx="10926987" cy="4876800"/>
          </a:xfrm>
          <a:prstGeom prst="rect">
            <a:avLst/>
          </a:prstGeom>
        </p:spPr>
      </p:pic>
      <p:sp>
        <p:nvSpPr>
          <p:cNvPr id="3" name="Title 2"/>
          <p:cNvSpPr>
            <a:spLocks noGrp="1"/>
          </p:cNvSpPr>
          <p:nvPr>
            <p:ph type="title"/>
          </p:nvPr>
        </p:nvSpPr>
        <p:spPr/>
        <p:txBody>
          <a:bodyPr/>
          <a:lstStyle/>
          <a:p>
            <a:r>
              <a:rPr lang="en-IN" dirty="0" smtClean="0">
                <a:latin typeface="Calibri" panose="020F0502020204030204" pitchFamily="34" charset="0"/>
                <a:cs typeface="Calibri" panose="020F0502020204030204" pitchFamily="34" charset="0"/>
              </a:rPr>
              <a:t>Outward Clearing Workflow</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5743220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16 9" id="{0D04698E-553E-4B2C-8CAA-239EF4BEB597}" vid="{FDC0E0FA-CBC4-49E2-83AC-B5DE9147C4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329875-5430-4EDF-A84E-0F05DACF3E12}">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a9c72076-ba1c-42cd-9b3a-9cf8642fcc17"/>
    <ds:schemaRef ds:uri="http://www.w3.org/XML/1998/namespace"/>
  </ds:schemaRefs>
</ds:datastoreItem>
</file>

<file path=customXml/itemProps2.xml><?xml version="1.0" encoding="utf-8"?>
<ds:datastoreItem xmlns:ds="http://schemas.openxmlformats.org/officeDocument/2006/customXml" ds:itemID="{BFC824ED-569D-41C8-A61F-D650C8A1F925}">
  <ds:schemaRefs>
    <ds:schemaRef ds:uri="http://schemas.microsoft.com/sharepoint/v3/contenttype/forms"/>
  </ds:schemaRefs>
</ds:datastoreItem>
</file>

<file path=customXml/itemProps3.xml><?xml version="1.0" encoding="utf-8"?>
<ds:datastoreItem xmlns:ds="http://schemas.openxmlformats.org/officeDocument/2006/customXml" ds:itemID="{EC6469B0-1215-4C1B-A72A-A6B5198C4122}"/>
</file>

<file path=docProps/app.xml><?xml version="1.0" encoding="utf-8"?>
<Properties xmlns="http://schemas.openxmlformats.org/officeDocument/2006/extended-properties" xmlns:vt="http://schemas.openxmlformats.org/officeDocument/2006/docPropsVTypes">
  <Template>Maveric Template Widescreen 16 9</Template>
  <TotalTime>1326</TotalTime>
  <Words>1457</Words>
  <Application>Microsoft Office PowerPoint</Application>
  <PresentationFormat>Widescreen</PresentationFormat>
  <Paragraphs>148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MS PGothic</vt:lpstr>
      <vt:lpstr>MS PGothic</vt:lpstr>
      <vt:lpstr>Arial</vt:lpstr>
      <vt:lpstr>Calibri</vt:lpstr>
      <vt:lpstr>Century Gothic</vt:lpstr>
      <vt:lpstr>COUTURE Bold</vt:lpstr>
      <vt:lpstr>Lucida Grande</vt:lpstr>
      <vt:lpstr>Symbol</vt:lpstr>
      <vt:lpstr>Wingdings</vt:lpstr>
      <vt:lpstr>Maveric Template</vt:lpstr>
      <vt:lpstr>Cheque Clearing</vt:lpstr>
      <vt:lpstr>Cheque</vt:lpstr>
      <vt:lpstr>MICR – Magnetic Ink Character Recognition</vt:lpstr>
      <vt:lpstr>Demand Draft</vt:lpstr>
      <vt:lpstr>Cheque Truncation System</vt:lpstr>
      <vt:lpstr>Benefits of Cheque Truncation System</vt:lpstr>
      <vt:lpstr>Cheque Truncation System Flow</vt:lpstr>
      <vt:lpstr>Outward Clearing</vt:lpstr>
      <vt:lpstr>Outward Clearing Workflow</vt:lpstr>
      <vt:lpstr>PowerPoint Presentation</vt:lpstr>
      <vt:lpstr>Don’t Outward Clearing</vt:lpstr>
      <vt:lpstr>Inward Clearing</vt:lpstr>
      <vt:lpstr>Inward Clearing Workflow</vt:lpstr>
      <vt:lpstr>PowerPoint Presentation</vt:lpstr>
      <vt:lpstr>Return Reasons for Cheque Truncation System</vt:lpstr>
      <vt:lpstr>Accounting Entry for Outward Clearing </vt:lpstr>
      <vt:lpstr>Accounting Entry for Inward Clearing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Cipiga Karunakaran</dc:creator>
  <cp:lastModifiedBy>Sabin John</cp:lastModifiedBy>
  <cp:revision>39</cp:revision>
  <dcterms:created xsi:type="dcterms:W3CDTF">2019-01-11T08:45:21Z</dcterms:created>
  <dcterms:modified xsi:type="dcterms:W3CDTF">2020-04-26T18:52:43Z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Order">
    <vt:r8>1514000</vt:r8>
  </property>
  <property fmtid="{D5CDD505-2E9C-101B-9397-08002B2CF9AE}" pid="4" name="xd_Signature">
    <vt:bool>false</vt:bool>
  </property>
  <property fmtid="{D5CDD505-2E9C-101B-9397-08002B2CF9AE}" pid="5" name="xd_ProgID">
    <vt:lpwstr/>
  </property>
  <property fmtid="{D5CDD505-2E9C-101B-9397-08002B2CF9AE}" pid="6" name="Document Type">
    <vt:lpwstr>Confidential</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MediaServiceImageTags">
    <vt:lpwstr/>
  </property>
</Properties>
</file>