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Test%20run%20CEA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Dipendra%20-%20Test%20run%20CEA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%20Data\IITK%20data\Combustion_663\combustion_assignment_1_Data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%20Data\IITK%20data\Combustion_663\combustion_assignment_1_Data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%20Data\IITK%20data\Combustion_663\combustion_assignment_1_Data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My%20Data\IITK%20data\Combustion_663\combustion_assignment_1_Data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Dipendra%20-%20Test%20run%20CEA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Dipendra%20-%20Test%20run%20CEA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Dipendra%20-%20Test%20run%20CEA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Dipendra%20-%20Test%20run%20CEA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Dipendra%20-%20Test%20run%20CEA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Dipendra%20-%20Test%20run%20CEA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Dipendra%20-%20Test%20run%20CEA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Dipendra%20-%20Test%20run%20CEA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Dipendra%20-%20Test%20run%20CEA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Dipendra%20-%20Test%20run%20CEA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Dipendra%20-%20Test%20run%20CEA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Dipendra%20-%20Test%20run%20CEA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Dipendra%20-%20Test%20run%20CEA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Dipendra%20-%20Test%20run%20CEA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Dipendra%20-%20Test%20run%20CEA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ipen\Downloads\Dipendra%20-%20Test%20run%20CEA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Jet-A</c:v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1506.48</c:v>
                </c:pt>
                <c:pt idx="1">
                  <c:v>1965.51</c:v>
                </c:pt>
                <c:pt idx="2">
                  <c:v>2269.6</c:v>
                </c:pt>
                <c:pt idx="3">
                  <c:v>2166.7199999999998</c:v>
                </c:pt>
                <c:pt idx="4">
                  <c:v>1969.62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78F-4C23-8AD1-CD4BD76FDFA4}"/>
            </c:ext>
          </c:extLst>
        </c:ser>
        <c:ser>
          <c:idx val="0"/>
          <c:order val="1"/>
          <c:tx>
            <c:v>Ethanol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Sheet1!$B$11:$B$15</c:f>
              <c:numCache>
                <c:formatCode>General</c:formatCode>
                <c:ptCount val="5"/>
                <c:pt idx="0">
                  <c:v>1479.52</c:v>
                </c:pt>
                <c:pt idx="1">
                  <c:v>1904.34</c:v>
                </c:pt>
                <c:pt idx="2">
                  <c:v>2193.62</c:v>
                </c:pt>
                <c:pt idx="3">
                  <c:v>2062</c:v>
                </c:pt>
                <c:pt idx="4">
                  <c:v>1870.41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578F-4C23-8AD1-CD4BD76FDFA4}"/>
            </c:ext>
          </c:extLst>
        </c:ser>
        <c:ser>
          <c:idx val="2"/>
          <c:order val="2"/>
          <c:tx>
            <c:v>Methanol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Sheet1!$B$20:$B$24</c:f>
              <c:numCache>
                <c:formatCode>General</c:formatCode>
                <c:ptCount val="5"/>
                <c:pt idx="0">
                  <c:v>1474.75</c:v>
                </c:pt>
                <c:pt idx="1">
                  <c:v>1875.59</c:v>
                </c:pt>
                <c:pt idx="2">
                  <c:v>2148.4499999999998</c:v>
                </c:pt>
                <c:pt idx="3">
                  <c:v>2010.74</c:v>
                </c:pt>
                <c:pt idx="4">
                  <c:v>1831.11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578F-4C23-8AD1-CD4BD76FDF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marker val="1"/>
        <c:smooth val="0"/>
        <c:axId val="442200896"/>
        <c:axId val="442199456"/>
      </c:lineChart>
      <c:catAx>
        <c:axId val="442200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Equivalence Ratio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199456"/>
        <c:crosses val="autoZero"/>
        <c:auto val="1"/>
        <c:lblAlgn val="ctr"/>
        <c:lblOffset val="100"/>
        <c:noMultiLvlLbl val="0"/>
      </c:catAx>
      <c:valAx>
        <c:axId val="44219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Temperature </a:t>
                </a:r>
                <a:r>
                  <a:rPr lang="en-US"/>
                  <a:t>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20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915075966329746"/>
          <c:y val="0.35562584543970055"/>
          <c:w val="0.23199350081239847"/>
          <c:h val="0.28723605294019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Sheet1!$C$7</c:f>
              <c:strCache>
                <c:ptCount val="1"/>
                <c:pt idx="0">
                  <c:v>Jet-A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Sheet1!$A$20:$A$24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8.5999999999999998E-4</c:v>
                </c:pt>
                <c:pt idx="1">
                  <c:v>3.2299999999999998E-3</c:v>
                </c:pt>
                <c:pt idx="2">
                  <c:v>2.4399999999999999E-3</c:v>
                </c:pt>
                <c:pt idx="3">
                  <c:v>1.2999999999999999E-4</c:v>
                </c:pt>
                <c:pt idx="4">
                  <c:v>1.0000000000000001E-5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57-48FA-A201-CAAF147B3816}"/>
            </c:ext>
          </c:extLst>
        </c:ser>
        <c:ser>
          <c:idx val="2"/>
          <c:order val="2"/>
          <c:tx>
            <c:strRef>
              <c:f>Sheet1!$C$9</c:f>
              <c:strCache>
                <c:ptCount val="1"/>
                <c:pt idx="0">
                  <c:v>Ethanol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Sheet1!$A$20:$A$24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Sheet1!$E$11:$E$15</c:f>
              <c:numCache>
                <c:formatCode>General</c:formatCode>
                <c:ptCount val="5"/>
                <c:pt idx="0">
                  <c:v>7.2000000000000005E-4</c:v>
                </c:pt>
                <c:pt idx="1">
                  <c:v>2.5699999999999998E-3</c:v>
                </c:pt>
                <c:pt idx="2">
                  <c:v>1.7099999999999999E-3</c:v>
                </c:pt>
                <c:pt idx="3">
                  <c:v>6.0000000000000002E-5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57-48FA-A201-CAAF147B3816}"/>
            </c:ext>
          </c:extLst>
        </c:ser>
        <c:ser>
          <c:idx val="3"/>
          <c:order val="3"/>
          <c:tx>
            <c:strRef>
              <c:f>Sheet1!$C$18</c:f>
              <c:strCache>
                <c:ptCount val="1"/>
                <c:pt idx="0">
                  <c:v>Methanol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Sheet1!$A$20:$A$24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Sheet1!$E$20:$E$24</c:f>
              <c:numCache>
                <c:formatCode>General</c:formatCode>
                <c:ptCount val="5"/>
                <c:pt idx="0">
                  <c:v>6.8999999999999997E-4</c:v>
                </c:pt>
                <c:pt idx="1">
                  <c:v>2.2499999999999998E-3</c:v>
                </c:pt>
                <c:pt idx="2">
                  <c:v>1.3600000000000001E-3</c:v>
                </c:pt>
                <c:pt idx="3">
                  <c:v>4.0000000000000003E-5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57-48FA-A201-CAAF147B38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7781416"/>
        <c:axId val="51876244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Eq.ratio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Sheet1!$A$20:$A$24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7257-48FA-A201-CAAF147B3816}"/>
                  </c:ext>
                </c:extLst>
              </c15:ser>
            </c15:filteredLineSeries>
          </c:ext>
        </c:extLst>
      </c:lineChart>
      <c:catAx>
        <c:axId val="5277814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Equivalence Ratio 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762448"/>
        <c:crosses val="autoZero"/>
        <c:auto val="1"/>
        <c:lblAlgn val="ctr"/>
        <c:lblOffset val="100"/>
        <c:noMultiLvlLbl val="0"/>
      </c:catAx>
      <c:valAx>
        <c:axId val="51876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NO  Mole fraction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781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Sheet1!$C$27</c:f>
              <c:strCache>
                <c:ptCount val="1"/>
                <c:pt idx="0">
                  <c:v>Jet-A + 20% ethanol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Sheet1!$E$29:$E$33</c:f>
              <c:numCache>
                <c:formatCode>General</c:formatCode>
                <c:ptCount val="5"/>
                <c:pt idx="0">
                  <c:v>8.4999999999999995E-4</c:v>
                </c:pt>
                <c:pt idx="1">
                  <c:v>3.2000000000000002E-3</c:v>
                </c:pt>
                <c:pt idx="2">
                  <c:v>2.3999999999999998E-3</c:v>
                </c:pt>
                <c:pt idx="3">
                  <c:v>1.2999999999999999E-4</c:v>
                </c:pt>
                <c:pt idx="4">
                  <c:v>1.0000000000000001E-5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60-4EA2-B129-E9487C94D72B}"/>
            </c:ext>
          </c:extLst>
        </c:ser>
        <c:ser>
          <c:idx val="2"/>
          <c:order val="2"/>
          <c:tx>
            <c:strRef>
              <c:f>Sheet1!$C$36</c:f>
              <c:strCache>
                <c:ptCount val="1"/>
                <c:pt idx="0">
                  <c:v>Jet-A + 50% ethanol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Sheet1!$E$38:$E$42</c:f>
              <c:numCache>
                <c:formatCode>General</c:formatCode>
                <c:ptCount val="5"/>
                <c:pt idx="0">
                  <c:v>8.0000000000000004E-4</c:v>
                </c:pt>
                <c:pt idx="1">
                  <c:v>2.96E-3</c:v>
                </c:pt>
                <c:pt idx="2">
                  <c:v>2.1299999999999999E-3</c:v>
                </c:pt>
                <c:pt idx="3">
                  <c:v>9.0000000000000006E-5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60-4EA2-B129-E9487C94D72B}"/>
            </c:ext>
          </c:extLst>
        </c:ser>
        <c:ser>
          <c:idx val="3"/>
          <c:order val="3"/>
          <c:tx>
            <c:strRef>
              <c:f>Sheet1!$C$45</c:f>
              <c:strCache>
                <c:ptCount val="1"/>
                <c:pt idx="0">
                  <c:v>Jet-A + 20% methanol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Sheet1!$E$47:$E$51</c:f>
              <c:numCache>
                <c:formatCode>General</c:formatCode>
                <c:ptCount val="5"/>
                <c:pt idx="0">
                  <c:v>8.4999999999999995E-4</c:v>
                </c:pt>
                <c:pt idx="1">
                  <c:v>3.2000000000000002E-3</c:v>
                </c:pt>
                <c:pt idx="2">
                  <c:v>2.3999999999999998E-3</c:v>
                </c:pt>
                <c:pt idx="3">
                  <c:v>1.2999999999999999E-4</c:v>
                </c:pt>
                <c:pt idx="4">
                  <c:v>1.0000000000000001E-5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60-4EA2-B129-E9487C94D72B}"/>
            </c:ext>
          </c:extLst>
        </c:ser>
        <c:ser>
          <c:idx val="4"/>
          <c:order val="4"/>
          <c:tx>
            <c:strRef>
              <c:f>Sheet1!$C$54</c:f>
              <c:strCache>
                <c:ptCount val="1"/>
                <c:pt idx="0">
                  <c:v>Jet-A + 50% methanol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Sheet1!$E$56:$E$60</c:f>
              <c:numCache>
                <c:formatCode>General</c:formatCode>
                <c:ptCount val="5"/>
                <c:pt idx="0">
                  <c:v>8.4000000000000003E-4</c:v>
                </c:pt>
                <c:pt idx="1">
                  <c:v>3.13E-3</c:v>
                </c:pt>
                <c:pt idx="2">
                  <c:v>2.32E-3</c:v>
                </c:pt>
                <c:pt idx="3">
                  <c:v>1.2E-4</c:v>
                </c:pt>
                <c:pt idx="4">
                  <c:v>1.0000000000000001E-5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160-4EA2-B129-E9487C94D7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9097648"/>
        <c:axId val="51909836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Sheet1!$A$28</c15:sqref>
                        </c15:formulaRef>
                      </c:ext>
                    </c:extLst>
                    <c:strCache>
                      <c:ptCount val="1"/>
                      <c:pt idx="0">
                        <c:v>Eq.ratio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Sheet1!$A$56:$A$60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Sheet1!$A$29:$A$33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B160-4EA2-B129-E9487C94D72B}"/>
                  </c:ext>
                </c:extLst>
              </c15:ser>
            </c15:filteredLineSeries>
          </c:ext>
        </c:extLst>
      </c:lineChart>
      <c:catAx>
        <c:axId val="5190976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Equivalence Ratio </a:t>
                </a:r>
                <a:endParaRPr lang="en-US" sz="1100" b="0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098368"/>
        <c:crosses val="autoZero"/>
        <c:auto val="1"/>
        <c:lblAlgn val="ctr"/>
        <c:lblOffset val="100"/>
        <c:noMultiLvlLbl val="0"/>
      </c:catAx>
      <c:valAx>
        <c:axId val="519098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NO  Mole fraction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097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u="sng" dirty="0"/>
              <a:t> </a:t>
            </a:r>
            <a:r>
              <a:rPr lang="en-IN" u="sng" dirty="0" err="1"/>
              <a:t>Comparision</a:t>
            </a:r>
            <a:r>
              <a:rPr lang="en-IN" u="sng" baseline="0" dirty="0"/>
              <a:t> of mole fraction of CO2</a:t>
            </a:r>
            <a:endParaRPr lang="en-IN" u="sn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P=10 atm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Jet A</c:v>
              </c:pt>
              <c:pt idx="1">
                <c:v> Ethanol</c:v>
              </c:pt>
              <c:pt idx="2">
                <c:v> Methanol</c:v>
              </c:pt>
            </c:strLit>
          </c:cat>
          <c:val>
            <c:numRef>
              <c:f>Sheet1!$D$52:$D$54</c:f>
              <c:numCache>
                <c:formatCode>General</c:formatCode>
                <c:ptCount val="3"/>
                <c:pt idx="0">
                  <c:v>0.10119</c:v>
                </c:pt>
                <c:pt idx="1">
                  <c:v>9.4939999999999997E-2</c:v>
                </c:pt>
                <c:pt idx="2">
                  <c:v>9.0630000000000002E-2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98-46B1-914C-6C1A81FF9FDB}"/>
            </c:ext>
          </c:extLst>
        </c:ser>
        <c:ser>
          <c:idx val="1"/>
          <c:order val="1"/>
          <c:tx>
            <c:v>P=1 atm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Jet A</c:v>
              </c:pt>
              <c:pt idx="1">
                <c:v> Ethanol</c:v>
              </c:pt>
              <c:pt idx="2">
                <c:v> Methanol</c:v>
              </c:pt>
            </c:strLit>
          </c:cat>
          <c:val>
            <c:numRef>
              <c:f>Sheet1!$E$52:$E$54</c:f>
              <c:numCache>
                <c:formatCode>General</c:formatCode>
                <c:ptCount val="3"/>
                <c:pt idx="0">
                  <c:v>0.10086000000000001</c:v>
                </c:pt>
                <c:pt idx="1">
                  <c:v>9.4649999999999998E-2</c:v>
                </c:pt>
                <c:pt idx="2">
                  <c:v>9.0340000000000004E-2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98-46B1-914C-6C1A81FF9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03503968"/>
        <c:axId val="568306864"/>
      </c:barChart>
      <c:catAx>
        <c:axId val="50350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306864"/>
        <c:crosses val="autoZero"/>
        <c:auto val="1"/>
        <c:lblAlgn val="ctr"/>
        <c:lblOffset val="100"/>
        <c:noMultiLvlLbl val="0"/>
      </c:catAx>
      <c:valAx>
        <c:axId val="568306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Mole</a:t>
                </a:r>
                <a:r>
                  <a:rPr lang="en-IN" baseline="0"/>
                  <a:t> Fraction</a:t>
                </a:r>
                <a:r>
                  <a:rPr lang="en-IN"/>
                  <a:t>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50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u="sng" dirty="0"/>
              <a:t>Flame</a:t>
            </a:r>
            <a:r>
              <a:rPr lang="en-IN" u="sng" baseline="0" dirty="0"/>
              <a:t> Temperature </a:t>
            </a:r>
            <a:r>
              <a:rPr lang="en-IN" u="sng" baseline="0" dirty="0" err="1"/>
              <a:t>Comparision</a:t>
            </a:r>
            <a:r>
              <a:rPr lang="en-IN" u="sng" baseline="0" dirty="0"/>
              <a:t> with Pressure Variation</a:t>
            </a:r>
            <a:endParaRPr lang="en-IN" u="sn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P=10 atm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Jet A</c:v>
              </c:pt>
              <c:pt idx="1">
                <c:v>Ethanol</c:v>
              </c:pt>
              <c:pt idx="2">
                <c:v>Methanol</c:v>
              </c:pt>
            </c:strLit>
          </c:cat>
          <c:val>
            <c:numRef>
              <c:f>Sheet1!$D$48:$D$50</c:f>
              <c:numCache>
                <c:formatCode>General</c:formatCode>
                <c:ptCount val="3"/>
                <c:pt idx="0">
                  <c:v>1970.71</c:v>
                </c:pt>
                <c:pt idx="1">
                  <c:v>1956.07</c:v>
                </c:pt>
                <c:pt idx="2">
                  <c:v>1959.79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B6-46AA-B8CE-D3901BC1A1FB}"/>
            </c:ext>
          </c:extLst>
        </c:ser>
        <c:ser>
          <c:idx val="1"/>
          <c:order val="1"/>
          <c:tx>
            <c:v>P=1 atm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Jet A</c:v>
              </c:pt>
              <c:pt idx="1">
                <c:v>Ethanol</c:v>
              </c:pt>
              <c:pt idx="2">
                <c:v>Methanol</c:v>
              </c:pt>
            </c:strLit>
          </c:cat>
          <c:val>
            <c:numRef>
              <c:f>Sheet1!$E$48:$E$50</c:f>
              <c:numCache>
                <c:formatCode>General</c:formatCode>
                <c:ptCount val="3"/>
                <c:pt idx="0">
                  <c:v>1965.51</c:v>
                </c:pt>
                <c:pt idx="1">
                  <c:v>1950.91</c:v>
                </c:pt>
                <c:pt idx="2">
                  <c:v>1954.18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B6-46AA-B8CE-D3901BC1A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70062816"/>
        <c:axId val="421669856"/>
      </c:barChart>
      <c:catAx>
        <c:axId val="570062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1669856"/>
        <c:crosses val="autoZero"/>
        <c:auto val="1"/>
        <c:lblAlgn val="ctr"/>
        <c:lblOffset val="100"/>
        <c:noMultiLvlLbl val="0"/>
      </c:catAx>
      <c:valAx>
        <c:axId val="4216698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Flame Temperature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062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u="sng" dirty="0"/>
              <a:t>Mole</a:t>
            </a:r>
            <a:r>
              <a:rPr lang="en-IN" u="sng" baseline="0" dirty="0"/>
              <a:t> fraction Variation of NO</a:t>
            </a:r>
            <a:endParaRPr lang="en-IN" u="sng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6978937007874015"/>
          <c:y val="0.15319444444444447"/>
          <c:w val="0.79965507436570427"/>
          <c:h val="0.61498432487605714"/>
        </c:manualLayout>
      </c:layout>
      <c:barChart>
        <c:barDir val="col"/>
        <c:grouping val="clustered"/>
        <c:varyColors val="0"/>
        <c:ser>
          <c:idx val="0"/>
          <c:order val="0"/>
          <c:tx>
            <c:v>P=10 atm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Jet A</c:v>
              </c:pt>
              <c:pt idx="1">
                <c:v> Ethanol</c:v>
              </c:pt>
              <c:pt idx="2">
                <c:v> Methanol</c:v>
              </c:pt>
            </c:strLit>
          </c:cat>
          <c:val>
            <c:numRef>
              <c:f>Sheet1!$G$52:$G$54</c:f>
              <c:numCache>
                <c:formatCode>General</c:formatCode>
                <c:ptCount val="3"/>
                <c:pt idx="0">
                  <c:v>3.2699999999999999E-3</c:v>
                </c:pt>
                <c:pt idx="1">
                  <c:v>2.99E-3</c:v>
                </c:pt>
                <c:pt idx="2">
                  <c:v>2.8800000000000002E-3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EF-4EE9-9A03-4BEC5CF6EAB4}"/>
            </c:ext>
          </c:extLst>
        </c:ser>
        <c:ser>
          <c:idx val="1"/>
          <c:order val="1"/>
          <c:tx>
            <c:v>P=1 atm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Jet A</c:v>
              </c:pt>
              <c:pt idx="1">
                <c:v> Ethanol</c:v>
              </c:pt>
              <c:pt idx="2">
                <c:v> Methanol</c:v>
              </c:pt>
            </c:strLit>
          </c:cat>
          <c:val>
            <c:numRef>
              <c:f>Sheet1!$H$52:$H$54</c:f>
              <c:numCache>
                <c:formatCode>General</c:formatCode>
                <c:ptCount val="3"/>
                <c:pt idx="0">
                  <c:v>3.2299999999999998E-3</c:v>
                </c:pt>
                <c:pt idx="1">
                  <c:v>2.9399999999999999E-3</c:v>
                </c:pt>
                <c:pt idx="2">
                  <c:v>2.8400000000000001E-3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EF-4EE9-9A03-4BEC5CF6EA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8056176"/>
        <c:axId val="568389280"/>
      </c:barChart>
      <c:catAx>
        <c:axId val="568056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389280"/>
        <c:crosses val="autoZero"/>
        <c:auto val="1"/>
        <c:lblAlgn val="ctr"/>
        <c:lblOffset val="100"/>
        <c:noMultiLvlLbl val="0"/>
      </c:catAx>
      <c:valAx>
        <c:axId val="568389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NO</a:t>
                </a:r>
                <a:r>
                  <a:rPr lang="en-IN" baseline="0" dirty="0"/>
                  <a:t> </a:t>
                </a:r>
                <a:r>
                  <a:rPr lang="en-IN" dirty="0"/>
                  <a:t>Mole Fraction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8056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u="sng" dirty="0"/>
              <a:t>Mole</a:t>
            </a:r>
            <a:r>
              <a:rPr lang="en-IN" u="sng" baseline="0" dirty="0"/>
              <a:t> fraction Variation of CO</a:t>
            </a:r>
            <a:endParaRPr lang="en-IN" u="sng" dirty="0"/>
          </a:p>
        </c:rich>
      </c:tx>
      <c:layout>
        <c:manualLayout>
          <c:xMode val="edge"/>
          <c:yMode val="edge"/>
          <c:x val="0.19475000000000001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P=10 atm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Jet A</c:v>
              </c:pt>
              <c:pt idx="1">
                <c:v> Ethanol</c:v>
              </c:pt>
              <c:pt idx="2">
                <c:v> Methanol</c:v>
              </c:pt>
            </c:strLit>
          </c:cat>
          <c:val>
            <c:numRef>
              <c:f>Sheet1!$G$48:$G$50</c:f>
              <c:numCache>
                <c:formatCode>General</c:formatCode>
                <c:ptCount val="3"/>
                <c:pt idx="0">
                  <c:v>1.4999999999999999E-4</c:v>
                </c:pt>
                <c:pt idx="1">
                  <c:v>1.2999999999999999E-4</c:v>
                </c:pt>
                <c:pt idx="2">
                  <c:v>1.2999999999999999E-4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4A-4E43-8191-77D3A0DF2744}"/>
            </c:ext>
          </c:extLst>
        </c:ser>
        <c:ser>
          <c:idx val="1"/>
          <c:order val="1"/>
          <c:tx>
            <c:v>P=1 atm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Lit>
              <c:ptCount val="3"/>
              <c:pt idx="0">
                <c:v>Jet A</c:v>
              </c:pt>
              <c:pt idx="1">
                <c:v> Ethanol</c:v>
              </c:pt>
              <c:pt idx="2">
                <c:v> Methanol</c:v>
              </c:pt>
            </c:strLit>
          </c:cat>
          <c:val>
            <c:numRef>
              <c:f>Sheet1!$H$48:$H$50</c:f>
              <c:numCache>
                <c:formatCode>General</c:formatCode>
                <c:ptCount val="3"/>
                <c:pt idx="0">
                  <c:v>4.4999999999999999E-4</c:v>
                </c:pt>
                <c:pt idx="1">
                  <c:v>3.8000000000000002E-4</c:v>
                </c:pt>
                <c:pt idx="2">
                  <c:v>3.8000000000000002E-4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24A-4E43-8191-77D3A0DF27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8636656"/>
        <c:axId val="572055088"/>
      </c:barChart>
      <c:catAx>
        <c:axId val="498636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055088"/>
        <c:crosses val="autoZero"/>
        <c:auto val="1"/>
        <c:lblAlgn val="ctr"/>
        <c:lblOffset val="100"/>
        <c:noMultiLvlLbl val="0"/>
      </c:catAx>
      <c:valAx>
        <c:axId val="57205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CO Mole fraction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98636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Jet-A + 20% ethanol vs Pure Jet - 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Sheet1!$C$27</c:f>
              <c:strCache>
                <c:ptCount val="1"/>
                <c:pt idx="0">
                  <c:v>Jet-A + 20% ethanol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Sheet1!$A$29:$A$33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Sheet1!$C$29:$C$33</c:f>
              <c:numCache>
                <c:formatCode>General</c:formatCode>
                <c:ptCount val="5"/>
                <c:pt idx="0">
                  <c:v>6.8659999999999999E-2</c:v>
                </c:pt>
                <c:pt idx="1">
                  <c:v>0.10059999999999999</c:v>
                </c:pt>
                <c:pt idx="2">
                  <c:v>0.11734</c:v>
                </c:pt>
                <c:pt idx="3">
                  <c:v>8.4489999999999996E-2</c:v>
                </c:pt>
                <c:pt idx="4">
                  <c:v>5.7180000000000002E-2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932-4199-BC4E-B3C2D03978EB}"/>
            </c:ext>
          </c:extLst>
        </c:ser>
        <c:ser>
          <c:idx val="2"/>
          <c:order val="2"/>
          <c:tx>
            <c:v>Pure Jet-A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Sheet1!$A$29:$A$33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Sheet1!$H$29:$H$33</c:f>
              <c:numCache>
                <c:formatCode>General</c:formatCode>
                <c:ptCount val="5"/>
                <c:pt idx="0">
                  <c:v>6.8790000000000004E-2</c:v>
                </c:pt>
                <c:pt idx="1">
                  <c:v>0.10086000000000001</c:v>
                </c:pt>
                <c:pt idx="2">
                  <c:v>0.11753</c:v>
                </c:pt>
                <c:pt idx="3">
                  <c:v>8.448E-2</c:v>
                </c:pt>
                <c:pt idx="4">
                  <c:v>5.6779999999999997E-2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932-4199-BC4E-B3C2D03978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7636000"/>
        <c:axId val="40762988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Sheet1!$A$28</c15:sqref>
                        </c15:formulaRef>
                      </c:ext>
                    </c:extLst>
                    <c:strCache>
                      <c:ptCount val="1"/>
                      <c:pt idx="0">
                        <c:v>Eq.ratio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Sheet1!$A$29:$A$33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Sheet1!$A$29:$A$33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6932-4199-BC4E-B3C2D03978EB}"/>
                  </c:ext>
                </c:extLst>
              </c15:ser>
            </c15:filteredLineSeries>
          </c:ext>
        </c:extLst>
      </c:lineChart>
      <c:catAx>
        <c:axId val="407636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Eq.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629880"/>
        <c:crosses val="autoZero"/>
        <c:auto val="1"/>
        <c:lblAlgn val="ctr"/>
        <c:lblOffset val="100"/>
        <c:noMultiLvlLbl val="0"/>
      </c:catAx>
      <c:valAx>
        <c:axId val="407629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Co2 mole fraction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636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Jet</a:t>
            </a:r>
            <a:r>
              <a:rPr lang="en-US" baseline="0" dirty="0"/>
              <a:t>-A + 20%ethanol vs Pure Jet - A</a:t>
            </a:r>
            <a:endParaRPr lang="en-US" dirty="0"/>
          </a:p>
        </c:rich>
      </c:tx>
      <c:layout>
        <c:manualLayout>
          <c:xMode val="edge"/>
          <c:yMode val="edge"/>
          <c:x val="0.3252888520513882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Sheet1!$C$27</c:f>
              <c:strCache>
                <c:ptCount val="1"/>
                <c:pt idx="0">
                  <c:v>Jet-A + 20% ethanol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Sheet1!$F$29:$F$33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Sheet1!$B$29:$B$33</c:f>
              <c:numCache>
                <c:formatCode>General</c:formatCode>
                <c:ptCount val="5"/>
                <c:pt idx="0">
                  <c:v>1505.34</c:v>
                </c:pt>
                <c:pt idx="1">
                  <c:v>1962.89</c:v>
                </c:pt>
                <c:pt idx="2">
                  <c:v>2266.38</c:v>
                </c:pt>
                <c:pt idx="3">
                  <c:v>2162.12</c:v>
                </c:pt>
                <c:pt idx="4">
                  <c:v>1965.22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CE4F-481F-BB94-9D28234C2C7F}"/>
            </c:ext>
          </c:extLst>
        </c:ser>
        <c:ser>
          <c:idx val="2"/>
          <c:order val="2"/>
          <c:tx>
            <c:v>Pure Jet-A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Sheet1!$F$29:$F$33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Sheet1!$G$29:$G$33</c:f>
              <c:numCache>
                <c:formatCode>General</c:formatCode>
                <c:ptCount val="5"/>
                <c:pt idx="0">
                  <c:v>1506.48</c:v>
                </c:pt>
                <c:pt idx="1">
                  <c:v>1965.51</c:v>
                </c:pt>
                <c:pt idx="2">
                  <c:v>2269.6</c:v>
                </c:pt>
                <c:pt idx="3">
                  <c:v>2166.7199999999998</c:v>
                </c:pt>
                <c:pt idx="4">
                  <c:v>1969.62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CE4F-481F-BB94-9D28234C2C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7999800"/>
        <c:axId val="40799728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Sheet1!$A$28</c15:sqref>
                        </c15:formulaRef>
                      </c:ext>
                    </c:extLst>
                    <c:strCache>
                      <c:ptCount val="1"/>
                      <c:pt idx="0">
                        <c:v>Eq.ratio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Sheet1!$F$29:$F$33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Sheet1!$A$29:$A$33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CE4F-481F-BB94-9D28234C2C7F}"/>
                  </c:ext>
                </c:extLst>
              </c15:ser>
            </c15:filteredLineSeries>
          </c:ext>
        </c:extLst>
      </c:lineChart>
      <c:catAx>
        <c:axId val="407999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Eq ratio.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997280"/>
        <c:crosses val="autoZero"/>
        <c:auto val="1"/>
        <c:lblAlgn val="ctr"/>
        <c:lblOffset val="100"/>
        <c:noMultiLvlLbl val="0"/>
      </c:catAx>
      <c:valAx>
        <c:axId val="40799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Flame temp 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999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Sheet1!$C$27</c:f>
              <c:strCache>
                <c:ptCount val="1"/>
                <c:pt idx="0">
                  <c:v>Jet-A + 20% ethanol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Sheet1!$A$29:$A$33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Sheet1!$D$29:$D$33</c:f>
              <c:numCache>
                <c:formatCode>General</c:formatCode>
                <c:ptCount val="5"/>
                <c:pt idx="0">
                  <c:v>0</c:v>
                </c:pt>
                <c:pt idx="1">
                  <c:v>4.4000000000000002E-4</c:v>
                </c:pt>
                <c:pt idx="2">
                  <c:v>1.388E-2</c:v>
                </c:pt>
                <c:pt idx="3">
                  <c:v>7.0760000000000003E-2</c:v>
                </c:pt>
                <c:pt idx="4">
                  <c:v>0.11838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86E-4ACA-B3DD-2DABDFC03486}"/>
            </c:ext>
          </c:extLst>
        </c:ser>
        <c:ser>
          <c:idx val="2"/>
          <c:order val="2"/>
          <c:tx>
            <c:v>Pure Jet-A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Sheet1!$A$29:$A$33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Sheet1!$I$29:$I$33</c:f>
              <c:numCache>
                <c:formatCode>General</c:formatCode>
                <c:ptCount val="5"/>
                <c:pt idx="0">
                  <c:v>0</c:v>
                </c:pt>
                <c:pt idx="1">
                  <c:v>4.4999999999999999E-4</c:v>
                </c:pt>
                <c:pt idx="2">
                  <c:v>1.41E-2</c:v>
                </c:pt>
                <c:pt idx="3">
                  <c:v>7.1349999999999997E-2</c:v>
                </c:pt>
                <c:pt idx="4">
                  <c:v>0.11952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86E-4ACA-B3DD-2DABDFC03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7986480"/>
        <c:axId val="40798612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Sheet1!$A$28</c15:sqref>
                        </c15:formulaRef>
                      </c:ext>
                    </c:extLst>
                    <c:strCache>
                      <c:ptCount val="1"/>
                      <c:pt idx="0">
                        <c:v>Eq.ratio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Sheet1!$A$29:$A$33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Sheet1!$A$29:$A$33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686E-4ACA-B3DD-2DABDFC03486}"/>
                  </c:ext>
                </c:extLst>
              </c15:ser>
            </c15:filteredLineSeries>
          </c:ext>
        </c:extLst>
      </c:lineChart>
      <c:catAx>
        <c:axId val="4079864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Eq.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986120"/>
        <c:crosses val="autoZero"/>
        <c:auto val="1"/>
        <c:lblAlgn val="ctr"/>
        <c:lblOffset val="100"/>
        <c:noMultiLvlLbl val="0"/>
      </c:catAx>
      <c:valAx>
        <c:axId val="407986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 mole fraction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986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Sheet1!$C$27</c:f>
              <c:strCache>
                <c:ptCount val="1"/>
                <c:pt idx="0">
                  <c:v>Jet-A + 20% ethanol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Sheet1!$F$29:$F$33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Sheet1!$E$29:$E$33</c:f>
              <c:numCache>
                <c:formatCode>General</c:formatCode>
                <c:ptCount val="5"/>
                <c:pt idx="0">
                  <c:v>8.4999999999999995E-4</c:v>
                </c:pt>
                <c:pt idx="1">
                  <c:v>3.2000000000000002E-3</c:v>
                </c:pt>
                <c:pt idx="2">
                  <c:v>2.3999999999999998E-3</c:v>
                </c:pt>
                <c:pt idx="3">
                  <c:v>1.2999999999999999E-4</c:v>
                </c:pt>
                <c:pt idx="4">
                  <c:v>1.0000000000000001E-5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A2B-4705-94E6-86E1CA040988}"/>
            </c:ext>
          </c:extLst>
        </c:ser>
        <c:ser>
          <c:idx val="2"/>
          <c:order val="2"/>
          <c:tx>
            <c:v>Pure Jet-A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Sheet1!$F$29:$F$33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Sheet1!$J$29:$J$33</c:f>
              <c:numCache>
                <c:formatCode>General</c:formatCode>
                <c:ptCount val="5"/>
                <c:pt idx="0">
                  <c:v>8.5999999999999998E-4</c:v>
                </c:pt>
                <c:pt idx="1">
                  <c:v>3.2299999999999998E-3</c:v>
                </c:pt>
                <c:pt idx="2">
                  <c:v>2.4399999999999999E-3</c:v>
                </c:pt>
                <c:pt idx="3">
                  <c:v>1.2999999999999999E-4</c:v>
                </c:pt>
                <c:pt idx="4">
                  <c:v>1.0000000000000001E-5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A2B-4705-94E6-86E1CA0409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6785560"/>
        <c:axId val="40678844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Sheet1!$A$28</c15:sqref>
                        </c15:formulaRef>
                      </c:ext>
                    </c:extLst>
                    <c:strCache>
                      <c:ptCount val="1"/>
                      <c:pt idx="0">
                        <c:v>Eq.ratio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Sheet1!$F$29:$F$33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Sheet1!$A$29:$A$33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3A2B-4705-94E6-86E1CA040988}"/>
                  </c:ext>
                </c:extLst>
              </c15:ser>
            </c15:filteredLineSeries>
          </c:ext>
        </c:extLst>
      </c:lineChart>
      <c:catAx>
        <c:axId val="406785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Eq.ratio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788440"/>
        <c:crosses val="autoZero"/>
        <c:auto val="1"/>
        <c:lblAlgn val="ctr"/>
        <c:lblOffset val="100"/>
        <c:noMultiLvlLbl val="0"/>
      </c:catAx>
      <c:valAx>
        <c:axId val="406788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  Mole fraction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785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v>Jet-A + 20% ethanol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Sheet1!$B$29:$B$33</c:f>
              <c:numCache>
                <c:formatCode>General</c:formatCode>
                <c:ptCount val="5"/>
                <c:pt idx="0">
                  <c:v>1505.34</c:v>
                </c:pt>
                <c:pt idx="1">
                  <c:v>1962.89</c:v>
                </c:pt>
                <c:pt idx="2">
                  <c:v>2266.38</c:v>
                </c:pt>
                <c:pt idx="3">
                  <c:v>2162.12</c:v>
                </c:pt>
                <c:pt idx="4">
                  <c:v>1965.22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765-4011-8F88-1480D8DC7FE0}"/>
            </c:ext>
          </c:extLst>
        </c:ser>
        <c:ser>
          <c:idx val="2"/>
          <c:order val="2"/>
          <c:tx>
            <c:v>Jet-A + 50% ethanol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Sheet1!$B$38:$B$42</c:f>
              <c:numCache>
                <c:formatCode>General</c:formatCode>
                <c:ptCount val="5"/>
                <c:pt idx="0">
                  <c:v>1495.96</c:v>
                </c:pt>
                <c:pt idx="1">
                  <c:v>1941.43</c:v>
                </c:pt>
                <c:pt idx="2">
                  <c:v>2239.9</c:v>
                </c:pt>
                <c:pt idx="3">
                  <c:v>2124.84</c:v>
                </c:pt>
                <c:pt idx="4">
                  <c:v>1929.65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765-4011-8F88-1480D8DC7FE0}"/>
            </c:ext>
          </c:extLst>
        </c:ser>
        <c:ser>
          <c:idx val="3"/>
          <c:order val="3"/>
          <c:tx>
            <c:v>Jet-A + 20% methanol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Sheet1!$B$47:$B$51</c:f>
              <c:numCache>
                <c:formatCode>General</c:formatCode>
                <c:ptCount val="5"/>
                <c:pt idx="0">
                  <c:v>1505.77</c:v>
                </c:pt>
                <c:pt idx="1">
                  <c:v>1963.43</c:v>
                </c:pt>
                <c:pt idx="2">
                  <c:v>2266.84</c:v>
                </c:pt>
                <c:pt idx="3">
                  <c:v>2162.94</c:v>
                </c:pt>
                <c:pt idx="4">
                  <c:v>1966.21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6765-4011-8F88-1480D8DC7FE0}"/>
            </c:ext>
          </c:extLst>
        </c:ser>
        <c:ser>
          <c:idx val="4"/>
          <c:order val="4"/>
          <c:tx>
            <c:v>Jet-A + 50% methanol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Sheet1!$B$56:$B$60</c:f>
              <c:numCache>
                <c:formatCode>General</c:formatCode>
                <c:ptCount val="5"/>
                <c:pt idx="0">
                  <c:v>1503.81</c:v>
                </c:pt>
                <c:pt idx="1">
                  <c:v>1957.73</c:v>
                </c:pt>
                <c:pt idx="2">
                  <c:v>2259.2600000000002</c:v>
                </c:pt>
                <c:pt idx="3">
                  <c:v>2152.62</c:v>
                </c:pt>
                <c:pt idx="4">
                  <c:v>1956.94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6765-4011-8F88-1480D8DC7F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514336296"/>
        <c:axId val="51433377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Sheet1!$A$28</c15:sqref>
                        </c15:formulaRef>
                      </c:ext>
                    </c:extLst>
                    <c:strCache>
                      <c:ptCount val="1"/>
                      <c:pt idx="0">
                        <c:v>Eq.ratio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Sheet1!$A$56:$A$60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Sheet1!$A$29:$A$33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6765-4011-8F88-1480D8DC7FE0}"/>
                  </c:ext>
                </c:extLst>
              </c15:ser>
            </c15:filteredLineSeries>
          </c:ext>
        </c:extLst>
      </c:lineChart>
      <c:catAx>
        <c:axId val="514336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Equivalence Ratio </a:t>
                </a:r>
                <a:endParaRPr lang="en-US"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333776"/>
        <c:crosses val="autoZero"/>
        <c:auto val="1"/>
        <c:lblAlgn val="ctr"/>
        <c:lblOffset val="100"/>
        <c:noMultiLvlLbl val="0"/>
      </c:catAx>
      <c:valAx>
        <c:axId val="51433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</a:t>
                </a:r>
                <a:r>
                  <a:rPr lang="en-US" baseline="0"/>
                  <a:t> (K)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336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Sheet1!$C$36</c:f>
              <c:strCache>
                <c:ptCount val="1"/>
                <c:pt idx="0">
                  <c:v>Jet-A + 50% ethanol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Sheet1!$A$38:$A$42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Sheet1!$B$38:$B$42</c:f>
              <c:numCache>
                <c:formatCode>General</c:formatCode>
                <c:ptCount val="5"/>
                <c:pt idx="0">
                  <c:v>1495.96</c:v>
                </c:pt>
                <c:pt idx="1">
                  <c:v>1941.43</c:v>
                </c:pt>
                <c:pt idx="2">
                  <c:v>2239.9</c:v>
                </c:pt>
                <c:pt idx="3">
                  <c:v>2124.84</c:v>
                </c:pt>
                <c:pt idx="4">
                  <c:v>1929.65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92C-4D07-8FB1-3143061203CB}"/>
            </c:ext>
          </c:extLst>
        </c:ser>
        <c:ser>
          <c:idx val="2"/>
          <c:order val="2"/>
          <c:tx>
            <c:strRef>
              <c:f>Sheet1!$G$36</c:f>
              <c:strCache>
                <c:ptCount val="1"/>
                <c:pt idx="0">
                  <c:v>Pure Jet-A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Sheet1!$A$38:$A$42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Sheet1!$G$38:$G$42</c:f>
              <c:numCache>
                <c:formatCode>General</c:formatCode>
                <c:ptCount val="5"/>
                <c:pt idx="0">
                  <c:v>1506.48</c:v>
                </c:pt>
                <c:pt idx="1">
                  <c:v>1965.51</c:v>
                </c:pt>
                <c:pt idx="2">
                  <c:v>2269.6</c:v>
                </c:pt>
                <c:pt idx="3">
                  <c:v>2166.7199999999998</c:v>
                </c:pt>
                <c:pt idx="4">
                  <c:v>1969.62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592C-4D07-8FB1-3143061203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435920"/>
        <c:axId val="53643700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Sheet1!$A$37</c15:sqref>
                        </c15:formulaRef>
                      </c:ext>
                    </c:extLst>
                    <c:strCache>
                      <c:ptCount val="1"/>
                      <c:pt idx="0">
                        <c:v>Eq.ratio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Sheet1!$A$38:$A$42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Sheet1!$A$38:$A$42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592C-4D07-8FB1-3143061203CB}"/>
                  </c:ext>
                </c:extLst>
              </c15:ser>
            </c15:filteredLineSeries>
          </c:ext>
        </c:extLst>
      </c:lineChart>
      <c:catAx>
        <c:axId val="5364359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eq. ratio.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437000"/>
        <c:crosses val="autoZero"/>
        <c:auto val="1"/>
        <c:lblAlgn val="ctr"/>
        <c:lblOffset val="100"/>
        <c:noMultiLvlLbl val="0"/>
      </c:catAx>
      <c:valAx>
        <c:axId val="536437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Flame temp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435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Sheet1!$C$36</c:f>
              <c:strCache>
                <c:ptCount val="1"/>
                <c:pt idx="0">
                  <c:v>Jet-A + 50% ethanol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Sheet1!$A$38:$A$42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Sheet1!$C$38:$C$42</c:f>
              <c:numCache>
                <c:formatCode>General</c:formatCode>
                <c:ptCount val="5"/>
                <c:pt idx="0">
                  <c:v>6.7540000000000003E-2</c:v>
                </c:pt>
                <c:pt idx="1">
                  <c:v>9.8489999999999994E-2</c:v>
                </c:pt>
                <c:pt idx="2">
                  <c:v>0.11568000000000001</c:v>
                </c:pt>
                <c:pt idx="3">
                  <c:v>8.448E-2</c:v>
                </c:pt>
                <c:pt idx="4">
                  <c:v>6.0139999999999999E-2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775-4790-BA77-87F86F712184}"/>
            </c:ext>
          </c:extLst>
        </c:ser>
        <c:ser>
          <c:idx val="2"/>
          <c:order val="2"/>
          <c:tx>
            <c:strRef>
              <c:f>Sheet1!$G$36</c:f>
              <c:strCache>
                <c:ptCount val="1"/>
                <c:pt idx="0">
                  <c:v>Pure Jet-A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Sheet1!$A$38:$A$42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Sheet1!$H$38:$H$42</c:f>
              <c:numCache>
                <c:formatCode>General</c:formatCode>
                <c:ptCount val="5"/>
                <c:pt idx="0">
                  <c:v>6.8790000000000004E-2</c:v>
                </c:pt>
                <c:pt idx="1">
                  <c:v>0.10086000000000001</c:v>
                </c:pt>
                <c:pt idx="2">
                  <c:v>0.11753</c:v>
                </c:pt>
                <c:pt idx="3">
                  <c:v>8.448E-2</c:v>
                </c:pt>
                <c:pt idx="4">
                  <c:v>5.6779999999999997E-2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775-4790-BA77-87F86F7121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4957864"/>
        <c:axId val="534957504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Sheet1!$A$37</c15:sqref>
                        </c15:formulaRef>
                      </c:ext>
                    </c:extLst>
                    <c:strCache>
                      <c:ptCount val="1"/>
                      <c:pt idx="0">
                        <c:v>Eq.ratio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Sheet1!$A$38:$A$42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Sheet1!$A$38:$A$42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1775-4790-BA77-87F86F712184}"/>
                  </c:ext>
                </c:extLst>
              </c15:ser>
            </c15:filteredLineSeries>
          </c:ext>
        </c:extLst>
      </c:lineChart>
      <c:catAx>
        <c:axId val="5349578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Eq.ratio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957504"/>
        <c:crosses val="autoZero"/>
        <c:auto val="1"/>
        <c:lblAlgn val="ctr"/>
        <c:lblOffset val="100"/>
        <c:noMultiLvlLbl val="0"/>
      </c:catAx>
      <c:valAx>
        <c:axId val="534957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CO2  Mole fraction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49578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Sheet1!$C$36</c:f>
              <c:strCache>
                <c:ptCount val="1"/>
                <c:pt idx="0">
                  <c:v>Jet-A + 50% ethanol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Sheet1!$A$38:$A$43</c:f>
              <c:numCache>
                <c:formatCode>General</c:formatCode>
                <c:ptCount val="6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Sheet1!$E$38:$E$42</c:f>
              <c:numCache>
                <c:formatCode>General</c:formatCode>
                <c:ptCount val="5"/>
                <c:pt idx="0">
                  <c:v>8.0000000000000004E-4</c:v>
                </c:pt>
                <c:pt idx="1">
                  <c:v>2.96E-3</c:v>
                </c:pt>
                <c:pt idx="2">
                  <c:v>2.1299999999999999E-3</c:v>
                </c:pt>
                <c:pt idx="3">
                  <c:v>9.0000000000000006E-5</c:v>
                </c:pt>
                <c:pt idx="4">
                  <c:v>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CBA-4E9D-8762-E59DAF5DA8BA}"/>
            </c:ext>
          </c:extLst>
        </c:ser>
        <c:ser>
          <c:idx val="2"/>
          <c:order val="2"/>
          <c:tx>
            <c:v>Pure Jet A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Sheet1!$A$38:$A$43</c:f>
              <c:numCache>
                <c:formatCode>General</c:formatCode>
                <c:ptCount val="6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Sheet1!$J$38:$J$42</c:f>
              <c:numCache>
                <c:formatCode>General</c:formatCode>
                <c:ptCount val="5"/>
                <c:pt idx="0">
                  <c:v>8.5999999999999998E-4</c:v>
                </c:pt>
                <c:pt idx="1">
                  <c:v>3.2299999999999998E-3</c:v>
                </c:pt>
                <c:pt idx="2">
                  <c:v>2.4399999999999999E-3</c:v>
                </c:pt>
                <c:pt idx="3">
                  <c:v>1.2999999999999999E-4</c:v>
                </c:pt>
                <c:pt idx="4">
                  <c:v>1.0000000000000001E-5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CBA-4E9D-8762-E59DAF5DA8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8820656"/>
        <c:axId val="40882173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Sheet1!$B$37</c15:sqref>
                        </c15:formulaRef>
                      </c:ext>
                    </c:extLst>
                    <c:strCache>
                      <c:ptCount val="1"/>
                      <c:pt idx="0">
                        <c:v>Flame temp.(K)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Sheet1!$A$38:$A$43</c15:sqref>
                        </c15:formulaRef>
                      </c:ext>
                    </c:extLst>
                    <c:numCache>
                      <c:formatCode>General</c:formatCode>
                      <c:ptCount val="6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Sheet1!$B$38:$B$42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1495.96</c:v>
                      </c:pt>
                      <c:pt idx="1">
                        <c:v>1941.43</c:v>
                      </c:pt>
                      <c:pt idx="2">
                        <c:v>2239.9</c:v>
                      </c:pt>
                      <c:pt idx="3">
                        <c:v>2124.84</c:v>
                      </c:pt>
                      <c:pt idx="4">
                        <c:v>1929.65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3CBA-4E9D-8762-E59DAF5DA8BA}"/>
                  </c:ext>
                </c:extLst>
              </c15:ser>
            </c15:filteredLineSeries>
          </c:ext>
        </c:extLst>
      </c:lineChart>
      <c:catAx>
        <c:axId val="408820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 err="1"/>
                  <a:t>Eq.ratio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821736"/>
        <c:crosses val="autoZero"/>
        <c:auto val="1"/>
        <c:lblAlgn val="ctr"/>
        <c:lblOffset val="100"/>
        <c:noMultiLvlLbl val="0"/>
      </c:catAx>
      <c:valAx>
        <c:axId val="408821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  Mole fraction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82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Sheet1!$C$36</c:f>
              <c:strCache>
                <c:ptCount val="1"/>
                <c:pt idx="0">
                  <c:v>Jet-A + 50% ethanol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Sheet1!$A$38:$A$42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Sheet1!$D$38:$D$42</c:f>
              <c:numCache>
                <c:formatCode>General</c:formatCode>
                <c:ptCount val="5"/>
                <c:pt idx="0">
                  <c:v>0</c:v>
                </c:pt>
                <c:pt idx="1">
                  <c:v>3.6000000000000002E-4</c:v>
                </c:pt>
                <c:pt idx="2">
                  <c:v>1.2120000000000001E-2</c:v>
                </c:pt>
                <c:pt idx="3">
                  <c:v>6.6030000000000005E-2</c:v>
                </c:pt>
                <c:pt idx="4">
                  <c:v>0.10947999999999999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9FB1-4675-B6A4-1598CC9970D3}"/>
            </c:ext>
          </c:extLst>
        </c:ser>
        <c:ser>
          <c:idx val="2"/>
          <c:order val="2"/>
          <c:tx>
            <c:strRef>
              <c:f>Sheet1!$G$45</c:f>
              <c:strCache>
                <c:ptCount val="1"/>
                <c:pt idx="0">
                  <c:v>Pure Jet-A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Sheet1!$A$38:$A$42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Sheet1!$I$38:$I$42</c:f>
              <c:numCache>
                <c:formatCode>General</c:formatCode>
                <c:ptCount val="5"/>
                <c:pt idx="0">
                  <c:v>0</c:v>
                </c:pt>
                <c:pt idx="1">
                  <c:v>4.4999999999999999E-4</c:v>
                </c:pt>
                <c:pt idx="2">
                  <c:v>1.41E-2</c:v>
                </c:pt>
                <c:pt idx="3">
                  <c:v>7.1349999999999997E-2</c:v>
                </c:pt>
                <c:pt idx="4">
                  <c:v>0.11952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9FB1-4675-B6A4-1598CC9970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2966848"/>
        <c:axId val="56297224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Sheet1!$A$37</c15:sqref>
                        </c15:formulaRef>
                      </c:ext>
                    </c:extLst>
                    <c:strCache>
                      <c:ptCount val="1"/>
                      <c:pt idx="0">
                        <c:v>Eq.ratio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Sheet1!$A$38:$A$42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Sheet1!$A$38:$A$42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9FB1-4675-B6A4-1598CC9970D3}"/>
                  </c:ext>
                </c:extLst>
              </c15:ser>
            </c15:filteredLineSeries>
          </c:ext>
        </c:extLst>
      </c:lineChart>
      <c:catAx>
        <c:axId val="5629668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 dirty="0" err="1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Eq.ratio</a:t>
                </a:r>
                <a:endParaRPr lang="en-US" sz="1000" b="0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972248"/>
        <c:crosses val="autoZero"/>
        <c:auto val="1"/>
        <c:lblAlgn val="ctr"/>
        <c:lblOffset val="100"/>
        <c:noMultiLvlLbl val="0"/>
      </c:catAx>
      <c:valAx>
        <c:axId val="5629722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 mole fraction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966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Sheet1!$C$45</c:f>
              <c:strCache>
                <c:ptCount val="1"/>
                <c:pt idx="0">
                  <c:v>Jet-A + 20% methanol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Sheet1!$A$47:$A$51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Sheet1!$B$47:$B$51</c:f>
              <c:numCache>
                <c:formatCode>General</c:formatCode>
                <c:ptCount val="5"/>
                <c:pt idx="0">
                  <c:v>1505.77</c:v>
                </c:pt>
                <c:pt idx="1">
                  <c:v>1963.43</c:v>
                </c:pt>
                <c:pt idx="2">
                  <c:v>2266.84</c:v>
                </c:pt>
                <c:pt idx="3">
                  <c:v>2162.94</c:v>
                </c:pt>
                <c:pt idx="4">
                  <c:v>1966.21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98-42A3-9C49-B1A9A688E7AD}"/>
            </c:ext>
          </c:extLst>
        </c:ser>
        <c:ser>
          <c:idx val="2"/>
          <c:order val="2"/>
          <c:tx>
            <c:strRef>
              <c:f>Sheet1!$G$45</c:f>
              <c:strCache>
                <c:ptCount val="1"/>
                <c:pt idx="0">
                  <c:v>Pure Jet-A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Sheet1!$A$47:$A$51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Sheet1!$G$47:$G$51</c:f>
              <c:numCache>
                <c:formatCode>General</c:formatCode>
                <c:ptCount val="5"/>
                <c:pt idx="0">
                  <c:v>1506.48</c:v>
                </c:pt>
                <c:pt idx="1">
                  <c:v>1965.51</c:v>
                </c:pt>
                <c:pt idx="2">
                  <c:v>2269.6</c:v>
                </c:pt>
                <c:pt idx="3">
                  <c:v>2166.7199999999998</c:v>
                </c:pt>
                <c:pt idx="4">
                  <c:v>1969.62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98-42A3-9C49-B1A9A688E7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8181872"/>
        <c:axId val="40817791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Sheet1!$A$46</c15:sqref>
                        </c15:formulaRef>
                      </c:ext>
                    </c:extLst>
                    <c:strCache>
                      <c:ptCount val="1"/>
                      <c:pt idx="0">
                        <c:v>Eq.ratio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Sheet1!$A$47:$A$51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Sheet1!$A$47:$A$51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0E98-42A3-9C49-B1A9A688E7AD}"/>
                  </c:ext>
                </c:extLst>
              </c15:ser>
            </c15:filteredLineSeries>
          </c:ext>
        </c:extLst>
      </c:lineChart>
      <c:catAx>
        <c:axId val="4081818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Eq.ratio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177912"/>
        <c:crosses val="autoZero"/>
        <c:auto val="1"/>
        <c:lblAlgn val="ctr"/>
        <c:lblOffset val="100"/>
        <c:noMultiLvlLbl val="0"/>
      </c:catAx>
      <c:valAx>
        <c:axId val="408177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Flame temp.(K)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8181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Sheet1!$C$45</c:f>
              <c:strCache>
                <c:ptCount val="1"/>
                <c:pt idx="0">
                  <c:v>Jet-A + 20% methanol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Sheet1!$A$47:$A$51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Sheet1!$C$47:$C$51</c:f>
              <c:numCache>
                <c:formatCode>General</c:formatCode>
                <c:ptCount val="5"/>
                <c:pt idx="0">
                  <c:v>6.8669999999999995E-2</c:v>
                </c:pt>
                <c:pt idx="1">
                  <c:v>0.10062</c:v>
                </c:pt>
                <c:pt idx="2">
                  <c:v>0.11734</c:v>
                </c:pt>
                <c:pt idx="3">
                  <c:v>8.4510000000000002E-2</c:v>
                </c:pt>
                <c:pt idx="4">
                  <c:v>5.7189999999999998E-2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5FCD-41BC-8947-3D718790CB4A}"/>
            </c:ext>
          </c:extLst>
        </c:ser>
        <c:ser>
          <c:idx val="2"/>
          <c:order val="2"/>
          <c:tx>
            <c:strRef>
              <c:f>Sheet1!$G$45</c:f>
              <c:strCache>
                <c:ptCount val="1"/>
                <c:pt idx="0">
                  <c:v>Pure Jet-A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Sheet1!$A$47:$A$51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Sheet1!$H$47:$H$51</c:f>
              <c:numCache>
                <c:formatCode>General</c:formatCode>
                <c:ptCount val="5"/>
                <c:pt idx="0">
                  <c:v>6.8790000000000004E-2</c:v>
                </c:pt>
                <c:pt idx="1">
                  <c:v>0.10086000000000001</c:v>
                </c:pt>
                <c:pt idx="2">
                  <c:v>0.11753</c:v>
                </c:pt>
                <c:pt idx="3">
                  <c:v>8.448E-2</c:v>
                </c:pt>
                <c:pt idx="4">
                  <c:v>5.6779999999999997E-2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5FCD-41BC-8947-3D718790CB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7639240"/>
        <c:axId val="40763168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Sheet1!$A$46</c15:sqref>
                        </c15:formulaRef>
                      </c:ext>
                    </c:extLst>
                    <c:strCache>
                      <c:ptCount val="1"/>
                      <c:pt idx="0">
                        <c:v>Eq.ratio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Sheet1!$A$47:$A$51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Sheet1!$A$47:$A$51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5FCD-41BC-8947-3D718790CB4A}"/>
                  </c:ext>
                </c:extLst>
              </c15:ser>
            </c15:filteredLineSeries>
          </c:ext>
        </c:extLst>
      </c:lineChart>
      <c:catAx>
        <c:axId val="407639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Eq.ratio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631680"/>
        <c:crosses val="autoZero"/>
        <c:auto val="1"/>
        <c:lblAlgn val="ctr"/>
        <c:lblOffset val="100"/>
        <c:noMultiLvlLbl val="0"/>
      </c:catAx>
      <c:valAx>
        <c:axId val="407631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CO2  Mole fraction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639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Sheet1!$C$45</c:f>
              <c:strCache>
                <c:ptCount val="1"/>
                <c:pt idx="0">
                  <c:v>Jet-A + 20% methanol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Sheet1!$A$47:$A$51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Sheet1!$D$47:$D$51</c:f>
              <c:numCache>
                <c:formatCode>General</c:formatCode>
                <c:ptCount val="5"/>
                <c:pt idx="0">
                  <c:v>0</c:v>
                </c:pt>
                <c:pt idx="1">
                  <c:v>4.4000000000000002E-4</c:v>
                </c:pt>
                <c:pt idx="2">
                  <c:v>1.391E-2</c:v>
                </c:pt>
                <c:pt idx="3">
                  <c:v>7.077E-2</c:v>
                </c:pt>
                <c:pt idx="4">
                  <c:v>0.11842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400-4546-9921-16D912536180}"/>
            </c:ext>
          </c:extLst>
        </c:ser>
        <c:ser>
          <c:idx val="2"/>
          <c:order val="2"/>
          <c:tx>
            <c:strRef>
              <c:f>Sheet1!$G$45</c:f>
              <c:strCache>
                <c:ptCount val="1"/>
                <c:pt idx="0">
                  <c:v>Pure Jet-A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Sheet1!$A$47:$A$51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Sheet1!$I$47:$I$51</c:f>
              <c:numCache>
                <c:formatCode>General</c:formatCode>
                <c:ptCount val="5"/>
                <c:pt idx="0">
                  <c:v>0</c:v>
                </c:pt>
                <c:pt idx="1">
                  <c:v>4.4999999999999999E-4</c:v>
                </c:pt>
                <c:pt idx="2">
                  <c:v>1.41E-2</c:v>
                </c:pt>
                <c:pt idx="3">
                  <c:v>7.1349999999999997E-2</c:v>
                </c:pt>
                <c:pt idx="4">
                  <c:v>0.11952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400-4546-9921-16D9125361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444560"/>
        <c:axId val="53644096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Sheet1!$A$46</c15:sqref>
                        </c15:formulaRef>
                      </c:ext>
                    </c:extLst>
                    <c:strCache>
                      <c:ptCount val="1"/>
                      <c:pt idx="0">
                        <c:v>Eq.ratio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Sheet1!$A$47:$A$51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Sheet1!$A$47:$A$51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4400-4546-9921-16D912536180}"/>
                  </c:ext>
                </c:extLst>
              </c15:ser>
            </c15:filteredLineSeries>
          </c:ext>
        </c:extLst>
      </c:lineChart>
      <c:catAx>
        <c:axId val="536444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Eq.ratio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440960"/>
        <c:crosses val="autoZero"/>
        <c:auto val="1"/>
        <c:lblAlgn val="ctr"/>
        <c:lblOffset val="100"/>
        <c:noMultiLvlLbl val="0"/>
      </c:catAx>
      <c:valAx>
        <c:axId val="5364409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  Mole fraction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444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Sheet1!$C$45</c:f>
              <c:strCache>
                <c:ptCount val="1"/>
                <c:pt idx="0">
                  <c:v>Jet-A + 20% methanol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Sheet1!$F$56:$F$60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Sheet1!$E$47:$E$51</c:f>
              <c:numCache>
                <c:formatCode>General</c:formatCode>
                <c:ptCount val="5"/>
                <c:pt idx="0">
                  <c:v>8.4999999999999995E-4</c:v>
                </c:pt>
                <c:pt idx="1">
                  <c:v>3.2000000000000002E-3</c:v>
                </c:pt>
                <c:pt idx="2">
                  <c:v>2.3999999999999998E-3</c:v>
                </c:pt>
                <c:pt idx="3">
                  <c:v>1.2999999999999999E-4</c:v>
                </c:pt>
                <c:pt idx="4">
                  <c:v>1.0000000000000001E-5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71C-4990-8625-454E49DD3E02}"/>
            </c:ext>
          </c:extLst>
        </c:ser>
        <c:ser>
          <c:idx val="2"/>
          <c:order val="2"/>
          <c:tx>
            <c:strRef>
              <c:f>Sheet1!$G$45</c:f>
              <c:strCache>
                <c:ptCount val="1"/>
                <c:pt idx="0">
                  <c:v>Pure Jet-A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Sheet1!$F$56:$F$60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Sheet1!$J$47:$J$51</c:f>
              <c:numCache>
                <c:formatCode>General</c:formatCode>
                <c:ptCount val="5"/>
                <c:pt idx="0">
                  <c:v>8.5999999999999998E-4</c:v>
                </c:pt>
                <c:pt idx="1">
                  <c:v>3.2299999999999998E-3</c:v>
                </c:pt>
                <c:pt idx="2">
                  <c:v>2.4399999999999999E-3</c:v>
                </c:pt>
                <c:pt idx="3">
                  <c:v>1.2999999999999999E-4</c:v>
                </c:pt>
                <c:pt idx="4">
                  <c:v>1.0000000000000001E-5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71C-4990-8625-454E49DD3E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62975488"/>
        <c:axId val="5629895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Sheet1!$A$46</c15:sqref>
                        </c15:formulaRef>
                      </c:ext>
                    </c:extLst>
                    <c:strCache>
                      <c:ptCount val="1"/>
                      <c:pt idx="0">
                        <c:v>Eq.ratio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Sheet1!$F$56:$F$60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Sheet1!$A$47:$A$51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371C-4990-8625-454E49DD3E02}"/>
                  </c:ext>
                </c:extLst>
              </c15:ser>
            </c15:filteredLineSeries>
          </c:ext>
        </c:extLst>
      </c:lineChart>
      <c:catAx>
        <c:axId val="56297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Eq.ratio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989528"/>
        <c:crosses val="autoZero"/>
        <c:auto val="1"/>
        <c:lblAlgn val="ctr"/>
        <c:lblOffset val="100"/>
        <c:noMultiLvlLbl val="0"/>
      </c:catAx>
      <c:valAx>
        <c:axId val="562989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  Mole fraction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975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Sheet1!$C$54</c:f>
              <c:strCache>
                <c:ptCount val="1"/>
                <c:pt idx="0">
                  <c:v>Jet-A + 50% methanol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Sheet1!$B$56:$B$60</c:f>
              <c:numCache>
                <c:formatCode>General</c:formatCode>
                <c:ptCount val="5"/>
                <c:pt idx="0">
                  <c:v>1503.81</c:v>
                </c:pt>
                <c:pt idx="1">
                  <c:v>1957.73</c:v>
                </c:pt>
                <c:pt idx="2">
                  <c:v>2259.2600000000002</c:v>
                </c:pt>
                <c:pt idx="3">
                  <c:v>2152.62</c:v>
                </c:pt>
                <c:pt idx="4">
                  <c:v>1956.94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14A6-4E6F-A526-56B91CADDFEE}"/>
            </c:ext>
          </c:extLst>
        </c:ser>
        <c:ser>
          <c:idx val="2"/>
          <c:order val="2"/>
          <c:tx>
            <c:strRef>
              <c:f>Sheet1!$G$54</c:f>
              <c:strCache>
                <c:ptCount val="1"/>
                <c:pt idx="0">
                  <c:v>Pure Jet-A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Sheet1!$G$56:$G$60</c:f>
              <c:numCache>
                <c:formatCode>General</c:formatCode>
                <c:ptCount val="5"/>
                <c:pt idx="0">
                  <c:v>1506.48</c:v>
                </c:pt>
                <c:pt idx="1">
                  <c:v>1965.51</c:v>
                </c:pt>
                <c:pt idx="2">
                  <c:v>2269.6</c:v>
                </c:pt>
                <c:pt idx="3">
                  <c:v>2166.7199999999998</c:v>
                </c:pt>
                <c:pt idx="4">
                  <c:v>1969.62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14A6-4E6F-A526-56B91CADDF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7645000"/>
        <c:axId val="40764824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Sheet1!$A$55</c15:sqref>
                        </c15:formulaRef>
                      </c:ext>
                    </c:extLst>
                    <c:strCache>
                      <c:ptCount val="1"/>
                      <c:pt idx="0">
                        <c:v>Eq.ratio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Sheet1!$A$56:$A$60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Sheet1!$A$56:$A$60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14A6-4E6F-A526-56B91CADDFEE}"/>
                  </c:ext>
                </c:extLst>
              </c15:ser>
            </c15:filteredLineSeries>
          </c:ext>
        </c:extLst>
      </c:lineChart>
      <c:catAx>
        <c:axId val="4076450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Eq.ratio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648240"/>
        <c:crosses val="autoZero"/>
        <c:auto val="1"/>
        <c:lblAlgn val="ctr"/>
        <c:lblOffset val="100"/>
        <c:noMultiLvlLbl val="0"/>
      </c:catAx>
      <c:valAx>
        <c:axId val="407648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Flame temp.(K)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645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Sheet1!$C$54</c:f>
              <c:strCache>
                <c:ptCount val="1"/>
                <c:pt idx="0">
                  <c:v>Jet-A + 50% methanol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Sheet1!$C$56:$C$60</c:f>
              <c:numCache>
                <c:formatCode>General</c:formatCode>
                <c:ptCount val="5"/>
                <c:pt idx="0">
                  <c:v>6.8349999999999994E-2</c:v>
                </c:pt>
                <c:pt idx="1">
                  <c:v>9.9989999999999996E-2</c:v>
                </c:pt>
                <c:pt idx="2">
                  <c:v>0.11681999999999999</c:v>
                </c:pt>
                <c:pt idx="3">
                  <c:v>8.4599999999999995E-2</c:v>
                </c:pt>
                <c:pt idx="4">
                  <c:v>5.8270000000000002E-2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E96-4E06-92DA-AEE5A08BBF65}"/>
            </c:ext>
          </c:extLst>
        </c:ser>
        <c:ser>
          <c:idx val="2"/>
          <c:order val="2"/>
          <c:tx>
            <c:strRef>
              <c:f>Sheet1!$G$54</c:f>
              <c:strCache>
                <c:ptCount val="1"/>
                <c:pt idx="0">
                  <c:v>Pure Jet-A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Sheet1!$H$56:$H$60</c:f>
              <c:numCache>
                <c:formatCode>General</c:formatCode>
                <c:ptCount val="5"/>
                <c:pt idx="0">
                  <c:v>6.8790000000000004E-2</c:v>
                </c:pt>
                <c:pt idx="1">
                  <c:v>0.10086000000000001</c:v>
                </c:pt>
                <c:pt idx="2">
                  <c:v>0.11753</c:v>
                </c:pt>
                <c:pt idx="3">
                  <c:v>8.448E-2</c:v>
                </c:pt>
                <c:pt idx="4">
                  <c:v>5.6779999999999997E-2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E96-4E06-92DA-AEE5A08BBF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7658680"/>
        <c:axId val="40765400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Sheet1!$A$55</c15:sqref>
                        </c15:formulaRef>
                      </c:ext>
                    </c:extLst>
                    <c:strCache>
                      <c:ptCount val="1"/>
                      <c:pt idx="0">
                        <c:v>Eq.ratio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Sheet1!$A$56:$A$60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Sheet1!$A$56:$A$60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6E96-4E06-92DA-AEE5A08BBF65}"/>
                  </c:ext>
                </c:extLst>
              </c15:ser>
            </c15:filteredLineSeries>
          </c:ext>
        </c:extLst>
      </c:lineChart>
      <c:catAx>
        <c:axId val="40765868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Eq.ratio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654000"/>
        <c:crosses val="autoZero"/>
        <c:auto val="1"/>
        <c:lblAlgn val="ctr"/>
        <c:lblOffset val="100"/>
        <c:noMultiLvlLbl val="0"/>
      </c:catAx>
      <c:valAx>
        <c:axId val="40765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CO2  Mole fraction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658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v>Jet-A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6.8790000000000004E-2</c:v>
                </c:pt>
                <c:pt idx="1">
                  <c:v>0.10086000000000001</c:v>
                </c:pt>
                <c:pt idx="2">
                  <c:v>0.11753</c:v>
                </c:pt>
                <c:pt idx="3">
                  <c:v>8.448E-2</c:v>
                </c:pt>
                <c:pt idx="4">
                  <c:v>5.6779999999999997E-2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E05A-4A2B-97E6-0C95C9F75FF1}"/>
            </c:ext>
          </c:extLst>
        </c:ser>
        <c:ser>
          <c:idx val="2"/>
          <c:order val="2"/>
          <c:tx>
            <c:v>Ethanol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Sheet1!$C$11:$C$15</c:f>
              <c:numCache>
                <c:formatCode>General</c:formatCode>
                <c:ptCount val="5"/>
                <c:pt idx="0">
                  <c:v>6.5559999999999993E-2</c:v>
                </c:pt>
                <c:pt idx="1">
                  <c:v>9.4799999999999995E-2</c:v>
                </c:pt>
                <c:pt idx="2">
                  <c:v>0.11246</c:v>
                </c:pt>
                <c:pt idx="3">
                  <c:v>8.4029999999999994E-2</c:v>
                </c:pt>
                <c:pt idx="4">
                  <c:v>6.4089999999999994E-2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E05A-4A2B-97E6-0C95C9F75FF1}"/>
            </c:ext>
          </c:extLst>
        </c:ser>
        <c:ser>
          <c:idx val="3"/>
          <c:order val="3"/>
          <c:tx>
            <c:v>Methanol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Sheet1!$C$20:$C$24</c:f>
              <c:numCache>
                <c:formatCode>General</c:formatCode>
                <c:ptCount val="5"/>
                <c:pt idx="0">
                  <c:v>6.3490000000000005E-2</c:v>
                </c:pt>
                <c:pt idx="1">
                  <c:v>9.0569999999999998E-2</c:v>
                </c:pt>
                <c:pt idx="2">
                  <c:v>0.10778</c:v>
                </c:pt>
                <c:pt idx="3">
                  <c:v>8.3500000000000005E-2</c:v>
                </c:pt>
                <c:pt idx="4">
                  <c:v>6.8010000000000001E-2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E05A-4A2B-97E6-0C95C9F75F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2301336"/>
        <c:axId val="44230205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Eq.ratio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E05A-4A2B-97E6-0C95C9F75FF1}"/>
                  </c:ext>
                </c:extLst>
              </c15:ser>
            </c15:filteredLineSeries>
          </c:ext>
        </c:extLst>
      </c:lineChart>
      <c:catAx>
        <c:axId val="442301336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302056"/>
        <c:crosses val="autoZero"/>
        <c:auto val="1"/>
        <c:lblAlgn val="ctr"/>
        <c:lblOffset val="100"/>
        <c:noMultiLvlLbl val="0"/>
      </c:catAx>
      <c:valAx>
        <c:axId val="442302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CO</a:t>
                </a:r>
                <a:r>
                  <a:rPr lang="en-IN" sz="800" b="0" i="0" u="none" strike="noStrike" kern="1200" baseline="-25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2 </a:t>
                </a:r>
                <a:r>
                  <a:rPr lang="en-IN" sz="8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Mole fraction 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301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Sheet1!$C$54</c:f>
              <c:strCache>
                <c:ptCount val="1"/>
                <c:pt idx="0">
                  <c:v>Jet-A + 50% methanol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Sheet1!$D$56:$D$60</c:f>
              <c:numCache>
                <c:formatCode>General</c:formatCode>
                <c:ptCount val="5"/>
                <c:pt idx="0">
                  <c:v>0</c:v>
                </c:pt>
                <c:pt idx="1">
                  <c:v>4.2000000000000002E-4</c:v>
                </c:pt>
                <c:pt idx="2">
                  <c:v>1.337E-2</c:v>
                </c:pt>
                <c:pt idx="3">
                  <c:v>6.9209999999999994E-2</c:v>
                </c:pt>
                <c:pt idx="4">
                  <c:v>0.11545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62B-4588-BC02-5696640E1021}"/>
            </c:ext>
          </c:extLst>
        </c:ser>
        <c:ser>
          <c:idx val="2"/>
          <c:order val="2"/>
          <c:tx>
            <c:strRef>
              <c:f>Sheet1!$G$54</c:f>
              <c:strCache>
                <c:ptCount val="1"/>
                <c:pt idx="0">
                  <c:v>Pure Jet-A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Sheet1!$I$56:$I$60</c:f>
              <c:numCache>
                <c:formatCode>General</c:formatCode>
                <c:ptCount val="5"/>
                <c:pt idx="0">
                  <c:v>0</c:v>
                </c:pt>
                <c:pt idx="1">
                  <c:v>4.4999999999999999E-4</c:v>
                </c:pt>
                <c:pt idx="2">
                  <c:v>1.41E-2</c:v>
                </c:pt>
                <c:pt idx="3">
                  <c:v>7.1349999999999997E-2</c:v>
                </c:pt>
                <c:pt idx="4">
                  <c:v>0.11952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762B-4588-BC02-5696640E10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06787360"/>
        <c:axId val="40677548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Sheet1!$A$55</c15:sqref>
                        </c15:formulaRef>
                      </c:ext>
                    </c:extLst>
                    <c:strCache>
                      <c:ptCount val="1"/>
                      <c:pt idx="0">
                        <c:v>Eq.ratio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Sheet1!$A$56:$A$60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Sheet1!$A$56:$A$60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762B-4588-BC02-5696640E1021}"/>
                  </c:ext>
                </c:extLst>
              </c15:ser>
            </c15:filteredLineSeries>
          </c:ext>
        </c:extLst>
      </c:lineChart>
      <c:catAx>
        <c:axId val="4067873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Eq.ratio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775480"/>
        <c:crosses val="autoZero"/>
        <c:auto val="1"/>
        <c:lblAlgn val="ctr"/>
        <c:lblOffset val="100"/>
        <c:noMultiLvlLbl val="0"/>
      </c:catAx>
      <c:valAx>
        <c:axId val="4067754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  Mole fraction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78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Sheet1!$C$54</c:f>
              <c:strCache>
                <c:ptCount val="1"/>
                <c:pt idx="0">
                  <c:v>Jet-A + 50% methanol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Sheet1!$E$56:$E$60</c:f>
              <c:numCache>
                <c:formatCode>General</c:formatCode>
                <c:ptCount val="5"/>
                <c:pt idx="0">
                  <c:v>8.4000000000000003E-4</c:v>
                </c:pt>
                <c:pt idx="1">
                  <c:v>3.13E-3</c:v>
                </c:pt>
                <c:pt idx="2">
                  <c:v>2.32E-3</c:v>
                </c:pt>
                <c:pt idx="3">
                  <c:v>1.2E-4</c:v>
                </c:pt>
                <c:pt idx="4">
                  <c:v>1.0000000000000001E-5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3CB-4865-9C1E-127F1A40CC57}"/>
            </c:ext>
          </c:extLst>
        </c:ser>
        <c:ser>
          <c:idx val="2"/>
          <c:order val="2"/>
          <c:tx>
            <c:strRef>
              <c:f>Sheet1!$G$45</c:f>
              <c:strCache>
                <c:ptCount val="1"/>
                <c:pt idx="0">
                  <c:v>Pure Jet-A 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Sheet1!$J$56:$J$60</c:f>
              <c:numCache>
                <c:formatCode>General</c:formatCode>
                <c:ptCount val="5"/>
                <c:pt idx="0">
                  <c:v>8.5999999999999998E-4</c:v>
                </c:pt>
                <c:pt idx="1">
                  <c:v>3.2299999999999998E-3</c:v>
                </c:pt>
                <c:pt idx="2">
                  <c:v>2.4399999999999999E-3</c:v>
                </c:pt>
                <c:pt idx="3">
                  <c:v>1.2999999999999999E-4</c:v>
                </c:pt>
                <c:pt idx="4">
                  <c:v>1.0000000000000001E-5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73CB-4865-9C1E-127F1A40CC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437720"/>
        <c:axId val="536438080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Sheet1!$A$55</c15:sqref>
                        </c15:formulaRef>
                      </c:ext>
                    </c:extLst>
                    <c:strCache>
                      <c:ptCount val="1"/>
                      <c:pt idx="0">
                        <c:v>Eq.ratio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Sheet1!$A$56:$A$60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Sheet1!$A$56:$A$60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73CB-4865-9C1E-127F1A40CC57}"/>
                  </c:ext>
                </c:extLst>
              </c15:ser>
            </c15:filteredLineSeries>
          </c:ext>
        </c:extLst>
      </c:lineChart>
      <c:catAx>
        <c:axId val="536437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Eq.ratio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438080"/>
        <c:crosses val="autoZero"/>
        <c:auto val="1"/>
        <c:lblAlgn val="ctr"/>
        <c:lblOffset val="100"/>
        <c:noMultiLvlLbl val="0"/>
      </c:catAx>
      <c:valAx>
        <c:axId val="536438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NO  Mole fraction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437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0"/>
          <c:tx>
            <c:v>Jet-A</c:v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1506.48</c:v>
                </c:pt>
                <c:pt idx="1">
                  <c:v>1965.51</c:v>
                </c:pt>
                <c:pt idx="2">
                  <c:v>2269.6</c:v>
                </c:pt>
                <c:pt idx="3">
                  <c:v>2166.7199999999998</c:v>
                </c:pt>
                <c:pt idx="4">
                  <c:v>1969.62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9B4-4910-8E24-24E92020B69A}"/>
            </c:ext>
          </c:extLst>
        </c:ser>
        <c:ser>
          <c:idx val="0"/>
          <c:order val="1"/>
          <c:tx>
            <c:v>Ethanol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Sheet1!$B$11:$B$15</c:f>
              <c:numCache>
                <c:formatCode>General</c:formatCode>
                <c:ptCount val="5"/>
                <c:pt idx="0">
                  <c:v>1479.52</c:v>
                </c:pt>
                <c:pt idx="1">
                  <c:v>1904.34</c:v>
                </c:pt>
                <c:pt idx="2">
                  <c:v>2193.62</c:v>
                </c:pt>
                <c:pt idx="3">
                  <c:v>2062</c:v>
                </c:pt>
                <c:pt idx="4">
                  <c:v>1870.41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9B4-4910-8E24-24E92020B69A}"/>
            </c:ext>
          </c:extLst>
        </c:ser>
        <c:ser>
          <c:idx val="2"/>
          <c:order val="2"/>
          <c:tx>
            <c:v>Methanol</c:v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Sheet1!$B$20:$B$24</c:f>
              <c:numCache>
                <c:formatCode>General</c:formatCode>
                <c:ptCount val="5"/>
                <c:pt idx="0">
                  <c:v>1474.75</c:v>
                </c:pt>
                <c:pt idx="1">
                  <c:v>1875.59</c:v>
                </c:pt>
                <c:pt idx="2">
                  <c:v>2148.4499999999998</c:v>
                </c:pt>
                <c:pt idx="3">
                  <c:v>2010.74</c:v>
                </c:pt>
                <c:pt idx="4">
                  <c:v>1831.11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69B4-4910-8E24-24E92020B6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hiLowLines>
        <c:marker val="1"/>
        <c:smooth val="0"/>
        <c:axId val="442200896"/>
        <c:axId val="442199456"/>
      </c:lineChart>
      <c:catAx>
        <c:axId val="4422008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Equivalence Ratio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199456"/>
        <c:crosses val="autoZero"/>
        <c:auto val="1"/>
        <c:lblAlgn val="ctr"/>
        <c:lblOffset val="100"/>
        <c:noMultiLvlLbl val="0"/>
      </c:catAx>
      <c:valAx>
        <c:axId val="442199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Temperature </a:t>
                </a:r>
                <a:r>
                  <a:rPr lang="en-US"/>
                  <a:t>(K)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200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915075966329746"/>
          <c:y val="0.35562584543970055"/>
          <c:w val="0.26084963549331858"/>
          <c:h val="0.567230860848276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v>Jet-A + 20% ethanol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Sheet1!$B$29:$B$33</c:f>
              <c:numCache>
                <c:formatCode>General</c:formatCode>
                <c:ptCount val="5"/>
                <c:pt idx="0">
                  <c:v>1505.34</c:v>
                </c:pt>
                <c:pt idx="1">
                  <c:v>1962.89</c:v>
                </c:pt>
                <c:pt idx="2">
                  <c:v>2266.38</c:v>
                </c:pt>
                <c:pt idx="3">
                  <c:v>2162.12</c:v>
                </c:pt>
                <c:pt idx="4">
                  <c:v>1965.22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E84-48C5-94E7-B0E7D928DF31}"/>
            </c:ext>
          </c:extLst>
        </c:ser>
        <c:ser>
          <c:idx val="2"/>
          <c:order val="2"/>
          <c:tx>
            <c:v>Jet-A + 50% ethanol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Sheet1!$B$38:$B$42</c:f>
              <c:numCache>
                <c:formatCode>General</c:formatCode>
                <c:ptCount val="5"/>
                <c:pt idx="0">
                  <c:v>1495.96</c:v>
                </c:pt>
                <c:pt idx="1">
                  <c:v>1941.43</c:v>
                </c:pt>
                <c:pt idx="2">
                  <c:v>2239.9</c:v>
                </c:pt>
                <c:pt idx="3">
                  <c:v>2124.84</c:v>
                </c:pt>
                <c:pt idx="4">
                  <c:v>1929.65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E84-48C5-94E7-B0E7D928DF31}"/>
            </c:ext>
          </c:extLst>
        </c:ser>
        <c:ser>
          <c:idx val="3"/>
          <c:order val="3"/>
          <c:tx>
            <c:v>Jet-A + 20% methanol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Sheet1!$B$47:$B$51</c:f>
              <c:numCache>
                <c:formatCode>General</c:formatCode>
                <c:ptCount val="5"/>
                <c:pt idx="0">
                  <c:v>1505.77</c:v>
                </c:pt>
                <c:pt idx="1">
                  <c:v>1963.43</c:v>
                </c:pt>
                <c:pt idx="2">
                  <c:v>2266.84</c:v>
                </c:pt>
                <c:pt idx="3">
                  <c:v>2162.94</c:v>
                </c:pt>
                <c:pt idx="4">
                  <c:v>1966.21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FE84-48C5-94E7-B0E7D928DF31}"/>
            </c:ext>
          </c:extLst>
        </c:ser>
        <c:ser>
          <c:idx val="4"/>
          <c:order val="4"/>
          <c:tx>
            <c:v>Jet-A + 50% methanol</c:v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Sheet1!$B$56:$B$60</c:f>
              <c:numCache>
                <c:formatCode>General</c:formatCode>
                <c:ptCount val="5"/>
                <c:pt idx="0">
                  <c:v>1503.81</c:v>
                </c:pt>
                <c:pt idx="1">
                  <c:v>1957.73</c:v>
                </c:pt>
                <c:pt idx="2">
                  <c:v>2259.2600000000002</c:v>
                </c:pt>
                <c:pt idx="3">
                  <c:v>2152.62</c:v>
                </c:pt>
                <c:pt idx="4">
                  <c:v>1956.94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FE84-48C5-94E7-B0E7D928DF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dropLines>
        <c:marker val="1"/>
        <c:smooth val="0"/>
        <c:axId val="514336296"/>
        <c:axId val="51433377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Sheet1!$A$28</c15:sqref>
                        </c15:formulaRef>
                      </c:ext>
                    </c:extLst>
                    <c:strCache>
                      <c:ptCount val="1"/>
                      <c:pt idx="0">
                        <c:v>Eq.ratio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Sheet1!$A$56:$A$60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Sheet1!$A$29:$A$33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FE84-48C5-94E7-B0E7D928DF31}"/>
                  </c:ext>
                </c:extLst>
              </c15:ser>
            </c15:filteredLineSeries>
          </c:ext>
        </c:extLst>
      </c:lineChart>
      <c:catAx>
        <c:axId val="5143362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Equivalence Ratio </a:t>
                </a:r>
                <a:endParaRPr lang="en-US" sz="1100" b="0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333776"/>
        <c:crosses val="autoZero"/>
        <c:auto val="1"/>
        <c:lblAlgn val="ctr"/>
        <c:lblOffset val="100"/>
        <c:noMultiLvlLbl val="0"/>
      </c:catAx>
      <c:valAx>
        <c:axId val="51433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</a:t>
                </a:r>
                <a:r>
                  <a:rPr lang="en-US" baseline="0"/>
                  <a:t> (K)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336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v>Jet-A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6.8790000000000004E-2</c:v>
                </c:pt>
                <c:pt idx="1">
                  <c:v>0.10086000000000001</c:v>
                </c:pt>
                <c:pt idx="2">
                  <c:v>0.11753</c:v>
                </c:pt>
                <c:pt idx="3">
                  <c:v>8.448E-2</c:v>
                </c:pt>
                <c:pt idx="4">
                  <c:v>5.6779999999999997E-2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B78-4C88-B61E-D42B9E7D75AA}"/>
            </c:ext>
          </c:extLst>
        </c:ser>
        <c:ser>
          <c:idx val="2"/>
          <c:order val="2"/>
          <c:tx>
            <c:v>Ethanol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val>
            <c:numRef>
              <c:f>Sheet1!$C$11:$C$15</c:f>
              <c:numCache>
                <c:formatCode>General</c:formatCode>
                <c:ptCount val="5"/>
                <c:pt idx="0">
                  <c:v>6.5559999999999993E-2</c:v>
                </c:pt>
                <c:pt idx="1">
                  <c:v>9.4799999999999995E-2</c:v>
                </c:pt>
                <c:pt idx="2">
                  <c:v>0.11246</c:v>
                </c:pt>
                <c:pt idx="3">
                  <c:v>8.4029999999999994E-2</c:v>
                </c:pt>
                <c:pt idx="4">
                  <c:v>6.4089999999999994E-2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B78-4C88-B61E-D42B9E7D75AA}"/>
            </c:ext>
          </c:extLst>
        </c:ser>
        <c:ser>
          <c:idx val="3"/>
          <c:order val="3"/>
          <c:tx>
            <c:v>Methanol</c:v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val>
            <c:numRef>
              <c:f>Sheet1!$C$20:$C$24</c:f>
              <c:numCache>
                <c:formatCode>General</c:formatCode>
                <c:ptCount val="5"/>
                <c:pt idx="0">
                  <c:v>6.3490000000000005E-2</c:v>
                </c:pt>
                <c:pt idx="1">
                  <c:v>9.0569999999999998E-2</c:v>
                </c:pt>
                <c:pt idx="2">
                  <c:v>0.10778</c:v>
                </c:pt>
                <c:pt idx="3">
                  <c:v>8.3500000000000005E-2</c:v>
                </c:pt>
                <c:pt idx="4">
                  <c:v>6.8010000000000001E-2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BB78-4C88-B61E-D42B9E7D75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2301336"/>
        <c:axId val="44230205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Eq.ratio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BB78-4C88-B61E-D42B9E7D75AA}"/>
                  </c:ext>
                </c:extLst>
              </c15:ser>
            </c15:filteredLineSeries>
          </c:ext>
        </c:extLst>
      </c:lineChart>
      <c:catAx>
        <c:axId val="442301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302056"/>
        <c:crosses val="autoZero"/>
        <c:auto val="1"/>
        <c:lblAlgn val="ctr"/>
        <c:lblOffset val="100"/>
        <c:noMultiLvlLbl val="0"/>
      </c:catAx>
      <c:valAx>
        <c:axId val="442302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23013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strRef>
              <c:f>Sheet1!$C$27</c:f>
              <c:strCache>
                <c:ptCount val="1"/>
                <c:pt idx="0">
                  <c:v>Jet-A + 20% ethanol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Sheet1!$C$29:$C$33</c:f>
              <c:numCache>
                <c:formatCode>General</c:formatCode>
                <c:ptCount val="5"/>
                <c:pt idx="0">
                  <c:v>6.8659999999999999E-2</c:v>
                </c:pt>
                <c:pt idx="1">
                  <c:v>0.10059999999999999</c:v>
                </c:pt>
                <c:pt idx="2">
                  <c:v>0.11734</c:v>
                </c:pt>
                <c:pt idx="3">
                  <c:v>8.4489999999999996E-2</c:v>
                </c:pt>
                <c:pt idx="4">
                  <c:v>5.7180000000000002E-2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D8B-4BEB-9045-56B28A2E23C9}"/>
            </c:ext>
          </c:extLst>
        </c:ser>
        <c:ser>
          <c:idx val="2"/>
          <c:order val="2"/>
          <c:tx>
            <c:strRef>
              <c:f>Sheet1!$C$36</c:f>
              <c:strCache>
                <c:ptCount val="1"/>
                <c:pt idx="0">
                  <c:v>Jet-A + 50% ethanol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Sheet1!$C$38:$C$42</c:f>
              <c:numCache>
                <c:formatCode>General</c:formatCode>
                <c:ptCount val="5"/>
                <c:pt idx="0">
                  <c:v>6.7540000000000003E-2</c:v>
                </c:pt>
                <c:pt idx="1">
                  <c:v>9.8489999999999994E-2</c:v>
                </c:pt>
                <c:pt idx="2">
                  <c:v>0.11568000000000001</c:v>
                </c:pt>
                <c:pt idx="3">
                  <c:v>8.448E-2</c:v>
                </c:pt>
                <c:pt idx="4">
                  <c:v>6.0139999999999999E-2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D8B-4BEB-9045-56B28A2E23C9}"/>
            </c:ext>
          </c:extLst>
        </c:ser>
        <c:ser>
          <c:idx val="3"/>
          <c:order val="3"/>
          <c:tx>
            <c:strRef>
              <c:f>Sheet1!$C$45</c:f>
              <c:strCache>
                <c:ptCount val="1"/>
                <c:pt idx="0">
                  <c:v>Jet-A + 20% methanol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Sheet1!$C$47:$C$51</c:f>
              <c:numCache>
                <c:formatCode>General</c:formatCode>
                <c:ptCount val="5"/>
                <c:pt idx="0">
                  <c:v>6.8669999999999995E-2</c:v>
                </c:pt>
                <c:pt idx="1">
                  <c:v>0.10062</c:v>
                </c:pt>
                <c:pt idx="2">
                  <c:v>0.11734</c:v>
                </c:pt>
                <c:pt idx="3">
                  <c:v>8.4510000000000002E-2</c:v>
                </c:pt>
                <c:pt idx="4">
                  <c:v>5.7189999999999998E-2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6D8B-4BEB-9045-56B28A2E23C9}"/>
            </c:ext>
          </c:extLst>
        </c:ser>
        <c:ser>
          <c:idx val="4"/>
          <c:order val="4"/>
          <c:tx>
            <c:strRef>
              <c:f>Sheet1!$C$54</c:f>
              <c:strCache>
                <c:ptCount val="1"/>
                <c:pt idx="0">
                  <c:v>Jet-A + 50% methanol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Sheet1!$C$56:$C$60</c:f>
              <c:numCache>
                <c:formatCode>General</c:formatCode>
                <c:ptCount val="5"/>
                <c:pt idx="0">
                  <c:v>6.8349999999999994E-2</c:v>
                </c:pt>
                <c:pt idx="1">
                  <c:v>9.9989999999999996E-2</c:v>
                </c:pt>
                <c:pt idx="2">
                  <c:v>0.11681999999999999</c:v>
                </c:pt>
                <c:pt idx="3">
                  <c:v>8.4599999999999995E-2</c:v>
                </c:pt>
                <c:pt idx="4">
                  <c:v>5.8270000000000002E-2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6D8B-4BEB-9045-56B28A2E23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48257552"/>
        <c:axId val="448255752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Sheet1!$A$28</c15:sqref>
                        </c15:formulaRef>
                      </c:ext>
                    </c:extLst>
                    <c:strCache>
                      <c:ptCount val="1"/>
                      <c:pt idx="0">
                        <c:v>Eq.ratio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Sheet1!$A$56:$A$60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Sheet1!$A$29:$A$33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6D8B-4BEB-9045-56B28A2E23C9}"/>
                  </c:ext>
                </c:extLst>
              </c15:ser>
            </c15:filteredLineSeries>
          </c:ext>
        </c:extLst>
      </c:lineChart>
      <c:catAx>
        <c:axId val="4482575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Equivalence Ratio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255752"/>
        <c:crosses val="autoZero"/>
        <c:auto val="1"/>
        <c:lblAlgn val="ctr"/>
        <c:lblOffset val="100"/>
        <c:noMultiLvlLbl val="0"/>
      </c:catAx>
      <c:valAx>
        <c:axId val="448255752"/>
        <c:scaling>
          <c:orientation val="minMax"/>
          <c:max val="0.1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CO2  Mole fraction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825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1"/>
          <c:order val="1"/>
          <c:tx>
            <c:v>Jet-A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Sheet1!$A$20:$A$24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4.4999999999999999E-4</c:v>
                </c:pt>
                <c:pt idx="2">
                  <c:v>1.41E-2</c:v>
                </c:pt>
                <c:pt idx="3">
                  <c:v>7.1349999999999997E-2</c:v>
                </c:pt>
                <c:pt idx="4">
                  <c:v>0.11952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0C5-4F56-B7AB-52617C9E87D1}"/>
            </c:ext>
          </c:extLst>
        </c:ser>
        <c:ser>
          <c:idx val="2"/>
          <c:order val="2"/>
          <c:tx>
            <c:strRef>
              <c:f>Sheet1!$C$9</c:f>
              <c:strCache>
                <c:ptCount val="1"/>
                <c:pt idx="0">
                  <c:v>Ethanol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Sheet1!$A$20:$A$24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Sheet1!$D$11:$D$15</c:f>
              <c:numCache>
                <c:formatCode>General</c:formatCode>
                <c:ptCount val="5"/>
                <c:pt idx="0">
                  <c:v>0</c:v>
                </c:pt>
                <c:pt idx="1">
                  <c:v>2.5000000000000001E-4</c:v>
                </c:pt>
                <c:pt idx="2">
                  <c:v>9.4800000000000006E-3</c:v>
                </c:pt>
                <c:pt idx="3">
                  <c:v>5.8450000000000002E-2</c:v>
                </c:pt>
                <c:pt idx="4">
                  <c:v>9.5530000000000004E-2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0C5-4F56-B7AB-52617C9E87D1}"/>
            </c:ext>
          </c:extLst>
        </c:ser>
        <c:ser>
          <c:idx val="3"/>
          <c:order val="3"/>
          <c:tx>
            <c:strRef>
              <c:f>Sheet1!$C$18</c:f>
              <c:strCache>
                <c:ptCount val="1"/>
                <c:pt idx="0">
                  <c:v>Methanol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Sheet1!$A$20:$A$24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Sheet1!$D$20:$D$24</c:f>
              <c:numCache>
                <c:formatCode>General</c:formatCode>
                <c:ptCount val="5"/>
                <c:pt idx="0">
                  <c:v>0</c:v>
                </c:pt>
                <c:pt idx="1">
                  <c:v>1.9000000000000001E-4</c:v>
                </c:pt>
                <c:pt idx="2">
                  <c:v>7.2500000000000004E-3</c:v>
                </c:pt>
                <c:pt idx="3">
                  <c:v>4.9520000000000002E-2</c:v>
                </c:pt>
                <c:pt idx="4">
                  <c:v>7.9829999999999998E-2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60C5-4F56-B7AB-52617C9E87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4338456"/>
        <c:axId val="514339176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Eq.ratio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Sheet1!$A$20:$A$24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3-60C5-4F56-B7AB-52617C9E87D1}"/>
                  </c:ext>
                </c:extLst>
              </c15:ser>
            </c15:filteredLineSeries>
          </c:ext>
        </c:extLst>
      </c:lineChart>
      <c:catAx>
        <c:axId val="5143384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Equivalence Ratio 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339176"/>
        <c:crosses val="autoZero"/>
        <c:auto val="1"/>
        <c:lblAlgn val="ctr"/>
        <c:lblOffset val="100"/>
        <c:noMultiLvlLbl val="0"/>
      </c:catAx>
      <c:valAx>
        <c:axId val="514339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CO</a:t>
                </a:r>
                <a:r>
                  <a:rPr lang="en-IN" sz="800" b="0" i="0" u="none" strike="noStrike" kern="1200" baseline="-2500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 </a:t>
                </a:r>
                <a:r>
                  <a:rPr lang="en-IN" sz="8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 Mole fraction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4338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Sheet1!$C$27</c:f>
              <c:strCache>
                <c:ptCount val="1"/>
                <c:pt idx="0">
                  <c:v>Jet-A + 20% ethanol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Sheet1!$D$29:$D$33</c:f>
              <c:numCache>
                <c:formatCode>General</c:formatCode>
                <c:ptCount val="5"/>
                <c:pt idx="0">
                  <c:v>0</c:v>
                </c:pt>
                <c:pt idx="1">
                  <c:v>4.4000000000000002E-4</c:v>
                </c:pt>
                <c:pt idx="2">
                  <c:v>1.388E-2</c:v>
                </c:pt>
                <c:pt idx="3">
                  <c:v>7.0760000000000003E-2</c:v>
                </c:pt>
                <c:pt idx="4">
                  <c:v>0.11838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A28-4826-8615-44A62312E93B}"/>
            </c:ext>
          </c:extLst>
        </c:ser>
        <c:ser>
          <c:idx val="2"/>
          <c:order val="2"/>
          <c:tx>
            <c:strRef>
              <c:f>Sheet1!$C$36</c:f>
              <c:strCache>
                <c:ptCount val="1"/>
                <c:pt idx="0">
                  <c:v>Jet-A + 50% ethanol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Sheet1!$D$38:$D$42</c:f>
              <c:numCache>
                <c:formatCode>General</c:formatCode>
                <c:ptCount val="5"/>
                <c:pt idx="0">
                  <c:v>0</c:v>
                </c:pt>
                <c:pt idx="1">
                  <c:v>3.6000000000000002E-4</c:v>
                </c:pt>
                <c:pt idx="2">
                  <c:v>1.2120000000000001E-2</c:v>
                </c:pt>
                <c:pt idx="3">
                  <c:v>6.6030000000000005E-2</c:v>
                </c:pt>
                <c:pt idx="4">
                  <c:v>0.10947999999999999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A28-4826-8615-44A62312E93B}"/>
            </c:ext>
          </c:extLst>
        </c:ser>
        <c:ser>
          <c:idx val="3"/>
          <c:order val="3"/>
          <c:tx>
            <c:strRef>
              <c:f>Sheet1!$C$45</c:f>
              <c:strCache>
                <c:ptCount val="1"/>
                <c:pt idx="0">
                  <c:v>Jet-A + 20% methanol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Sheet1!$D$47:$D$51</c:f>
              <c:numCache>
                <c:formatCode>General</c:formatCode>
                <c:ptCount val="5"/>
                <c:pt idx="0">
                  <c:v>0</c:v>
                </c:pt>
                <c:pt idx="1">
                  <c:v>4.4000000000000002E-4</c:v>
                </c:pt>
                <c:pt idx="2">
                  <c:v>1.391E-2</c:v>
                </c:pt>
                <c:pt idx="3">
                  <c:v>7.077E-2</c:v>
                </c:pt>
                <c:pt idx="4">
                  <c:v>0.11842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FA28-4826-8615-44A62312E93B}"/>
            </c:ext>
          </c:extLst>
        </c:ser>
        <c:ser>
          <c:idx val="4"/>
          <c:order val="4"/>
          <c:tx>
            <c:strRef>
              <c:f>Sheet1!$C$54</c:f>
              <c:strCache>
                <c:ptCount val="1"/>
                <c:pt idx="0">
                  <c:v>Jet-A + 50% methanol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Sheet1!$A$56:$A$60</c:f>
              <c:numCache>
                <c:formatCode>General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1</c:v>
                </c:pt>
                <c:pt idx="3">
                  <c:v>1.25</c:v>
                </c:pt>
                <c:pt idx="4">
                  <c:v>1.5</c:v>
                </c:pt>
              </c:numCache>
            </c:numRef>
          </c:cat>
          <c:val>
            <c:numRef>
              <c:f>Sheet1!$D$56:$D$60</c:f>
              <c:numCache>
                <c:formatCode>General</c:formatCode>
                <c:ptCount val="5"/>
                <c:pt idx="0">
                  <c:v>0</c:v>
                </c:pt>
                <c:pt idx="1">
                  <c:v>4.2000000000000002E-4</c:v>
                </c:pt>
                <c:pt idx="2">
                  <c:v>1.337E-2</c:v>
                </c:pt>
                <c:pt idx="3">
                  <c:v>6.9209999999999994E-2</c:v>
                </c:pt>
                <c:pt idx="4">
                  <c:v>0.11545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FA28-4826-8615-44A62312E9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8343008"/>
        <c:axId val="5283455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Sheet1!$A$28</c15:sqref>
                        </c15:formulaRef>
                      </c:ext>
                    </c:extLst>
                    <c:strCache>
                      <c:ptCount val="1"/>
                      <c:pt idx="0">
                        <c:v>Eq.ratio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Sheet1!$A$56:$A$60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Sheet1!$A$29:$A$33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0.5</c:v>
                      </c:pt>
                      <c:pt idx="1">
                        <c:v>0.75</c:v>
                      </c:pt>
                      <c:pt idx="2">
                        <c:v>1</c:v>
                      </c:pt>
                      <c:pt idx="3">
                        <c:v>1.25</c:v>
                      </c:pt>
                      <c:pt idx="4">
                        <c:v>1.5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4-FA28-4826-8615-44A62312E93B}"/>
                  </c:ext>
                </c:extLst>
              </c15:ser>
            </c15:filteredLineSeries>
          </c:ext>
        </c:extLst>
      </c:lineChart>
      <c:catAx>
        <c:axId val="528343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u="none" strike="noStrike" kern="1200" baseline="0" dirty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Equivalence Ratio </a:t>
                </a:r>
                <a:endParaRPr lang="en-US" sz="1100" b="0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345528"/>
        <c:crosses val="autoZero"/>
        <c:auto val="1"/>
        <c:lblAlgn val="ctr"/>
        <c:lblOffset val="100"/>
        <c:noMultiLvlLbl val="0"/>
      </c:catAx>
      <c:valAx>
        <c:axId val="528345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CO</a:t>
                </a:r>
                <a:r>
                  <a:rPr lang="en-IN" sz="800" b="0" i="0" u="none" strike="noStrike" kern="1200" baseline="-2500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</a:t>
                </a:r>
                <a:r>
                  <a:rPr lang="en-IN" sz="800" b="0" i="0" u="none" strike="noStrike" kern="1200" baseline="0" dirty="0">
                    <a:solidFill>
                      <a:prstClr val="black">
                        <a:lumMod val="65000"/>
                        <a:lumOff val="35000"/>
                      </a:prstClr>
                    </a:solidFill>
                  </a:rPr>
                  <a:t> Mole fraction 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343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8A7D-054F-1A1C-0837-C26692F36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FC898-825D-9689-1D29-42BB3546E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8E512-B4DC-4CA5-2158-F7932BBF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6186-3078-47D2-B82D-5665ECFC3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7CB0D-36AD-1E0E-2935-BF8364D2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852F1-A386-FC95-7181-19CF1F34A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CDF7-3411-4DE9-98BD-2CF83A20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60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0C1C-CF18-ABE3-07C5-4D101C41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3E61F8-7FE8-7F36-9EB1-67F7D8EA9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EE008-28F8-51D3-810D-8C46236A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6186-3078-47D2-B82D-5665ECFC3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9EC8F-83AA-B137-F9BC-41B37B31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A6502-776C-35C8-D98E-369100F15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CDF7-3411-4DE9-98BD-2CF83A20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7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4B992-288E-861D-0465-383486C76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D9AEC-59E8-1F60-3722-BDBB3ECEC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38B46-68F2-EE3C-7914-CB58F614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6186-3078-47D2-B82D-5665ECFC3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BD24E-45F0-F05B-DD2C-7733629F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0C194-51CA-2517-0A56-2314E990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CDF7-3411-4DE9-98BD-2CF83A20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86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785-1C7A-6C1C-ED2B-4963B271C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6B9B7-F18D-7FA0-7FA8-ABA63CB49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45703-6F19-D1E0-08E4-E332F0F87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6186-3078-47D2-B82D-5665ECFC3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5E35-3047-41A8-A618-ABCB0656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13A0F-1462-CD81-113A-DCCCDFF6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CDF7-3411-4DE9-98BD-2CF83A20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59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F147A-A275-77D4-45D0-143C6E74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81E73-1AAB-E52E-5620-246451C00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31F34-4DC4-30EB-76B8-26678F6C8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6186-3078-47D2-B82D-5665ECFC3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622E1-AF4C-F06C-55D6-E257321C3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E2D7A-6F0B-6617-2083-BB51E158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CDF7-3411-4DE9-98BD-2CF83A20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1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52A1E-8309-4BBA-47F6-6486884A7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85657-12DD-A8A1-6CC7-48AFBA889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B889E-F710-C3D9-527F-24A036CB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DA04C-D734-6317-13A9-6DB292C73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6186-3078-47D2-B82D-5665ECFC3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9C489-E1DA-0D00-049E-A6B5CE96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B7481-D6DE-2B69-8623-ECEDCC87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CDF7-3411-4DE9-98BD-2CF83A20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6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123B6-721C-992A-E71B-1C1C4EEEC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8C872-C235-A42C-01D3-8F062A11C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EBCB1-7F63-404E-5176-1209E96FA4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ABAD6-D29C-BCAA-938F-FEAA076AE9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A9ACD-060B-D6A9-1960-3758FCB93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92667B-9619-5772-6C9B-91F56A989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6186-3078-47D2-B82D-5665ECFC3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ECD5E-C7B9-86C7-EE0D-B9C895F97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5B5322-0225-4190-DFBB-7144711AA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CDF7-3411-4DE9-98BD-2CF83A20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8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23340-8548-5C30-157F-9D11DCCC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36171D-E2B0-3EA3-7AED-CD2D0304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6186-3078-47D2-B82D-5665ECFC3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9296A-03FE-F173-D142-F10FECE00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C8CFC-6C77-0926-5F12-0BED5F55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CDF7-3411-4DE9-98BD-2CF83A20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30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6043C-6DD1-EBD4-26A6-B16493125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6186-3078-47D2-B82D-5665ECFC3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980C9-3467-B34F-F32C-95BC194C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DAA51A-E3AF-4592-48AE-56A71964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CDF7-3411-4DE9-98BD-2CF83A20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8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1F86-7396-E066-A42A-D8F83BFA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B2C54-66C2-01E2-BAF8-97F00CAD8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5704B-3590-D49A-C1B0-DB67303D0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2154C-72B6-8710-31E4-44489C444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6186-3078-47D2-B82D-5665ECFC3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3839A-899A-3576-2AAD-2C2715C2F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926E3-769F-EFBB-2DDC-089A168E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CDF7-3411-4DE9-98BD-2CF83A20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2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B50B-6480-C886-EAFE-68901B67A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E8726-FAA3-45EE-49DA-1B7C3DEA0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653D8-61B4-95DE-5CC4-C5FC2248B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C8E8F-31F5-D0C7-48EF-11AD4F30C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6186-3078-47D2-B82D-5665ECFC3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66E38-175B-6793-3ADD-3F5C9FD3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FD46D-974B-88CF-3C66-787647A7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FCDF7-3411-4DE9-98BD-2CF83A20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47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FA9B49-3702-6ABD-CCE9-73A54DD5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205DD-8FE9-E565-B629-32F34DDCF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2283-576F-ED6E-87CA-D19C923FC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96186-3078-47D2-B82D-5665ECFC3C0F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72FF5-B9AF-FCB5-75F4-C51AB6294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93C6-2D8C-7B2D-6A94-8B8F63F14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FCDF7-3411-4DE9-98BD-2CF83A206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0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1.xml"/><Relationship Id="rId4" Type="http://schemas.openxmlformats.org/officeDocument/2006/relationships/chart" Target="../charts/chart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7.xml"/><Relationship Id="rId4" Type="http://schemas.openxmlformats.org/officeDocument/2006/relationships/chart" Target="../charts/char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4CA21A-7B7A-2898-42A9-114AFAA9F56E}"/>
              </a:ext>
            </a:extLst>
          </p:cNvPr>
          <p:cNvSpPr txBox="1"/>
          <p:nvPr/>
        </p:nvSpPr>
        <p:spPr>
          <a:xfrm>
            <a:off x="3107733" y="121211"/>
            <a:ext cx="5820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IN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cs typeface="Calibri" panose="020F0502020204030204" pitchFamily="34" charset="0"/>
              </a:rPr>
              <a:t>Flame Temperature vs Equivalence Ratio </a:t>
            </a:r>
            <a:br>
              <a:rPr kumimoji="0" lang="en-IN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  <a:cs typeface="Calibri" panose="020F0502020204030204" pitchFamily="34" charset="0"/>
              </a:rPr>
            </a:br>
            <a:endParaRPr lang="en-US" b="1" u="sng" dirty="0">
              <a:latin typeface="Arial Black" panose="020B0A04020102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7A31FF2-B905-34BE-1FA2-1DE373BBF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191" y="1190624"/>
            <a:ext cx="15661406" cy="544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9B40DEA-D7DF-3784-B0EF-DA40F4F5A8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680024"/>
              </p:ext>
            </p:extLst>
          </p:nvPr>
        </p:nvGraphicFramePr>
        <p:xfrm>
          <a:off x="508000" y="493329"/>
          <a:ext cx="5588000" cy="3598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60D94B4-F55F-89CE-5C4C-4DC3B34DF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4836919"/>
              </p:ext>
            </p:extLst>
          </p:nvPr>
        </p:nvGraphicFramePr>
        <p:xfrm>
          <a:off x="6096000" y="493329"/>
          <a:ext cx="5588000" cy="3598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0C657A6-DEB8-BB90-AD0B-6B706FA180EE}"/>
              </a:ext>
            </a:extLst>
          </p:cNvPr>
          <p:cNvSpPr txBox="1"/>
          <p:nvPr/>
        </p:nvSpPr>
        <p:spPr>
          <a:xfrm>
            <a:off x="336599" y="4522379"/>
            <a:ext cx="47351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eq. ratio 0.5 to 1(lean mixture) flame temp. is increasing for all fuel.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But from 1 to 1.5(rich mixture) flame temp. is decreasing for all fuel.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At eq. ratio of 1(stoichiometry) we are getting maximum flame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Pure Jet-A fuel is giving maximum flame temp. at stoichiometry.</a:t>
            </a:r>
            <a:endParaRPr lang="en-US" sz="1400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FDE5E6-201A-5FF3-9106-2490AE4941AE}"/>
              </a:ext>
            </a:extLst>
          </p:cNvPr>
          <p:cNvSpPr txBox="1"/>
          <p:nvPr/>
        </p:nvSpPr>
        <p:spPr>
          <a:xfrm>
            <a:off x="6018028" y="4515292"/>
            <a:ext cx="54013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eq. ratio 0.5 to 1 (lean mixture) flame temp. is increasing for all fuel.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But from 1 to 1.5 (rich mixture) flame temp. is decreasing for all fuel.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At eq. ratio of 1(stoichiometry) we are getting maximum flame temp.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Jet-A + 20% methanol combination </a:t>
            </a: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is giving maximum flame temp. at stoichiometry.</a:t>
            </a:r>
            <a:endParaRPr lang="en-US" sz="1400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628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3C363F8-B3FB-2369-E28A-2DB8C08779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2108554"/>
              </p:ext>
            </p:extLst>
          </p:nvPr>
        </p:nvGraphicFramePr>
        <p:xfrm>
          <a:off x="361071" y="453682"/>
          <a:ext cx="5446539" cy="2975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9E61D30-2B89-0F57-67F2-9E860FABFF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613496"/>
              </p:ext>
            </p:extLst>
          </p:nvPr>
        </p:nvGraphicFramePr>
        <p:xfrm>
          <a:off x="6074895" y="453682"/>
          <a:ext cx="5756034" cy="29753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90B743B-BB14-022E-DBDA-313314FCEA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760384"/>
              </p:ext>
            </p:extLst>
          </p:nvPr>
        </p:nvGraphicFramePr>
        <p:xfrm>
          <a:off x="543339" y="3555923"/>
          <a:ext cx="5264271" cy="3130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05FEEB3-E23D-00B1-05DF-1FBF017FAC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9750407"/>
              </p:ext>
            </p:extLst>
          </p:nvPr>
        </p:nvGraphicFramePr>
        <p:xfrm>
          <a:off x="6074895" y="3555923"/>
          <a:ext cx="5573766" cy="3130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6BB2BAA-13EC-3E40-3C15-30E701290DEC}"/>
              </a:ext>
            </a:extLst>
          </p:cNvPr>
          <p:cNvSpPr txBox="1"/>
          <p:nvPr/>
        </p:nvSpPr>
        <p:spPr>
          <a:xfrm>
            <a:off x="1187355" y="84351"/>
            <a:ext cx="10017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u="sng" dirty="0">
                <a:latin typeface="Arial Black" panose="020B0A04020102020204" pitchFamily="34" charset="0"/>
              </a:rPr>
              <a:t>Comparison between Jet</a:t>
            </a:r>
            <a:r>
              <a:rPr lang="en-US" sz="1800" b="1" u="sng" baseline="0" dirty="0">
                <a:latin typeface="Arial Black" panose="020B0A04020102020204" pitchFamily="34" charset="0"/>
              </a:rPr>
              <a:t>-A + 50% methanol vs Pure Jet - A</a:t>
            </a:r>
            <a:endParaRPr lang="en-US" sz="18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841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7B313-E333-0C98-89A0-527E03425B41}"/>
              </a:ext>
            </a:extLst>
          </p:cNvPr>
          <p:cNvSpPr txBox="1"/>
          <p:nvPr/>
        </p:nvSpPr>
        <p:spPr>
          <a:xfrm>
            <a:off x="3148649" y="71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latin typeface="Arial Black" panose="020B0A04020102020204" pitchFamily="34" charset="0"/>
              </a:rPr>
              <a:t>CO</a:t>
            </a:r>
            <a:r>
              <a:rPr lang="en-IN" u="sng" baseline="-25000" dirty="0">
                <a:latin typeface="Arial Black" panose="020B0A04020102020204" pitchFamily="34" charset="0"/>
              </a:rPr>
              <a:t>2 </a:t>
            </a:r>
            <a:r>
              <a:rPr lang="en-IN" u="sng" dirty="0">
                <a:latin typeface="Arial Black" panose="020B0A04020102020204" pitchFamily="34" charset="0"/>
              </a:rPr>
              <a:t> Mole fraction vs Equivalence ratio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4C987B7-CE45-995F-2A2D-B266E31D7F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2001556"/>
              </p:ext>
            </p:extLst>
          </p:nvPr>
        </p:nvGraphicFramePr>
        <p:xfrm>
          <a:off x="330200" y="835025"/>
          <a:ext cx="5537200" cy="3892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9B40DEA-D7DF-3784-B0EF-DA40F4F5A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2307351"/>
              </p:ext>
            </p:extLst>
          </p:nvPr>
        </p:nvGraphicFramePr>
        <p:xfrm>
          <a:off x="18228211" y="-4817690"/>
          <a:ext cx="880842" cy="1517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60D94B4-F55F-89CE-5C4C-4DC3B34DF4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3735607"/>
              </p:ext>
            </p:extLst>
          </p:nvPr>
        </p:nvGraphicFramePr>
        <p:xfrm>
          <a:off x="17405748" y="-4817690"/>
          <a:ext cx="897824" cy="1779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4C987B7-CE45-995F-2A2D-B266E31D7F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2118220"/>
              </p:ext>
            </p:extLst>
          </p:nvPr>
        </p:nvGraphicFramePr>
        <p:xfrm>
          <a:off x="16170397" y="-4701274"/>
          <a:ext cx="1189775" cy="14047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474B172-ABF0-6EF6-CF8F-B027344C41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881326"/>
              </p:ext>
            </p:extLst>
          </p:nvPr>
        </p:nvGraphicFramePr>
        <p:xfrm>
          <a:off x="5867399" y="835025"/>
          <a:ext cx="6210869" cy="3892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E838A7-DE75-6870-9699-095BEB2D2BCD}"/>
              </a:ext>
            </a:extLst>
          </p:cNvPr>
          <p:cNvSpPr txBox="1"/>
          <p:nvPr/>
        </p:nvSpPr>
        <p:spPr>
          <a:xfrm>
            <a:off x="330200" y="4864100"/>
            <a:ext cx="5537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eq. ratio 0.5 to 1 CO2  Mole fraction is increasing for all fuel.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But from eq. ratio of 1 to 1.25 CO</a:t>
            </a:r>
            <a:r>
              <a:rPr lang="en-IN" sz="1400" baseline="-250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Mole fraction is decreasing for all fuel.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At eq. ratio of 1(stoichiometry) we are getting maximum CO</a:t>
            </a:r>
            <a:r>
              <a:rPr lang="en-IN" sz="1400" baseline="-250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Mole fraction.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Pure Jet-A fuel is giving maximum CO2  Mole fraction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At eq. ratio of 1.25 CO2 mole fraction is approximately same.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D61FFA-9D18-0BFE-BD80-35F0E6075D78}"/>
              </a:ext>
            </a:extLst>
          </p:cNvPr>
          <p:cNvSpPr txBox="1"/>
          <p:nvPr/>
        </p:nvSpPr>
        <p:spPr>
          <a:xfrm>
            <a:off x="6184900" y="4864100"/>
            <a:ext cx="5537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eq. ratio 0.5 to 1 CO2  Mole fraction is increasing for all fuel.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But from 1 to 1.5 CO</a:t>
            </a:r>
            <a:r>
              <a:rPr lang="en-IN" sz="1400" baseline="-250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Mole fraction is decreasing drastically for all fuel.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At eq. ratio of 1(stoichiometry) we are getting maximum CO</a:t>
            </a:r>
            <a:r>
              <a:rPr lang="en-IN" sz="1400" baseline="-250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Mole fraction.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Jet-A + 20% ethanol fuel is giving maximum CO2  Mole fraction. </a:t>
            </a:r>
            <a:endParaRPr lang="en-US" sz="1400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98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593466-1389-CD2C-E5E1-BD5EBFEAEA98}"/>
              </a:ext>
            </a:extLst>
          </p:cNvPr>
          <p:cNvSpPr txBox="1"/>
          <p:nvPr/>
        </p:nvSpPr>
        <p:spPr>
          <a:xfrm>
            <a:off x="3357350" y="50570"/>
            <a:ext cx="53250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latin typeface="Arial Black" panose="020B0A04020102020204" pitchFamily="34" charset="0"/>
              </a:rPr>
              <a:t>CO</a:t>
            </a:r>
            <a:r>
              <a:rPr lang="en-IN" u="sng" baseline="-25000" dirty="0">
                <a:latin typeface="Arial Black" panose="020B0A04020102020204" pitchFamily="34" charset="0"/>
              </a:rPr>
              <a:t> </a:t>
            </a:r>
            <a:r>
              <a:rPr lang="en-IN" u="sng" dirty="0">
                <a:latin typeface="Arial Black" panose="020B0A04020102020204" pitchFamily="34" charset="0"/>
              </a:rPr>
              <a:t> Mole fraction vs Equivalence Ratio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BAB6E06-414E-5725-C2E8-6566BEB9AF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8813614"/>
              </p:ext>
            </p:extLst>
          </p:nvPr>
        </p:nvGraphicFramePr>
        <p:xfrm>
          <a:off x="406400" y="453498"/>
          <a:ext cx="5422900" cy="3975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1A06232-6EA7-4C77-F748-485F7791CF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3614734"/>
              </p:ext>
            </p:extLst>
          </p:nvPr>
        </p:nvGraphicFramePr>
        <p:xfrm>
          <a:off x="6032500" y="459295"/>
          <a:ext cx="5753100" cy="3969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1AC2289-9238-F6F0-E6AD-C5CC38901658}"/>
              </a:ext>
            </a:extLst>
          </p:cNvPr>
          <p:cNvSpPr txBox="1"/>
          <p:nvPr/>
        </p:nvSpPr>
        <p:spPr>
          <a:xfrm>
            <a:off x="70988" y="4680562"/>
            <a:ext cx="60937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eq. ratio 0.75 to 1 CO Mole fraction is increasing in small quantity for all fuel.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But from 1 to 1.5 (Rich mixture) CO Mole fraction is increasing drastically for all fuel.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Pure Jet-A fuel is giving maximum CO Mole fraction (CO to have after combustion is not advisable because its harmful hence not desirable)</a:t>
            </a:r>
            <a:endParaRPr lang="en-US" sz="1400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F2573-E415-8085-D6DD-76651FD648DF}"/>
              </a:ext>
            </a:extLst>
          </p:cNvPr>
          <p:cNvSpPr txBox="1"/>
          <p:nvPr/>
        </p:nvSpPr>
        <p:spPr>
          <a:xfrm>
            <a:off x="6324600" y="4703740"/>
            <a:ext cx="5461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eq. ratio 0.75 to 1 CO Mole fraction is increasing in small quantity for all fuel.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But from 1 to 1.5 (Rich mixture) CO Mole fraction is increasing drastically for all fuel.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Pure Jet-A + 50% methanol fuel is giving maximum CO Mole fraction (CO to have after combustion is not advisable because its harmful hence not desirable)</a:t>
            </a:r>
            <a:endParaRPr lang="en-US" sz="1400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79416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4C9899-66D2-FBB8-B3BC-ACEF0A27DBB1}"/>
              </a:ext>
            </a:extLst>
          </p:cNvPr>
          <p:cNvSpPr txBox="1"/>
          <p:nvPr/>
        </p:nvSpPr>
        <p:spPr>
          <a:xfrm>
            <a:off x="3531690" y="56852"/>
            <a:ext cx="5128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u="sng" dirty="0">
                <a:latin typeface="Arial Black" panose="020B0A04020102020204" pitchFamily="34" charset="0"/>
              </a:rPr>
              <a:t>NO</a:t>
            </a:r>
            <a:r>
              <a:rPr lang="en-IN" u="sng" baseline="-25000" dirty="0">
                <a:latin typeface="Arial Black" panose="020B0A04020102020204" pitchFamily="34" charset="0"/>
              </a:rPr>
              <a:t> </a:t>
            </a:r>
            <a:r>
              <a:rPr lang="en-IN" u="sng" dirty="0">
                <a:latin typeface="Arial Black" panose="020B0A04020102020204" pitchFamily="34" charset="0"/>
              </a:rPr>
              <a:t> Mole fraction vs Equivalence Ratio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EF51E7B-A110-739D-1A0C-A7837B02CD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169913"/>
              </p:ext>
            </p:extLst>
          </p:nvPr>
        </p:nvGraphicFramePr>
        <p:xfrm>
          <a:off x="228600" y="749300"/>
          <a:ext cx="57023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BF899AB-648A-BA2D-000D-3A3AFD0293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208849"/>
              </p:ext>
            </p:extLst>
          </p:nvPr>
        </p:nvGraphicFramePr>
        <p:xfrm>
          <a:off x="6235700" y="736600"/>
          <a:ext cx="5702300" cy="4051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8B6369D-A031-CA68-6075-DE0ECF790732}"/>
              </a:ext>
            </a:extLst>
          </p:cNvPr>
          <p:cNvSpPr txBox="1"/>
          <p:nvPr/>
        </p:nvSpPr>
        <p:spPr>
          <a:xfrm>
            <a:off x="0" y="4800600"/>
            <a:ext cx="6375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eq. ratio 0.5 to 0.75 (very lean mixture) NO Mole fraction is increasing for all fuel.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But from 0.75 to 1 (lean mixture) NO Mole fraction is decreasing for all fuel.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1 to 1.25 (Rich mixture) NO mole fraction decreasing drastically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1.25 to 1.5 NO mole fraction slope is very small.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Pure Jet-A fuel is giving maximum NO Mole fraction at 0.75 Eq. ratio (NO to have after combustion is not advisable because its harmful hence not desirable)</a:t>
            </a:r>
            <a:endParaRPr lang="en-US" sz="1400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2B861-B0E9-5552-2244-DDBDB9BDAD07}"/>
              </a:ext>
            </a:extLst>
          </p:cNvPr>
          <p:cNvSpPr txBox="1"/>
          <p:nvPr/>
        </p:nvSpPr>
        <p:spPr>
          <a:xfrm>
            <a:off x="6375400" y="4762500"/>
            <a:ext cx="57023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eq. ratio 0.5 to 0.75 (very lean mixture) NO Mole fraction is increasing drastically (slope is very high) for all fuel.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But from 0.75 to 1 (lean mixture) NO Mole fraction is decreasing for all fuel.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1 to 1.25 NO mole fraction decreasing drastically.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1.25 to 1.5 NO mole fraction slope is very small.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Pure Jet-A + 20% ethanol fuel is giving maximum NO Mole fraction at 0.75 Eq. ratio (NO to have after combustion is not advisable because its harmful hence not desirable)</a:t>
            </a:r>
            <a:endParaRPr lang="en-US" sz="1400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5555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7833D7-B741-B903-1CFF-B06BEF0F35C6}"/>
              </a:ext>
            </a:extLst>
          </p:cNvPr>
          <p:cNvGrpSpPr/>
          <p:nvPr/>
        </p:nvGrpSpPr>
        <p:grpSpPr>
          <a:xfrm>
            <a:off x="450980" y="22674"/>
            <a:ext cx="10305040" cy="6238440"/>
            <a:chOff x="525624" y="-170230"/>
            <a:chExt cx="10305041" cy="5484513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AAC26722-D33A-6C77-F8BC-70E33B9B289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056456402"/>
                </p:ext>
              </p:extLst>
            </p:nvPr>
          </p:nvGraphicFramePr>
          <p:xfrm>
            <a:off x="6391470" y="-170230"/>
            <a:ext cx="4439195" cy="249594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FF70D5B6-4A81-5BF2-FD93-248232A91E2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432981517"/>
                </p:ext>
              </p:extLst>
            </p:nvPr>
          </p:nvGraphicFramePr>
          <p:xfrm>
            <a:off x="525624" y="-96692"/>
            <a:ext cx="4439195" cy="24306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49CA3B55-B0A3-3AA3-EB30-2115B40A3BDA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3118427"/>
                </p:ext>
              </p:extLst>
            </p:nvPr>
          </p:nvGraphicFramePr>
          <p:xfrm>
            <a:off x="6391470" y="2835026"/>
            <a:ext cx="4439195" cy="24276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7074A9B8-EA11-1534-1574-C5FD956608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15570111"/>
                </p:ext>
              </p:extLst>
            </p:nvPr>
          </p:nvGraphicFramePr>
          <p:xfrm>
            <a:off x="525624" y="2883657"/>
            <a:ext cx="4510730" cy="243062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7F93304-739C-B6DE-BD68-0B8BF50C1A53}"/>
              </a:ext>
            </a:extLst>
          </p:cNvPr>
          <p:cNvSpPr txBox="1"/>
          <p:nvPr/>
        </p:nvSpPr>
        <p:spPr>
          <a:xfrm>
            <a:off x="109183" y="2770496"/>
            <a:ext cx="57659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Increasing in pressure results in increasing the flame temp. but not as 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 Jet-A fuel we are getting highest flame Temp.</a:t>
            </a:r>
            <a:endParaRPr lang="en-US" sz="1400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07F30C-3F69-E99D-B327-157659D9C019}"/>
              </a:ext>
            </a:extLst>
          </p:cNvPr>
          <p:cNvSpPr txBox="1"/>
          <p:nvPr/>
        </p:nvSpPr>
        <p:spPr>
          <a:xfrm>
            <a:off x="5875176" y="2743198"/>
            <a:ext cx="62076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Increasing in pressure results in increasing the CO2 mole fraction but not as 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 Jet-A fuel we are getting highest CO2 mole fraction </a:t>
            </a:r>
            <a:endParaRPr lang="en-US" sz="1400" dirty="0">
              <a:highlight>
                <a:srgbClr val="00FFFF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2F78AE-AE90-8E35-7D35-B4249FA9D6F5}"/>
              </a:ext>
            </a:extLst>
          </p:cNvPr>
          <p:cNvSpPr txBox="1"/>
          <p:nvPr/>
        </p:nvSpPr>
        <p:spPr>
          <a:xfrm>
            <a:off x="286603" y="6114200"/>
            <a:ext cx="55885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Increasing in pressure results in decreasing the CO Mole fraction</a:t>
            </a:r>
            <a:endParaRPr lang="en-IN" sz="800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 but not as 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 Jet-A fuel we are getting highest CO Mole fraction.</a:t>
            </a:r>
            <a:endParaRPr lang="en-IN" sz="800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E97A0-9AA1-AA0D-FFB6-B1776FF0315D}"/>
              </a:ext>
            </a:extLst>
          </p:cNvPr>
          <p:cNvSpPr txBox="1"/>
          <p:nvPr/>
        </p:nvSpPr>
        <p:spPr>
          <a:xfrm>
            <a:off x="6316825" y="6127848"/>
            <a:ext cx="5765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Increasing in pressure results in increasing the NO Mole Fraction </a:t>
            </a:r>
          </a:p>
          <a:p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     but not as significant.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highlight>
                  <a:srgbClr val="00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For Jet-A fuel we are getting highest NO Mole Fraction.</a:t>
            </a:r>
            <a:endParaRPr lang="en-US" sz="1400" dirty="0">
              <a:highlight>
                <a:srgbClr val="00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8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A0D695-E7EC-14CB-1F97-C2D78550E53D}"/>
              </a:ext>
            </a:extLst>
          </p:cNvPr>
          <p:cNvSpPr txBox="1"/>
          <p:nvPr/>
        </p:nvSpPr>
        <p:spPr>
          <a:xfrm>
            <a:off x="106017" y="153913"/>
            <a:ext cx="117679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u="sng" dirty="0">
                <a:latin typeface="Arial Black" panose="020B0A04020102020204" pitchFamily="34" charset="0"/>
              </a:rPr>
              <a:t>% Change in various emissions with respect to Jet A for Pure Ethanol, Pure Methanol and their 20% &amp; 50% blend with Jet A</a:t>
            </a:r>
            <a:endParaRPr lang="en-IN" sz="1800" u="sng" dirty="0">
              <a:latin typeface="Arial Black" panose="020B0A040201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708439-82C6-5237-1002-FEF9D3D60025}"/>
              </a:ext>
            </a:extLst>
          </p:cNvPr>
          <p:cNvGrpSpPr/>
          <p:nvPr/>
        </p:nvGrpSpPr>
        <p:grpSpPr>
          <a:xfrm>
            <a:off x="106017" y="1518009"/>
            <a:ext cx="11953461" cy="3228647"/>
            <a:chOff x="93306" y="583323"/>
            <a:chExt cx="12098694" cy="322864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1E1F2CC-93F2-C4D6-CB73-D8437E0BB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06" y="583323"/>
              <a:ext cx="4217435" cy="322864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8DB9E4-1BC0-0108-B95F-13E6C91F2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17435" y="690466"/>
              <a:ext cx="4077479" cy="312150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A64AB02-CB5B-FDBA-872B-62897FD47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74565" y="583323"/>
              <a:ext cx="4217435" cy="32286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1079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6069A17-C5CA-E09E-D7AE-83FC47755C5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870491"/>
              </p:ext>
            </p:extLst>
          </p:nvPr>
        </p:nvGraphicFramePr>
        <p:xfrm>
          <a:off x="6045788" y="628750"/>
          <a:ext cx="52165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FFB6409-D72E-F505-DB3E-0CAEAB627A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8672005"/>
              </p:ext>
            </p:extLst>
          </p:nvPr>
        </p:nvGraphicFramePr>
        <p:xfrm>
          <a:off x="600664" y="628750"/>
          <a:ext cx="52165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A3EE7CD-6C11-1706-DFAA-F8638B1965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0135728"/>
              </p:ext>
            </p:extLst>
          </p:nvPr>
        </p:nvGraphicFramePr>
        <p:xfrm>
          <a:off x="656932" y="3668156"/>
          <a:ext cx="4892967" cy="2959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A6BA989-042B-E55A-AF88-0D49EE915C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883178"/>
              </p:ext>
            </p:extLst>
          </p:nvPr>
        </p:nvGraphicFramePr>
        <p:xfrm>
          <a:off x="6098883" y="3668156"/>
          <a:ext cx="5220148" cy="2944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49B3BD-541A-A38B-EC97-7C3CE80930AF}"/>
              </a:ext>
            </a:extLst>
          </p:cNvPr>
          <p:cNvSpPr txBox="1"/>
          <p:nvPr/>
        </p:nvSpPr>
        <p:spPr>
          <a:xfrm>
            <a:off x="1037230" y="76284"/>
            <a:ext cx="89802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u="sng" dirty="0">
                <a:latin typeface="Arial Black" panose="020B0A04020102020204" pitchFamily="34" charset="0"/>
              </a:rPr>
              <a:t>Comparison between Jet</a:t>
            </a:r>
            <a:r>
              <a:rPr lang="en-US" sz="1600" b="1" u="sng" baseline="0" dirty="0">
                <a:latin typeface="Arial Black" panose="020B0A04020102020204" pitchFamily="34" charset="0"/>
              </a:rPr>
              <a:t>-A + 20%ethanol vs Pure Jet - A</a:t>
            </a:r>
            <a:endParaRPr lang="en-US" sz="16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53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5EB4586-7A98-8BBD-8DAA-3ADA94E87D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0708286"/>
              </p:ext>
            </p:extLst>
          </p:nvPr>
        </p:nvGraphicFramePr>
        <p:xfrm>
          <a:off x="363415" y="473054"/>
          <a:ext cx="4546210" cy="2955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C89EA34-20EF-F1F0-3D99-D6B127B81687}"/>
              </a:ext>
            </a:extLst>
          </p:cNvPr>
          <p:cNvSpPr txBox="1"/>
          <p:nvPr/>
        </p:nvSpPr>
        <p:spPr>
          <a:xfrm>
            <a:off x="1637731" y="103722"/>
            <a:ext cx="9120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u="sng" dirty="0">
                <a:latin typeface="Arial Black" panose="020B0A04020102020204" pitchFamily="34" charset="0"/>
              </a:rPr>
              <a:t>Comparison between Jet</a:t>
            </a:r>
            <a:r>
              <a:rPr lang="en-US" sz="1800" b="1" u="sng" baseline="0" dirty="0">
                <a:latin typeface="Arial Black" panose="020B0A04020102020204" pitchFamily="34" charset="0"/>
              </a:rPr>
              <a:t>-A + 50%ethanol vs Pure Jet - A</a:t>
            </a:r>
            <a:endParaRPr lang="en-US" sz="1800" b="1" u="sng" dirty="0">
              <a:latin typeface="Arial Black" panose="020B0A040201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A7F53C3-CF49-761C-7B65-C072567AC8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0505752"/>
              </p:ext>
            </p:extLst>
          </p:nvPr>
        </p:nvGraphicFramePr>
        <p:xfrm>
          <a:off x="6183921" y="473054"/>
          <a:ext cx="4574802" cy="2962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8AABBC4-2D20-FA0B-A881-1CFD6653BC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968545"/>
              </p:ext>
            </p:extLst>
          </p:nvPr>
        </p:nvGraphicFramePr>
        <p:xfrm>
          <a:off x="363415" y="36417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3B42E63-7884-8E1A-A5BB-877EEAD528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851902"/>
              </p:ext>
            </p:extLst>
          </p:nvPr>
        </p:nvGraphicFramePr>
        <p:xfrm>
          <a:off x="6096000" y="364174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382713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2CA5A14-17A3-E917-0BEE-5E4A03FBE1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1399765"/>
              </p:ext>
            </p:extLst>
          </p:nvPr>
        </p:nvGraphicFramePr>
        <p:xfrm>
          <a:off x="295422" y="622550"/>
          <a:ext cx="5230836" cy="296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D0F4F3E-BF1E-0603-076E-DE073907C5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814472"/>
              </p:ext>
            </p:extLst>
          </p:nvPr>
        </p:nvGraphicFramePr>
        <p:xfrm>
          <a:off x="6539131" y="622550"/>
          <a:ext cx="5230835" cy="2883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1D9B7C8-8B12-E9C1-8086-204864281F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7177781"/>
              </p:ext>
            </p:extLst>
          </p:nvPr>
        </p:nvGraphicFramePr>
        <p:xfrm>
          <a:off x="422034" y="3724426"/>
          <a:ext cx="5104224" cy="296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22128A9-BC2B-904C-A0F7-BDFED2B410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7045058"/>
              </p:ext>
            </p:extLst>
          </p:nvPr>
        </p:nvGraphicFramePr>
        <p:xfrm>
          <a:off x="6539132" y="3506376"/>
          <a:ext cx="5230834" cy="2961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801D1BE-F91A-15D1-2F8E-D9AC8238C107}"/>
              </a:ext>
            </a:extLst>
          </p:cNvPr>
          <p:cNvSpPr txBox="1"/>
          <p:nvPr/>
        </p:nvSpPr>
        <p:spPr>
          <a:xfrm>
            <a:off x="805218" y="226918"/>
            <a:ext cx="10645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4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u="sng" dirty="0">
                <a:latin typeface="Arial Black" panose="020B0A04020102020204" pitchFamily="34" charset="0"/>
              </a:rPr>
              <a:t>Comparison between Jet</a:t>
            </a:r>
            <a:r>
              <a:rPr lang="en-US" sz="1800" b="1" u="sng" baseline="0" dirty="0">
                <a:latin typeface="Arial Black" panose="020B0A04020102020204" pitchFamily="34" charset="0"/>
              </a:rPr>
              <a:t>-A + 20% methanol vs Pure Jet - A</a:t>
            </a:r>
            <a:endParaRPr lang="en-US" sz="1800" b="1" u="sng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761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1007</Words>
  <Application>Microsoft Office PowerPoint</Application>
  <PresentationFormat>Widescreen</PresentationFormat>
  <Paragraphs>114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Dipendra Dewangan</dc:creator>
  <cp:lastModifiedBy>Dipendra Dewangan</cp:lastModifiedBy>
  <cp:revision>4</cp:revision>
  <dcterms:created xsi:type="dcterms:W3CDTF">2023-10-17T05:23:27Z</dcterms:created>
  <dcterms:modified xsi:type="dcterms:W3CDTF">2023-10-18T16:21:03Z</dcterms:modified>
</cp:coreProperties>
</file>