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2" r:id="rId8"/>
    <p:sldId id="263" r:id="rId9"/>
    <p:sldId id="265" r:id="rId10"/>
    <p:sldId id="269" r:id="rId11"/>
    <p:sldId id="270" r:id="rId12"/>
    <p:sldId id="264" r:id="rId13"/>
    <p:sldId id="267" r:id="rId14"/>
    <p:sldId id="268" r:id="rId15"/>
    <p:sldId id="276" r:id="rId16"/>
    <p:sldId id="275" r:id="rId17"/>
    <p:sldId id="271" r:id="rId18"/>
    <p:sldId id="272" r:id="rId19"/>
    <p:sldId id="273" r:id="rId20"/>
    <p:sldId id="277" r:id="rId21"/>
    <p:sldId id="279"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49D0B9FE-D7CB-48CE-8DCF-B1D706A72BB9}" type="datetimeFigureOut">
              <a:rPr lang="en-US" smtClean="0"/>
              <a:t>7/4/2019</a:t>
            </a:fld>
            <a:endParaRPr lang="en-US"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A766FD10-0581-4F4E-9086-B67C4E433491}" type="slidenum">
              <a:rPr lang="en-US" smtClean="0"/>
              <a:t>‹#›</a:t>
            </a:fld>
            <a:endParaRPr lang="en-US"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76705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0B9FE-D7CB-48CE-8DCF-B1D706A72BB9}" type="datetimeFigureOut">
              <a:rPr lang="en-US" smtClean="0"/>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66FD10-0581-4F4E-9086-B67C4E433491}" type="slidenum">
              <a:rPr lang="en-US" smtClean="0"/>
              <a:t>‹#›</a:t>
            </a:fld>
            <a:endParaRPr lang="en-US" dirty="0"/>
          </a:p>
        </p:txBody>
      </p:sp>
    </p:spTree>
    <p:extLst>
      <p:ext uri="{BB962C8B-B14F-4D97-AF65-F5344CB8AC3E}">
        <p14:creationId xmlns:p14="http://schemas.microsoft.com/office/powerpoint/2010/main" val="854683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49D0B9FE-D7CB-48CE-8DCF-B1D706A72BB9}" type="datetimeFigureOut">
              <a:rPr lang="en-US" smtClean="0"/>
              <a:t>7/4/2019</a:t>
            </a:fld>
            <a:endParaRPr lang="en-US" dirty="0"/>
          </a:p>
        </p:txBody>
      </p:sp>
      <p:sp>
        <p:nvSpPr>
          <p:cNvPr id="5" name="Footer Placeholder 4"/>
          <p:cNvSpPr>
            <a:spLocks noGrp="1"/>
          </p:cNvSpPr>
          <p:nvPr>
            <p:ph type="ftr" sz="quarter" idx="11"/>
          </p:nvPr>
        </p:nvSpPr>
        <p:spPr>
          <a:xfrm>
            <a:off x="6536187" y="6315949"/>
            <a:ext cx="3814856" cy="365125"/>
          </a:xfrm>
        </p:spPr>
        <p:txBody>
          <a:bodyPr/>
          <a:lstStyle/>
          <a:p>
            <a:endParaRPr lang="en-US" dirty="0"/>
          </a:p>
        </p:txBody>
      </p:sp>
      <p:sp>
        <p:nvSpPr>
          <p:cNvPr id="6" name="Slide Number Placeholder 5"/>
          <p:cNvSpPr>
            <a:spLocks noGrp="1"/>
          </p:cNvSpPr>
          <p:nvPr>
            <p:ph type="sldNum" sz="quarter" idx="12"/>
          </p:nvPr>
        </p:nvSpPr>
        <p:spPr>
          <a:xfrm>
            <a:off x="11784011" y="5607592"/>
            <a:ext cx="407988" cy="365125"/>
          </a:xfrm>
        </p:spPr>
        <p:txBody>
          <a:bodyPr/>
          <a:lstStyle/>
          <a:p>
            <a:fld id="{A766FD10-0581-4F4E-9086-B67C4E433491}" type="slidenum">
              <a:rPr lang="en-US" smtClean="0"/>
              <a:t>‹#›</a:t>
            </a:fld>
            <a:endParaRPr lang="en-US" dirty="0"/>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569693"/>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D0B9FE-D7CB-48CE-8DCF-B1D706A72BB9}" type="datetimeFigureOut">
              <a:rPr lang="en-US" smtClean="0"/>
              <a:t>7/4/2019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66FD10-0581-4F4E-9086-B67C4E433491}" type="slidenum">
              <a:rPr lang="en-US" smtClean="0"/>
              <a:t>‹#›</a:t>
            </a:fld>
            <a:endParaRPr lang="en-US" dirty="0"/>
          </a:p>
        </p:txBody>
      </p:sp>
    </p:spTree>
    <p:extLst>
      <p:ext uri="{BB962C8B-B14F-4D97-AF65-F5344CB8AC3E}">
        <p14:creationId xmlns:p14="http://schemas.microsoft.com/office/powerpoint/2010/main" val="247506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49D0B9FE-D7CB-48CE-8DCF-B1D706A72BB9}" type="datetimeFigureOut">
              <a:rPr lang="en-US" smtClean="0"/>
              <a:t>7/4/2019</a:t>
            </a:fld>
            <a:endParaRPr lang="en-US" dirty="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A766FD10-0581-4F4E-9086-B67C4E433491}"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460027"/>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D0B9FE-D7CB-48CE-8DCF-B1D706A72BB9}" type="datetimeFigureOut">
              <a:rPr lang="en-US" smtClean="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66FD10-0581-4F4E-9086-B67C4E433491}" type="slidenum">
              <a:rPr lang="en-US" smtClean="0"/>
              <a:t>‹#›</a:t>
            </a:fld>
            <a:endParaRPr lang="en-US" dirty="0"/>
          </a:p>
        </p:txBody>
      </p:sp>
    </p:spTree>
    <p:extLst>
      <p:ext uri="{BB962C8B-B14F-4D97-AF65-F5344CB8AC3E}">
        <p14:creationId xmlns:p14="http://schemas.microsoft.com/office/powerpoint/2010/main" val="3108350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D0B9FE-D7CB-48CE-8DCF-B1D706A72BB9}" type="datetimeFigureOut">
              <a:rPr lang="en-US" smtClean="0"/>
              <a:t>7/4/2019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66FD10-0581-4F4E-9086-B67C4E433491}" type="slidenum">
              <a:rPr lang="en-US" smtClean="0"/>
              <a:t>‹#›</a:t>
            </a:fld>
            <a:endParaRPr lang="en-US" dirty="0"/>
          </a:p>
        </p:txBody>
      </p:sp>
    </p:spTree>
    <p:extLst>
      <p:ext uri="{BB962C8B-B14F-4D97-AF65-F5344CB8AC3E}">
        <p14:creationId xmlns:p14="http://schemas.microsoft.com/office/powerpoint/2010/main" val="119695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D0B9FE-D7CB-48CE-8DCF-B1D706A72BB9}" type="datetimeFigureOut">
              <a:rPr lang="en-US" smtClean="0"/>
              <a:t>7/4/2019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66FD10-0581-4F4E-9086-B67C4E433491}" type="slidenum">
              <a:rPr lang="en-US" smtClean="0"/>
              <a:t>‹#›</a:t>
            </a:fld>
            <a:endParaRPr lang="en-US" dirty="0"/>
          </a:p>
        </p:txBody>
      </p:sp>
    </p:spTree>
    <p:extLst>
      <p:ext uri="{BB962C8B-B14F-4D97-AF65-F5344CB8AC3E}">
        <p14:creationId xmlns:p14="http://schemas.microsoft.com/office/powerpoint/2010/main" val="236823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0B9FE-D7CB-48CE-8DCF-B1D706A72BB9}" type="datetimeFigureOut">
              <a:rPr lang="en-US" smtClean="0"/>
              <a:t>7/4/2019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66FD10-0581-4F4E-9086-B67C4E433491}" type="slidenum">
              <a:rPr lang="en-US" smtClean="0"/>
              <a:t>‹#›</a:t>
            </a:fld>
            <a:endParaRPr lang="en-US" dirty="0"/>
          </a:p>
        </p:txBody>
      </p:sp>
    </p:spTree>
    <p:extLst>
      <p:ext uri="{BB962C8B-B14F-4D97-AF65-F5344CB8AC3E}">
        <p14:creationId xmlns:p14="http://schemas.microsoft.com/office/powerpoint/2010/main" val="92819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D0B9FE-D7CB-48CE-8DCF-B1D706A72BB9}" type="datetimeFigureOut">
              <a:rPr lang="en-US" smtClean="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66FD10-0581-4F4E-9086-B67C4E433491}" type="slidenum">
              <a:rPr lang="en-US" smtClean="0"/>
              <a:t>‹#›</a:t>
            </a:fld>
            <a:endParaRPr lang="en-US" dirty="0"/>
          </a:p>
        </p:txBody>
      </p:sp>
    </p:spTree>
    <p:extLst>
      <p:ext uri="{BB962C8B-B14F-4D97-AF65-F5344CB8AC3E}">
        <p14:creationId xmlns:p14="http://schemas.microsoft.com/office/powerpoint/2010/main" val="310937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D0B9FE-D7CB-48CE-8DCF-B1D706A72BB9}" type="datetimeFigureOut">
              <a:rPr lang="en-US" smtClean="0"/>
              <a:t>7/4/2019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66FD10-0581-4F4E-9086-B67C4E433491}" type="slidenum">
              <a:rPr lang="en-US" smtClean="0"/>
              <a:t>‹#›</a:t>
            </a:fld>
            <a:endParaRPr lang="en-US" dirty="0"/>
          </a:p>
        </p:txBody>
      </p:sp>
    </p:spTree>
    <p:extLst>
      <p:ext uri="{BB962C8B-B14F-4D97-AF65-F5344CB8AC3E}">
        <p14:creationId xmlns:p14="http://schemas.microsoft.com/office/powerpoint/2010/main" val="283348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49D0B9FE-D7CB-48CE-8DCF-B1D706A72BB9}" type="datetimeFigureOut">
              <a:rPr lang="en-US" smtClean="0"/>
              <a:t>7/4/2019</a:t>
            </a:fld>
            <a:endParaRPr lang="en-US"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A766FD10-0581-4F4E-9086-B67C4E433491}"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4605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029F-5976-445D-93F0-A74CF3B050F3}"/>
              </a:ext>
            </a:extLst>
          </p:cNvPr>
          <p:cNvSpPr>
            <a:spLocks noGrp="1"/>
          </p:cNvSpPr>
          <p:nvPr>
            <p:ph type="ctrTitle"/>
          </p:nvPr>
        </p:nvSpPr>
        <p:spPr>
          <a:xfrm>
            <a:off x="1088912" y="1143293"/>
            <a:ext cx="10630647" cy="4268965"/>
          </a:xfrm>
        </p:spPr>
        <p:txBody>
          <a:bodyPr/>
          <a:lstStyle/>
          <a:p>
            <a:r>
              <a:rPr lang="en-US" dirty="0"/>
              <a:t>Medicare-for-Py</a:t>
            </a:r>
          </a:p>
        </p:txBody>
      </p:sp>
      <p:sp>
        <p:nvSpPr>
          <p:cNvPr id="3" name="Subtitle 2">
            <a:extLst>
              <a:ext uri="{FF2B5EF4-FFF2-40B4-BE49-F238E27FC236}">
                <a16:creationId xmlns:a16="http://schemas.microsoft.com/office/drawing/2014/main" id="{ED5B6E18-B105-441F-A18E-E0E3CC4F2843}"/>
              </a:ext>
            </a:extLst>
          </p:cNvPr>
          <p:cNvSpPr>
            <a:spLocks noGrp="1"/>
          </p:cNvSpPr>
          <p:nvPr>
            <p:ph type="subTitle" idx="1"/>
          </p:nvPr>
        </p:nvSpPr>
        <p:spPr>
          <a:xfrm>
            <a:off x="1088914" y="3169920"/>
            <a:ext cx="10014174" cy="3074361"/>
          </a:xfrm>
        </p:spPr>
        <p:txBody>
          <a:bodyPr>
            <a:normAutofit/>
          </a:bodyPr>
          <a:lstStyle/>
          <a:p>
            <a:r>
              <a:rPr lang="en-US" sz="2800" dirty="0"/>
              <a:t>Kimra Castleton</a:t>
            </a:r>
          </a:p>
          <a:p>
            <a:r>
              <a:rPr lang="en-US" sz="2800" dirty="0"/>
              <a:t>Nilam Roy</a:t>
            </a:r>
          </a:p>
          <a:p>
            <a:r>
              <a:rPr lang="en-US" sz="2800" dirty="0"/>
              <a:t>Vasudha Gangireddy</a:t>
            </a:r>
          </a:p>
          <a:p>
            <a:r>
              <a:rPr lang="en-US" sz="2800" dirty="0"/>
              <a:t>Jazmin Hicks</a:t>
            </a:r>
          </a:p>
        </p:txBody>
      </p:sp>
    </p:spTree>
    <p:extLst>
      <p:ext uri="{BB962C8B-B14F-4D97-AF65-F5344CB8AC3E}">
        <p14:creationId xmlns:p14="http://schemas.microsoft.com/office/powerpoint/2010/main" val="1833760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6">
            <a:extLst>
              <a:ext uri="{FF2B5EF4-FFF2-40B4-BE49-F238E27FC236}">
                <a16:creationId xmlns:a16="http://schemas.microsoft.com/office/drawing/2014/main" id="{133582B0-6831-409C-9D4E-4AE274BC8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40" name="Straight Connector 28">
            <a:extLst>
              <a:ext uri="{FF2B5EF4-FFF2-40B4-BE49-F238E27FC236}">
                <a16:creationId xmlns:a16="http://schemas.microsoft.com/office/drawing/2014/main" id="{1EB1EC85-96A8-462C-A267-95A4B94594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30">
            <a:extLst>
              <a:ext uri="{FF2B5EF4-FFF2-40B4-BE49-F238E27FC236}">
                <a16:creationId xmlns:a16="http://schemas.microsoft.com/office/drawing/2014/main" id="{0FBC8A7B-9E5A-4B09-9C33-C600BD17C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32">
            <a:extLst>
              <a:ext uri="{FF2B5EF4-FFF2-40B4-BE49-F238E27FC236}">
                <a16:creationId xmlns:a16="http://schemas.microsoft.com/office/drawing/2014/main" id="{4BB015B5-4A87-4EA6-8B82-41210F3BE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0"/>
            <a:ext cx="12191998"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ECBE50-F1B5-4632-AAC0-7DDA758374D9}"/>
              </a:ext>
            </a:extLst>
          </p:cNvPr>
          <p:cNvSpPr>
            <a:spLocks noGrp="1"/>
          </p:cNvSpPr>
          <p:nvPr>
            <p:ph type="title"/>
          </p:nvPr>
        </p:nvSpPr>
        <p:spPr>
          <a:xfrm>
            <a:off x="840509" y="4747491"/>
            <a:ext cx="9400770" cy="1273806"/>
          </a:xfrm>
        </p:spPr>
        <p:txBody>
          <a:bodyPr vert="horz" lIns="91440" tIns="45720" rIns="91440" bIns="45720" rtlCol="0" anchor="b">
            <a:normAutofit/>
          </a:bodyPr>
          <a:lstStyle/>
          <a:p>
            <a:r>
              <a:rPr lang="en-US" sz="4300" dirty="0">
                <a:solidFill>
                  <a:schemeClr val="bg1"/>
                </a:solidFill>
              </a:rPr>
              <a:t>How have Medicare provider charges changed overtime?</a:t>
            </a:r>
          </a:p>
        </p:txBody>
      </p:sp>
      <p:sp>
        <p:nvSpPr>
          <p:cNvPr id="43" name="Content Placeholder 23">
            <a:extLst>
              <a:ext uri="{FF2B5EF4-FFF2-40B4-BE49-F238E27FC236}">
                <a16:creationId xmlns:a16="http://schemas.microsoft.com/office/drawing/2014/main" id="{32002C67-ADCB-44C2-B7F7-DFB5462E30E7}"/>
              </a:ext>
            </a:extLst>
          </p:cNvPr>
          <p:cNvSpPr>
            <a:spLocks noGrp="1"/>
          </p:cNvSpPr>
          <p:nvPr>
            <p:ph sz="half" idx="1"/>
          </p:nvPr>
        </p:nvSpPr>
        <p:spPr>
          <a:xfrm>
            <a:off x="182880" y="289561"/>
            <a:ext cx="4937759" cy="3944112"/>
          </a:xfrm>
        </p:spPr>
        <p:txBody>
          <a:bodyPr vert="horz" lIns="91440" tIns="45720" rIns="91440" bIns="45720" rtlCol="0" anchor="ctr">
            <a:normAutofit/>
          </a:bodyPr>
          <a:lstStyle/>
          <a:p>
            <a:pPr marL="0" indent="0">
              <a:buNone/>
            </a:pPr>
            <a:r>
              <a:rPr lang="en-US" dirty="0"/>
              <a:t>When comparing </a:t>
            </a:r>
            <a:r>
              <a:rPr lang="en-US" u="sng" dirty="0"/>
              <a:t>all</a:t>
            </a:r>
            <a:r>
              <a:rPr lang="en-US" dirty="0"/>
              <a:t> available diagnosis, we see that California, Florida, Texas, New York and Pennsylvania charge the most for Medicare covered services. </a:t>
            </a:r>
          </a:p>
          <a:p>
            <a:pPr marL="0" indent="0">
              <a:buNone/>
            </a:pPr>
            <a:endParaRPr lang="en-US" dirty="0"/>
          </a:p>
          <a:p>
            <a:pPr marL="0" indent="0">
              <a:buNone/>
            </a:pPr>
            <a:r>
              <a:rPr lang="en-US" dirty="0"/>
              <a:t>However, this trend seems to  correlate with states that have higher populations</a:t>
            </a:r>
          </a:p>
          <a:p>
            <a:pPr marL="0" indent="0">
              <a:buNone/>
            </a:pPr>
            <a:endParaRPr lang="en-US" dirty="0"/>
          </a:p>
        </p:txBody>
      </p:sp>
      <p:pic>
        <p:nvPicPr>
          <p:cNvPr id="44" name="Content Placeholder 18">
            <a:extLst>
              <a:ext uri="{FF2B5EF4-FFF2-40B4-BE49-F238E27FC236}">
                <a16:creationId xmlns:a16="http://schemas.microsoft.com/office/drawing/2014/main" id="{5FDB646D-99E6-4038-890C-D8C6FF176DE4}"/>
              </a:ext>
            </a:extLst>
          </p:cNvPr>
          <p:cNvPicPr>
            <a:picLocks noChangeAspect="1"/>
          </p:cNvPicPr>
          <p:nvPr/>
        </p:nvPicPr>
        <p:blipFill rotWithShape="1">
          <a:blip r:embed="rId2"/>
          <a:srcRect l="8568" t="6609" b="-297"/>
          <a:stretch/>
        </p:blipFill>
        <p:spPr>
          <a:xfrm>
            <a:off x="5303519" y="289561"/>
            <a:ext cx="6771843" cy="3799661"/>
          </a:xfrm>
          <a:prstGeom prst="rect">
            <a:avLst/>
          </a:prstGeom>
        </p:spPr>
      </p:pic>
      <p:sp>
        <p:nvSpPr>
          <p:cNvPr id="45" name="Freeform 6">
            <a:extLst>
              <a:ext uri="{FF2B5EF4-FFF2-40B4-BE49-F238E27FC236}">
                <a16:creationId xmlns:a16="http://schemas.microsoft.com/office/drawing/2014/main" id="{3C34EE6D-3EF3-46CE-B8E1-B95710DC9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021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46" name="Straight Connector 36">
            <a:extLst>
              <a:ext uri="{FF2B5EF4-FFF2-40B4-BE49-F238E27FC236}">
                <a16:creationId xmlns:a16="http://schemas.microsoft.com/office/drawing/2014/main" id="{4F8C9297-DB30-4147-8E63-D99C33793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199730"/>
            <a:ext cx="10241280"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16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6">
            <a:extLst>
              <a:ext uri="{FF2B5EF4-FFF2-40B4-BE49-F238E27FC236}">
                <a16:creationId xmlns:a16="http://schemas.microsoft.com/office/drawing/2014/main" id="{133582B0-6831-409C-9D4E-4AE274BC8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34" name="Straight Connector 33">
            <a:extLst>
              <a:ext uri="{FF2B5EF4-FFF2-40B4-BE49-F238E27FC236}">
                <a16:creationId xmlns:a16="http://schemas.microsoft.com/office/drawing/2014/main" id="{1EB1EC85-96A8-462C-A267-95A4B94594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E212883E-84C3-42AD-B34A-4D2498251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8E42C6B4-6EAF-4943-95A3-ECA4D2823BD2}"/>
              </a:ext>
            </a:extLst>
          </p:cNvPr>
          <p:cNvSpPr>
            <a:spLocks noGrp="1"/>
          </p:cNvSpPr>
          <p:nvPr>
            <p:ph type="title"/>
          </p:nvPr>
        </p:nvSpPr>
        <p:spPr>
          <a:xfrm>
            <a:off x="7872618" y="663373"/>
            <a:ext cx="3684644" cy="1608487"/>
          </a:xfrm>
        </p:spPr>
        <p:txBody>
          <a:bodyPr vert="horz" lIns="91440" tIns="45720" rIns="91440" bIns="45720" rtlCol="0" anchor="t">
            <a:normAutofit fontScale="90000"/>
          </a:bodyPr>
          <a:lstStyle/>
          <a:p>
            <a:pPr algn="l">
              <a:lnSpc>
                <a:spcPct val="90000"/>
              </a:lnSpc>
            </a:pPr>
            <a:r>
              <a:rPr lang="en-US" sz="5000" dirty="0"/>
              <a:t>Charges overtime per provider	</a:t>
            </a:r>
            <a:br>
              <a:rPr lang="en-US" sz="5000" dirty="0"/>
            </a:br>
            <a:endParaRPr lang="en-US" sz="5000" dirty="0"/>
          </a:p>
        </p:txBody>
      </p:sp>
      <p:pic>
        <p:nvPicPr>
          <p:cNvPr id="18" name="Content Placeholder 17" descr="A close up of a map&#10;&#10;Description automatically generated">
            <a:extLst>
              <a:ext uri="{FF2B5EF4-FFF2-40B4-BE49-F238E27FC236}">
                <a16:creationId xmlns:a16="http://schemas.microsoft.com/office/drawing/2014/main" id="{1988109C-9355-449A-AFFE-670D833F26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901" y="651233"/>
            <a:ext cx="7641368" cy="5094244"/>
          </a:xfrm>
          <a:prstGeom prst="rect">
            <a:avLst/>
          </a:prstGeom>
        </p:spPr>
      </p:pic>
      <p:cxnSp>
        <p:nvCxnSpPr>
          <p:cNvPr id="38" name="Straight Connector 37">
            <a:extLst>
              <a:ext uri="{FF2B5EF4-FFF2-40B4-BE49-F238E27FC236}">
                <a16:creationId xmlns:a16="http://schemas.microsoft.com/office/drawing/2014/main" id="{25A28D78-0305-4DA2-A78C-EF9ADD3663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7543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13">
            <a:extLst>
              <a:ext uri="{FF2B5EF4-FFF2-40B4-BE49-F238E27FC236}">
                <a16:creationId xmlns:a16="http://schemas.microsoft.com/office/drawing/2014/main" id="{0E9B1EA2-8624-4403-B2E6-C076B283D755}"/>
              </a:ext>
            </a:extLst>
          </p:cNvPr>
          <p:cNvSpPr>
            <a:spLocks noGrp="1"/>
          </p:cNvSpPr>
          <p:nvPr>
            <p:ph type="body" sz="half" idx="2"/>
          </p:nvPr>
        </p:nvSpPr>
        <p:spPr>
          <a:xfrm>
            <a:off x="7872618" y="2935233"/>
            <a:ext cx="3684644" cy="3279304"/>
          </a:xfrm>
        </p:spPr>
        <p:txBody>
          <a:bodyPr vert="horz" lIns="91440" tIns="45720" rIns="91440" bIns="45720" rtlCol="0">
            <a:normAutofit/>
          </a:bodyPr>
          <a:lstStyle/>
          <a:p>
            <a:pPr marL="283464" indent="-283464" algn="l">
              <a:lnSpc>
                <a:spcPct val="112000"/>
              </a:lnSpc>
            </a:pPr>
            <a:r>
              <a:rPr lang="en-US" dirty="0"/>
              <a:t>When viewing average charges </a:t>
            </a:r>
            <a:r>
              <a:rPr lang="en-US" b="1" dirty="0"/>
              <a:t>per provider</a:t>
            </a:r>
            <a:r>
              <a:rPr lang="en-US" dirty="0"/>
              <a:t>, versus the whole state we see some variation in which states are charging Medicare beneficiaries more.</a:t>
            </a:r>
          </a:p>
          <a:p>
            <a:pPr marL="283464" indent="-283464" algn="l">
              <a:lnSpc>
                <a:spcPct val="112000"/>
              </a:lnSpc>
            </a:pPr>
            <a:endParaRPr lang="en-US" dirty="0"/>
          </a:p>
          <a:p>
            <a:pPr marL="283464" indent="-283464" algn="l">
              <a:lnSpc>
                <a:spcPct val="112000"/>
              </a:lnSpc>
            </a:pPr>
            <a:r>
              <a:rPr lang="en-US" dirty="0"/>
              <a:t>In both charts we see a slight increase in charges from 2014 - 2016</a:t>
            </a:r>
          </a:p>
          <a:p>
            <a:pPr marL="283464" indent="-283464" algn="l">
              <a:lnSpc>
                <a:spcPct val="112000"/>
              </a:lnSpc>
            </a:pPr>
            <a:endParaRPr lang="en-US" dirty="0"/>
          </a:p>
          <a:p>
            <a:pPr marL="283464" indent="-283464" algn="l">
              <a:lnSpc>
                <a:spcPct val="112000"/>
              </a:lnSpc>
            </a:pPr>
            <a:r>
              <a:rPr lang="en-US" dirty="0"/>
              <a:t> </a:t>
            </a:r>
          </a:p>
        </p:txBody>
      </p:sp>
      <p:sp>
        <p:nvSpPr>
          <p:cNvPr id="40" name="Freeform 6">
            <a:extLst>
              <a:ext uri="{FF2B5EF4-FFF2-40B4-BE49-F238E27FC236}">
                <a16:creationId xmlns:a16="http://schemas.microsoft.com/office/drawing/2014/main" id="{DC5B7347-E281-4E2C-A95E-6A4A26315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Tree>
    <p:extLst>
      <p:ext uri="{BB962C8B-B14F-4D97-AF65-F5344CB8AC3E}">
        <p14:creationId xmlns:p14="http://schemas.microsoft.com/office/powerpoint/2010/main" val="219071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23">
            <a:extLst>
              <a:ext uri="{FF2B5EF4-FFF2-40B4-BE49-F238E27FC236}">
                <a16:creationId xmlns:a16="http://schemas.microsoft.com/office/drawing/2014/main" id="{0FBC8A7B-9E5A-4B09-9C33-C600BD17C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25">
            <a:extLst>
              <a:ext uri="{FF2B5EF4-FFF2-40B4-BE49-F238E27FC236}">
                <a16:creationId xmlns:a16="http://schemas.microsoft.com/office/drawing/2014/main" id="{4BB015B5-4A87-4EA6-8B82-41210F3BE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0"/>
            <a:ext cx="12191998"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AB482A-BEC3-4465-B22B-36FE286E70F9}"/>
              </a:ext>
            </a:extLst>
          </p:cNvPr>
          <p:cNvSpPr>
            <a:spLocks noGrp="1"/>
          </p:cNvSpPr>
          <p:nvPr>
            <p:ph type="title"/>
          </p:nvPr>
        </p:nvSpPr>
        <p:spPr>
          <a:xfrm>
            <a:off x="840509" y="4747491"/>
            <a:ext cx="9400770" cy="1273806"/>
          </a:xfrm>
        </p:spPr>
        <p:txBody>
          <a:bodyPr anchor="b">
            <a:normAutofit/>
          </a:bodyPr>
          <a:lstStyle/>
          <a:p>
            <a:r>
              <a:rPr lang="en-US" sz="3100" dirty="0">
                <a:solidFill>
                  <a:schemeClr val="bg1"/>
                </a:solidFill>
              </a:rPr>
              <a:t>Is there a difference in what each state charges Medicare beneficiaries to treat the same diagnosis?</a:t>
            </a:r>
          </a:p>
        </p:txBody>
      </p:sp>
      <p:sp>
        <p:nvSpPr>
          <p:cNvPr id="22" name="Content Placeholder 20">
            <a:extLst>
              <a:ext uri="{FF2B5EF4-FFF2-40B4-BE49-F238E27FC236}">
                <a16:creationId xmlns:a16="http://schemas.microsoft.com/office/drawing/2014/main" id="{007CACEE-70BB-4A03-A45B-AFC9F658499B}"/>
              </a:ext>
            </a:extLst>
          </p:cNvPr>
          <p:cNvSpPr>
            <a:spLocks noGrp="1"/>
          </p:cNvSpPr>
          <p:nvPr>
            <p:ph idx="1"/>
          </p:nvPr>
        </p:nvSpPr>
        <p:spPr>
          <a:xfrm>
            <a:off x="249229" y="836703"/>
            <a:ext cx="5291665" cy="3429338"/>
          </a:xfrm>
        </p:spPr>
        <p:txBody>
          <a:bodyPr anchor="ctr">
            <a:normAutofit/>
          </a:bodyPr>
          <a:lstStyle/>
          <a:p>
            <a:pPr marL="0" indent="0">
              <a:buNone/>
            </a:pPr>
            <a:r>
              <a:rPr lang="en-US" dirty="0"/>
              <a:t>When comparing 5 diagnosis and 5 select states we see the following trend:</a:t>
            </a:r>
          </a:p>
          <a:p>
            <a:r>
              <a:rPr lang="en-US" dirty="0"/>
              <a:t>Providers in California, Florida and Texas charge similar rates for heart and renal failure related diagnosis</a:t>
            </a:r>
          </a:p>
          <a:p>
            <a:r>
              <a:rPr lang="en-US" dirty="0">
                <a:solidFill>
                  <a:srgbClr val="0070C0"/>
                </a:solidFill>
              </a:rPr>
              <a:t>Overall, states are charging different rates to treat the same diagnosis</a:t>
            </a:r>
          </a:p>
          <a:p>
            <a:endParaRPr lang="en-US" dirty="0"/>
          </a:p>
          <a:p>
            <a:endParaRPr lang="en-US" dirty="0"/>
          </a:p>
          <a:p>
            <a:pPr lvl="1"/>
            <a:endParaRPr lang="en-US" dirty="0"/>
          </a:p>
        </p:txBody>
      </p:sp>
      <p:pic>
        <p:nvPicPr>
          <p:cNvPr id="27" name="Content Placeholder 15" descr="A screenshot of a cell phone&#10;&#10;Description automatically generated">
            <a:extLst>
              <a:ext uri="{FF2B5EF4-FFF2-40B4-BE49-F238E27FC236}">
                <a16:creationId xmlns:a16="http://schemas.microsoft.com/office/drawing/2014/main" id="{EAB2C380-6439-4D0F-AEEC-F47F0A1DB7C4}"/>
              </a:ext>
            </a:extLst>
          </p:cNvPr>
          <p:cNvPicPr>
            <a:picLocks/>
          </p:cNvPicPr>
          <p:nvPr/>
        </p:nvPicPr>
        <p:blipFill rotWithShape="1">
          <a:blip r:embed="rId2">
            <a:extLst>
              <a:ext uri="{28A0092B-C50C-407E-A947-70E740481C1C}">
                <a14:useLocalDpi xmlns:a14="http://schemas.microsoft.com/office/drawing/2010/main" val="0"/>
              </a:ext>
            </a:extLst>
          </a:blip>
          <a:stretch/>
        </p:blipFill>
        <p:spPr>
          <a:xfrm>
            <a:off x="5790123" y="-2"/>
            <a:ext cx="6401877" cy="4569059"/>
          </a:xfrm>
          <a:prstGeom prst="rect">
            <a:avLst/>
          </a:prstGeom>
        </p:spPr>
      </p:pic>
      <p:sp>
        <p:nvSpPr>
          <p:cNvPr id="29" name="Freeform 6">
            <a:extLst>
              <a:ext uri="{FF2B5EF4-FFF2-40B4-BE49-F238E27FC236}">
                <a16:creationId xmlns:a16="http://schemas.microsoft.com/office/drawing/2014/main" id="{3C34EE6D-3EF3-46CE-B8E1-B95710DC9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021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31" name="Straight Connector 29">
            <a:extLst>
              <a:ext uri="{FF2B5EF4-FFF2-40B4-BE49-F238E27FC236}">
                <a16:creationId xmlns:a16="http://schemas.microsoft.com/office/drawing/2014/main" id="{4F8C9297-DB30-4147-8E63-D99C33793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199730"/>
            <a:ext cx="10241280"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217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133582B0-6831-409C-9D4E-4AE274BC8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8" name="Straight Connector 11">
            <a:extLst>
              <a:ext uri="{FF2B5EF4-FFF2-40B4-BE49-F238E27FC236}">
                <a16:creationId xmlns:a16="http://schemas.microsoft.com/office/drawing/2014/main" id="{1EB1EC85-96A8-462C-A267-95A4B94594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CCD93F8-9324-496B-9381-B47CB95FA3E6}"/>
              </a:ext>
            </a:extLst>
          </p:cNvPr>
          <p:cNvSpPr>
            <a:spLocks noGrp="1"/>
          </p:cNvSpPr>
          <p:nvPr>
            <p:ph type="title"/>
          </p:nvPr>
        </p:nvSpPr>
        <p:spPr>
          <a:xfrm>
            <a:off x="762000" y="559678"/>
            <a:ext cx="3833906" cy="1759316"/>
          </a:xfrm>
        </p:spPr>
        <p:txBody>
          <a:bodyPr vert="horz" lIns="91440" tIns="45720" rIns="91440" bIns="45720" rtlCol="0" anchor="t">
            <a:normAutofit/>
          </a:bodyPr>
          <a:lstStyle/>
          <a:p>
            <a:r>
              <a:rPr lang="en-US" sz="3400" dirty="0"/>
              <a:t>Medicare Provider Charges in Texas</a:t>
            </a:r>
          </a:p>
        </p:txBody>
      </p:sp>
      <p:sp>
        <p:nvSpPr>
          <p:cNvPr id="3" name="Content Placeholder 2">
            <a:extLst>
              <a:ext uri="{FF2B5EF4-FFF2-40B4-BE49-F238E27FC236}">
                <a16:creationId xmlns:a16="http://schemas.microsoft.com/office/drawing/2014/main" id="{9A0F2522-397F-4860-B747-F7A53412C922}"/>
              </a:ext>
            </a:extLst>
          </p:cNvPr>
          <p:cNvSpPr>
            <a:spLocks noGrp="1"/>
          </p:cNvSpPr>
          <p:nvPr>
            <p:ph sz="half" idx="1"/>
          </p:nvPr>
        </p:nvSpPr>
        <p:spPr>
          <a:xfrm>
            <a:off x="762000" y="2492134"/>
            <a:ext cx="3833906" cy="3324204"/>
          </a:xfrm>
        </p:spPr>
        <p:txBody>
          <a:bodyPr vert="horz" lIns="91440" tIns="45720" rIns="91440" bIns="45720" rtlCol="0">
            <a:noAutofit/>
          </a:bodyPr>
          <a:lstStyle/>
          <a:p>
            <a:pPr marL="0" indent="0" algn="r">
              <a:buNone/>
            </a:pPr>
            <a:r>
              <a:rPr lang="en-US" dirty="0"/>
              <a:t>We found that not only do provider charges vary across states, but there are also differences in charges for the same diagnosis </a:t>
            </a:r>
            <a:r>
              <a:rPr lang="en-US" b="1" dirty="0"/>
              <a:t>within </a:t>
            </a:r>
            <a:r>
              <a:rPr lang="en-US" dirty="0"/>
              <a:t>the same state</a:t>
            </a:r>
          </a:p>
          <a:p>
            <a:pPr marL="0" indent="0" algn="r">
              <a:buNone/>
            </a:pPr>
            <a:r>
              <a:rPr lang="en-US" dirty="0"/>
              <a:t>While there is some regulation, </a:t>
            </a:r>
            <a:r>
              <a:rPr lang="en-US" dirty="0">
                <a:solidFill>
                  <a:srgbClr val="0070C0"/>
                </a:solidFill>
              </a:rPr>
              <a:t>each individual provider/hospital </a:t>
            </a:r>
            <a:r>
              <a:rPr lang="en-US" b="1" dirty="0">
                <a:solidFill>
                  <a:srgbClr val="0070C0"/>
                </a:solidFill>
              </a:rPr>
              <a:t>chooses</a:t>
            </a:r>
            <a:r>
              <a:rPr lang="en-US" dirty="0">
                <a:solidFill>
                  <a:srgbClr val="0070C0"/>
                </a:solidFill>
              </a:rPr>
              <a:t> what they want to charge patients. </a:t>
            </a:r>
          </a:p>
          <a:p>
            <a:pPr algn="r"/>
            <a:endParaRPr lang="en-US" dirty="0"/>
          </a:p>
        </p:txBody>
      </p:sp>
      <p:pic>
        <p:nvPicPr>
          <p:cNvPr id="5" name="Picture 4" descr="A screenshot of a cell phone&#10;&#10;Description automatically generated">
            <a:extLst>
              <a:ext uri="{FF2B5EF4-FFF2-40B4-BE49-F238E27FC236}">
                <a16:creationId xmlns:a16="http://schemas.microsoft.com/office/drawing/2014/main" id="{38DBD39C-7021-4628-AC07-0CF7795A2261}"/>
              </a:ext>
            </a:extLst>
          </p:cNvPr>
          <p:cNvPicPr/>
          <p:nvPr/>
        </p:nvPicPr>
        <p:blipFill rotWithShape="1">
          <a:blip r:embed="rId2">
            <a:extLst>
              <a:ext uri="{28A0092B-C50C-407E-A947-70E740481C1C}">
                <a14:useLocalDpi xmlns:a14="http://schemas.microsoft.com/office/drawing/2010/main" val="0"/>
              </a:ext>
            </a:extLst>
          </a:blip>
          <a:srcRect l="8865"/>
          <a:stretch/>
        </p:blipFill>
        <p:spPr>
          <a:xfrm>
            <a:off x="5204836" y="555479"/>
            <a:ext cx="6201930" cy="5631312"/>
          </a:xfrm>
          <a:prstGeom prst="rect">
            <a:avLst/>
          </a:prstGeom>
        </p:spPr>
      </p:pic>
    </p:spTree>
    <p:extLst>
      <p:ext uri="{BB962C8B-B14F-4D97-AF65-F5344CB8AC3E}">
        <p14:creationId xmlns:p14="http://schemas.microsoft.com/office/powerpoint/2010/main" val="389040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7577-E02F-46CB-B792-42BCF1D1E84F}"/>
              </a:ext>
            </a:extLst>
          </p:cNvPr>
          <p:cNvSpPr>
            <a:spLocks noGrp="1"/>
          </p:cNvSpPr>
          <p:nvPr>
            <p:ph type="title"/>
          </p:nvPr>
        </p:nvSpPr>
        <p:spPr>
          <a:xfrm>
            <a:off x="648929" y="629266"/>
            <a:ext cx="5127031" cy="1676603"/>
          </a:xfrm>
        </p:spPr>
        <p:txBody>
          <a:bodyPr vert="horz" lIns="91440" tIns="45720" rIns="91440" bIns="45720" rtlCol="0" anchor="ctr">
            <a:normAutofit fontScale="90000"/>
          </a:bodyPr>
          <a:lstStyle/>
          <a:p>
            <a:r>
              <a:rPr lang="en-US" sz="4100" dirty="0"/>
              <a:t>Medicare Provider Charges in Texas CONT. </a:t>
            </a:r>
          </a:p>
        </p:txBody>
      </p:sp>
      <p:sp>
        <p:nvSpPr>
          <p:cNvPr id="4" name="Text Placeholder 3">
            <a:extLst>
              <a:ext uri="{FF2B5EF4-FFF2-40B4-BE49-F238E27FC236}">
                <a16:creationId xmlns:a16="http://schemas.microsoft.com/office/drawing/2014/main" id="{14F4DA95-B464-4961-B2FD-9720C82C26F4}"/>
              </a:ext>
            </a:extLst>
          </p:cNvPr>
          <p:cNvSpPr>
            <a:spLocks noGrp="1"/>
          </p:cNvSpPr>
          <p:nvPr>
            <p:ph type="body" sz="half" idx="2"/>
          </p:nvPr>
        </p:nvSpPr>
        <p:spPr>
          <a:xfrm>
            <a:off x="648930" y="2438400"/>
            <a:ext cx="5127029" cy="3785419"/>
          </a:xfrm>
        </p:spPr>
        <p:txBody>
          <a:bodyPr vert="horz" lIns="91440" tIns="45720" rIns="91440" bIns="45720" rtlCol="0">
            <a:normAutofit/>
          </a:bodyPr>
          <a:lstStyle/>
          <a:p>
            <a:pPr indent="-228600">
              <a:buFont typeface="Arial" panose="020B0604020202020204" pitchFamily="34" charset="0"/>
              <a:buChar char="•"/>
            </a:pPr>
            <a:r>
              <a:rPr lang="en-US" sz="2000" dirty="0"/>
              <a:t>In Texas, Methodist, Houston Methodist and Baylor Medical Center  are able to treat the most diagnosis for Medicare beneficiaries</a:t>
            </a:r>
          </a:p>
        </p:txBody>
      </p:sp>
      <p:pic>
        <p:nvPicPr>
          <p:cNvPr id="14" name="Picture 13" descr="A picture containing screenshot&#10;&#10;Description automatically generated">
            <a:extLst>
              <a:ext uri="{FF2B5EF4-FFF2-40B4-BE49-F238E27FC236}">
                <a16:creationId xmlns:a16="http://schemas.microsoft.com/office/drawing/2014/main" id="{DFB7402B-3D43-4089-90C7-3F229A48327A}"/>
              </a:ext>
            </a:extLst>
          </p:cNvPr>
          <p:cNvPicPr/>
          <p:nvPr/>
        </p:nvPicPr>
        <p:blipFill>
          <a:blip r:embed="rId2">
            <a:extLst>
              <a:ext uri="{28A0092B-C50C-407E-A947-70E740481C1C}">
                <a14:useLocalDpi xmlns:a14="http://schemas.microsoft.com/office/drawing/2010/main" val="0"/>
              </a:ext>
            </a:extLst>
          </a:blip>
          <a:stretch>
            <a:fillRect/>
          </a:stretch>
        </p:blipFill>
        <p:spPr>
          <a:xfrm>
            <a:off x="6096000" y="107344"/>
            <a:ext cx="5690870" cy="6643312"/>
          </a:xfrm>
          <a:prstGeom prst="rect">
            <a:avLst/>
          </a:prstGeom>
        </p:spPr>
      </p:pic>
    </p:spTree>
    <p:extLst>
      <p:ext uri="{BB962C8B-B14F-4D97-AF65-F5344CB8AC3E}">
        <p14:creationId xmlns:p14="http://schemas.microsoft.com/office/powerpoint/2010/main" val="3021447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582B0-6831-409C-9D4E-4AE274BC8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12" name="Straight Connector 11">
            <a:extLst>
              <a:ext uri="{FF2B5EF4-FFF2-40B4-BE49-F238E27FC236}">
                <a16:creationId xmlns:a16="http://schemas.microsoft.com/office/drawing/2014/main" id="{1EB1EC85-96A8-462C-A267-95A4B94594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FBC8A7B-9E5A-4B09-9C33-C600BD17C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BB015B5-4A87-4EA6-8B82-41210F3BE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572000"/>
            <a:ext cx="12191998" cy="2285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CBB99-5437-4F43-9426-F2A40D3B2300}"/>
              </a:ext>
            </a:extLst>
          </p:cNvPr>
          <p:cNvSpPr>
            <a:spLocks noGrp="1"/>
          </p:cNvSpPr>
          <p:nvPr>
            <p:ph type="title"/>
          </p:nvPr>
        </p:nvSpPr>
        <p:spPr>
          <a:xfrm>
            <a:off x="840509" y="4747491"/>
            <a:ext cx="9400770" cy="1273806"/>
          </a:xfrm>
        </p:spPr>
        <p:txBody>
          <a:bodyPr vert="horz" lIns="91440" tIns="45720" rIns="91440" bIns="45720" rtlCol="0" anchor="b">
            <a:normAutofit/>
          </a:bodyPr>
          <a:lstStyle/>
          <a:p>
            <a:pPr>
              <a:lnSpc>
                <a:spcPct val="90000"/>
              </a:lnSpc>
            </a:pPr>
            <a:r>
              <a:rPr lang="en-US" sz="4300">
                <a:solidFill>
                  <a:schemeClr val="bg1"/>
                </a:solidFill>
              </a:rPr>
              <a:t>How much is </a:t>
            </a:r>
            <a:r>
              <a:rPr lang="en-US" sz="4300" u="sng">
                <a:solidFill>
                  <a:schemeClr val="bg1"/>
                </a:solidFill>
              </a:rPr>
              <a:t>not</a:t>
            </a:r>
            <a:r>
              <a:rPr lang="en-US" sz="4300">
                <a:solidFill>
                  <a:schemeClr val="bg1"/>
                </a:solidFill>
              </a:rPr>
              <a:t> getting covered by Medicare?</a:t>
            </a:r>
          </a:p>
        </p:txBody>
      </p:sp>
      <p:sp>
        <p:nvSpPr>
          <p:cNvPr id="4" name="Text Placeholder 3">
            <a:extLst>
              <a:ext uri="{FF2B5EF4-FFF2-40B4-BE49-F238E27FC236}">
                <a16:creationId xmlns:a16="http://schemas.microsoft.com/office/drawing/2014/main" id="{C76F3C12-3C09-40CC-A2B9-2CB49830E1A8}"/>
              </a:ext>
            </a:extLst>
          </p:cNvPr>
          <p:cNvSpPr>
            <a:spLocks noGrp="1"/>
          </p:cNvSpPr>
          <p:nvPr>
            <p:ph type="body" sz="half" idx="2"/>
          </p:nvPr>
        </p:nvSpPr>
        <p:spPr>
          <a:xfrm>
            <a:off x="804334" y="804334"/>
            <a:ext cx="5291665" cy="3429338"/>
          </a:xfrm>
        </p:spPr>
        <p:txBody>
          <a:bodyPr vert="horz" lIns="91440" tIns="45720" rIns="91440" bIns="45720" rtlCol="0" anchor="ctr">
            <a:normAutofit/>
          </a:bodyPr>
          <a:lstStyle/>
          <a:p>
            <a:pPr marL="283464" indent="-283464" algn="l">
              <a:lnSpc>
                <a:spcPct val="112000"/>
              </a:lnSpc>
            </a:pPr>
            <a:r>
              <a:rPr lang="en-US" sz="2000" b="1" dirty="0"/>
              <a:t>After Medicare makes a payment to the provider, how much is left to be covered by the patient or other entities?</a:t>
            </a:r>
          </a:p>
          <a:p>
            <a:pPr marL="283464" indent="-283464" algn="l">
              <a:lnSpc>
                <a:spcPct val="112000"/>
              </a:lnSpc>
            </a:pPr>
            <a:endParaRPr lang="en-US" sz="2000" dirty="0"/>
          </a:p>
          <a:p>
            <a:pPr marL="283464" indent="-283464" algn="l">
              <a:lnSpc>
                <a:spcPct val="112000"/>
              </a:lnSpc>
            </a:pPr>
            <a:r>
              <a:rPr lang="en-US" sz="2000" dirty="0"/>
              <a:t>	For select diagnosis, we can determine that Alaska offers fair Medicare plans to its residents, since only 10% of the total payment remains after Medicare pays its part. </a:t>
            </a:r>
          </a:p>
          <a:p>
            <a:pPr marL="283464" indent="-283464" algn="l">
              <a:lnSpc>
                <a:spcPct val="112000"/>
              </a:lnSpc>
            </a:pPr>
            <a:endParaRPr lang="en-US" sz="2000" dirty="0"/>
          </a:p>
          <a:p>
            <a:pPr marL="283464" indent="-283464" algn="l">
              <a:lnSpc>
                <a:spcPct val="112000"/>
              </a:lnSpc>
            </a:pPr>
            <a:endParaRPr lang="en-US" sz="2000" dirty="0"/>
          </a:p>
        </p:txBody>
      </p:sp>
      <p:pic>
        <p:nvPicPr>
          <p:cNvPr id="5" name="Content Placeholder 4">
            <a:extLst>
              <a:ext uri="{FF2B5EF4-FFF2-40B4-BE49-F238E27FC236}">
                <a16:creationId xmlns:a16="http://schemas.microsoft.com/office/drawing/2014/main" id="{EF8F5ABC-14BF-4232-BC56-1567FDC81347}"/>
              </a:ext>
            </a:extLst>
          </p:cNvPr>
          <p:cNvPicPr>
            <a:picLocks noGrp="1"/>
          </p:cNvPicPr>
          <p:nvPr>
            <p:ph idx="1"/>
          </p:nvPr>
        </p:nvPicPr>
        <p:blipFill>
          <a:blip r:embed="rId2"/>
          <a:stretch>
            <a:fillRect/>
          </a:stretch>
        </p:blipFill>
        <p:spPr>
          <a:xfrm>
            <a:off x="6412594" y="182880"/>
            <a:ext cx="5657486" cy="3996551"/>
          </a:xfrm>
          <a:prstGeom prst="rect">
            <a:avLst/>
          </a:prstGeom>
        </p:spPr>
      </p:pic>
      <p:sp>
        <p:nvSpPr>
          <p:cNvPr id="18" name="Freeform 6">
            <a:extLst>
              <a:ext uri="{FF2B5EF4-FFF2-40B4-BE49-F238E27FC236}">
                <a16:creationId xmlns:a16="http://schemas.microsoft.com/office/drawing/2014/main" id="{3C34EE6D-3EF3-46CE-B8E1-B95710DC9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021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20" name="Straight Connector 19">
            <a:extLst>
              <a:ext uri="{FF2B5EF4-FFF2-40B4-BE49-F238E27FC236}">
                <a16:creationId xmlns:a16="http://schemas.microsoft.com/office/drawing/2014/main" id="{4F8C9297-DB30-4147-8E63-D99C33793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199730"/>
            <a:ext cx="10241280" cy="602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90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F11BB-CB3B-4B3F-A632-24463E836171}"/>
              </a:ext>
            </a:extLst>
          </p:cNvPr>
          <p:cNvSpPr>
            <a:spLocks noGrp="1"/>
          </p:cNvSpPr>
          <p:nvPr>
            <p:ph type="title"/>
          </p:nvPr>
        </p:nvSpPr>
        <p:spPr/>
        <p:txBody>
          <a:bodyPr>
            <a:normAutofit fontScale="90000"/>
          </a:bodyPr>
          <a:lstStyle/>
          <a:p>
            <a:r>
              <a:rPr lang="en-US" sz="2000" b="1" i="0" dirty="0">
                <a:latin typeface="+mn-lt"/>
              </a:rPr>
              <a:t>When comparing the same 5 states and diagnosis as previously mentioned, we observed the following:</a:t>
            </a:r>
            <a:br>
              <a:rPr lang="en-US" sz="2000" i="0" dirty="0">
                <a:latin typeface="+mn-lt"/>
              </a:rPr>
            </a:br>
            <a:br>
              <a:rPr lang="en-US" sz="2000" i="0" dirty="0">
                <a:latin typeface="+mn-lt"/>
              </a:rPr>
            </a:br>
            <a:br>
              <a:rPr lang="en-US" sz="2000" i="0" dirty="0">
                <a:latin typeface="+mn-lt"/>
              </a:rPr>
            </a:br>
            <a:r>
              <a:rPr lang="en-US" sz="2000" i="0" dirty="0">
                <a:latin typeface="+mn-lt"/>
              </a:rPr>
              <a:t>There would still be more than </a:t>
            </a:r>
            <a:r>
              <a:rPr lang="en-US" sz="2000" b="1" i="0" dirty="0">
                <a:latin typeface="+mn-lt"/>
              </a:rPr>
              <a:t>40%</a:t>
            </a:r>
            <a:r>
              <a:rPr lang="en-US" sz="2000" i="0" dirty="0">
                <a:latin typeface="+mn-lt"/>
              </a:rPr>
              <a:t> of the total balance remaining after Medicare pays its part in both Florida and North Dakota.</a:t>
            </a:r>
            <a:br>
              <a:rPr lang="en-US" sz="2000" i="0" dirty="0">
                <a:latin typeface="+mn-lt"/>
              </a:rPr>
            </a:br>
            <a:br>
              <a:rPr lang="en-US" sz="2000" i="0" dirty="0">
                <a:latin typeface="+mn-lt"/>
              </a:rPr>
            </a:br>
            <a:r>
              <a:rPr lang="en-US" sz="2000" i="0" dirty="0">
                <a:latin typeface="+mn-lt"/>
              </a:rPr>
              <a:t>On a previous graph we saw that Vermont had one of the higher overall Medicare service charges, but conversely, Medicare plans in this state </a:t>
            </a:r>
            <a:r>
              <a:rPr lang="en-US" sz="2000" i="0" dirty="0">
                <a:solidFill>
                  <a:srgbClr val="0070C0"/>
                </a:solidFill>
                <a:latin typeface="+mn-lt"/>
              </a:rPr>
              <a:t>would cover ~</a:t>
            </a:r>
            <a:r>
              <a:rPr lang="en-US" sz="2000" b="1" i="0" dirty="0">
                <a:solidFill>
                  <a:srgbClr val="0070C0"/>
                </a:solidFill>
                <a:latin typeface="+mn-lt"/>
              </a:rPr>
              <a:t>80</a:t>
            </a:r>
            <a:r>
              <a:rPr lang="en-US" sz="2000" i="0" dirty="0">
                <a:solidFill>
                  <a:srgbClr val="0070C0"/>
                </a:solidFill>
                <a:latin typeface="+mn-lt"/>
              </a:rPr>
              <a:t>% of the cost.</a:t>
            </a:r>
            <a:br>
              <a:rPr lang="en-US" sz="2000" i="0" dirty="0">
                <a:solidFill>
                  <a:srgbClr val="0070C0"/>
                </a:solidFill>
                <a:latin typeface="+mn-lt"/>
              </a:rPr>
            </a:br>
            <a:br>
              <a:rPr lang="en-US" sz="2000" i="0" dirty="0">
                <a:latin typeface="+mn-lt"/>
              </a:rPr>
            </a:br>
            <a:r>
              <a:rPr lang="en-US" sz="2000" i="0" dirty="0">
                <a:latin typeface="+mn-lt"/>
              </a:rPr>
              <a:t> </a:t>
            </a:r>
            <a:br>
              <a:rPr lang="en-US" sz="2000" i="0" dirty="0">
                <a:latin typeface="+mn-lt"/>
              </a:rPr>
            </a:br>
            <a:endParaRPr lang="en-US" sz="2000" i="0" dirty="0">
              <a:latin typeface="+mn-lt"/>
            </a:endParaRPr>
          </a:p>
        </p:txBody>
      </p:sp>
      <p:pic>
        <p:nvPicPr>
          <p:cNvPr id="4" name="Content Placeholder 3">
            <a:extLst>
              <a:ext uri="{FF2B5EF4-FFF2-40B4-BE49-F238E27FC236}">
                <a16:creationId xmlns:a16="http://schemas.microsoft.com/office/drawing/2014/main" id="{58DA2A32-FC03-45C5-AD2F-EC93C552399D}"/>
              </a:ext>
            </a:extLst>
          </p:cNvPr>
          <p:cNvPicPr>
            <a:picLocks noGrp="1"/>
          </p:cNvPicPr>
          <p:nvPr>
            <p:ph idx="1"/>
          </p:nvPr>
        </p:nvPicPr>
        <p:blipFill>
          <a:blip r:embed="rId2"/>
          <a:stretch>
            <a:fillRect/>
          </a:stretch>
        </p:blipFill>
        <p:spPr>
          <a:xfrm>
            <a:off x="4998720" y="272256"/>
            <a:ext cx="6903720" cy="4952492"/>
          </a:xfrm>
          <a:prstGeom prst="rect">
            <a:avLst/>
          </a:prstGeom>
        </p:spPr>
      </p:pic>
    </p:spTree>
    <p:extLst>
      <p:ext uri="{BB962C8B-B14F-4D97-AF65-F5344CB8AC3E}">
        <p14:creationId xmlns:p14="http://schemas.microsoft.com/office/powerpoint/2010/main" val="2810993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2" name="Freeform 6">
            <a:extLst>
              <a:ext uri="{FF2B5EF4-FFF2-40B4-BE49-F238E27FC236}">
                <a16:creationId xmlns:a16="http://schemas.microsoft.com/office/drawing/2014/main" id="{133582B0-6831-409C-9D4E-4AE274BC8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053" name="Straight Connector 72">
            <a:extLst>
              <a:ext uri="{FF2B5EF4-FFF2-40B4-BE49-F238E27FC236}">
                <a16:creationId xmlns:a16="http://schemas.microsoft.com/office/drawing/2014/main" id="{1EB1EC85-96A8-462C-A267-95A4B94594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2054" name="Rectangle 74">
            <a:extLst>
              <a:ext uri="{FF2B5EF4-FFF2-40B4-BE49-F238E27FC236}">
                <a16:creationId xmlns:a16="http://schemas.microsoft.com/office/drawing/2014/main" id="{0FBC8A7B-9E5A-4B09-9C33-C600BD17C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5" name="Rectangle 76">
            <a:extLst>
              <a:ext uri="{FF2B5EF4-FFF2-40B4-BE49-F238E27FC236}">
                <a16:creationId xmlns:a16="http://schemas.microsoft.com/office/drawing/2014/main" id="{4BB015B5-4A87-4EA6-8B82-41210F3BE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12710"/>
            <a:ext cx="12191998" cy="2645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74A777-3641-48A9-97DC-E5DD0A045791}"/>
              </a:ext>
            </a:extLst>
          </p:cNvPr>
          <p:cNvSpPr>
            <a:spLocks noGrp="1"/>
          </p:cNvSpPr>
          <p:nvPr>
            <p:ph type="title"/>
          </p:nvPr>
        </p:nvSpPr>
        <p:spPr>
          <a:xfrm>
            <a:off x="840509" y="4572002"/>
            <a:ext cx="4933756" cy="1473357"/>
          </a:xfrm>
        </p:spPr>
        <p:txBody>
          <a:bodyPr vert="horz" lIns="91440" tIns="45720" rIns="91440" bIns="45720" rtlCol="0" anchor="ctr">
            <a:normAutofit/>
          </a:bodyPr>
          <a:lstStyle/>
          <a:p>
            <a:r>
              <a:rPr lang="en-US" sz="3100" dirty="0">
                <a:solidFill>
                  <a:schemeClr val="bg1"/>
                </a:solidFill>
              </a:rPr>
              <a:t>What diagnosis is being treated the most among Medicare beneficiaries?</a:t>
            </a:r>
          </a:p>
        </p:txBody>
      </p:sp>
      <p:pic>
        <p:nvPicPr>
          <p:cNvPr id="2050" name="Picture 2">
            <a:extLst>
              <a:ext uri="{FF2B5EF4-FFF2-40B4-BE49-F238E27FC236}">
                <a16:creationId xmlns:a16="http://schemas.microsoft.com/office/drawing/2014/main" id="{EB6F083D-E979-4099-92C3-BE29FD888C3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3" t="909" r="-1770" b="-4702"/>
          <a:stretch/>
        </p:blipFill>
        <p:spPr bwMode="auto">
          <a:xfrm>
            <a:off x="121919" y="-1"/>
            <a:ext cx="11933247" cy="4183591"/>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8EE0384C-F526-4F9F-8404-52FE1BE32AAA}"/>
              </a:ext>
            </a:extLst>
          </p:cNvPr>
          <p:cNvSpPr>
            <a:spLocks noGrp="1"/>
          </p:cNvSpPr>
          <p:nvPr>
            <p:ph type="body" idx="1"/>
          </p:nvPr>
        </p:nvSpPr>
        <p:spPr>
          <a:xfrm>
            <a:off x="5909176" y="4328161"/>
            <a:ext cx="5895653" cy="2316470"/>
          </a:xfrm>
        </p:spPr>
        <p:txBody>
          <a:bodyPr vert="horz" lIns="91440" tIns="45720" rIns="91440" bIns="45720" rtlCol="0" anchor="ctr">
            <a:noAutofit/>
          </a:bodyPr>
          <a:lstStyle/>
          <a:p>
            <a:pPr>
              <a:lnSpc>
                <a:spcPct val="102000"/>
              </a:lnSpc>
              <a:spcBef>
                <a:spcPts val="900"/>
              </a:spcBef>
            </a:pPr>
            <a:r>
              <a:rPr lang="en-US" sz="1800" b="0" dirty="0">
                <a:solidFill>
                  <a:schemeClr val="bg1"/>
                </a:solidFill>
              </a:rPr>
              <a:t>Diagnosis of </a:t>
            </a:r>
            <a:r>
              <a:rPr lang="en-US" sz="1800" dirty="0">
                <a:solidFill>
                  <a:schemeClr val="bg1"/>
                </a:solidFill>
              </a:rPr>
              <a:t>sepsis</a:t>
            </a:r>
            <a:r>
              <a:rPr lang="en-US" sz="1800" b="0" dirty="0">
                <a:solidFill>
                  <a:schemeClr val="bg1"/>
                </a:solidFill>
              </a:rPr>
              <a:t>, </a:t>
            </a:r>
            <a:r>
              <a:rPr lang="en-US" sz="1800" dirty="0">
                <a:solidFill>
                  <a:schemeClr val="bg1"/>
                </a:solidFill>
              </a:rPr>
              <a:t>joint</a:t>
            </a:r>
            <a:r>
              <a:rPr lang="en-US" sz="1800" b="0" dirty="0">
                <a:solidFill>
                  <a:schemeClr val="bg1"/>
                </a:solidFill>
              </a:rPr>
              <a:t> </a:t>
            </a:r>
            <a:r>
              <a:rPr lang="en-US" sz="1800" dirty="0">
                <a:solidFill>
                  <a:schemeClr val="bg1"/>
                </a:solidFill>
              </a:rPr>
              <a:t>replacement</a:t>
            </a:r>
            <a:r>
              <a:rPr lang="en-US" sz="1800" b="0" dirty="0">
                <a:solidFill>
                  <a:schemeClr val="bg1"/>
                </a:solidFill>
              </a:rPr>
              <a:t> and </a:t>
            </a:r>
            <a:r>
              <a:rPr lang="en-US" sz="1800" dirty="0">
                <a:solidFill>
                  <a:schemeClr val="bg1"/>
                </a:solidFill>
              </a:rPr>
              <a:t>heart</a:t>
            </a:r>
            <a:r>
              <a:rPr lang="en-US" sz="1800" b="0" dirty="0">
                <a:solidFill>
                  <a:schemeClr val="bg1"/>
                </a:solidFill>
              </a:rPr>
              <a:t> </a:t>
            </a:r>
            <a:r>
              <a:rPr lang="en-US" sz="1800" dirty="0">
                <a:solidFill>
                  <a:schemeClr val="bg1"/>
                </a:solidFill>
              </a:rPr>
              <a:t>failure</a:t>
            </a:r>
            <a:r>
              <a:rPr lang="en-US" sz="1800" b="0" dirty="0">
                <a:solidFill>
                  <a:schemeClr val="bg1"/>
                </a:solidFill>
              </a:rPr>
              <a:t> are most common among patients using Medicare as a payer. </a:t>
            </a:r>
          </a:p>
          <a:p>
            <a:pPr>
              <a:lnSpc>
                <a:spcPct val="102000"/>
              </a:lnSpc>
              <a:spcBef>
                <a:spcPts val="900"/>
              </a:spcBef>
            </a:pPr>
            <a:r>
              <a:rPr lang="en-US" sz="1800" b="0" dirty="0">
                <a:solidFill>
                  <a:schemeClr val="bg1"/>
                </a:solidFill>
              </a:rPr>
              <a:t>Less common diagnosis included multiple labor and delivery diagnosis. </a:t>
            </a:r>
          </a:p>
          <a:p>
            <a:pPr>
              <a:lnSpc>
                <a:spcPct val="102000"/>
              </a:lnSpc>
              <a:spcBef>
                <a:spcPts val="900"/>
              </a:spcBef>
            </a:pPr>
            <a:r>
              <a:rPr lang="en-US" sz="1800" b="0" dirty="0">
                <a:solidFill>
                  <a:srgbClr val="00B0F0"/>
                </a:solidFill>
              </a:rPr>
              <a:t>Considering that eligible Medicare recipients include older adults (65+) and disabled individuals these observations were </a:t>
            </a:r>
            <a:r>
              <a:rPr lang="en-US" sz="1800" dirty="0">
                <a:solidFill>
                  <a:srgbClr val="00B0F0"/>
                </a:solidFill>
              </a:rPr>
              <a:t>expected</a:t>
            </a:r>
            <a:r>
              <a:rPr lang="en-US" sz="1800" b="0" dirty="0">
                <a:solidFill>
                  <a:srgbClr val="00B0F0"/>
                </a:solidFill>
              </a:rPr>
              <a:t>.</a:t>
            </a:r>
          </a:p>
        </p:txBody>
      </p:sp>
      <p:sp>
        <p:nvSpPr>
          <p:cNvPr id="2056" name="Freeform 6">
            <a:extLst>
              <a:ext uri="{FF2B5EF4-FFF2-40B4-BE49-F238E27FC236}">
                <a16:creationId xmlns:a16="http://schemas.microsoft.com/office/drawing/2014/main" id="{3C34EE6D-3EF3-46CE-B8E1-B95710DC9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20214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2"/>
          </a:solidFill>
          <a:ln w="0">
            <a:noFill/>
            <a:prstDash val="solid"/>
            <a:round/>
            <a:headEnd/>
            <a:tailEnd/>
          </a:ln>
        </p:spPr>
      </p:sp>
      <p:cxnSp>
        <p:nvCxnSpPr>
          <p:cNvPr id="2057" name="Straight Connector 80">
            <a:extLst>
              <a:ext uri="{FF2B5EF4-FFF2-40B4-BE49-F238E27FC236}">
                <a16:creationId xmlns:a16="http://schemas.microsoft.com/office/drawing/2014/main" id="{4F8C9297-DB30-4147-8E63-D99C33793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228850"/>
            <a:ext cx="579508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330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133582B0-6831-409C-9D4E-4AE274BC8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25" name="Straight Connector 24">
            <a:extLst>
              <a:ext uri="{FF2B5EF4-FFF2-40B4-BE49-F238E27FC236}">
                <a16:creationId xmlns:a16="http://schemas.microsoft.com/office/drawing/2014/main" id="{1EB1EC85-96A8-462C-A267-95A4B94594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D9FF99B6-0BBC-4955-9A39-545FF77A5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a:extLst>
              <a:ext uri="{FF2B5EF4-FFF2-40B4-BE49-F238E27FC236}">
                <a16:creationId xmlns:a16="http://schemas.microsoft.com/office/drawing/2014/main" id="{AE73484C-9AD3-4CD9-983B-51FB1FA23E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3151" y="263559"/>
            <a:ext cx="11838847" cy="3485482"/>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15">
            <a:extLst>
              <a:ext uri="{FF2B5EF4-FFF2-40B4-BE49-F238E27FC236}">
                <a16:creationId xmlns:a16="http://schemas.microsoft.com/office/drawing/2014/main" id="{F1766FC1-02A2-4D3A-A7B3-EB1B4496CFC9}"/>
              </a:ext>
            </a:extLst>
          </p:cNvPr>
          <p:cNvSpPr>
            <a:spLocks noGrp="1"/>
          </p:cNvSpPr>
          <p:nvPr>
            <p:ph type="body" sz="half" idx="2"/>
          </p:nvPr>
        </p:nvSpPr>
        <p:spPr>
          <a:xfrm>
            <a:off x="353149" y="3627121"/>
            <a:ext cx="11701691" cy="3108959"/>
          </a:xfrm>
        </p:spPr>
        <p:txBody>
          <a:bodyPr vert="horz" lIns="91440" tIns="45720" rIns="91440" bIns="45720" rtlCol="0">
            <a:noAutofit/>
          </a:bodyPr>
          <a:lstStyle/>
          <a:p>
            <a:pPr algn="l">
              <a:lnSpc>
                <a:spcPct val="112000"/>
              </a:lnSpc>
            </a:pPr>
            <a:r>
              <a:rPr lang="en-US" sz="2200" dirty="0">
                <a:solidFill>
                  <a:srgbClr val="00B0F0"/>
                </a:solidFill>
              </a:rPr>
              <a:t>Less expected </a:t>
            </a:r>
            <a:r>
              <a:rPr lang="en-US" sz="2200" dirty="0"/>
              <a:t>was the difference in what Medicare would cover for the same diagnosis across different states.</a:t>
            </a:r>
          </a:p>
          <a:p>
            <a:pPr algn="l">
              <a:lnSpc>
                <a:spcPct val="112000"/>
              </a:lnSpc>
            </a:pPr>
            <a:r>
              <a:rPr lang="en-US" sz="2200" dirty="0"/>
              <a:t>It is clear that more populated states have a higher number of Medicare discharges, but we also see that the Medicare plans in some of these same states cover just a small fraction of the total charges</a:t>
            </a:r>
          </a:p>
          <a:p>
            <a:pPr algn="l">
              <a:lnSpc>
                <a:spcPct val="112000"/>
              </a:lnSpc>
            </a:pPr>
            <a:r>
              <a:rPr lang="en-US" sz="2200" dirty="0"/>
              <a:t>While Florida historically has one the higher retirement populations and hence higher Medicare beneficiary discharges, </a:t>
            </a:r>
            <a:r>
              <a:rPr lang="en-US" sz="2200" dirty="0">
                <a:solidFill>
                  <a:srgbClr val="00B0F0"/>
                </a:solidFill>
              </a:rPr>
              <a:t>we see that Massachusetts is a leader when it come to health care reform</a:t>
            </a:r>
          </a:p>
        </p:txBody>
      </p:sp>
      <p:sp>
        <p:nvSpPr>
          <p:cNvPr id="29" name="Freeform 6">
            <a:extLst>
              <a:ext uri="{FF2B5EF4-FFF2-40B4-BE49-F238E27FC236}">
                <a16:creationId xmlns:a16="http://schemas.microsoft.com/office/drawing/2014/main" id="{EFFCBFD9-BE8B-4513-8B1D-D19F805EA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cxnSp>
        <p:nvCxnSpPr>
          <p:cNvPr id="31" name="Straight Connector 30">
            <a:extLst>
              <a:ext uri="{FF2B5EF4-FFF2-40B4-BE49-F238E27FC236}">
                <a16:creationId xmlns:a16="http://schemas.microsoft.com/office/drawing/2014/main" id="{292F8A50-4E5D-40E7-8E9C-0C63722D6F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212033"/>
            <a:ext cx="406295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118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9FE4-D58B-41A9-BB46-CE91F86A9E33}"/>
              </a:ext>
            </a:extLst>
          </p:cNvPr>
          <p:cNvSpPr>
            <a:spLocks noGrp="1"/>
          </p:cNvSpPr>
          <p:nvPr>
            <p:ph type="title"/>
          </p:nvPr>
        </p:nvSpPr>
        <p:spPr>
          <a:xfrm>
            <a:off x="762000" y="559678"/>
            <a:ext cx="10668000" cy="1147202"/>
          </a:xfrm>
        </p:spPr>
        <p:txBody>
          <a:bodyPr/>
          <a:lstStyle/>
          <a:p>
            <a:pPr algn="l"/>
            <a:r>
              <a:rPr lang="en-US" dirty="0"/>
              <a:t>Barriers</a:t>
            </a:r>
          </a:p>
        </p:txBody>
      </p:sp>
      <p:sp>
        <p:nvSpPr>
          <p:cNvPr id="3" name="Content Placeholder 2">
            <a:extLst>
              <a:ext uri="{FF2B5EF4-FFF2-40B4-BE49-F238E27FC236}">
                <a16:creationId xmlns:a16="http://schemas.microsoft.com/office/drawing/2014/main" id="{2E8C8978-02B1-4A22-9E1D-DDF0D9E6EEAE}"/>
              </a:ext>
            </a:extLst>
          </p:cNvPr>
          <p:cNvSpPr>
            <a:spLocks noGrp="1"/>
          </p:cNvSpPr>
          <p:nvPr>
            <p:ph sz="half" idx="1"/>
          </p:nvPr>
        </p:nvSpPr>
        <p:spPr>
          <a:xfrm>
            <a:off x="533400" y="1706880"/>
            <a:ext cx="10896600" cy="4434840"/>
          </a:xfrm>
        </p:spPr>
        <p:txBody>
          <a:bodyPr>
            <a:normAutofit lnSpcReduction="10000"/>
          </a:bodyPr>
          <a:lstStyle/>
          <a:p>
            <a:r>
              <a:rPr lang="en-US" b="1" dirty="0"/>
              <a:t>Data for years 2011-2013 had significantly less diagnosis information than 2014-2016. </a:t>
            </a:r>
          </a:p>
          <a:p>
            <a:pPr lvl="1"/>
            <a:r>
              <a:rPr lang="en-US" dirty="0"/>
              <a:t>To address this we focused on the datasets for 2014 – 2016 and some charts focus on specific diagnosis that we know are treated throughout all 50 states. </a:t>
            </a:r>
          </a:p>
          <a:p>
            <a:r>
              <a:rPr lang="en-US" b="1" dirty="0"/>
              <a:t>Our team was unknowingly referencing different data sources</a:t>
            </a:r>
          </a:p>
          <a:p>
            <a:pPr lvl="1"/>
            <a:r>
              <a:rPr lang="en-US" dirty="0"/>
              <a:t>The site where we pulled our data from had multiple links with very similar, yet different! files. We later discovered that we were all not using the same data and had to go back and make corrections. </a:t>
            </a:r>
          </a:p>
          <a:p>
            <a:r>
              <a:rPr lang="en-US" b="1" dirty="0"/>
              <a:t>Formatting the dataset</a:t>
            </a:r>
          </a:p>
          <a:p>
            <a:pPr lvl="1"/>
            <a:r>
              <a:rPr lang="en-US" dirty="0"/>
              <a:t>Significant time was spent formatting columns into floats and finding single errors to correct. Some of the csv files had inconsistent formatting while other did not.</a:t>
            </a:r>
          </a:p>
          <a:p>
            <a:pPr lvl="1"/>
            <a:r>
              <a:rPr lang="en-US" dirty="0"/>
              <a:t>For example, discovering that one column name was formatted differently that the others. The “</a:t>
            </a:r>
            <a:r>
              <a:rPr lang="en-US" i="1" dirty="0"/>
              <a:t>Total Discharges” </a:t>
            </a:r>
            <a:r>
              <a:rPr lang="en-US" dirty="0"/>
              <a:t>column</a:t>
            </a:r>
            <a:r>
              <a:rPr lang="en-US" i="1" dirty="0"/>
              <a:t> </a:t>
            </a:r>
            <a:r>
              <a:rPr lang="en-US" dirty="0"/>
              <a:t>was formatted with a </a:t>
            </a:r>
            <a:r>
              <a:rPr lang="en-US" b="1" dirty="0"/>
              <a:t>space</a:t>
            </a:r>
            <a:r>
              <a:rPr lang="en-US" dirty="0"/>
              <a:t> at the beginning and end. Attempting to call this column without discovering this just resulted in errors</a:t>
            </a:r>
          </a:p>
        </p:txBody>
      </p:sp>
    </p:spTree>
    <p:extLst>
      <p:ext uri="{BB962C8B-B14F-4D97-AF65-F5344CB8AC3E}">
        <p14:creationId xmlns:p14="http://schemas.microsoft.com/office/powerpoint/2010/main" val="3521759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17E8-7610-4756-B35C-9A9FB6443864}"/>
              </a:ext>
            </a:extLst>
          </p:cNvPr>
          <p:cNvSpPr>
            <a:spLocks noGrp="1"/>
          </p:cNvSpPr>
          <p:nvPr>
            <p:ph type="title"/>
          </p:nvPr>
        </p:nvSpPr>
        <p:spPr/>
        <p:txBody>
          <a:bodyPr/>
          <a:lstStyle/>
          <a:p>
            <a:r>
              <a:rPr lang="en-US" dirty="0"/>
              <a:t>What is Medicare?	</a:t>
            </a:r>
          </a:p>
        </p:txBody>
      </p:sp>
      <p:sp>
        <p:nvSpPr>
          <p:cNvPr id="3" name="Content Placeholder 2">
            <a:extLst>
              <a:ext uri="{FF2B5EF4-FFF2-40B4-BE49-F238E27FC236}">
                <a16:creationId xmlns:a16="http://schemas.microsoft.com/office/drawing/2014/main" id="{28670E09-78C7-4CD7-BF16-7EC925FDBC1F}"/>
              </a:ext>
            </a:extLst>
          </p:cNvPr>
          <p:cNvSpPr>
            <a:spLocks noGrp="1"/>
          </p:cNvSpPr>
          <p:nvPr>
            <p:ph sz="half" idx="1"/>
          </p:nvPr>
        </p:nvSpPr>
        <p:spPr/>
        <p:txBody>
          <a:bodyPr>
            <a:normAutofit/>
          </a:bodyPr>
          <a:lstStyle/>
          <a:p>
            <a:pPr marL="0" indent="0">
              <a:buNone/>
            </a:pPr>
            <a:r>
              <a:rPr lang="en-US" sz="2400" b="1" dirty="0"/>
              <a:t>Federal health insurance program for: </a:t>
            </a:r>
          </a:p>
          <a:p>
            <a:pPr lvl="1"/>
            <a:r>
              <a:rPr lang="en-US" sz="2400" dirty="0"/>
              <a:t>People 65 years or older</a:t>
            </a:r>
          </a:p>
          <a:p>
            <a:pPr lvl="1"/>
            <a:r>
              <a:rPr lang="en-US" sz="2400" dirty="0"/>
              <a:t>Some younger people with a disability</a:t>
            </a:r>
          </a:p>
          <a:p>
            <a:pPr lvl="1"/>
            <a:r>
              <a:rPr lang="en-US" sz="2400" dirty="0"/>
              <a:t>People with End Stage Renal Diseases (ESRD) or permanent kidney failure</a:t>
            </a:r>
          </a:p>
        </p:txBody>
      </p:sp>
      <p:sp>
        <p:nvSpPr>
          <p:cNvPr id="4" name="Content Placeholder 3">
            <a:extLst>
              <a:ext uri="{FF2B5EF4-FFF2-40B4-BE49-F238E27FC236}">
                <a16:creationId xmlns:a16="http://schemas.microsoft.com/office/drawing/2014/main" id="{5067BE6B-BB95-418A-A74A-6AD4F754D06E}"/>
              </a:ext>
            </a:extLst>
          </p:cNvPr>
          <p:cNvSpPr>
            <a:spLocks noGrp="1"/>
          </p:cNvSpPr>
          <p:nvPr>
            <p:ph sz="half" idx="2"/>
          </p:nvPr>
        </p:nvSpPr>
        <p:spPr>
          <a:xfrm>
            <a:off x="5181600" y="3230880"/>
            <a:ext cx="6248400" cy="2963815"/>
          </a:xfrm>
        </p:spPr>
        <p:txBody>
          <a:bodyPr>
            <a:noAutofit/>
          </a:bodyPr>
          <a:lstStyle/>
          <a:p>
            <a:pPr marL="0" indent="0">
              <a:buNone/>
            </a:pPr>
            <a:r>
              <a:rPr lang="en-US" sz="2400" b="1" dirty="0"/>
              <a:t>Depending on the level of coverage, Medicare can cover the following:</a:t>
            </a:r>
          </a:p>
          <a:p>
            <a:pPr lvl="1"/>
            <a:r>
              <a:rPr lang="en-US" sz="2400" dirty="0"/>
              <a:t>Hospital </a:t>
            </a:r>
          </a:p>
          <a:p>
            <a:pPr lvl="1"/>
            <a:r>
              <a:rPr lang="en-US" sz="2400" dirty="0"/>
              <a:t>Nursing facilities and home health care</a:t>
            </a:r>
          </a:p>
          <a:p>
            <a:pPr lvl="1"/>
            <a:r>
              <a:rPr lang="en-US" sz="2400" dirty="0"/>
              <a:t>Medical Supplies</a:t>
            </a:r>
          </a:p>
          <a:p>
            <a:pPr lvl="1"/>
            <a:r>
              <a:rPr lang="en-US" sz="2400" dirty="0"/>
              <a:t>Prescriptions</a:t>
            </a:r>
          </a:p>
          <a:p>
            <a:pPr lvl="1"/>
            <a:r>
              <a:rPr lang="en-US" sz="2400" dirty="0"/>
              <a:t>Preventative Care</a:t>
            </a:r>
          </a:p>
        </p:txBody>
      </p:sp>
      <p:pic>
        <p:nvPicPr>
          <p:cNvPr id="3074" name="Picture 2" descr="Image result for medicare">
            <a:extLst>
              <a:ext uri="{FF2B5EF4-FFF2-40B4-BE49-F238E27FC236}">
                <a16:creationId xmlns:a16="http://schemas.microsoft.com/office/drawing/2014/main" id="{40CEA824-4474-40E5-A159-F9E0989EC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588231"/>
            <a:ext cx="3833906" cy="1681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765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B4B81-87EE-49E5-B89F-19612F878311}"/>
              </a:ext>
            </a:extLst>
          </p:cNvPr>
          <p:cNvSpPr>
            <a:spLocks noGrp="1"/>
          </p:cNvSpPr>
          <p:nvPr>
            <p:ph type="title"/>
          </p:nvPr>
        </p:nvSpPr>
        <p:spPr>
          <a:xfrm>
            <a:off x="762000" y="559678"/>
            <a:ext cx="10667998" cy="979562"/>
          </a:xfrm>
        </p:spPr>
        <p:txBody>
          <a:bodyPr/>
          <a:lstStyle/>
          <a:p>
            <a:r>
              <a:rPr lang="en-US" dirty="0"/>
              <a:t>Other questions??</a:t>
            </a:r>
          </a:p>
        </p:txBody>
      </p:sp>
      <p:sp>
        <p:nvSpPr>
          <p:cNvPr id="3" name="Content Placeholder 2">
            <a:extLst>
              <a:ext uri="{FF2B5EF4-FFF2-40B4-BE49-F238E27FC236}">
                <a16:creationId xmlns:a16="http://schemas.microsoft.com/office/drawing/2014/main" id="{DBCD481F-F840-439D-80FA-24BACDC1CD76}"/>
              </a:ext>
            </a:extLst>
          </p:cNvPr>
          <p:cNvSpPr>
            <a:spLocks noGrp="1"/>
          </p:cNvSpPr>
          <p:nvPr>
            <p:ph idx="1"/>
          </p:nvPr>
        </p:nvSpPr>
        <p:spPr>
          <a:xfrm>
            <a:off x="441960" y="1706880"/>
            <a:ext cx="10988038" cy="4517342"/>
          </a:xfrm>
        </p:spPr>
        <p:txBody>
          <a:bodyPr>
            <a:normAutofit fontScale="92500" lnSpcReduction="20000"/>
          </a:bodyPr>
          <a:lstStyle/>
          <a:p>
            <a:r>
              <a:rPr lang="en-US" b="1" dirty="0"/>
              <a:t>What amount are the patients responsible for paying?</a:t>
            </a:r>
          </a:p>
          <a:p>
            <a:pPr lvl="1"/>
            <a:r>
              <a:rPr lang="en-US" dirty="0"/>
              <a:t>The data provided information about how much Medicare would pay, what the provider was charging and what the total payment was, but we would need more information to say exactly how much the patient was responsible for</a:t>
            </a:r>
          </a:p>
          <a:p>
            <a:r>
              <a:rPr lang="en-US" b="1" dirty="0"/>
              <a:t>What are states like Massachusetts doing differently than the others?</a:t>
            </a:r>
          </a:p>
          <a:p>
            <a:pPr lvl="1"/>
            <a:r>
              <a:rPr lang="en-US" dirty="0"/>
              <a:t>When considering the top discharged diagnosis, Massachusetts was an outlier in how much Medicare would cover for this service. </a:t>
            </a:r>
            <a:r>
              <a:rPr lang="en-US" dirty="0">
                <a:solidFill>
                  <a:srgbClr val="0070C0"/>
                </a:solidFill>
              </a:rPr>
              <a:t>In MA Medicare would cover more than 45% </a:t>
            </a:r>
            <a:r>
              <a:rPr lang="en-US" dirty="0"/>
              <a:t>of the cost for treatment of severe sepsis. The next highest state covering less than 35%</a:t>
            </a:r>
          </a:p>
          <a:p>
            <a:r>
              <a:rPr lang="en-US" b="1" dirty="0"/>
              <a:t>How do public, private and faith-based hospitals compare in cost?</a:t>
            </a:r>
          </a:p>
          <a:p>
            <a:pPr lvl="1"/>
            <a:r>
              <a:rPr lang="en-US" dirty="0"/>
              <a:t>It is clear that the cost of Medicare services will vary depending on the provider, but are there any trends in the </a:t>
            </a:r>
            <a:r>
              <a:rPr lang="en-US" i="1" dirty="0"/>
              <a:t>type</a:t>
            </a:r>
            <a:r>
              <a:rPr lang="en-US" dirty="0"/>
              <a:t> of hospital that is offering the service?</a:t>
            </a:r>
          </a:p>
          <a:p>
            <a:r>
              <a:rPr lang="en-US" dirty="0"/>
              <a:t>If we had more time, perhaps we could examine data by smaller regions rather than states (zip codes) and draw on other CSVs or APIs to determine factors about those zip codes and find correlations with charges from hospital providers for Medicare patients.</a:t>
            </a:r>
          </a:p>
          <a:p>
            <a:endParaRPr lang="en-US" dirty="0"/>
          </a:p>
        </p:txBody>
      </p:sp>
    </p:spTree>
    <p:extLst>
      <p:ext uri="{BB962C8B-B14F-4D97-AF65-F5344CB8AC3E}">
        <p14:creationId xmlns:p14="http://schemas.microsoft.com/office/powerpoint/2010/main" val="1896967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16FE-E754-4090-9170-166EC39BA163}"/>
              </a:ext>
            </a:extLst>
          </p:cNvPr>
          <p:cNvSpPr>
            <a:spLocks noGrp="1"/>
          </p:cNvSpPr>
          <p:nvPr>
            <p:ph type="title"/>
          </p:nvPr>
        </p:nvSpPr>
        <p:spPr/>
        <p:txBody>
          <a:bodyPr/>
          <a:lstStyle/>
          <a:p>
            <a:r>
              <a:rPr lang="en-US" dirty="0"/>
              <a:t>Final Observations</a:t>
            </a:r>
          </a:p>
        </p:txBody>
      </p:sp>
      <p:sp>
        <p:nvSpPr>
          <p:cNvPr id="3" name="Content Placeholder 2">
            <a:extLst>
              <a:ext uri="{FF2B5EF4-FFF2-40B4-BE49-F238E27FC236}">
                <a16:creationId xmlns:a16="http://schemas.microsoft.com/office/drawing/2014/main" id="{928462ED-AACC-49E9-B534-94F9B1BD3430}"/>
              </a:ext>
            </a:extLst>
          </p:cNvPr>
          <p:cNvSpPr>
            <a:spLocks noGrp="1"/>
          </p:cNvSpPr>
          <p:nvPr>
            <p:ph idx="1"/>
          </p:nvPr>
        </p:nvSpPr>
        <p:spPr/>
        <p:txBody>
          <a:bodyPr>
            <a:normAutofit lnSpcReduction="10000"/>
          </a:bodyPr>
          <a:lstStyle/>
          <a:p>
            <a:r>
              <a:rPr lang="en-US" dirty="0"/>
              <a:t>Even though Medicare is managed on a Federal level, coverage varies significantly depending on both the state and the provider/hospital themselves. </a:t>
            </a:r>
          </a:p>
          <a:p>
            <a:r>
              <a:rPr lang="en-US" dirty="0"/>
              <a:t>On average, 15 – 20% of the total payment still remains after Medicare submits its payment to the provider. The patient will be responsible for an unknown portion of this. </a:t>
            </a:r>
          </a:p>
          <a:p>
            <a:r>
              <a:rPr lang="en-US" dirty="0"/>
              <a:t>The most common diagnosis among Medicare beneficiaries are related to sepsis (infection), joint replacement, heart failure and renal failure. </a:t>
            </a:r>
          </a:p>
          <a:p>
            <a:r>
              <a:rPr lang="en-US" dirty="0"/>
              <a:t>The cost of Medicare has certainly increased over the years along with other types of health insurance, but more data would be needed to explicitly say by how much.</a:t>
            </a:r>
          </a:p>
          <a:p>
            <a:r>
              <a:rPr lang="en-US" dirty="0"/>
              <a:t>Lastly…</a:t>
            </a:r>
            <a:r>
              <a:rPr lang="en-US" dirty="0">
                <a:solidFill>
                  <a:srgbClr val="0070C0"/>
                </a:solidFill>
              </a:rPr>
              <a:t>healthcare in the US has room for improvement! </a:t>
            </a:r>
          </a:p>
        </p:txBody>
      </p:sp>
      <p:sp>
        <p:nvSpPr>
          <p:cNvPr id="6" name="Text Placeholder 3">
            <a:extLst>
              <a:ext uri="{FF2B5EF4-FFF2-40B4-BE49-F238E27FC236}">
                <a16:creationId xmlns:a16="http://schemas.microsoft.com/office/drawing/2014/main" id="{05949C07-C5AA-4670-AB4C-CA3F72186D72}"/>
              </a:ext>
            </a:extLst>
          </p:cNvPr>
          <p:cNvSpPr>
            <a:spLocks noGrp="1"/>
          </p:cNvSpPr>
          <p:nvPr>
            <p:ph type="body" sz="half" idx="2"/>
          </p:nvPr>
        </p:nvSpPr>
        <p:spPr>
          <a:xfrm>
            <a:off x="762000" y="4049308"/>
            <a:ext cx="2419322" cy="1811741"/>
          </a:xfrm>
        </p:spPr>
        <p:txBody>
          <a:bodyPr/>
          <a:lstStyle/>
          <a:p>
            <a:endParaRPr lang="en-US" dirty="0"/>
          </a:p>
        </p:txBody>
      </p:sp>
      <p:pic>
        <p:nvPicPr>
          <p:cNvPr id="8" name="Picture 2" descr="Image result for healthcare">
            <a:extLst>
              <a:ext uri="{FF2B5EF4-FFF2-40B4-BE49-F238E27FC236}">
                <a16:creationId xmlns:a16="http://schemas.microsoft.com/office/drawing/2014/main" id="{36B4282F-1D9A-4604-B146-CF1AFB68B7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68" y="3429848"/>
            <a:ext cx="4130040" cy="243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147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D489D-AA72-4CBD-8716-CDCD0C94C7B9}"/>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807007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A4AA-A868-4614-A48F-B7C45CA99187}"/>
              </a:ext>
            </a:extLst>
          </p:cNvPr>
          <p:cNvSpPr>
            <a:spLocks noGrp="1"/>
          </p:cNvSpPr>
          <p:nvPr>
            <p:ph type="title"/>
          </p:nvPr>
        </p:nvSpPr>
        <p:spPr/>
        <p:txBody>
          <a:bodyPr/>
          <a:lstStyle/>
          <a:p>
            <a:r>
              <a:rPr lang="en-US" dirty="0"/>
              <a:t>Why does it matter?</a:t>
            </a:r>
          </a:p>
        </p:txBody>
      </p:sp>
      <p:sp>
        <p:nvSpPr>
          <p:cNvPr id="3" name="Content Placeholder 2">
            <a:extLst>
              <a:ext uri="{FF2B5EF4-FFF2-40B4-BE49-F238E27FC236}">
                <a16:creationId xmlns:a16="http://schemas.microsoft.com/office/drawing/2014/main" id="{84C83138-D68A-4681-9E3F-05DA74A068DA}"/>
              </a:ext>
            </a:extLst>
          </p:cNvPr>
          <p:cNvSpPr>
            <a:spLocks noGrp="1"/>
          </p:cNvSpPr>
          <p:nvPr>
            <p:ph sz="half" idx="1"/>
          </p:nvPr>
        </p:nvSpPr>
        <p:spPr/>
        <p:txBody>
          <a:bodyPr>
            <a:noAutofit/>
          </a:bodyPr>
          <a:lstStyle/>
          <a:p>
            <a:pPr marL="0" indent="0">
              <a:buNone/>
            </a:pPr>
            <a:r>
              <a:rPr lang="en-US" sz="2400" b="1" dirty="0"/>
              <a:t>Medicare has the potential to lead the way to better care for </a:t>
            </a:r>
            <a:r>
              <a:rPr lang="en-US" sz="2400" b="1" dirty="0">
                <a:solidFill>
                  <a:srgbClr val="00B0F0"/>
                </a:solidFill>
              </a:rPr>
              <a:t>everyone</a:t>
            </a:r>
            <a:r>
              <a:rPr lang="en-US" sz="2400" b="1" dirty="0"/>
              <a:t> (not just seniors) </a:t>
            </a:r>
          </a:p>
          <a:p>
            <a:r>
              <a:rPr lang="en-US" sz="2400" dirty="0"/>
              <a:t>Doctors and hospitals are paid by Medicare based on </a:t>
            </a:r>
            <a:r>
              <a:rPr lang="en-US" sz="2400" dirty="0">
                <a:solidFill>
                  <a:srgbClr val="00B050"/>
                </a:solidFill>
              </a:rPr>
              <a:t>quality of care </a:t>
            </a:r>
            <a:r>
              <a:rPr lang="en-US" sz="2400" u="sng" dirty="0">
                <a:solidFill>
                  <a:srgbClr val="00B050"/>
                </a:solidFill>
              </a:rPr>
              <a:t>not</a:t>
            </a:r>
            <a:r>
              <a:rPr lang="en-US" sz="2400" dirty="0">
                <a:solidFill>
                  <a:srgbClr val="00B050"/>
                </a:solidFill>
              </a:rPr>
              <a:t> quantity </a:t>
            </a:r>
            <a:r>
              <a:rPr lang="en-US" sz="2400" dirty="0"/>
              <a:t>like other private insurances. This encourages providers to offer more universal quality care for </a:t>
            </a:r>
            <a:r>
              <a:rPr lang="en-US" sz="2400" b="1" dirty="0"/>
              <a:t>all</a:t>
            </a:r>
            <a:r>
              <a:rPr lang="en-US" sz="2400" dirty="0"/>
              <a:t> of their patients…hence Medicare-for-</a:t>
            </a:r>
            <a:r>
              <a:rPr lang="en-US" sz="2400" i="1" dirty="0"/>
              <a:t>all</a:t>
            </a:r>
            <a:r>
              <a:rPr lang="en-US" sz="2400" dirty="0"/>
              <a:t>!</a:t>
            </a:r>
          </a:p>
        </p:txBody>
      </p:sp>
      <p:sp>
        <p:nvSpPr>
          <p:cNvPr id="4" name="Content Placeholder 3">
            <a:extLst>
              <a:ext uri="{FF2B5EF4-FFF2-40B4-BE49-F238E27FC236}">
                <a16:creationId xmlns:a16="http://schemas.microsoft.com/office/drawing/2014/main" id="{C3995A31-039B-4190-BCD2-5EC314AB830A}"/>
              </a:ext>
            </a:extLst>
          </p:cNvPr>
          <p:cNvSpPr>
            <a:spLocks noGrp="1"/>
          </p:cNvSpPr>
          <p:nvPr>
            <p:ph sz="half" idx="2"/>
          </p:nvPr>
        </p:nvSpPr>
        <p:spPr>
          <a:xfrm>
            <a:off x="5181600" y="4092305"/>
            <a:ext cx="6248400" cy="2765695"/>
          </a:xfrm>
        </p:spPr>
        <p:txBody>
          <a:bodyPr>
            <a:normAutofit/>
          </a:bodyPr>
          <a:lstStyle/>
          <a:p>
            <a:pPr marL="0" indent="0">
              <a:buNone/>
            </a:pPr>
            <a:r>
              <a:rPr lang="en-US" sz="2400" b="1" dirty="0"/>
              <a:t>Medicare helps the fight of poverty</a:t>
            </a:r>
          </a:p>
          <a:p>
            <a:r>
              <a:rPr lang="en-US" sz="2400" dirty="0"/>
              <a:t>Before Medicare was enacted in 1965, seniors were the most impoverished of any other age group. After 10 years of Medicare, senior </a:t>
            </a:r>
            <a:r>
              <a:rPr lang="en-US" sz="2400" dirty="0">
                <a:solidFill>
                  <a:srgbClr val="00B050"/>
                </a:solidFill>
              </a:rPr>
              <a:t>poverty rates were cut in half</a:t>
            </a:r>
          </a:p>
        </p:txBody>
      </p:sp>
      <p:pic>
        <p:nvPicPr>
          <p:cNvPr id="4098" name="Picture 2" descr="Related image">
            <a:extLst>
              <a:ext uri="{FF2B5EF4-FFF2-40B4-BE49-F238E27FC236}">
                <a16:creationId xmlns:a16="http://schemas.microsoft.com/office/drawing/2014/main" id="{02316BBE-F69D-4088-B78D-B9C4EC82D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57" y="2046152"/>
            <a:ext cx="4916792" cy="27656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E9740E-F481-4004-A765-88E4C8691F68}"/>
              </a:ext>
            </a:extLst>
          </p:cNvPr>
          <p:cNvSpPr txBox="1"/>
          <p:nvPr/>
        </p:nvSpPr>
        <p:spPr>
          <a:xfrm>
            <a:off x="396863" y="5105400"/>
            <a:ext cx="4199043" cy="461665"/>
          </a:xfrm>
          <a:prstGeom prst="rect">
            <a:avLst/>
          </a:prstGeom>
          <a:noFill/>
        </p:spPr>
        <p:txBody>
          <a:bodyPr wrap="square" rtlCol="0">
            <a:spAutoFit/>
          </a:bodyPr>
          <a:lstStyle/>
          <a:p>
            <a:pPr algn="r"/>
            <a:r>
              <a:rPr lang="en-US" sz="2400" dirty="0"/>
              <a:t>Here are 2 examples…</a:t>
            </a:r>
          </a:p>
        </p:txBody>
      </p:sp>
    </p:spTree>
    <p:extLst>
      <p:ext uri="{BB962C8B-B14F-4D97-AF65-F5344CB8AC3E}">
        <p14:creationId xmlns:p14="http://schemas.microsoft.com/office/powerpoint/2010/main" val="167233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FAAD-BBDB-4D8E-AF57-4B4C0F1F389D}"/>
              </a:ext>
            </a:extLst>
          </p:cNvPr>
          <p:cNvSpPr>
            <a:spLocks noGrp="1"/>
          </p:cNvSpPr>
          <p:nvPr>
            <p:ph type="title"/>
          </p:nvPr>
        </p:nvSpPr>
        <p:spPr/>
        <p:txBody>
          <a:bodyPr/>
          <a:lstStyle/>
          <a:p>
            <a:r>
              <a:rPr lang="en-US" dirty="0"/>
              <a:t>Why we are interested?</a:t>
            </a:r>
          </a:p>
        </p:txBody>
      </p:sp>
      <p:sp>
        <p:nvSpPr>
          <p:cNvPr id="3" name="Content Placeholder 2">
            <a:extLst>
              <a:ext uri="{FF2B5EF4-FFF2-40B4-BE49-F238E27FC236}">
                <a16:creationId xmlns:a16="http://schemas.microsoft.com/office/drawing/2014/main" id="{A44EC93C-60AB-406C-9050-E8E12A164506}"/>
              </a:ext>
            </a:extLst>
          </p:cNvPr>
          <p:cNvSpPr>
            <a:spLocks noGrp="1"/>
          </p:cNvSpPr>
          <p:nvPr>
            <p:ph idx="1"/>
          </p:nvPr>
        </p:nvSpPr>
        <p:spPr/>
        <p:txBody>
          <a:bodyPr>
            <a:noAutofit/>
          </a:bodyPr>
          <a:lstStyle/>
          <a:p>
            <a:r>
              <a:rPr lang="en-US" sz="2400" dirty="0"/>
              <a:t>Healthcare is one of the top issues up for debate in the </a:t>
            </a:r>
            <a:r>
              <a:rPr lang="en-US" sz="2400" dirty="0">
                <a:solidFill>
                  <a:srgbClr val="00B0F0"/>
                </a:solidFill>
              </a:rPr>
              <a:t>2020 presidential election</a:t>
            </a:r>
          </a:p>
          <a:p>
            <a:endParaRPr lang="en-US" sz="2400" dirty="0"/>
          </a:p>
          <a:p>
            <a:r>
              <a:rPr lang="en-US" sz="2400" dirty="0"/>
              <a:t>The idea of </a:t>
            </a:r>
            <a:r>
              <a:rPr lang="en-US" sz="2400" dirty="0">
                <a:solidFill>
                  <a:srgbClr val="00B0F0"/>
                </a:solidFill>
              </a:rPr>
              <a:t>“Medicare-for-all” </a:t>
            </a:r>
            <a:r>
              <a:rPr lang="en-US" sz="2400" dirty="0"/>
              <a:t>would bring the US closer to how the rest of the world provides health care to their residents…which has arguably shown to be successful</a:t>
            </a:r>
          </a:p>
          <a:p>
            <a:pPr marL="0" indent="0">
              <a:buNone/>
            </a:pPr>
            <a:endParaRPr lang="en-US" sz="2400" dirty="0"/>
          </a:p>
          <a:p>
            <a:r>
              <a:rPr lang="en-US" sz="2400" dirty="0"/>
              <a:t>Regardless of the presidential outcome, we can expect that there will be some sort of change that can impact the more than </a:t>
            </a:r>
            <a:r>
              <a:rPr lang="en-US" sz="2400" dirty="0">
                <a:solidFill>
                  <a:srgbClr val="00B0F0"/>
                </a:solidFill>
              </a:rPr>
              <a:t>40 million Medicare beneficiaries  </a:t>
            </a:r>
          </a:p>
          <a:p>
            <a:endParaRPr lang="en-US" sz="2400" dirty="0"/>
          </a:p>
        </p:txBody>
      </p:sp>
      <p:pic>
        <p:nvPicPr>
          <p:cNvPr id="5122" name="Picture 2" descr="Related image">
            <a:extLst>
              <a:ext uri="{FF2B5EF4-FFF2-40B4-BE49-F238E27FC236}">
                <a16:creationId xmlns:a16="http://schemas.microsoft.com/office/drawing/2014/main" id="{3DAF168B-9FED-49D4-9C77-7C80C0DFC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905" y="2117492"/>
            <a:ext cx="4548096" cy="2558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35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6A0F-ABED-4957-8983-979FC32050CE}"/>
              </a:ext>
            </a:extLst>
          </p:cNvPr>
          <p:cNvSpPr>
            <a:spLocks noGrp="1"/>
          </p:cNvSpPr>
          <p:nvPr>
            <p:ph type="title"/>
          </p:nvPr>
        </p:nvSpPr>
        <p:spPr/>
        <p:txBody>
          <a:bodyPr/>
          <a:lstStyle/>
          <a:p>
            <a:r>
              <a:rPr lang="en-US" dirty="0"/>
              <a:t>What we want to know…</a:t>
            </a:r>
          </a:p>
        </p:txBody>
      </p:sp>
      <p:sp>
        <p:nvSpPr>
          <p:cNvPr id="3" name="Content Placeholder 2">
            <a:extLst>
              <a:ext uri="{FF2B5EF4-FFF2-40B4-BE49-F238E27FC236}">
                <a16:creationId xmlns:a16="http://schemas.microsoft.com/office/drawing/2014/main" id="{5F4A87B6-1883-4AE1-A668-11A1E1A79A53}"/>
              </a:ext>
            </a:extLst>
          </p:cNvPr>
          <p:cNvSpPr>
            <a:spLocks noGrp="1"/>
          </p:cNvSpPr>
          <p:nvPr>
            <p:ph idx="1"/>
          </p:nvPr>
        </p:nvSpPr>
        <p:spPr/>
        <p:txBody>
          <a:bodyPr>
            <a:noAutofit/>
          </a:bodyPr>
          <a:lstStyle/>
          <a:p>
            <a:pPr marL="514350" indent="-514350">
              <a:buFont typeface="+mj-lt"/>
              <a:buAutoNum type="arabicPeriod"/>
            </a:pPr>
            <a:r>
              <a:rPr lang="en-US" sz="2400" dirty="0"/>
              <a:t>How have the hospital charges for services for Medicare beneficiaries changed over time?</a:t>
            </a:r>
          </a:p>
          <a:p>
            <a:pPr marL="514350" indent="-514350">
              <a:buFont typeface="+mj-lt"/>
              <a:buAutoNum type="arabicPeriod"/>
            </a:pPr>
            <a:r>
              <a:rPr lang="en-US" sz="2400" dirty="0"/>
              <a:t>Is there a difference in what each state charges Medicare beneficiaries to treat the same diagnosis?</a:t>
            </a:r>
          </a:p>
          <a:p>
            <a:pPr marL="514350" indent="-514350">
              <a:buFont typeface="+mj-lt"/>
              <a:buAutoNum type="arabicPeriod"/>
            </a:pPr>
            <a:r>
              <a:rPr lang="en-US" sz="2400" dirty="0"/>
              <a:t>How much is </a:t>
            </a:r>
            <a:r>
              <a:rPr lang="en-US" sz="2400" u="sng" dirty="0"/>
              <a:t>not</a:t>
            </a:r>
            <a:r>
              <a:rPr lang="en-US" sz="2400" dirty="0"/>
              <a:t> getting covered by Medicare?</a:t>
            </a:r>
          </a:p>
          <a:p>
            <a:pPr marL="514350" indent="-514350">
              <a:buFont typeface="+mj-lt"/>
              <a:buAutoNum type="arabicPeriod"/>
            </a:pPr>
            <a:r>
              <a:rPr lang="en-US" sz="2400" dirty="0"/>
              <a:t>What diagnosis are Medicare beneficiaries being seen for the most? Least?</a:t>
            </a:r>
          </a:p>
          <a:p>
            <a:pPr marL="514350" indent="-514350">
              <a:buFont typeface="+mj-lt"/>
              <a:buAutoNum type="arabicPeriod"/>
            </a:pPr>
            <a:endParaRPr lang="en-US" sz="2400" dirty="0"/>
          </a:p>
        </p:txBody>
      </p:sp>
      <p:pic>
        <p:nvPicPr>
          <p:cNvPr id="6146" name="Picture 2" descr="Related image">
            <a:extLst>
              <a:ext uri="{FF2B5EF4-FFF2-40B4-BE49-F238E27FC236}">
                <a16:creationId xmlns:a16="http://schemas.microsoft.com/office/drawing/2014/main" id="{D8566AD3-0652-45ED-AD31-AAF1DE96CE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440" r="21200"/>
          <a:stretch/>
        </p:blipFill>
        <p:spPr bwMode="auto">
          <a:xfrm>
            <a:off x="997644" y="3035924"/>
            <a:ext cx="3598262" cy="2630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31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1CBB-D858-4C57-B611-7D3AEF058566}"/>
              </a:ext>
            </a:extLst>
          </p:cNvPr>
          <p:cNvSpPr>
            <a:spLocks noGrp="1"/>
          </p:cNvSpPr>
          <p:nvPr>
            <p:ph type="title"/>
          </p:nvPr>
        </p:nvSpPr>
        <p:spPr/>
        <p:txBody>
          <a:bodyPr/>
          <a:lstStyle/>
          <a:p>
            <a:r>
              <a:rPr lang="en-US" dirty="0"/>
              <a:t>Centers for Medicare &amp; Medicaid Services</a:t>
            </a:r>
          </a:p>
        </p:txBody>
      </p:sp>
      <p:sp>
        <p:nvSpPr>
          <p:cNvPr id="3" name="Content Placeholder 2">
            <a:extLst>
              <a:ext uri="{FF2B5EF4-FFF2-40B4-BE49-F238E27FC236}">
                <a16:creationId xmlns:a16="http://schemas.microsoft.com/office/drawing/2014/main" id="{C6A7E3CC-885E-4846-A59C-DBFFD922038F}"/>
              </a:ext>
            </a:extLst>
          </p:cNvPr>
          <p:cNvSpPr>
            <a:spLocks noGrp="1"/>
          </p:cNvSpPr>
          <p:nvPr>
            <p:ph sz="half" idx="1"/>
          </p:nvPr>
        </p:nvSpPr>
        <p:spPr/>
        <p:txBody>
          <a:bodyPr>
            <a:noAutofit/>
          </a:bodyPr>
          <a:lstStyle/>
          <a:p>
            <a:pPr marL="0" indent="0">
              <a:buNone/>
            </a:pPr>
            <a:r>
              <a:rPr lang="en-US" sz="2400" dirty="0">
                <a:cs typeface="Calibri" panose="020F0502020204030204" pitchFamily="34" charset="0"/>
              </a:rPr>
              <a:t>To attempt to find answers to the questions we had we used data from the </a:t>
            </a:r>
            <a:r>
              <a:rPr lang="en-US" sz="2400" b="1" dirty="0">
                <a:cs typeface="Calibri" panose="020F0502020204030204" pitchFamily="34" charset="0"/>
              </a:rPr>
              <a:t>Centers for Medicare &amp; Medicaid Services</a:t>
            </a:r>
          </a:p>
          <a:p>
            <a:pPr marL="0" indent="0">
              <a:buNone/>
            </a:pPr>
            <a:endParaRPr lang="en-US" sz="2400" b="1" dirty="0">
              <a:cs typeface="Calibri" panose="020F0502020204030204" pitchFamily="34" charset="0"/>
            </a:endParaRPr>
          </a:p>
          <a:p>
            <a:pPr marL="0" indent="0">
              <a:buNone/>
            </a:pPr>
            <a:r>
              <a:rPr lang="en-US" sz="2400" dirty="0">
                <a:cs typeface="Calibri" panose="020F0502020204030204" pitchFamily="34" charset="0"/>
              </a:rPr>
              <a:t>CMS is a part of the Dept of Health and Human Services. </a:t>
            </a:r>
          </a:p>
          <a:p>
            <a:pPr marL="0" indent="0">
              <a:buNone/>
            </a:pPr>
            <a:endParaRPr lang="en-US" sz="2400" dirty="0">
              <a:cs typeface="Calibri" panose="020F0502020204030204" pitchFamily="34" charset="0"/>
            </a:endParaRPr>
          </a:p>
          <a:p>
            <a:pPr marL="0" indent="0">
              <a:buNone/>
            </a:pPr>
            <a:r>
              <a:rPr lang="en-US" sz="2400" dirty="0">
                <a:solidFill>
                  <a:srgbClr val="00B0F0"/>
                </a:solidFill>
                <a:cs typeface="Calibri" panose="020F0502020204030204" pitchFamily="34" charset="0"/>
              </a:rPr>
              <a:t>cms.gov </a:t>
            </a:r>
            <a:r>
              <a:rPr lang="en-US" sz="2400" dirty="0">
                <a:cs typeface="Calibri" panose="020F0502020204030204" pitchFamily="34" charset="0"/>
              </a:rPr>
              <a:t>provides information about Medicare, Medicaid, Affordable Care Act, information about healthcare regulations etc. </a:t>
            </a:r>
          </a:p>
        </p:txBody>
      </p:sp>
      <p:pic>
        <p:nvPicPr>
          <p:cNvPr id="7170" name="Picture 2" descr="Image result for cms medicare">
            <a:extLst>
              <a:ext uri="{FF2B5EF4-FFF2-40B4-BE49-F238E27FC236}">
                <a16:creationId xmlns:a16="http://schemas.microsoft.com/office/drawing/2014/main" id="{49BF191F-ACF4-41AD-8CF8-4CE99D6F7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198" y="3719565"/>
            <a:ext cx="4183708"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21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5F236-2560-459A-8AFA-5F8104885F0E}"/>
              </a:ext>
            </a:extLst>
          </p:cNvPr>
          <p:cNvSpPr>
            <a:spLocks noGrp="1"/>
          </p:cNvSpPr>
          <p:nvPr>
            <p:ph type="title"/>
          </p:nvPr>
        </p:nvSpPr>
        <p:spPr/>
        <p:txBody>
          <a:bodyPr/>
          <a:lstStyle/>
          <a:p>
            <a:r>
              <a:rPr lang="en-US" dirty="0"/>
              <a:t>Data Cleanup and Exploration</a:t>
            </a:r>
          </a:p>
        </p:txBody>
      </p:sp>
      <p:sp>
        <p:nvSpPr>
          <p:cNvPr id="3" name="Content Placeholder 2">
            <a:extLst>
              <a:ext uri="{FF2B5EF4-FFF2-40B4-BE49-F238E27FC236}">
                <a16:creationId xmlns:a16="http://schemas.microsoft.com/office/drawing/2014/main" id="{9C92F993-EA7A-4868-8B6F-41933A3CC0FB}"/>
              </a:ext>
            </a:extLst>
          </p:cNvPr>
          <p:cNvSpPr>
            <a:spLocks noGrp="1"/>
          </p:cNvSpPr>
          <p:nvPr>
            <p:ph idx="1"/>
          </p:nvPr>
        </p:nvSpPr>
        <p:spPr/>
        <p:txBody>
          <a:bodyPr>
            <a:normAutofit/>
          </a:bodyPr>
          <a:lstStyle/>
          <a:p>
            <a:pPr marL="0" indent="0">
              <a:buNone/>
            </a:pPr>
            <a:r>
              <a:rPr lang="en-US" sz="2400" dirty="0"/>
              <a:t>From cms.gov we found several flat files with Medicare provider information from 2011-2016</a:t>
            </a:r>
          </a:p>
          <a:p>
            <a:pPr marL="0" indent="0">
              <a:buNone/>
            </a:pPr>
            <a:endParaRPr lang="en-US" sz="2400" dirty="0"/>
          </a:p>
          <a:p>
            <a:pPr marL="0" indent="0">
              <a:buNone/>
            </a:pPr>
            <a:r>
              <a:rPr lang="en-US" sz="2400" dirty="0"/>
              <a:t>Data from more recent years would have been preferable, but considering the limitations of government datasets, we decided that 2016 would be sufficient</a:t>
            </a:r>
          </a:p>
          <a:p>
            <a:pPr marL="0" indent="0">
              <a:buNone/>
            </a:pPr>
            <a:endParaRPr lang="en-US" sz="2400" dirty="0"/>
          </a:p>
          <a:p>
            <a:pPr marL="0" indent="0">
              <a:buNone/>
            </a:pPr>
            <a:r>
              <a:rPr lang="en-US" sz="2400" dirty="0"/>
              <a:t>Soon after working with the data we uncovered that the available information did not match from year to year. 2014-2016 had significantly more information than previous years</a:t>
            </a:r>
          </a:p>
        </p:txBody>
      </p:sp>
    </p:spTree>
    <p:extLst>
      <p:ext uri="{BB962C8B-B14F-4D97-AF65-F5344CB8AC3E}">
        <p14:creationId xmlns:p14="http://schemas.microsoft.com/office/powerpoint/2010/main" val="798011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F8F6C-4FAE-4DAB-9E90-AA0B689929E2}"/>
              </a:ext>
            </a:extLst>
          </p:cNvPr>
          <p:cNvSpPr>
            <a:spLocks noGrp="1"/>
          </p:cNvSpPr>
          <p:nvPr>
            <p:ph type="title"/>
          </p:nvPr>
        </p:nvSpPr>
        <p:spPr/>
        <p:txBody>
          <a:bodyPr/>
          <a:lstStyle/>
          <a:p>
            <a:r>
              <a:rPr lang="en-US" dirty="0"/>
              <a:t>Data Cleanup &amp; Exploration</a:t>
            </a:r>
          </a:p>
        </p:txBody>
      </p:sp>
      <p:sp>
        <p:nvSpPr>
          <p:cNvPr id="3" name="Content Placeholder 2">
            <a:extLst>
              <a:ext uri="{FF2B5EF4-FFF2-40B4-BE49-F238E27FC236}">
                <a16:creationId xmlns:a16="http://schemas.microsoft.com/office/drawing/2014/main" id="{72AA2E23-EB50-410C-92DD-08FDB73EE585}"/>
              </a:ext>
            </a:extLst>
          </p:cNvPr>
          <p:cNvSpPr>
            <a:spLocks noGrp="1"/>
          </p:cNvSpPr>
          <p:nvPr>
            <p:ph idx="1"/>
          </p:nvPr>
        </p:nvSpPr>
        <p:spPr/>
        <p:txBody>
          <a:bodyPr>
            <a:normAutofit/>
          </a:bodyPr>
          <a:lstStyle/>
          <a:p>
            <a:r>
              <a:rPr lang="en-US" sz="2400" dirty="0"/>
              <a:t>Multiple columns in the file were saved as strings. Needed to remove special characters and ensure the values were being read as floats</a:t>
            </a:r>
          </a:p>
        </p:txBody>
      </p:sp>
      <p:pic>
        <p:nvPicPr>
          <p:cNvPr id="4" name="Picture 3">
            <a:extLst>
              <a:ext uri="{FF2B5EF4-FFF2-40B4-BE49-F238E27FC236}">
                <a16:creationId xmlns:a16="http://schemas.microsoft.com/office/drawing/2014/main" id="{FCC6339E-DC65-4680-9054-53DE2066853E}"/>
              </a:ext>
            </a:extLst>
          </p:cNvPr>
          <p:cNvPicPr>
            <a:picLocks noChangeAspect="1"/>
          </p:cNvPicPr>
          <p:nvPr/>
        </p:nvPicPr>
        <p:blipFill>
          <a:blip r:embed="rId2"/>
          <a:stretch>
            <a:fillRect/>
          </a:stretch>
        </p:blipFill>
        <p:spPr>
          <a:xfrm>
            <a:off x="486769" y="3126224"/>
            <a:ext cx="11443974" cy="3067457"/>
          </a:xfrm>
          <a:prstGeom prst="rect">
            <a:avLst/>
          </a:prstGeom>
        </p:spPr>
      </p:pic>
    </p:spTree>
    <p:extLst>
      <p:ext uri="{BB962C8B-B14F-4D97-AF65-F5344CB8AC3E}">
        <p14:creationId xmlns:p14="http://schemas.microsoft.com/office/powerpoint/2010/main" val="3063323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3870B-492A-4DF6-8239-3F9326A24B38}"/>
              </a:ext>
            </a:extLst>
          </p:cNvPr>
          <p:cNvSpPr>
            <a:spLocks noGrp="1"/>
          </p:cNvSpPr>
          <p:nvPr>
            <p:ph type="ctrTitle"/>
          </p:nvPr>
        </p:nvSpPr>
        <p:spPr/>
        <p:txBody>
          <a:bodyPr/>
          <a:lstStyle/>
          <a:p>
            <a:r>
              <a:rPr lang="en-US" dirty="0"/>
              <a:t> </a:t>
            </a:r>
            <a:br>
              <a:rPr lang="en-US" dirty="0"/>
            </a:br>
            <a:r>
              <a:rPr lang="en-US" b="1" dirty="0"/>
              <a:t>Data Analysis</a:t>
            </a:r>
          </a:p>
        </p:txBody>
      </p:sp>
      <p:sp>
        <p:nvSpPr>
          <p:cNvPr id="3" name="Subtitle 2">
            <a:extLst>
              <a:ext uri="{FF2B5EF4-FFF2-40B4-BE49-F238E27FC236}">
                <a16:creationId xmlns:a16="http://schemas.microsoft.com/office/drawing/2014/main" id="{8733837F-7171-477B-B0BF-20E2A374D088}"/>
              </a:ext>
            </a:extLst>
          </p:cNvPr>
          <p:cNvSpPr>
            <a:spLocks noGrp="1"/>
          </p:cNvSpPr>
          <p:nvPr>
            <p:ph type="subTitle" idx="1"/>
          </p:nvPr>
        </p:nvSpPr>
        <p:spPr/>
        <p:txBody>
          <a:bodyPr>
            <a:noAutofit/>
          </a:bodyPr>
          <a:lstStyle/>
          <a:p>
            <a:r>
              <a:rPr lang="en-US" sz="1800" dirty="0"/>
              <a:t>**Note that due to the limitation of the dataset, some graphs will compare all available diagnoses while others will reference a select few</a:t>
            </a:r>
          </a:p>
          <a:p>
            <a:endParaRPr lang="en-US" sz="1800" dirty="0"/>
          </a:p>
        </p:txBody>
      </p:sp>
    </p:spTree>
    <p:extLst>
      <p:ext uri="{BB962C8B-B14F-4D97-AF65-F5344CB8AC3E}">
        <p14:creationId xmlns:p14="http://schemas.microsoft.com/office/powerpoint/2010/main" val="4195048338"/>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otalTime>80</TotalTime>
  <Words>1377</Words>
  <Application>Microsoft Office PowerPoint</Application>
  <PresentationFormat>Widescreen</PresentationFormat>
  <Paragraphs>104</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Schoolbook</vt:lpstr>
      <vt:lpstr>Corbel</vt:lpstr>
      <vt:lpstr>Headlines</vt:lpstr>
      <vt:lpstr>Medicare-for-Py</vt:lpstr>
      <vt:lpstr>What is Medicare? </vt:lpstr>
      <vt:lpstr>Why does it matter?</vt:lpstr>
      <vt:lpstr>Why we are interested?</vt:lpstr>
      <vt:lpstr>What we want to know…</vt:lpstr>
      <vt:lpstr>Centers for Medicare &amp; Medicaid Services</vt:lpstr>
      <vt:lpstr>Data Cleanup and Exploration</vt:lpstr>
      <vt:lpstr>Data Cleanup &amp; Exploration</vt:lpstr>
      <vt:lpstr>  Data Analysis</vt:lpstr>
      <vt:lpstr>How have Medicare provider charges changed overtime?</vt:lpstr>
      <vt:lpstr>Charges overtime per provider  </vt:lpstr>
      <vt:lpstr>Is there a difference in what each state charges Medicare beneficiaries to treat the same diagnosis?</vt:lpstr>
      <vt:lpstr>Medicare Provider Charges in Texas</vt:lpstr>
      <vt:lpstr>Medicare Provider Charges in Texas CONT. </vt:lpstr>
      <vt:lpstr>How much is not getting covered by Medicare?</vt:lpstr>
      <vt:lpstr>When comparing the same 5 states and diagnosis as previously mentioned, we observed the following:   There would still be more than 40% of the total balance remaining after Medicare pays its part in both Florida and North Dakota.  On a previous graph we saw that Vermont had one of the higher overall Medicare service charges, but conversely, Medicare plans in this state would cover ~80% of the cost.    </vt:lpstr>
      <vt:lpstr>What diagnosis is being treated the most among Medicare beneficiaries?</vt:lpstr>
      <vt:lpstr>PowerPoint Presentation</vt:lpstr>
      <vt:lpstr>Barriers</vt:lpstr>
      <vt:lpstr>Other questions??</vt:lpstr>
      <vt:lpstr>Final Observations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Medicare-for-Py</dc:title>
  <dc:creator>Jazmin Hicks</dc:creator>
  <cp:lastModifiedBy>Jazmin Hicks</cp:lastModifiedBy>
  <cp:revision>10</cp:revision>
  <dcterms:created xsi:type="dcterms:W3CDTF">2019-07-05T04:50:39Z</dcterms:created>
  <dcterms:modified xsi:type="dcterms:W3CDTF">2019-07-05T06:10:48Z</dcterms:modified>
</cp:coreProperties>
</file>