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9" r:id="rId11"/>
    <p:sldId id="270" r:id="rId12"/>
    <p:sldId id="264" r:id="rId13"/>
    <p:sldId id="267" r:id="rId14"/>
    <p:sldId id="268" r:id="rId15"/>
    <p:sldId id="276" r:id="rId16"/>
    <p:sldId id="275" r:id="rId17"/>
    <p:sldId id="271" r:id="rId18"/>
    <p:sldId id="272" r:id="rId19"/>
    <p:sldId id="273" r:id="rId20"/>
    <p:sldId id="277" r:id="rId21"/>
    <p:sldId id="279" r:id="rId22"/>
    <p:sldId id="278" r:id="rId23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6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8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6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6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460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5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7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9D0B9FE-D7CB-48CE-8DCF-B1D706A72BB9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766FD10-0581-4F4E-9086-B67C4E4334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0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029F-5976-445D-93F0-A74CF3B05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630647" cy="4268965"/>
          </a:xfrm>
        </p:spPr>
        <p:txBody>
          <a:bodyPr/>
          <a:lstStyle/>
          <a:p>
            <a:r>
              <a:rPr lang="en-US" dirty="0"/>
              <a:t>Medicare-for-Py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B6E18-B105-441F-A18E-E0E3CC4F2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3169920"/>
            <a:ext cx="10014174" cy="3074361"/>
          </a:xfrm>
        </p:spPr>
        <p:txBody>
          <a:bodyPr>
            <a:normAutofit/>
          </a:bodyPr>
          <a:lstStyle/>
          <a:p>
            <a:r>
              <a:rPr lang="en-US" sz="2800" dirty="0"/>
              <a:t>Kimra Castleton</a:t>
            </a:r>
          </a:p>
          <a:p>
            <a:r>
              <a:rPr lang="en-US" sz="2800" dirty="0"/>
              <a:t>Nilam Roy</a:t>
            </a:r>
          </a:p>
          <a:p>
            <a:r>
              <a:rPr lang="en-US" sz="2800" dirty="0"/>
              <a:t>Vasudha Gangireddy</a:t>
            </a:r>
          </a:p>
          <a:p>
            <a:r>
              <a:rPr lang="en-US" sz="2800" dirty="0"/>
              <a:t>Jazmin Hicks</a:t>
            </a:r>
          </a:p>
        </p:txBody>
      </p:sp>
    </p:spTree>
    <p:extLst>
      <p:ext uri="{BB962C8B-B14F-4D97-AF65-F5344CB8AC3E}">
        <p14:creationId xmlns:p14="http://schemas.microsoft.com/office/powerpoint/2010/main" val="183376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CBE50-F1B5-4632-AAC0-7DDA7583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747491"/>
            <a:ext cx="9400770" cy="1273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How have Medicare provider charges changed overtime?</a:t>
            </a:r>
          </a:p>
        </p:txBody>
      </p:sp>
      <p:sp>
        <p:nvSpPr>
          <p:cNvPr id="43" name="Content Placeholder 23">
            <a:extLst>
              <a:ext uri="{FF2B5EF4-FFF2-40B4-BE49-F238E27FC236}">
                <a16:creationId xmlns:a16="http://schemas.microsoft.com/office/drawing/2014/main" id="{32002C67-ADCB-44C2-B7F7-DFB5462E3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" y="289561"/>
            <a:ext cx="4937759" cy="3944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California, Florida, Texas, New York and Pennsylvania charge the highest totals.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Correlates with highest-populated states.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199730"/>
            <a:ext cx="10241280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AE95EA-0D1F-4026-B695-B701D10D4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t="34449" r="42415" b="21880"/>
          <a:stretch/>
        </p:blipFill>
        <p:spPr>
          <a:xfrm>
            <a:off x="5120640" y="111760"/>
            <a:ext cx="6989850" cy="43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1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42C6B4-6EAF-4943-95A3-ECA4D282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000"/>
              <a:t>Charges overtime per provider	</a:t>
            </a:r>
            <a:br>
              <a:rPr lang="en-US" sz="5000"/>
            </a:br>
            <a:endParaRPr lang="en-US" sz="50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9B1EA2-8624-4403-B2E6-C076B283D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2" y="2648944"/>
            <a:ext cx="4383278" cy="3921530"/>
          </a:xfrm>
        </p:spPr>
        <p:txBody>
          <a:bodyPr vert="horz" lIns="91440" tIns="45720" rIns="91440" bIns="45720" rtlCol="0">
            <a:noAutofit/>
          </a:bodyPr>
          <a:lstStyle/>
          <a:p>
            <a:pPr marL="283464" indent="-283464" algn="l">
              <a:lnSpc>
                <a:spcPct val="112000"/>
              </a:lnSpc>
            </a:pPr>
            <a:endParaRPr lang="en-US" sz="1800" dirty="0"/>
          </a:p>
          <a:p>
            <a:pPr marL="283464" indent="-283464" algn="l">
              <a:lnSpc>
                <a:spcPct val="112000"/>
              </a:lnSpc>
            </a:pPr>
            <a:r>
              <a:rPr lang="en-US" sz="1800" dirty="0"/>
              <a:t>Average charges </a:t>
            </a:r>
            <a:r>
              <a:rPr lang="en-US" sz="1800" b="1" dirty="0"/>
              <a:t>per provider in each </a:t>
            </a:r>
            <a:r>
              <a:rPr lang="en-US" sz="1800" dirty="0"/>
              <a:t>state.</a:t>
            </a:r>
          </a:p>
          <a:p>
            <a:pPr marL="283464" indent="-283464" algn="l">
              <a:lnSpc>
                <a:spcPct val="112000"/>
              </a:lnSpc>
            </a:pPr>
            <a:endParaRPr lang="en-US" sz="1800" dirty="0"/>
          </a:p>
          <a:p>
            <a:pPr marL="283464" indent="-283464" algn="l">
              <a:lnSpc>
                <a:spcPct val="112000"/>
              </a:lnSpc>
            </a:pPr>
            <a:r>
              <a:rPr lang="en-US" sz="1800" dirty="0"/>
              <a:t>New Jersey ranks 11</a:t>
            </a:r>
            <a:r>
              <a:rPr lang="en-US" sz="1800" baseline="30000" dirty="0"/>
              <a:t>th</a:t>
            </a:r>
            <a:r>
              <a:rPr lang="en-US" sz="1800" dirty="0"/>
              <a:t> in total discharges.</a:t>
            </a:r>
          </a:p>
          <a:p>
            <a:pPr marL="283464" indent="-283464" algn="l">
              <a:lnSpc>
                <a:spcPct val="112000"/>
              </a:lnSpc>
            </a:pPr>
            <a:r>
              <a:rPr lang="en-US" sz="1800" dirty="0"/>
              <a:t>D.C. not in top 20.</a:t>
            </a:r>
          </a:p>
          <a:p>
            <a:pPr marL="283464" indent="-283464" algn="l">
              <a:lnSpc>
                <a:spcPct val="112000"/>
              </a:lnSpc>
            </a:pPr>
            <a:endParaRPr lang="en-US" sz="1800" dirty="0"/>
          </a:p>
          <a:p>
            <a:pPr marL="283464" indent="-283464" algn="l">
              <a:lnSpc>
                <a:spcPct val="112000"/>
              </a:lnSpc>
            </a:pPr>
            <a:r>
              <a:rPr lang="en-US" sz="1800" dirty="0"/>
              <a:t>Yearly increase in charges</a:t>
            </a:r>
          </a:p>
          <a:p>
            <a:pPr marL="283464" indent="-283464" algn="l">
              <a:lnSpc>
                <a:spcPct val="112000"/>
              </a:lnSpc>
            </a:pPr>
            <a:endParaRPr lang="en-US" sz="1800" dirty="0"/>
          </a:p>
          <a:p>
            <a:pPr marL="283464" indent="-283464" algn="l">
              <a:lnSpc>
                <a:spcPct val="112000"/>
              </a:lnSpc>
            </a:pPr>
            <a:r>
              <a:rPr lang="en-US" sz="1800" dirty="0"/>
              <a:t> 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picture containing sky, text&#10;&#10;Description generated with very high confidence">
            <a:extLst>
              <a:ext uri="{FF2B5EF4-FFF2-40B4-BE49-F238E27FC236}">
                <a16:creationId xmlns:a16="http://schemas.microsoft.com/office/drawing/2014/main" id="{9381EFFB-4B5B-4BB2-9807-3C88875A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1" y="772998"/>
            <a:ext cx="7041823" cy="5231869"/>
          </a:xfrm>
        </p:spPr>
      </p:pic>
    </p:spTree>
    <p:extLst>
      <p:ext uri="{BB962C8B-B14F-4D97-AF65-F5344CB8AC3E}">
        <p14:creationId xmlns:p14="http://schemas.microsoft.com/office/powerpoint/2010/main" val="219071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3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B482A-BEC3-4465-B22B-36FE286E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747491"/>
            <a:ext cx="9400770" cy="1273806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Is there a difference in what each state charges Medicare beneficiaries to treat the same diagnosis?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007CACEE-70BB-4A03-A45B-AFC9F658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29" y="836703"/>
            <a:ext cx="5291665" cy="3429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Comparing 5 diagnoses across 5 states: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California, Florida, and Texas providers charge similar rates for heart and renal failure diagnoses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States charge different rates to treat the same diagnosis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7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2C380-6439-4D0F-AEEC-F47F0A1DB7C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90123" y="-2"/>
            <a:ext cx="6401877" cy="4569059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29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199730"/>
            <a:ext cx="10241280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1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CD93F8-9324-496B-9381-B47CB95F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5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Texas Medicare Provider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2522-397F-4860-B747-F7A53412C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492134"/>
            <a:ext cx="3833906" cy="33242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None/>
            </a:pPr>
            <a:r>
              <a:rPr lang="en-US" dirty="0"/>
              <a:t>Charges vary for same diagnosis </a:t>
            </a:r>
            <a:r>
              <a:rPr lang="en-US" b="1" dirty="0"/>
              <a:t>within </a:t>
            </a:r>
            <a:r>
              <a:rPr lang="en-US" dirty="0"/>
              <a:t>same state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Hospitals </a:t>
            </a:r>
            <a:r>
              <a:rPr lang="en-US" dirty="0">
                <a:solidFill>
                  <a:srgbClr val="0070C0"/>
                </a:solidFill>
              </a:rPr>
              <a:t>individually choose what they charge patients</a:t>
            </a:r>
            <a:r>
              <a:rPr lang="en-US" dirty="0"/>
              <a:t>. </a:t>
            </a:r>
          </a:p>
          <a:p>
            <a:pPr algn="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9DB136-7892-48B5-842D-D65B26CB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80" y="28918"/>
            <a:ext cx="7648402" cy="55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40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7577-E02F-46CB-B792-42BCF1D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100" dirty="0"/>
              <a:t>Medicare Provider Charges in Texas CONT.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4DA95-B464-4961-B2FD-9720C82C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9682" y="2438400"/>
            <a:ext cx="5690870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/>
          </a:p>
          <a:p>
            <a:r>
              <a:rPr lang="en-US" sz="2000" dirty="0"/>
              <a:t>Texas providers that treat the most patients</a:t>
            </a:r>
          </a:p>
          <a:p>
            <a:r>
              <a:rPr lang="en-US" sz="2000" dirty="0"/>
              <a:t>among highest frequency diagnoses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Methodist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Houston Methodist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Baylor Medical Center</a:t>
            </a: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FB7402B-3D43-4089-90C7-3F229A4832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344"/>
            <a:ext cx="5690870" cy="6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4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CBB99-5437-4F43-9426-F2A40D3B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747491"/>
            <a:ext cx="9400770" cy="12738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solidFill>
                  <a:schemeClr val="bg1"/>
                </a:solidFill>
              </a:rPr>
              <a:t>How much is </a:t>
            </a:r>
            <a:r>
              <a:rPr lang="en-US" sz="4300" u="sng">
                <a:solidFill>
                  <a:schemeClr val="bg1"/>
                </a:solidFill>
              </a:rPr>
              <a:t>not</a:t>
            </a:r>
            <a:r>
              <a:rPr lang="en-US" sz="4300">
                <a:solidFill>
                  <a:schemeClr val="bg1"/>
                </a:solidFill>
              </a:rPr>
              <a:t> getting covered by Medicare?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F3C12-3C09-40CC-A2B9-2CB49830E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334" y="652249"/>
            <a:ext cx="5291665" cy="3741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3464" indent="-283464" algn="l">
              <a:lnSpc>
                <a:spcPct val="112000"/>
              </a:lnSpc>
            </a:pPr>
            <a:r>
              <a:rPr lang="en-US" sz="2000" b="1" dirty="0"/>
              <a:t>After reimbursements, how much still needs</a:t>
            </a:r>
          </a:p>
          <a:p>
            <a:pPr marL="283464" indent="-283464" algn="l">
              <a:lnSpc>
                <a:spcPct val="112000"/>
              </a:lnSpc>
            </a:pPr>
            <a:r>
              <a:rPr lang="en-US" sz="2000" b="1" dirty="0"/>
              <a:t>to be paid to provider?</a:t>
            </a:r>
            <a:endParaRPr lang="en-US" sz="2000" dirty="0"/>
          </a:p>
          <a:p>
            <a:pPr marL="283464" indent="-283464" algn="l">
              <a:lnSpc>
                <a:spcPct val="112000"/>
              </a:lnSpc>
            </a:pPr>
            <a:endParaRPr lang="en-US" sz="2000" dirty="0"/>
          </a:p>
          <a:p>
            <a:pPr marL="283464" indent="-283464" algn="l">
              <a:lnSpc>
                <a:spcPct val="112000"/>
              </a:lnSpc>
            </a:pPr>
            <a:r>
              <a:rPr lang="en-US" sz="2000" dirty="0"/>
              <a:t>Only 10% of the total charges remains in Alaska  </a:t>
            </a:r>
            <a:r>
              <a:rPr lang="en-US" sz="1400" dirty="0"/>
              <a:t>(among highest frequency diagnoses)</a:t>
            </a:r>
          </a:p>
          <a:p>
            <a:pPr marL="283464" indent="-283464" algn="l">
              <a:lnSpc>
                <a:spcPct val="112000"/>
              </a:lnSpc>
            </a:pPr>
            <a:endParaRPr lang="en-US" sz="2000" dirty="0"/>
          </a:p>
          <a:p>
            <a:pPr marL="283464" indent="-283464" algn="l">
              <a:lnSpc>
                <a:spcPct val="112000"/>
              </a:lnSpc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F5ABC-14BF-4232-BC56-1567FDC813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594" y="182880"/>
            <a:ext cx="5657486" cy="399655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199730"/>
            <a:ext cx="10241280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0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11BB-CB3B-4B3F-A632-24463E83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55" y="559678"/>
            <a:ext cx="4049151" cy="4952492"/>
          </a:xfrm>
        </p:spPr>
        <p:txBody>
          <a:bodyPr>
            <a:normAutofit/>
          </a:bodyPr>
          <a:lstStyle/>
          <a:p>
            <a:r>
              <a:rPr lang="en-US" sz="2400" b="1" i="0" dirty="0">
                <a:latin typeface="+mn-lt"/>
              </a:rPr>
              <a:t>Comparing 5 states</a:t>
            </a:r>
            <a:br>
              <a:rPr lang="en-US" sz="2400" i="0" dirty="0">
                <a:latin typeface="+mn-lt"/>
              </a:rPr>
            </a:br>
            <a:br>
              <a:rPr lang="en-US" sz="2400" i="0" dirty="0">
                <a:latin typeface="+mn-lt"/>
              </a:rPr>
            </a:br>
            <a:br>
              <a:rPr lang="en-US" sz="2000" i="0" dirty="0">
                <a:latin typeface="+mn-lt"/>
              </a:rPr>
            </a:br>
            <a:r>
              <a:rPr lang="en-US" sz="2000" i="0" dirty="0">
                <a:latin typeface="+mn-lt"/>
              </a:rPr>
              <a:t>&gt;</a:t>
            </a:r>
            <a:r>
              <a:rPr lang="en-US" sz="2000" b="1" i="0" dirty="0">
                <a:latin typeface="+mn-lt"/>
              </a:rPr>
              <a:t>40%</a:t>
            </a:r>
            <a:r>
              <a:rPr lang="en-US" sz="2000" i="0" dirty="0">
                <a:latin typeface="+mn-lt"/>
              </a:rPr>
              <a:t> of total balance remains in  Florida and North Dakota</a:t>
            </a:r>
            <a:br>
              <a:rPr lang="en-US" sz="2000" i="0" dirty="0">
                <a:latin typeface="+mn-lt"/>
              </a:rPr>
            </a:br>
            <a:br>
              <a:rPr lang="en-US" sz="2000" i="0" dirty="0">
                <a:latin typeface="+mn-lt"/>
              </a:rPr>
            </a:br>
            <a:br>
              <a:rPr lang="en-US" sz="2000" i="0" dirty="0">
                <a:latin typeface="+mn-lt"/>
              </a:rPr>
            </a:br>
            <a:r>
              <a:rPr lang="en-US" sz="2000" i="0" dirty="0">
                <a:solidFill>
                  <a:srgbClr val="0070C0"/>
                </a:solidFill>
              </a:rPr>
              <a:t>~</a:t>
            </a:r>
            <a:r>
              <a:rPr lang="en-US" sz="2000" b="1" i="0" dirty="0">
                <a:solidFill>
                  <a:srgbClr val="0070C0"/>
                </a:solidFill>
              </a:rPr>
              <a:t>80</a:t>
            </a:r>
            <a:r>
              <a:rPr lang="en-US" sz="2000" i="0" dirty="0">
                <a:solidFill>
                  <a:srgbClr val="0070C0"/>
                </a:solidFill>
              </a:rPr>
              <a:t>% of the cost covered</a:t>
            </a:r>
            <a:br>
              <a:rPr lang="en-US" sz="2000" i="0" dirty="0">
                <a:solidFill>
                  <a:srgbClr val="0070C0"/>
                </a:solidFill>
              </a:rPr>
            </a:br>
            <a:r>
              <a:rPr lang="en-US" sz="2000" i="0" dirty="0">
                <a:latin typeface="+mn-lt"/>
              </a:rPr>
              <a:t>in other states</a:t>
            </a:r>
            <a:br>
              <a:rPr lang="en-US" sz="2000" i="0" dirty="0">
                <a:solidFill>
                  <a:srgbClr val="0070C0"/>
                </a:solidFill>
                <a:latin typeface="+mn-lt"/>
              </a:rPr>
            </a:br>
            <a:br>
              <a:rPr lang="en-US" sz="2000" i="0" dirty="0">
                <a:latin typeface="+mn-lt"/>
              </a:rPr>
            </a:br>
            <a:r>
              <a:rPr lang="en-US" sz="2000" i="0" dirty="0">
                <a:latin typeface="+mn-lt"/>
              </a:rPr>
              <a:t> </a:t>
            </a:r>
            <a:br>
              <a:rPr lang="en-US" sz="2000" i="0" dirty="0">
                <a:latin typeface="+mn-lt"/>
              </a:rPr>
            </a:br>
            <a:endParaRPr lang="en-US" sz="2000" i="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DA2A32-FC03-45C5-AD2F-EC93C55239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720" y="272256"/>
            <a:ext cx="6903720" cy="49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9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12710"/>
            <a:ext cx="12191998" cy="2645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A777-3641-48A9-97DC-E5DD0A04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4572002"/>
            <a:ext cx="4759013" cy="14733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What diagnosis is being treated the most among Medicare beneficiaries?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6F083D-E979-4099-92C3-BE29FD888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" t="909" r="-1770" b="-4702"/>
          <a:stretch/>
        </p:blipFill>
        <p:spPr bwMode="auto">
          <a:xfrm>
            <a:off x="121919" y="-1"/>
            <a:ext cx="11933247" cy="418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E0384C-F526-4F9F-8404-52FE1BE3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3516" y="4631920"/>
            <a:ext cx="6184489" cy="231647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2000"/>
              </a:lnSpc>
              <a:spcBef>
                <a:spcPts val="900"/>
              </a:spcBef>
            </a:pPr>
            <a:r>
              <a:rPr lang="en-US" sz="1800" dirty="0">
                <a:solidFill>
                  <a:schemeClr val="bg1"/>
                </a:solidFill>
              </a:rPr>
              <a:t>Most common d</a:t>
            </a:r>
            <a:r>
              <a:rPr lang="en-US" sz="1800" b="0" dirty="0">
                <a:solidFill>
                  <a:schemeClr val="bg1"/>
                </a:solidFill>
              </a:rPr>
              <a:t>iagnoses: </a:t>
            </a:r>
            <a:r>
              <a:rPr lang="en-US" sz="1800" dirty="0">
                <a:solidFill>
                  <a:schemeClr val="bg1"/>
                </a:solidFill>
              </a:rPr>
              <a:t>sepsis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bg1"/>
                </a:solidFill>
              </a:rPr>
              <a:t>joint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replacement, heart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failure.</a:t>
            </a:r>
            <a:endParaRPr lang="en-US" sz="1800" b="0" dirty="0">
              <a:solidFill>
                <a:schemeClr val="bg1"/>
              </a:solidFill>
            </a:endParaRPr>
          </a:p>
          <a:p>
            <a:pPr>
              <a:lnSpc>
                <a:spcPct val="102000"/>
              </a:lnSpc>
              <a:spcBef>
                <a:spcPts val="900"/>
              </a:spcBef>
            </a:pPr>
            <a:r>
              <a:rPr lang="en-US" sz="1800" b="0" dirty="0">
                <a:solidFill>
                  <a:schemeClr val="bg1"/>
                </a:solidFill>
              </a:rPr>
              <a:t>Least common diagnosis: labor and delivery. </a:t>
            </a:r>
          </a:p>
          <a:p>
            <a:pPr>
              <a:lnSpc>
                <a:spcPct val="102000"/>
              </a:lnSpc>
              <a:spcBef>
                <a:spcPts val="900"/>
              </a:spcBef>
            </a:pPr>
            <a:endParaRPr lang="en-US" sz="1800" b="0" dirty="0">
              <a:solidFill>
                <a:schemeClr val="bg1"/>
              </a:solidFill>
            </a:endParaRPr>
          </a:p>
          <a:p>
            <a:pPr>
              <a:lnSpc>
                <a:spcPct val="102000"/>
              </a:lnSpc>
              <a:spcBef>
                <a:spcPts val="900"/>
              </a:spcBef>
            </a:pPr>
            <a:r>
              <a:rPr lang="en-US" sz="1600" b="0" dirty="0">
                <a:solidFill>
                  <a:srgbClr val="00B0F0"/>
                </a:solidFill>
              </a:rPr>
              <a:t>*Considering recipients are largely adults 65+ , observations </a:t>
            </a:r>
            <a:r>
              <a:rPr lang="en-US" sz="1600" dirty="0">
                <a:solidFill>
                  <a:srgbClr val="00B0F0"/>
                </a:solidFill>
              </a:rPr>
              <a:t>expected</a:t>
            </a:r>
            <a:r>
              <a:rPr lang="en-US" sz="1600" b="0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2056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57" name="Straight Connector 80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228850"/>
            <a:ext cx="57950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0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9FF99B6-0BBC-4955-9A39-545FF77A5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E73484C-9AD3-4CD9-983B-51FB1FA23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151" y="263559"/>
            <a:ext cx="11838847" cy="348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1766FC1-02A2-4D3A-A7B3-EB1B4496C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3149" y="3627121"/>
            <a:ext cx="11701691" cy="3108959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lnSpc>
                <a:spcPct val="112000"/>
              </a:lnSpc>
            </a:pPr>
            <a:r>
              <a:rPr lang="en-US" sz="2000" dirty="0"/>
              <a:t>Entry Points:	Most frequent diagnosis (sepsis) across different states </a:t>
            </a:r>
          </a:p>
          <a:p>
            <a:pPr algn="l">
              <a:lnSpc>
                <a:spcPct val="112000"/>
              </a:lnSpc>
            </a:pPr>
            <a:r>
              <a:rPr lang="en-US" sz="2000" dirty="0"/>
              <a:t>		Most populated states = highest discharges</a:t>
            </a:r>
          </a:p>
          <a:p>
            <a:pPr marL="342900" indent="-342900" algn="l">
              <a:lnSpc>
                <a:spcPct val="112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lnSpc>
                <a:spcPct val="112000"/>
              </a:lnSpc>
            </a:pPr>
            <a:r>
              <a:rPr lang="en-US" sz="2000" dirty="0"/>
              <a:t>Results:		Some reimbursements  cover small fraction of total charges</a:t>
            </a:r>
          </a:p>
          <a:p>
            <a:pPr algn="l">
              <a:lnSpc>
                <a:spcPct val="112000"/>
              </a:lnSpc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B0F0"/>
                </a:solidFill>
              </a:rPr>
              <a:t>Massachusetts </a:t>
            </a:r>
            <a:r>
              <a:rPr lang="en-US" sz="2000" dirty="0">
                <a:solidFill>
                  <a:schemeClr val="tx1"/>
                </a:solidFill>
              </a:rPr>
              <a:t>appears to lead health care reform in reducing extra charges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FFCBFD9-BE8B-4513-8B1D-D19F805E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F8A50-4E5D-40E7-8E9C-0C63722D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9FE4-D58B-41A9-BB46-CE91F86A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1147202"/>
          </a:xfrm>
        </p:spPr>
        <p:txBody>
          <a:bodyPr/>
          <a:lstStyle/>
          <a:p>
            <a:pPr algn="l"/>
            <a:r>
              <a:rPr lang="en-US" dirty="0"/>
              <a:t>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8978-02B1-4A22-9E1D-DDF0D9E6E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330266"/>
            <a:ext cx="10896600" cy="3968056"/>
          </a:xfrm>
        </p:spPr>
        <p:txBody>
          <a:bodyPr>
            <a:normAutofit/>
          </a:bodyPr>
          <a:lstStyle/>
          <a:p>
            <a:r>
              <a:rPr lang="en-US" b="1" dirty="0"/>
              <a:t>Data for years 2011-2013 had significantly less diagnosis information than 2014-2016.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Our team unknowingly referenced different data sources</a:t>
            </a:r>
          </a:p>
          <a:p>
            <a:endParaRPr lang="en-US" dirty="0"/>
          </a:p>
          <a:p>
            <a:r>
              <a:rPr lang="en-US" b="1" dirty="0"/>
              <a:t>Formatting the dataset</a:t>
            </a:r>
          </a:p>
          <a:p>
            <a:pPr lvl="1"/>
            <a:r>
              <a:rPr lang="en-US" dirty="0"/>
              <a:t>strings to floats</a:t>
            </a:r>
          </a:p>
          <a:p>
            <a:pPr lvl="1"/>
            <a:r>
              <a:rPr lang="en-US" dirty="0"/>
              <a:t>titles</a:t>
            </a:r>
          </a:p>
        </p:txBody>
      </p:sp>
    </p:spTree>
    <p:extLst>
      <p:ext uri="{BB962C8B-B14F-4D97-AF65-F5344CB8AC3E}">
        <p14:creationId xmlns:p14="http://schemas.microsoft.com/office/powerpoint/2010/main" val="352175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17E8-7610-4756-B35C-9A9FB644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Medicare?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0E09-78C7-4CD7-BF16-7EC925FDB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2049" y="559678"/>
            <a:ext cx="6248400" cy="227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Federal health insurance program for: </a:t>
            </a:r>
          </a:p>
          <a:p>
            <a:pPr lvl="1"/>
            <a:r>
              <a:rPr lang="en-US" sz="2100" dirty="0"/>
              <a:t>≥ 65 years </a:t>
            </a:r>
          </a:p>
          <a:p>
            <a:pPr lvl="1"/>
            <a:r>
              <a:rPr lang="en-US" sz="2100" dirty="0"/>
              <a:t>Certain disabilities in adults</a:t>
            </a:r>
          </a:p>
          <a:p>
            <a:pPr lvl="1"/>
            <a:r>
              <a:rPr lang="en-US" sz="2100" dirty="0"/>
              <a:t>Advanced kidney diseases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7BE6B-BB95-418A-A74A-6AD4F754D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049" y="3344001"/>
            <a:ext cx="6248400" cy="3254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Medicare can cover:</a:t>
            </a:r>
          </a:p>
          <a:p>
            <a:pPr lvl="1"/>
            <a:r>
              <a:rPr lang="en-US" sz="2100" dirty="0"/>
              <a:t>Hospital </a:t>
            </a:r>
          </a:p>
          <a:p>
            <a:pPr lvl="1"/>
            <a:r>
              <a:rPr lang="en-US" sz="2100" dirty="0"/>
              <a:t>Nursing facilities and home health care</a:t>
            </a:r>
          </a:p>
          <a:p>
            <a:pPr lvl="1"/>
            <a:r>
              <a:rPr lang="en-US" sz="2100" dirty="0"/>
              <a:t>Medical Supplies</a:t>
            </a:r>
          </a:p>
          <a:p>
            <a:pPr lvl="1"/>
            <a:r>
              <a:rPr lang="en-US" sz="2100" dirty="0"/>
              <a:t>Prescriptions</a:t>
            </a:r>
          </a:p>
          <a:p>
            <a:pPr lvl="1"/>
            <a:r>
              <a:rPr lang="en-US" sz="2100" dirty="0"/>
              <a:t>Preventative Care</a:t>
            </a:r>
          </a:p>
          <a:p>
            <a:pPr lvl="1"/>
            <a:endParaRPr lang="en-US" sz="2400" dirty="0"/>
          </a:p>
        </p:txBody>
      </p:sp>
      <p:pic>
        <p:nvPicPr>
          <p:cNvPr id="3074" name="Picture 2" descr="Image result for medicare">
            <a:extLst>
              <a:ext uri="{FF2B5EF4-FFF2-40B4-BE49-F238E27FC236}">
                <a16:creationId xmlns:a16="http://schemas.microsoft.com/office/drawing/2014/main" id="{40CEA824-4474-40E5-A159-F9E0989E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88231"/>
            <a:ext cx="3833906" cy="168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6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4B81-87EE-49E5-B89F-19612F87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979562"/>
          </a:xfrm>
        </p:spPr>
        <p:txBody>
          <a:bodyPr/>
          <a:lstStyle/>
          <a:p>
            <a:r>
              <a:rPr lang="en-US" dirty="0"/>
              <a:t>?Additional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481F-F840-439D-80FA-24BACDC1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310" y="1706880"/>
            <a:ext cx="9280687" cy="4517342"/>
          </a:xfrm>
        </p:spPr>
        <p:txBody>
          <a:bodyPr>
            <a:normAutofit/>
          </a:bodyPr>
          <a:lstStyle/>
          <a:p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1. What amount are </a:t>
            </a:r>
            <a:r>
              <a:rPr lang="en-US" sz="2200" b="1" dirty="0">
                <a:solidFill>
                  <a:srgbClr val="0070C0"/>
                </a:solidFill>
              </a:rPr>
              <a:t>patients</a:t>
            </a:r>
            <a:r>
              <a:rPr lang="en-US" sz="2200" b="1" dirty="0">
                <a:solidFill>
                  <a:schemeClr val="tx1"/>
                </a:solidFill>
              </a:rPr>
              <a:t> paying?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2. What are states like </a:t>
            </a:r>
            <a:r>
              <a:rPr lang="en-US" sz="2200" b="1" dirty="0">
                <a:solidFill>
                  <a:srgbClr val="0070C0"/>
                </a:solidFill>
              </a:rPr>
              <a:t>Massachusetts</a:t>
            </a:r>
            <a:r>
              <a:rPr lang="en-US" sz="2200" b="1" dirty="0">
                <a:solidFill>
                  <a:schemeClr val="tx1"/>
                </a:solidFill>
              </a:rPr>
              <a:t> doing differently?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3. How do public, private, and faith-based hospitals </a:t>
            </a:r>
            <a:r>
              <a:rPr lang="en-US" sz="2200" b="1" dirty="0">
                <a:solidFill>
                  <a:srgbClr val="0070C0"/>
                </a:solidFill>
              </a:rPr>
              <a:t>compare</a:t>
            </a:r>
            <a:r>
              <a:rPr lang="en-US" sz="2200" b="1" dirty="0">
                <a:solidFill>
                  <a:schemeClr val="tx1"/>
                </a:solidFill>
              </a:rPr>
              <a:t> in cost?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4. How do charges differ by </a:t>
            </a:r>
            <a:r>
              <a:rPr lang="en-US" sz="2200" b="1" dirty="0">
                <a:solidFill>
                  <a:srgbClr val="0070C0"/>
                </a:solidFill>
              </a:rPr>
              <a:t>county</a:t>
            </a:r>
            <a:r>
              <a:rPr lang="en-US" sz="2200" b="1" dirty="0">
                <a:solidFill>
                  <a:schemeClr val="tx1"/>
                </a:solidFill>
              </a:rPr>
              <a:t> or smaller regions (e.g. zip codes)?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7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16FE-E754-4090-9170-166EC39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  <a:br>
              <a:rPr lang="en-US" dirty="0"/>
            </a:br>
            <a:r>
              <a:rPr lang="en-US" dirty="0"/>
              <a:t>Medicare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62ED-AACC-49E9-B534-94F9B1BD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71" y="377072"/>
            <a:ext cx="5476972" cy="58097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Coverage varies between states and providers.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≈ 15 – 20% of  total payment remains after reimbursement.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common diagnoses</a:t>
            </a:r>
          </a:p>
          <a:p>
            <a:pPr lvl="3"/>
            <a:r>
              <a:rPr lang="en-US" sz="2000" dirty="0"/>
              <a:t>sepsis (infection)</a:t>
            </a:r>
          </a:p>
          <a:p>
            <a:pPr lvl="3"/>
            <a:r>
              <a:rPr lang="en-US" sz="2000" dirty="0"/>
              <a:t>joint replacement</a:t>
            </a:r>
          </a:p>
          <a:p>
            <a:pPr lvl="3"/>
            <a:r>
              <a:rPr lang="en-US" sz="2000" dirty="0"/>
              <a:t>heart failure</a:t>
            </a:r>
          </a:p>
          <a:p>
            <a:pPr lvl="3"/>
            <a:r>
              <a:rPr lang="en-US" sz="2000" dirty="0"/>
              <a:t>renal failure. </a:t>
            </a:r>
          </a:p>
          <a:p>
            <a:pPr lvl="3"/>
            <a:endParaRPr lang="en-US" sz="2000" dirty="0"/>
          </a:p>
          <a:p>
            <a:endParaRPr lang="en-US" dirty="0"/>
          </a:p>
          <a:p>
            <a:r>
              <a:rPr lang="en-US" dirty="0"/>
              <a:t>Cost  increased over years.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5949C07-C5AA-4670-AB4C-CA3F7218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4049308"/>
            <a:ext cx="2419322" cy="18117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 descr="Image result for healthcare">
            <a:extLst>
              <a:ext uri="{FF2B5EF4-FFF2-40B4-BE49-F238E27FC236}">
                <a16:creationId xmlns:a16="http://schemas.microsoft.com/office/drawing/2014/main" id="{36B4282F-1D9A-4604-B146-CF1AFB68B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68" y="3429848"/>
            <a:ext cx="4130040" cy="243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4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489D-AA72-4CBD-8716-CDCD0C94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720" y="4034672"/>
            <a:ext cx="8296654" cy="1955178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487748-94DD-4FAB-B103-0D207A832F00}"/>
              </a:ext>
            </a:extLst>
          </p:cNvPr>
          <p:cNvSpPr/>
          <p:nvPr/>
        </p:nvSpPr>
        <p:spPr>
          <a:xfrm>
            <a:off x="759953" y="630793"/>
            <a:ext cx="100687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U.S. Healthcare has significant room for </a:t>
            </a:r>
            <a:r>
              <a:rPr lang="en-US" sz="3000" dirty="0">
                <a:solidFill>
                  <a:srgbClr val="0070C0"/>
                </a:solidFill>
                <a:latin typeface="+mj-lt"/>
              </a:rPr>
              <a:t>improvement</a:t>
            </a:r>
            <a:r>
              <a:rPr lang="en-US" sz="3000" dirty="0">
                <a:latin typeface="+mj-lt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80700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A4AA-A868-4614-A48F-B7C45CA9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3138-D68A-4681-9E3F-05DA74A06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686746" cy="2488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/>
              <a:t>Medicare leads to better care for </a:t>
            </a:r>
            <a:r>
              <a:rPr lang="en-US" sz="2600" b="1" dirty="0">
                <a:solidFill>
                  <a:srgbClr val="00B0F0"/>
                </a:solidFill>
              </a:rPr>
              <a:t>EVERYONE</a:t>
            </a:r>
            <a:r>
              <a:rPr lang="en-US" sz="2600" b="1" dirty="0"/>
              <a:t> </a:t>
            </a:r>
            <a:r>
              <a:rPr lang="en-US" sz="2400" b="1" dirty="0"/>
              <a:t> </a:t>
            </a:r>
          </a:p>
          <a:p>
            <a:endParaRPr lang="en-US" sz="2400" dirty="0"/>
          </a:p>
          <a:p>
            <a:r>
              <a:rPr lang="en-US" dirty="0"/>
              <a:t>Pays providers for </a:t>
            </a:r>
            <a:r>
              <a:rPr lang="en-US" dirty="0">
                <a:solidFill>
                  <a:srgbClr val="0070C0"/>
                </a:solidFill>
              </a:rPr>
              <a:t>quality of care </a:t>
            </a:r>
            <a:r>
              <a:rPr lang="en-US" u="sng" dirty="0">
                <a:solidFill>
                  <a:srgbClr val="0070C0"/>
                </a:solidFill>
              </a:rPr>
              <a:t>not</a:t>
            </a:r>
            <a:r>
              <a:rPr lang="en-US" dirty="0">
                <a:solidFill>
                  <a:srgbClr val="0070C0"/>
                </a:solidFill>
              </a:rPr>
              <a:t> quantity</a:t>
            </a:r>
            <a:r>
              <a:rPr lang="en-US" dirty="0"/>
              <a:t>.</a:t>
            </a:r>
          </a:p>
          <a:p>
            <a:r>
              <a:rPr lang="en-US" dirty="0"/>
              <a:t>Quality measures translate across all patient populations.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5A31-039B-4190-BCD2-5EC314AB8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952703"/>
            <a:ext cx="6912990" cy="257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Medicare helps fight poverty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dirty="0"/>
              <a:t>Before Medicare, seniors were most impoverished age group.</a:t>
            </a:r>
          </a:p>
          <a:p>
            <a:r>
              <a:rPr lang="en-US" dirty="0"/>
              <a:t>10 years of Medicare, senior </a:t>
            </a:r>
            <a:r>
              <a:rPr lang="en-US" dirty="0">
                <a:solidFill>
                  <a:srgbClr val="0070C0"/>
                </a:solidFill>
              </a:rPr>
              <a:t>poverty rates cut in half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02316BBE-F69D-4088-B78D-B9C4EC82D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8" y="2281287"/>
            <a:ext cx="4228053" cy="23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9740E-F481-4004-A765-88E4C8691F68}"/>
              </a:ext>
            </a:extLst>
          </p:cNvPr>
          <p:cNvSpPr txBox="1"/>
          <p:nvPr/>
        </p:nvSpPr>
        <p:spPr>
          <a:xfrm>
            <a:off x="396863" y="5105400"/>
            <a:ext cx="419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2 examples…</a:t>
            </a:r>
          </a:p>
        </p:txBody>
      </p:sp>
    </p:spTree>
    <p:extLst>
      <p:ext uri="{BB962C8B-B14F-4D97-AF65-F5344CB8AC3E}">
        <p14:creationId xmlns:p14="http://schemas.microsoft.com/office/powerpoint/2010/main" val="167233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FAAD-BBDB-4D8E-AF57-4B4C0F1F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C93C-60AB-406C-9050-E8E12A16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2020 presidential election</a:t>
            </a:r>
          </a:p>
          <a:p>
            <a:pPr lvl="1"/>
            <a:r>
              <a:rPr lang="en-US" sz="2200" dirty="0"/>
              <a:t>Healthcare top issue for debate</a:t>
            </a:r>
            <a:endParaRPr lang="en-US" sz="2200" dirty="0">
              <a:solidFill>
                <a:srgbClr val="00B0F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“Medicare-for-all”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aligns</a:t>
            </a:r>
            <a:r>
              <a:rPr lang="en-US" sz="2200" dirty="0"/>
              <a:t> U.S. with how the rest of the world provides health care to residents</a:t>
            </a:r>
          </a:p>
          <a:p>
            <a:pPr lvl="1"/>
            <a:r>
              <a:rPr lang="en-US" sz="2200" dirty="0"/>
              <a:t>arguably shown to be successful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&gt;40 million Medicare beneficiaries</a:t>
            </a:r>
          </a:p>
          <a:p>
            <a:pPr lvl="1"/>
            <a:r>
              <a:rPr lang="en-US" sz="2200" dirty="0"/>
              <a:t>regardless of election outcomes, any change impacts large population</a:t>
            </a:r>
            <a:endParaRPr lang="en-US" sz="2200" dirty="0">
              <a:solidFill>
                <a:srgbClr val="00B0F0"/>
              </a:solidFill>
            </a:endParaRPr>
          </a:p>
          <a:p>
            <a:endParaRPr lang="en-US" sz="2400" dirty="0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3DAF168B-9FED-49D4-9C77-7C80C0DF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5" y="2117492"/>
            <a:ext cx="4548096" cy="2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6A0F-ABED-4957-8983-979FC320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87B6-1883-4AE1-A668-11A1E1A7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have hospital charges for Medicare-covered services changed over time?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Is there a difference in what each state charges Medicare beneficiaries to treat the same diagnosis?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much is </a:t>
            </a:r>
            <a:r>
              <a:rPr lang="en-US" sz="2400" u="sng" dirty="0"/>
              <a:t>not</a:t>
            </a:r>
            <a:r>
              <a:rPr lang="en-US" sz="2400" dirty="0"/>
              <a:t> covered by Medicare?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diagnoses are Medicare beneficiaries treated for the most? Least?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D8566AD3-0652-45ED-AD31-AAF1DE96C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0" r="21200"/>
          <a:stretch/>
        </p:blipFill>
        <p:spPr bwMode="auto">
          <a:xfrm>
            <a:off x="997644" y="3035924"/>
            <a:ext cx="3598262" cy="263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31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1CBB-D858-4C57-B611-7D3AEF05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/>
              <a:t>Centers for Medicare &amp; Medicaid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E3CC-885E-4846-A59C-DBFFD9220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5571" y="540628"/>
            <a:ext cx="6570483" cy="5464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cs typeface="Calibri" panose="020F0502020204030204" pitchFamily="34" charset="0"/>
              </a:rPr>
              <a:t>Data Source</a:t>
            </a:r>
          </a:p>
          <a:p>
            <a:pPr marL="0" indent="0">
              <a:buNone/>
            </a:pPr>
            <a:r>
              <a:rPr lang="en-US" sz="2400" b="1" dirty="0">
                <a:cs typeface="Calibri" panose="020F0502020204030204" pitchFamily="34" charset="0"/>
              </a:rPr>
              <a:t>	Centers for Medicare &amp; Medicaid Services</a:t>
            </a:r>
          </a:p>
          <a:p>
            <a:pPr marL="0" indent="0">
              <a:buNone/>
            </a:pPr>
            <a:r>
              <a:rPr lang="en-US" sz="2400" b="1" dirty="0">
                <a:cs typeface="Calibri" panose="020F0502020204030204" pitchFamily="34" charset="0"/>
              </a:rPr>
              <a:t>	</a:t>
            </a:r>
            <a:r>
              <a:rPr lang="en-US" sz="2400" dirty="0">
                <a:cs typeface="Calibri" panose="020F0502020204030204" pitchFamily="34" charset="0"/>
              </a:rPr>
              <a:t>(Dept of Health and Human Services) </a:t>
            </a:r>
          </a:p>
          <a:p>
            <a:pPr marL="0" indent="0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cms.gov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cs typeface="Calibri" panose="020F0502020204030204" pitchFamily="34" charset="0"/>
              </a:rPr>
              <a:t>	</a:t>
            </a:r>
            <a:r>
              <a:rPr lang="en-US" sz="2400" dirty="0">
                <a:cs typeface="Calibri" panose="020F0502020204030204" pitchFamily="34" charset="0"/>
              </a:rPr>
              <a:t>Medicare, Medicaid, Affordable Care 	Act, healthcare regulations, etc. </a:t>
            </a:r>
          </a:p>
        </p:txBody>
      </p:sp>
      <p:pic>
        <p:nvPicPr>
          <p:cNvPr id="7170" name="Picture 2" descr="Image result for cms medicare">
            <a:extLst>
              <a:ext uri="{FF2B5EF4-FFF2-40B4-BE49-F238E27FC236}">
                <a16:creationId xmlns:a16="http://schemas.microsoft.com/office/drawing/2014/main" id="{49BF191F-ACF4-41AD-8CF8-4CE99D6F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8" y="3719565"/>
            <a:ext cx="4183708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21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F236-2560-459A-8AFA-5F810488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F993-EA7A-4868-8B6F-41933A3C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cms.gov 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200" dirty="0"/>
              <a:t>Medicare provider information</a:t>
            </a:r>
          </a:p>
          <a:p>
            <a:pPr marL="0" indent="0">
              <a:buNone/>
            </a:pPr>
            <a:r>
              <a:rPr lang="en-US" sz="2200" dirty="0"/>
              <a:t>	2011-2016 flat files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2016 sufficient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/>
              <a:t>limitations of government datasets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Data did not match from year to year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/>
              <a:t>2014-2016 contained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79801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8F6C-4FAE-4DAB-9E90-AA0B6899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2E23-EB50-410C-92DD-08FDB73E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130" y="569066"/>
            <a:ext cx="5264868" cy="5655156"/>
          </a:xfrm>
        </p:spPr>
        <p:txBody>
          <a:bodyPr>
            <a:normAutofit/>
          </a:bodyPr>
          <a:lstStyle/>
          <a:p>
            <a:r>
              <a:rPr lang="en-US" sz="2400" dirty="0"/>
              <a:t>Multiple columns contained strings.</a:t>
            </a:r>
          </a:p>
          <a:p>
            <a:r>
              <a:rPr lang="en-US" sz="2400" dirty="0"/>
              <a:t>Removed special characters</a:t>
            </a:r>
          </a:p>
          <a:p>
            <a:r>
              <a:rPr lang="en-US" sz="2400" dirty="0"/>
              <a:t>Ensured values read as floats</a:t>
            </a:r>
          </a:p>
          <a:p>
            <a:r>
              <a:rPr lang="en-US" sz="2400" dirty="0"/>
              <a:t>Discovered spaces to include in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6339E-DC65-4680-9054-53DE2066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9" y="3126224"/>
            <a:ext cx="11443974" cy="30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870B-492A-4DF6-8239-3F9326A24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837F-7171-477B-B0BF-20E2A374D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517758" cy="706355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/>
              <a:t>*Note : some graphs compare all diagnoses while others reference a select few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504833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624</Words>
  <Application>Microsoft Office PowerPoint</Application>
  <PresentationFormat>Widescreen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Corbel</vt:lpstr>
      <vt:lpstr>Headlines</vt:lpstr>
      <vt:lpstr>Medicare-for-Py</vt:lpstr>
      <vt:lpstr>What is Medicare? </vt:lpstr>
      <vt:lpstr>Why does it matter?</vt:lpstr>
      <vt:lpstr>Why we are interested?</vt:lpstr>
      <vt:lpstr>What we want to know…</vt:lpstr>
      <vt:lpstr>Centers for Medicare &amp; Medicaid Services</vt:lpstr>
      <vt:lpstr>Data Cleanup and Exploration</vt:lpstr>
      <vt:lpstr>Data Cleanup &amp; Exploration</vt:lpstr>
      <vt:lpstr>  Data Analysis</vt:lpstr>
      <vt:lpstr>How have Medicare provider charges changed overtime?</vt:lpstr>
      <vt:lpstr>Charges overtime per provider  </vt:lpstr>
      <vt:lpstr>Is there a difference in what each state charges Medicare beneficiaries to treat the same diagnosis?</vt:lpstr>
      <vt:lpstr>Texas Medicare Provider Charges</vt:lpstr>
      <vt:lpstr>Medicare Provider Charges in Texas CONT. </vt:lpstr>
      <vt:lpstr>How much is not getting covered by Medicare?</vt:lpstr>
      <vt:lpstr>Comparing 5 states   &gt;40% of total balance remains in  Florida and North Dakota   ~80% of the cost covered in other states    </vt:lpstr>
      <vt:lpstr>What diagnosis is being treated the most among Medicare beneficiaries?</vt:lpstr>
      <vt:lpstr>PowerPoint Presentation</vt:lpstr>
      <vt:lpstr>Barriers</vt:lpstr>
      <vt:lpstr>?Additional questions?</vt:lpstr>
      <vt:lpstr>Final Medicare Observations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Medicare-for-Py</dc:title>
  <dc:creator>Jazmin Hicks</dc:creator>
  <cp:lastModifiedBy>Jazmin Hicks</cp:lastModifiedBy>
  <cp:revision>61</cp:revision>
  <cp:lastPrinted>2019-07-06T01:07:00Z</cp:lastPrinted>
  <dcterms:created xsi:type="dcterms:W3CDTF">2019-07-05T04:50:39Z</dcterms:created>
  <dcterms:modified xsi:type="dcterms:W3CDTF">2019-07-06T16:56:42Z</dcterms:modified>
</cp:coreProperties>
</file>