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1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E9E6D01-83E0-49D7-9096-A90176F996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08E3552-D326-4F33-A5D7-4F2E1A547B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4BEE0E9-340E-493E-A28D-15A27B14A1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4C01F53-DCA6-4F04-9EA3-73E2D1662C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B9A34AD-C45A-4F90-9EC4-BAAC6A5D5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C13CC55-C52E-4AF7-BAE7-F0444418FC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EC5DC72-DB1E-424F-B759-FACDB67952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A77A0A4-08B1-49FC-8148-28D32B9264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5E13F5A-524A-4D57-AE7F-83F54FB852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B6D59DC-7398-4C1F-A772-856BEA783F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CA1FFB0-7DF2-4420-ADA3-B215649096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BE41C46-9073-4806-975F-330DC1B912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A20EBBE-F3C2-43E0-A1C6-A90000E75C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47811AD-2ECB-4F90-884E-7C77F42405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8B7E045-CF1A-4147-92E2-50231B5422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03103E3-BEEE-4254-9ED3-A9B4B11F23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2001A63-9CCD-4FD6-9918-97E0E23E2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EFABC3B-F59C-4675-AB71-E337A5A8AE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0CA25BA-F7E1-4B3C-BCFE-4A2C32835B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41E1199-1471-4D74-BEE4-7403C6481E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4176348-4541-4537-9654-86FEE3FD5B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94DB966-D1BE-4BC2-BEAC-2E5F0B34A5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1396F5F-00B3-41BA-B807-02A35DBBDF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5B5917D-EF76-449B-A852-7C2630AEE5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00ED71D-A02E-4C6D-B578-260DAA899B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77AD400-B8C4-4F26-843C-7A00116C92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D6C6855-16C0-4C7D-8A57-CD95FF8BE5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D620C47-7AF9-4CDA-9154-0834ABB9F3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AD3F470-ADC2-40AC-B71A-C57169DCFD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D212545-F29A-439B-B864-7F56FD7BBC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A82DB-F04E-4DC8-AD1D-634E18ACA5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33E33C2-CFB8-4424-B12E-41369A4E62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A2B79E3-CF86-495A-A753-4AA7573E72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50E016F-E233-4CF0-8C75-C7E578BA7C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0BA2AA7-6EBF-4977-8739-D16D7B55E2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22C7B94-563B-4687-B652-19696C58AE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82E75E5-39D8-4E9E-8B80-77DDA67762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96AA0BE-62F3-4214-A9A6-D2256518F3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80F539C-1B36-4638-8797-11728386A4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D81A22C-816D-43CD-891B-0B10419B91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3DDF213-F8DB-4DCA-B03E-09ED8D51C8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CAC635-588E-47CF-95F5-FC9887ECC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09E8540-F25F-4F99-B7A9-956DB3E99F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004C15A-78DB-4FDF-BA67-21ADC90FD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C9C9B54-A88E-4F70-BA14-C08740BB51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7B33294-F9CD-409D-AB28-5473D121B4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0CEA5CD-7F08-477C-BD4C-1012E98277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F7DFF4D-99EC-481B-B077-E2B8778D15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BDE5572-7780-4221-ACC7-CBD0B6D7A5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131833A-C5C1-4885-9018-5256E70E01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F812AFC-8EB3-4FFD-9B80-9C7192CA75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0EB1308-3163-4DDB-A17A-16D187B0DB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9BFA5-6EC7-4B6A-9AB3-AAA36FC193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F2DF01C-AD8C-4003-90D7-0BB544441D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4984862-03D7-42D8-8FD1-A0909AE6CD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97FDC0C-327F-41A1-8A4C-0429ED8E4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11D4349-0925-4FB5-9779-39746CFD9C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1B762C6-C472-40F4-A36F-E0D59463BC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7553D56-0BEA-4BC0-9E6D-4205C50F14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AF93A61-B21C-4A26-B7BC-52B9DFFC79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36075C0-7374-45BB-9520-8E9E8C5CA9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706B049-0CAD-4BC4-9A06-9F09EAD9F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8B7A817-2246-40AE-9A3D-4CF7C7A694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E8541B-889D-4ADA-8040-47EDB6E07D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79287CF-7DFA-4C5B-B2EF-FCCA22CA6D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5D5D51B-2E30-40FD-BBF0-28796D51C3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844A8A2-3577-4BC6-BC72-D8DF08C93E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4AD2DD7-5A0F-4AB1-8BB4-3698779CAF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255706B-264F-4DD5-AC57-36E4F20C1B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2B84C5A-8D3A-4981-846C-994E0EF609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D203B3CE-8C90-496F-82CB-7A7E582747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C614AF4-467B-4C30-A154-F3C2A434DC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2FFB89B-42FA-400B-9FB6-4E5B83C532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A218509-F7B0-4C70-81B2-3CAFF002C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3C676-720B-4838-B6DB-C92F29D0B5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AC9E75A-C07C-495D-9580-A9CE64A8C2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37C9592-90ED-4E03-ACD4-10F4449BDE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3497B36-2553-4454-AC22-A710814F60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2FB3E6B-57BF-4798-9123-112B9D611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1BA7A72-C0A4-4E81-BEC9-06EB5C4001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3A26E2A-7B3E-4292-A352-A4B2E4AEF1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6F14D7C-48DA-4A12-9600-63BF0C8AAE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263C4CF-96C5-42BD-B658-F0C143F4D6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05E4307-8088-402D-A561-AED01B0195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1CEB1B4-7D71-439A-94CC-805829AB94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4E55B8-A751-46FF-B6FC-3CC88670F9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C68D761-02C3-4C9F-B832-A4771BB2DA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5C3D359-11E9-4E11-88A2-1903E2E64D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03C96F15-0028-43EE-A428-291C89AF6F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836675F-6C5E-45E2-BFA6-83FFD47190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314D27D-82F5-4182-AA85-5E64F50045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8A828D0-7EE0-453A-A25D-3496B0E429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6DA74E0-F7A4-42D2-BE8B-825AEB8D5A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AE35F92-2F24-4C64-8C78-3491F8B0C4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378B015-3968-4ED4-9EB4-8539B2398C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D1D497C-9413-40D9-BBCF-53E8A8586F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DB141C-D5A0-4BC5-A0C9-5D5E12BF3C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E167CD0-2C72-4113-A917-9240F3E1B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D96311B-8F61-40FD-B58E-468D30EBB4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FBA0993-E5E6-41E4-8320-A310EF7BF1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9FBD28D-E60D-42D1-844D-0278D128CB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91B12276-02F0-4FE4-B508-94DDD547CA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DE226AE-4AEF-4137-8127-E317DB1BBC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1D970448-7F71-4686-8E02-2FDE301B72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90B39A5-570F-4BEE-ABC3-782D2160E7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15F5C74-0D5D-4A5F-95CE-37A9C3AB01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93F8FD7E-3E1B-4024-B9AE-78B15CEB0D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1E672-EE88-4E0E-84E5-3B74EE34A0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22D7F97-B8CA-4879-BE62-C1CA01B862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4891537-0AF8-41CC-A009-8C62C1DFE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424F717-388A-4FC1-922D-150A0D54C5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261C2D2-1AC8-4370-8811-3C9045DCDD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E98FAF7-FC9E-41A8-BBE2-2DAF9E6FD2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CF824DB-F795-4748-B672-9A1755B96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261DBA5E-72DA-410A-888D-52520B74D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E19265B-171B-46C6-AFC8-3FFD51ECF2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222E81C-C226-4717-914A-604E2DE9AD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D3F4320-A2D5-40CD-939A-FA85795869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0F2315-5C53-495D-9794-EBD9F23A42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56CCEB8-DF8A-4D13-8EE5-3B885D94B9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ABBEA56-0A6C-4DF6-9D64-65C95A8945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80DC1B7-8501-40C1-857F-16D58F990D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A7440A3-A156-46EC-BA9A-A16B39FF84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40BF4D0-5338-45AF-8DF7-B3297D1885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C79E96E-28DF-41FB-8116-06CF400F52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05CF93D0-D4AD-4691-971E-08ECC5830B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C2DDD01-07B3-4663-B8B7-342ABAB33D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5BD2A60-48B6-4B9B-9771-01903FAB9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AF586D7-9124-4C0F-BA13-CD403232FB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610B8-D78A-4C5F-BA4A-34E1D6405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4BF67D2-674E-423F-ACF1-4AE36D0A70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5BB5499E-ACD8-4419-8F93-16373E0587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09E7569-868F-4F3A-A11A-CAD62A89A6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166CACEB-D184-4672-AE38-F04CDA73CB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D74B7A8-525C-4CAA-A658-B3D92EE2C3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AFED8B3-2C8F-4D7C-BC6B-4E240405E5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7804223-FAAB-4CF3-A092-06FFF2C5C2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3CDDFC1F-A40C-4EFD-B26F-B841F22BA7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99ADA1E-BC1A-4A97-BA64-0088E7F20F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F8C314ED-5EB9-417E-BCA8-B6A0638AE5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69180-5322-474D-8990-0FB40D2FBA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D646EFB-5D96-43D0-8D89-9278DACE24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4C07E1E-4B94-4B8B-8C03-258F7C9A7C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DFE6CEAE-A7A0-4B1B-A0C2-A4196F4FC4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064001D-DBA4-401F-BAFD-E43FE0F97F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D8197D5-B452-42D4-9544-93BF3CE41F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1D7FF76-D68B-4469-9071-EB0FC2A24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3C9D9A5B-D126-4387-8B86-64154AF660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53FA2F23-2F94-4065-8BEB-691DFC25F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5F6AE4F7-1296-41E7-933F-E2814A9E10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36243C5-354E-4895-A09C-48F9569139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DFABA-6DBD-4309-B553-0B98482D16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E278237D-51AF-4118-933E-F5CBAE82B8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1F2488F-97D4-41C6-A897-D0509CF9A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3703C9A-2B5A-4F45-AFBC-BDC52E0D66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A28CB15-9B2D-4191-A9B6-81FFD89103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14EE8540-336A-404B-894B-400D490A0B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A3117CF4-5868-4C16-8148-39600370DE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C0FBDE4-773F-4BD4-994A-6DC42F4200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74DED7F-B92B-428C-96DD-28D29D4151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E5BBD1C-B958-4DEC-A1C1-1B493824ED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BD176C8-AD0F-4E3B-A794-0E4E700C6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08703-7462-4AAB-A7F2-FFFF560758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37ED8455-767D-409E-ABD7-DFC1E4ED67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3B5BB3B4-C0FD-46A2-AA13-DEEE1CA147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AA1A81AD-11F6-4E57-ABB2-A030C7AD02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1ECFC9-F70E-469C-9A2C-C9B2548E05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22682DCF-15E2-4D5D-8406-F9B4E19FC6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7D7676A1-057C-4BD7-B676-ED9903273C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E6A2E2C4-C71B-4450-B6C1-F63B071695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C9B82041-F8D7-4028-9D87-58F0552984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62FDF98D-AA63-4FE6-A45A-8953A54888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B50BA2-220E-46CF-96D4-7A4BED2814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0899FDA3-D3DB-4A35-8034-A6E54549ED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B355380F-3044-46AE-894C-B02D1C6946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AEBD2D3B-CFDB-4CF6-9777-60431A8BDE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E6CFF777-6FAE-4B73-BE50-B27B3D656A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5D8CF7A1-C79F-457D-868E-3A9F8158E6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D8D32467-08DA-4E3C-AC96-F2D1EF004C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F8B1E8DB-415F-48D9-8F31-3E7132D646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96E0FE-252E-4964-81FD-896DB4796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BD9365E6-92B1-4C41-BF71-551E248535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E78FA2-FFF8-413E-A250-F1BAFB5CFB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05C724A6-03C6-4A56-94FA-D898798215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1802050F-0AE1-496D-B742-BFD6C0C95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D69DEC96-526C-4281-9792-87A2E8C34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C370C2EC-74AF-4954-92A1-D44AE691C5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00488DB3-BB05-4083-8CFA-DEFE276224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5AD0CC30-991B-4B09-BDD3-48896C12B9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A98E1E43-2168-4632-B406-BDAE6BB98F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B9D3F2BF-E0CB-4856-BAD1-D7573DF922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190C83DB-2262-4189-9A78-0FC9C51605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39D9A3BB-5576-42EA-8918-CE21F21FDF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8C511C-E2FD-4F90-866C-810D9F79AB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1734BCDE-7EA2-4FA0-A006-113FB9AFDB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8C78EB24-CB7A-4862-8234-FE7F3C8407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B5D537A4-AE33-400D-88D0-B1CCBE8908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D06D64F9-0206-4D0F-9DFE-88EA1885C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1EBF7D1D-FD53-4EA1-B13B-FB620FA21B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E7A98C13-541B-45B3-9D3D-3BF6F6E4FA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FA67781B-B008-479D-9CE0-D44F44759B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601EE67A-E7ED-45C2-B428-46E301E4A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92D3191B-E232-4EE8-97C0-EDD0F582E1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0F656F08-467F-4146-89F5-692072BC13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DEAE8-A198-40AC-8B8E-D834463551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823E4169-E55F-4F2F-B482-7B8C29F592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7E4AD5EA-A3FC-4207-9371-726EBADE12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DF955839-70B4-4840-887C-2B1C10C82E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B320D4-8639-4EC7-AEAE-5DABF7080D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8C0E97-3633-4966-BB70-0844D93077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61A6B-7ADD-41D8-8113-2959203EBD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63C804-A1F4-4C0B-B20D-D41323E466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C84057-3980-4117-A8FF-E9890D2180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9F5D4B-16E2-4834-BCE5-60DC46A39E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D21306-7B70-4803-9261-EC7DC95052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84C678-A362-44CE-951D-CA8BD9765B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8AA3FF-2653-475A-8706-D900318981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5DD41F-C1FE-42B7-9088-36821B7C8B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E8E048-E671-4B82-AD47-605257421B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010475-B683-4EE1-ACAE-F40ED87373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BAFAA0-6206-439B-A2E3-461A8EE45C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051BA1-5F29-484F-97A3-FC687CA1AE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EC86BD-B14B-4A4D-8A10-E95B0119F1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3818F6-B277-4C57-AD44-D80BCE3593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8B9A9B-7E0C-4766-97F3-118106ABF4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46B451-F737-4136-9D2C-8F5CFD73FF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69709E-98A6-4498-8E53-B50EC81050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51780D-A2D0-484A-A817-CEE198220C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11E6DF-9CB5-4C02-BE25-83B4492E77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123143-40C7-48C9-9D6A-CCB742C1AC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ED38C4-9D04-4934-A238-F9C1B8311D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AFC414-653A-48EC-99DA-08CCEE618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37DB77-39F0-4602-A059-D0E6CDA6E4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87C626-7526-48B5-8F84-43A70DC8FA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76C0A4-8126-40C2-840E-1ADCE3ED7A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667D40-0076-4611-9EC3-56EFACCEA4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E324F4-AF57-4C2E-90E2-772F74B4EB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8BD534-2CAA-4F6F-9EBF-D871239544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88E678-36BA-4410-936C-C810167E8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D46D976-8E33-46B1-A5CA-2E219BA6F5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DC035C6-9183-4EA1-A0F2-A6B0D70897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DF35D7F-274D-4C54-88F0-3BC711D1E9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E95E82-EA65-4528-9060-DD63D4B402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A63C10-B3E3-4934-BA9F-EEAA01D25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306C13B-50FD-43EA-876D-E96D4E4209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C7266A-15FD-4FA4-B021-404C816F4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DC770BD-4415-4C3A-91EC-2EC190EEE3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52407B7-F74C-4661-A691-AEBE3B6C2F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7D6596-43D8-4F74-B1C9-EFAF1E9C58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F832D1-9089-41EA-AE89-764379F3C7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59CDE9-60B5-4401-879D-5AD6F1429B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4B35DE9-DE72-4763-B259-7E4DF9A21D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2D31F17-25A9-4EFB-962B-EDF20875F7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02F9529-B483-4F17-8A5F-CC15B5B0D1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9883F14-F135-46A5-8BF5-BBE6FC08F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036F16B-0A92-4CF8-977D-204897E02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559E21-62F0-447A-A52B-5EA26F860B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AD3F0E3-AB68-4BF7-AA26-64C423EA87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777275E-66FD-4D95-BA6D-07BE00B1FF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1C9BE19-8EF5-4AA3-A283-497F93BFC6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09B580-79E5-4684-9FC1-83143D93A7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8737B46-4E12-444D-A9FF-073EE458E3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8BC6216-04FE-4A8B-B662-3C13E529D1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E6AADB5-3F88-4EAE-9005-B0B53F5774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2CF7FF3-676A-4654-85A2-5F68DB16B2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165627E-2EAF-4868-95ED-2532F44CC1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2C69A6E-4D4C-44B4-9FA8-F742C9B8D9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08DA94E-F92A-429B-A00B-424F08F2C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2DCE6DC-912D-4046-A262-0A7290783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CB9E795-D8E1-4F6F-AE9B-6BA9A7D52B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868FEAA-A2FA-4611-95BC-2E16A9CABA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447B39-64B7-4714-A375-5BCE70B03A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0D8FDA3-FBC4-418F-9066-66B1706690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8CD4B35-0BA4-4EDD-8209-31249442E3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E9AB3AA-FB5A-4A1D-BCD2-C96BA72C8A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8E0B5AD-E221-43E6-A8C6-C29D38EC7F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6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9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2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5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8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1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4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7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9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31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Rechteck 55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" name="Gruppieren 56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6" name="Gerader Verbinder 57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feld 58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8" name="Gruppieren 59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39" name="Gerader Verbinder 60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Textfeld 61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1" name="Gruppieren 62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42" name="Gerader Verbinder 63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Textfeld 64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4" name="Gruppieren 65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45" name="Gerader Verbinder 66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Textfeld 67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7" name="Gruppieren 68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48" name="Gerader Verbinder 69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Textfeld 70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0" name="Gruppieren 71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51" name="Gerader Verbinder 72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extfeld 73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3" name="Gruppieren 74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54" name="Gerader Verbinder 75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extfeld 76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" name="Gruppieren 77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57" name="Gerader Verbinder 78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Textfeld 79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9" name="Gruppieren 80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60" name="Gerader Verbinder 81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Textfeld 82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2" name="Gerader Verbinder 83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" name="Gruppieren 84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64" name="Gerader Verbinder 85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Textfeld 86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6" name="Freihandform: Form 87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68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09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010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12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013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15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016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18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019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0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1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022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4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025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7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028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30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031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33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034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5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036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7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038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040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PlaceHolder 1"/>
          <p:cNvSpPr>
            <a:spLocks noGrp="1"/>
          </p:cNvSpPr>
          <p:nvPr>
            <p:ph type="ftr" idx="25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sldNum" idx="26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B937E-69F5-4267-9279-3B8B809C21C9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dt" idx="27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0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3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84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085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87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088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9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0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091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2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3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094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5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6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097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8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9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100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1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02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103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4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05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106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7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08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109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0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11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2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113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4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15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8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119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0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21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122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3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24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125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6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27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128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9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30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131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2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33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134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5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36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137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8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39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140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1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42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143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4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45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6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147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8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49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50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1151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0" name="PlaceHolder 1"/>
          <p:cNvSpPr>
            <a:spLocks noGrp="1"/>
          </p:cNvSpPr>
          <p:nvPr>
            <p:ph type="ftr" idx="28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 type="sldNum" idx="29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D1449-B8F6-4B0B-BFA5-625C27BF05CC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dt" idx="30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0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24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5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4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24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8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4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25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1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5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25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4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5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25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7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5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25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0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6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26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3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6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26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6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6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26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9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27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7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27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274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PlaceHolder 1"/>
          <p:cNvSpPr>
            <a:spLocks noGrp="1"/>
          </p:cNvSpPr>
          <p:nvPr>
            <p:ph type="ftr" idx="31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276" name="PlaceHolder 2"/>
          <p:cNvSpPr>
            <a:spLocks noGrp="1"/>
          </p:cNvSpPr>
          <p:nvPr>
            <p:ph type="sldNum" idx="32"/>
          </p:nvPr>
        </p:nvSpPr>
        <p:spPr>
          <a:xfrm>
            <a:off x="8603280" y="6634800"/>
            <a:ext cx="153000" cy="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63BADF-9C4C-434A-BCCE-E5DDB06F2005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dt" idx="33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7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8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319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1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322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4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325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7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328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0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331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3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334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6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337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9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340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42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343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345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46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347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349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PlaceHolder 1"/>
          <p:cNvSpPr>
            <a:spLocks noGrp="1"/>
          </p:cNvSpPr>
          <p:nvPr>
            <p:ph type="ftr" idx="34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 type="sldNum" idx="35"/>
          </p:nvPr>
        </p:nvSpPr>
        <p:spPr>
          <a:xfrm>
            <a:off x="8603280" y="6634800"/>
            <a:ext cx="153000" cy="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6DC0B-E5DF-46F0-BC50-8DF5691891E3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352" name="PlaceHolder 3"/>
          <p:cNvSpPr>
            <a:spLocks noGrp="1"/>
          </p:cNvSpPr>
          <p:nvPr>
            <p:ph type="dt" idx="36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39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9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39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9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40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0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40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0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40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0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40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1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41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1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41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1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41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42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42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424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PlaceHolder 1"/>
          <p:cNvSpPr>
            <a:spLocks noGrp="1"/>
          </p:cNvSpPr>
          <p:nvPr>
            <p:ph type="ftr" idx="37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426" name="PlaceHolder 2"/>
          <p:cNvSpPr>
            <a:spLocks noGrp="1"/>
          </p:cNvSpPr>
          <p:nvPr>
            <p:ph type="sldNum" idx="38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C8B064-AC7B-4346-AEBE-D6AF91C4DCA8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427" name="PlaceHolder 3"/>
          <p:cNvSpPr>
            <a:spLocks noGrp="1"/>
          </p:cNvSpPr>
          <p:nvPr>
            <p:ph type="dt" idx="39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2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68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469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71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472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74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475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77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478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0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481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3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484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6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487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9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490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92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493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495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6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497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499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Rechteck 6"/>
          <p:cNvSpPr/>
          <p:nvPr/>
        </p:nvSpPr>
        <p:spPr>
          <a:xfrm>
            <a:off x="388800" y="1631160"/>
            <a:ext cx="8367480" cy="4568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PlaceHolder 1"/>
          <p:cNvSpPr>
            <a:spLocks noGrp="1"/>
          </p:cNvSpPr>
          <p:nvPr>
            <p:ph type="ftr" idx="40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sldNum" idx="41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969F9-0B6F-4733-A5A4-6910D0542D7D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dt" idx="42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0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4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545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47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548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9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50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551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2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53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554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5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56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557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8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59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560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1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62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563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4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65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566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7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68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569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0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571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2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573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4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575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8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579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0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81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582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3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84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585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6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87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588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9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90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591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2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93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594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5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96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597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8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99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600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1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02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603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4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605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6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607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8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609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0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1611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0" name="PlaceHolder 1"/>
          <p:cNvSpPr>
            <a:spLocks noGrp="1"/>
          </p:cNvSpPr>
          <p:nvPr>
            <p:ph type="ftr" idx="43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661" name="PlaceHolder 2"/>
          <p:cNvSpPr>
            <a:spLocks noGrp="1"/>
          </p:cNvSpPr>
          <p:nvPr>
            <p:ph type="sldNum" idx="44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033BF8-30F4-44A3-B293-534DF0ABCBF8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662" name="PlaceHolder 3"/>
          <p:cNvSpPr>
            <a:spLocks noGrp="1"/>
          </p:cNvSpPr>
          <p:nvPr>
            <p:ph type="dt" idx="45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6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0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70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5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0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70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8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0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71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1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1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71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4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1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71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7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1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71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0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2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72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3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2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72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6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2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72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9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73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73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3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734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PlaceHolder 1"/>
          <p:cNvSpPr>
            <a:spLocks noGrp="1"/>
          </p:cNvSpPr>
          <p:nvPr>
            <p:ph type="ftr" idx="46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736" name="PlaceHolder 2"/>
          <p:cNvSpPr>
            <a:spLocks noGrp="1"/>
          </p:cNvSpPr>
          <p:nvPr>
            <p:ph type="sldNum" idx="47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0BC9A2-2D79-4126-864E-49CA54793CCF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737" name="PlaceHolder 3"/>
          <p:cNvSpPr>
            <a:spLocks noGrp="1"/>
          </p:cNvSpPr>
          <p:nvPr>
            <p:ph type="dt" idx="48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3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78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779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0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81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782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3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84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785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6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87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788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9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90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791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2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93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794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5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96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797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8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99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800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1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02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803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4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05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06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807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8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09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PlaceHolder 1"/>
          <p:cNvSpPr>
            <a:spLocks noGrp="1"/>
          </p:cNvSpPr>
          <p:nvPr>
            <p:ph type="ftr" idx="49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sldNum" idx="50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1FF172-606D-4A62-B4C7-BB6A3C2D59B3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dt" idx="51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1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5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85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5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5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85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8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5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86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1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6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86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4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6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86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7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6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86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0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7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87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3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7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87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6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7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87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9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8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88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3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84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PlaceHolder 1"/>
          <p:cNvSpPr>
            <a:spLocks noGrp="1"/>
          </p:cNvSpPr>
          <p:nvPr>
            <p:ph type="ftr" idx="52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sldNum" idx="53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396A0C-AE8E-4D32-9DD5-7F3737970E1E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887" name="PlaceHolder 3"/>
          <p:cNvSpPr>
            <a:spLocks noGrp="1"/>
          </p:cNvSpPr>
          <p:nvPr>
            <p:ph type="dt" idx="54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58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0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61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3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64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6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67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9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70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2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73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5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76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8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79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1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82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4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5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86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8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1"/>
          <p:cNvSpPr>
            <a:spLocks noGrp="1"/>
          </p:cNvSpPr>
          <p:nvPr>
            <p:ph type="ftr" idx="1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2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756A6C-ACB9-4073-B5F9-3464C8A0FF6E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3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7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8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929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0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31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932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3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34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935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6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37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938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9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40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941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2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43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944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5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46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947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8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49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950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1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52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953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4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955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56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957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8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959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PlaceHolder 1"/>
          <p:cNvSpPr>
            <a:spLocks noGrp="1"/>
          </p:cNvSpPr>
          <p:nvPr>
            <p:ph type="ftr" idx="55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61" name="PlaceHolder 2"/>
          <p:cNvSpPr>
            <a:spLocks noGrp="1"/>
          </p:cNvSpPr>
          <p:nvPr>
            <p:ph type="sldNum" idx="56"/>
          </p:nvPr>
        </p:nvSpPr>
        <p:spPr>
          <a:xfrm>
            <a:off x="8603280" y="6634800"/>
            <a:ext cx="153000" cy="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223376-0E18-4331-88E1-413DEE453D7E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62" name="PlaceHolder 3"/>
          <p:cNvSpPr>
            <a:spLocks noGrp="1"/>
          </p:cNvSpPr>
          <p:nvPr>
            <p:ph type="dt" idx="57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96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2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00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5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0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00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8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0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01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1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1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01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4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1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01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7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1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01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0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2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02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3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2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02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6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2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02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9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03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3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03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3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034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6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37" name="Gruppieren 10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038" name="Gerader Verbinder 11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9" name="Textfeld 12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40" name="Gruppieren 13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041" name="Gerader Verbinder 14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2" name="Textfeld 15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43" name="Gruppieren 16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044" name="Gerader Verbinder 17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5" name="Textfeld 18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46" name="Gruppieren 19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047" name="Gerader Verbinder 20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8" name="Textfeld 21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49" name="Gruppieren 22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050" name="Gerader Verbinder 23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1" name="Textfeld 24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52" name="Gruppieren 25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053" name="Gerader Verbinder 26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4" name="Textfeld 27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55" name="Gruppieren 28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056" name="Gerader Verbinder 29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7" name="Textfeld 30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58" name="Gruppieren 31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059" name="Gerader Verbinder 32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0" name="Textfeld 33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61" name="Gruppieren 34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062" name="Gerader Verbinder 35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3" name="Textfeld 36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064" name="Gerader Verbinder 37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5" name="Gruppieren 38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066" name="Gerader Verbinder 39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7" name="Textfeld 40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068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PlaceHolder 1"/>
          <p:cNvSpPr>
            <a:spLocks noGrp="1"/>
          </p:cNvSpPr>
          <p:nvPr>
            <p:ph type="ftr" idx="58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070" name="PlaceHolder 2"/>
          <p:cNvSpPr>
            <a:spLocks noGrp="1"/>
          </p:cNvSpPr>
          <p:nvPr>
            <p:ph type="sldNum" idx="59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491026-AFF8-423C-A11B-9458CE474075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071" name="PlaceHolder 3"/>
          <p:cNvSpPr>
            <a:spLocks noGrp="1"/>
          </p:cNvSpPr>
          <p:nvPr>
            <p:ph type="dt" idx="60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07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1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2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113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4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15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116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7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18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119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0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21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122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3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24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125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6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27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128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9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30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131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2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33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134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5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36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137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8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139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40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141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2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143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Rechteck 59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45" name="Gruppieren 55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146" name="Gerader Verbinder 61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7" name="Textfeld 62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48" name="Gruppieren 63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149" name="Gerader Verbinder 6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0" name="Textfeld 6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51" name="Gruppieren 6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152" name="Gerader Verbinder 6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3" name="Textfeld 6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54" name="Gruppieren 7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155" name="Gerader Verbinder 7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6" name="Textfeld 7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57" name="Gruppieren 7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158" name="Gerader Verbinder 7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9" name="Textfeld 7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60" name="Gruppieren 7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161" name="Gerader Verbinder 7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2" name="Textfeld 7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63" name="Gruppieren 7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164" name="Gerader Verbinder 8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5" name="Textfeld 8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66" name="Gruppieren 8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167" name="Gerader Verbinder 8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8" name="Textfeld 8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69" name="Gruppieren 85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170" name="Gerader Verbinder 8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1" name="Textfeld 8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172" name="Gerader Verbinder 88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3" name="Gruppieren 89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174" name="Gerader Verbinder 90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5" name="Textfeld 91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176" name="Freihandform: Form 92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7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2178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9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0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1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4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5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6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6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7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268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9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70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271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2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73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274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5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76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277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8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79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280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1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82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283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4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85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286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7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88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289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0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291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292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3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294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95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296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7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298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0" name="PlaceHolder 2"/>
          <p:cNvSpPr>
            <a:spLocks noGrp="1"/>
          </p:cNvSpPr>
          <p:nvPr>
            <p:ph type="dt" idx="61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301" name="PlaceHolder 3"/>
          <p:cNvSpPr>
            <a:spLocks noGrp="1"/>
          </p:cNvSpPr>
          <p:nvPr>
            <p:ph type="ftr" idx="62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302" name="PlaceHolder 4"/>
          <p:cNvSpPr>
            <a:spLocks noGrp="1"/>
          </p:cNvSpPr>
          <p:nvPr>
            <p:ph type="sldNum" idx="63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99924E-4117-4949-A992-6B0018E05210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303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4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05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306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7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08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309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0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11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312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3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14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315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6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17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318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9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20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321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2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23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324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5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26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327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8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29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330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1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332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3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334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5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336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7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2338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0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4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3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5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6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8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5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26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427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8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29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430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1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32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433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4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35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436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7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38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439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0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41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442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3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44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445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6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47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448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9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50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451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2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453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54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455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6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457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PlaceHolder 1"/>
          <p:cNvSpPr>
            <a:spLocks noGrp="1"/>
          </p:cNvSpPr>
          <p:nvPr>
            <p:ph type="body"/>
          </p:nvPr>
        </p:nvSpPr>
        <p:spPr>
          <a:xfrm>
            <a:off x="0" y="1628640"/>
            <a:ext cx="9143640" cy="522900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9" name="PlaceHolder 2"/>
          <p:cNvSpPr>
            <a:spLocks noGrp="1"/>
          </p:cNvSpPr>
          <p:nvPr>
            <p:ph type="body"/>
          </p:nvPr>
        </p:nvSpPr>
        <p:spPr>
          <a:xfrm>
            <a:off x="0" y="1628640"/>
            <a:ext cx="9143640" cy="5229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0" name="PlaceHolder 3"/>
          <p:cNvSpPr>
            <a:spLocks noGrp="1"/>
          </p:cNvSpPr>
          <p:nvPr>
            <p:ph type="title"/>
          </p:nvPr>
        </p:nvSpPr>
        <p:spPr>
          <a:xfrm>
            <a:off x="390240" y="3042360"/>
            <a:ext cx="37321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</a:pPr>
            <a:r>
              <a:rPr b="1" lang="de-DE" sz="4950" spc="-1" strike="noStrike">
                <a:solidFill>
                  <a:srgbClr val="ffffff"/>
                </a:solidFill>
                <a:latin typeface="Arial"/>
              </a:rPr>
              <a:t>Willkommen</a:t>
            </a:r>
            <a:endParaRPr b="0" lang="de-DE" sz="4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1" name="Rechteck 55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62" name="Gruppieren 56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463" name="Gerader Verbinder 57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4" name="Textfeld 58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65" name="Gruppieren 59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466" name="Gerader Verbinder 60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7" name="Textfeld 61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68" name="Gruppieren 62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469" name="Gerader Verbinder 63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0" name="Textfeld 64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71" name="Gruppieren 65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472" name="Gerader Verbinder 66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3" name="Textfeld 67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74" name="Gruppieren 68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475" name="Gerader Verbinder 69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6" name="Textfeld 70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77" name="Gruppieren 71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478" name="Gerader Verbinder 72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9" name="Textfeld 73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80" name="Gruppieren 74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481" name="Gerader Verbinder 75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2" name="Textfeld 76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83" name="Gruppieren 77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484" name="Gerader Verbinder 78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5" name="Textfeld 79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86" name="Gruppieren 80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487" name="Gerader Verbinder 81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8" name="Textfeld 82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489" name="Gerader Verbinder 83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90" name="Gruppieren 84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491" name="Gerader Verbinder 85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2" name="Textfeld 86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493" name="Freihandform: Form 87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4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2495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4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7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8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9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0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1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2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3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4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6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1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82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583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4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85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586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7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88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589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0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91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592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3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94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595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6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97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598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9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00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601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2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03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604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5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06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607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8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609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10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611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2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613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5" name="PlaceHolder 2"/>
          <p:cNvSpPr>
            <a:spLocks noGrp="1"/>
          </p:cNvSpPr>
          <p:nvPr>
            <p:ph type="dt" idx="64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616" name="PlaceHolder 3"/>
          <p:cNvSpPr>
            <a:spLocks noGrp="1"/>
          </p:cNvSpPr>
          <p:nvPr>
            <p:ph type="ftr" idx="65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617" name="PlaceHolder 4"/>
          <p:cNvSpPr>
            <a:spLocks noGrp="1"/>
          </p:cNvSpPr>
          <p:nvPr>
            <p:ph type="sldNum" idx="66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7CEE10-D97B-40BB-9C0D-214CDE7D11EC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618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9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20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621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2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23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624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5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26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627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8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29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630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1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32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633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4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35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636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7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38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639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0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41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642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3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44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645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6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647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48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649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0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651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52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2653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4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5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6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7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8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9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0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1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2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3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4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5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6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7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8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9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0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1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2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3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6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0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1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2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5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6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7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8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9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0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1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2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3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4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7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9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0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0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41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742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3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44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745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6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47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748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9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50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751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2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53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754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5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56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757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8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59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760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1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62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763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4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65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766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7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768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69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770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1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772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3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4" name="PlaceHolder 2"/>
          <p:cNvSpPr>
            <a:spLocks noGrp="1"/>
          </p:cNvSpPr>
          <p:nvPr>
            <p:ph type="dt" idx="67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775" name="PlaceHolder 3"/>
          <p:cNvSpPr>
            <a:spLocks noGrp="1"/>
          </p:cNvSpPr>
          <p:nvPr>
            <p:ph type="ftr" idx="68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776" name="PlaceHolder 4"/>
          <p:cNvSpPr>
            <a:spLocks noGrp="1"/>
          </p:cNvSpPr>
          <p:nvPr>
            <p:ph type="sldNum" idx="69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066058-2EC1-48DF-96E1-FD9999850963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777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8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79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780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1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82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783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4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85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786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7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88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789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0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91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792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3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94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795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6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797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798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9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800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801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2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803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804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5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806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07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808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9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810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11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2812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3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4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5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6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7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8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9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0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1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2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3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4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5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6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7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8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9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0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1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2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3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4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5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6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7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8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9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0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1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2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3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4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5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6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7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8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9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0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1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2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3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4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5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6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7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8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9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0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2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233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5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236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8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239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1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42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4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45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47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48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0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51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3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54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56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57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59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0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61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63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PlaceHolder 1"/>
          <p:cNvSpPr>
            <a:spLocks noGrp="1"/>
          </p:cNvSpPr>
          <p:nvPr>
            <p:ph type="ftr" idx="4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5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25C43E-00EC-4BF7-BAAF-B4F3ABA5FF20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6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7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08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10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311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13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314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16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317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19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320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22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323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25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326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28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329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31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332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34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5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336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38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1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42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44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345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47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348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50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351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53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354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56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357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59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360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62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363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65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366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68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9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370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72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374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PlaceHolder 1"/>
          <p:cNvSpPr>
            <a:spLocks noGrp="1"/>
          </p:cNvSpPr>
          <p:nvPr>
            <p:ph type="ftr" idx="7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ldNum" idx="8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DF39B-01FB-4F19-B631-0320713DFBB7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dt" idx="9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6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467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69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470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72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473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75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476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78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479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81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482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84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485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87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488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90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491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493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4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495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497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PlaceHolder 1"/>
          <p:cNvSpPr>
            <a:spLocks noGrp="1"/>
          </p:cNvSpPr>
          <p:nvPr>
            <p:ph type="ftr" idx="10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ldNum" idx="11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873A71-19A5-4A93-937C-ABE2E087B0FD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dt" idx="12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1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542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44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545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47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548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0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551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3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554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6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557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9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560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2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563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5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566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568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9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570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572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5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576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78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579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81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582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84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585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87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588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90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591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93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594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96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597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99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600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02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3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604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06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7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608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7" name="PlaceHolder 1"/>
          <p:cNvSpPr>
            <a:spLocks noGrp="1"/>
          </p:cNvSpPr>
          <p:nvPr>
            <p:ph type="ftr" idx="13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sldNum" idx="14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3EFC3C-1BB9-4D50-8ECE-CDA16E49723D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dt" idx="15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00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701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03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704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06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707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09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710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12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713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15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716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18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719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21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722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24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725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727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8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729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731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PlaceHolder 1"/>
          <p:cNvSpPr>
            <a:spLocks noGrp="1"/>
          </p:cNvSpPr>
          <p:nvPr>
            <p:ph type="ftr" idx="16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sldNum" idx="17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5D7843-8120-4013-9B35-DA50016C9809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dt" idx="18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5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776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7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78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779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81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782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84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785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87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788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0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791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3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794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6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797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9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800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02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3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804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06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9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810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12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813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15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816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18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819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21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822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24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825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27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828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30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831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33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834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36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37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838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9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40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1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842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1" name="PlaceHolder 1"/>
          <p:cNvSpPr>
            <a:spLocks noGrp="1"/>
          </p:cNvSpPr>
          <p:nvPr>
            <p:ph type="ftr" idx="19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sldNum" idx="20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3ED5A-1389-453B-978A-ED9804DA8582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dt" idx="21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Rechteck 6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Rechteck 8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4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935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6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37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938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9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0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941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2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3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944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5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6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947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9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950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1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52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953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55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956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7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58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959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0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961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2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963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965" name="Freihandform: Form 43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PlaceHolder 1"/>
          <p:cNvSpPr>
            <a:spLocks noGrp="1"/>
          </p:cNvSpPr>
          <p:nvPr>
            <p:ph type="ftr" idx="22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sldNum" idx="23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6BFAF-1648-4427-912C-D3506E350A29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dt" idx="24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7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cdc.gov/brfss/about/brfss_faq.htm" TargetMode="External"/><Relationship Id="rId2" Type="http://schemas.openxmlformats.org/officeDocument/2006/relationships/hyperlink" Target="https://gdc.cancer.gov/about-gdc" TargetMode="External"/><Relationship Id="rId3" Type="http://schemas.openxmlformats.org/officeDocument/2006/relationships/hyperlink" Target="https://www.ncbi.nlm.nih.gov/pmc/articles/PMC8459824/" TargetMode="External"/><Relationship Id="rId4" Type="http://schemas.openxmlformats.org/officeDocument/2006/relationships/slideLayout" Target="../slideLayouts/slideLayout9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8" name="Bildplatzhalter 1" descr="Ein Bild, das Text, Geschirr enthält.&#10;&#10;Automatisch generierte Beschreibung"/>
          <p:cNvPicPr/>
          <p:nvPr/>
        </p:nvPicPr>
        <p:blipFill>
          <a:blip r:embed="rId1"/>
          <a:srcRect l="652" t="20301" r="20952" b="0"/>
          <a:stretch/>
        </p:blipFill>
        <p:spPr>
          <a:xfrm>
            <a:off x="0" y="1628640"/>
            <a:ext cx="9143640" cy="5229000"/>
          </a:xfrm>
          <a:prstGeom prst="rect">
            <a:avLst/>
          </a:prstGeom>
          <a:ln w="0">
            <a:noFill/>
          </a:ln>
        </p:spPr>
      </p:pic>
      <p:sp>
        <p:nvSpPr>
          <p:cNvPr id="2899" name="PlaceHolder 1"/>
          <p:cNvSpPr>
            <a:spLocks noGrp="1"/>
          </p:cNvSpPr>
          <p:nvPr>
            <p:ph/>
          </p:nvPr>
        </p:nvSpPr>
        <p:spPr>
          <a:xfrm>
            <a:off x="-2880" y="1625760"/>
            <a:ext cx="9143640" cy="522900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0" name="PlaceHolder 2"/>
          <p:cNvSpPr>
            <a:spLocks noGrp="1"/>
          </p:cNvSpPr>
          <p:nvPr>
            <p:ph type="title"/>
          </p:nvPr>
        </p:nvSpPr>
        <p:spPr>
          <a:xfrm>
            <a:off x="390240" y="3042360"/>
            <a:ext cx="84128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0000"/>
              </a:lnSpc>
              <a:spcBef>
                <a:spcPts val="1417"/>
              </a:spcBef>
              <a:buNone/>
            </a:pPr>
            <a:r>
              <a:rPr b="1" lang="de-DE" sz="4000" spc="-1" strike="noStrike">
                <a:solidFill>
                  <a:srgbClr val="ffffff"/>
                </a:solidFill>
                <a:latin typeface="Arial"/>
              </a:rPr>
              <a:t>Project ‚BRFC‘</a:t>
            </a:r>
            <a:br>
              <a:rPr sz="4000"/>
            </a:br>
            <a:r>
              <a:rPr b="1" lang="de-DE" sz="4000" spc="-1" strike="noStrike">
                <a:solidFill>
                  <a:srgbClr val="ffffff"/>
                </a:solidFill>
                <a:latin typeface="Arial"/>
              </a:rPr>
              <a:t>Behavior Risk Factors &amp; Cancer</a:t>
            </a:r>
            <a:endParaRPr b="0" lang="de-DE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1" name=""/>
          <p:cNvSpPr/>
          <p:nvPr/>
        </p:nvSpPr>
        <p:spPr>
          <a:xfrm>
            <a:off x="400320" y="5868720"/>
            <a:ext cx="2694960" cy="4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Agnes Thanbichler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02" name=""/>
          <p:cNvSpPr/>
          <p:nvPr/>
        </p:nvSpPr>
        <p:spPr>
          <a:xfrm>
            <a:off x="853920" y="5754960"/>
            <a:ext cx="307044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r>
              <a:rPr b="1" lang="de-DE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nilapalin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903" name="" descr=""/>
          <p:cNvPicPr/>
          <p:nvPr/>
        </p:nvPicPr>
        <p:blipFill>
          <a:blip r:embed="rId2"/>
          <a:stretch/>
        </p:blipFill>
        <p:spPr>
          <a:xfrm>
            <a:off x="473760" y="6291000"/>
            <a:ext cx="349560" cy="3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PlaceHolder 1"/>
          <p:cNvSpPr>
            <a:spLocks noGrp="1"/>
          </p:cNvSpPr>
          <p:nvPr>
            <p:ph type="dt" idx="82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24CB69-98BF-447E-A4D5-E0231B9C26E9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39" name="PlaceHolder 2"/>
          <p:cNvSpPr>
            <a:spLocks noGrp="1"/>
          </p:cNvSpPr>
          <p:nvPr>
            <p:ph type="ftr" idx="83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940" name="PlaceHolder 3"/>
          <p:cNvSpPr>
            <a:spLocks noGrp="1"/>
          </p:cNvSpPr>
          <p:nvPr>
            <p:ph type="sldNum" idx="84"/>
          </p:nvPr>
        </p:nvSpPr>
        <p:spPr>
          <a:xfrm>
            <a:off x="8603280" y="6634800"/>
            <a:ext cx="153000" cy="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1B0BE5-861F-49B4-BA1F-F0F2254339C6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41" name="PlaceHolder 4"/>
          <p:cNvSpPr>
            <a:spLocks noGrp="1"/>
          </p:cNvSpPr>
          <p:nvPr>
            <p:ph/>
          </p:nvPr>
        </p:nvSpPr>
        <p:spPr>
          <a:xfrm>
            <a:off x="388800" y="1631880"/>
            <a:ext cx="2675880" cy="1562040"/>
          </a:xfrm>
          <a:prstGeom prst="rect">
            <a:avLst/>
          </a:prstGeom>
          <a:noFill/>
          <a:ln w="0">
            <a:noFill/>
          </a:ln>
        </p:spPr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age groups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BRFSS data is aggregating to age groups, therefore GDC data is also aggregated to those age groups with feature age at diagnosis.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42" name="PlaceHolder 5"/>
          <p:cNvSpPr>
            <a:spLocks noGrp="1"/>
          </p:cNvSpPr>
          <p:nvPr>
            <p:ph/>
          </p:nvPr>
        </p:nvSpPr>
        <p:spPr>
          <a:xfrm>
            <a:off x="3234600" y="1631160"/>
            <a:ext cx="5682960" cy="4568760"/>
          </a:xfrm>
          <a:prstGeom prst="rect">
            <a:avLst/>
          </a:prstGeom>
          <a:noFill/>
          <a:ln w="0">
            <a:noFill/>
          </a:ln>
        </p:spPr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Correlation BRFSS and Age at diagnosis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The correlation matrix shows correlation between: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Age at diagnosis and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Probability of muscle strengthening 2 or more days a week (-0.90)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Probability of no physical activity (0.94) 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Probability of overweight (0.83)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Other combination do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not show significant correlation.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43" name="PlaceHolder 6"/>
          <p:cNvSpPr>
            <a:spLocks noGrp="1"/>
          </p:cNvSpPr>
          <p:nvPr>
            <p:ph/>
          </p:nvPr>
        </p:nvSpPr>
        <p:spPr>
          <a:xfrm>
            <a:off x="388800" y="612000"/>
            <a:ext cx="5132520" cy="2178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Based on age at diagnosis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44" name="PlaceHolder 7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Correlation of BRFSS and Cancer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945" name="" descr=""/>
          <p:cNvPicPr/>
          <p:nvPr/>
        </p:nvPicPr>
        <p:blipFill>
          <a:blip r:embed="rId1"/>
          <a:stretch/>
        </p:blipFill>
        <p:spPr>
          <a:xfrm>
            <a:off x="214200" y="3148560"/>
            <a:ext cx="2821680" cy="2770200"/>
          </a:xfrm>
          <a:prstGeom prst="rect">
            <a:avLst/>
          </a:prstGeom>
          <a:ln w="0">
            <a:noFill/>
          </a:ln>
        </p:spPr>
      </p:pic>
      <p:sp>
        <p:nvSpPr>
          <p:cNvPr id="2946" name="Textplatzhalter 34"/>
          <p:cNvSpPr/>
          <p:nvPr/>
        </p:nvSpPr>
        <p:spPr>
          <a:xfrm>
            <a:off x="583560" y="5817600"/>
            <a:ext cx="267588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Patients with higher age most likely have also more mutated genes (related to obesity).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947" name="" descr=""/>
          <p:cNvPicPr/>
          <p:nvPr/>
        </p:nvPicPr>
        <p:blipFill>
          <a:blip r:embed="rId2"/>
          <a:stretch/>
        </p:blipFill>
        <p:spPr>
          <a:xfrm>
            <a:off x="5544360" y="3345120"/>
            <a:ext cx="3573000" cy="316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PlaceHolder 1"/>
          <p:cNvSpPr>
            <a:spLocks noGrp="1"/>
          </p:cNvSpPr>
          <p:nvPr>
            <p:ph type="dt" idx="85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22376E-F9E2-4D6D-9CB6-B4A993BAC17D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49" name="PlaceHolder 2"/>
          <p:cNvSpPr>
            <a:spLocks noGrp="1"/>
          </p:cNvSpPr>
          <p:nvPr>
            <p:ph type="ftr" idx="86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950" name="PlaceHolder 3"/>
          <p:cNvSpPr>
            <a:spLocks noGrp="1"/>
          </p:cNvSpPr>
          <p:nvPr>
            <p:ph type="sldNum" idx="87"/>
          </p:nvPr>
        </p:nvSpPr>
        <p:spPr>
          <a:xfrm>
            <a:off x="8603280" y="6634800"/>
            <a:ext cx="153000" cy="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B00772-FED5-4A22-B34D-3DEE43EC64ED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51" name="PlaceHolder 4"/>
          <p:cNvSpPr>
            <a:spLocks noGrp="1"/>
          </p:cNvSpPr>
          <p:nvPr>
            <p:ph/>
          </p:nvPr>
        </p:nvSpPr>
        <p:spPr>
          <a:xfrm>
            <a:off x="415080" y="560160"/>
            <a:ext cx="3839040" cy="270360"/>
          </a:xfrm>
          <a:prstGeom prst="rect">
            <a:avLst/>
          </a:prstGeom>
          <a:noFill/>
          <a:ln w="0">
            <a:noFill/>
          </a:ln>
        </p:spPr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Binary classification - Logistic Regression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952" name="PlaceHolder 5"/>
          <p:cNvSpPr>
            <a:spLocks noGrp="1"/>
          </p:cNvSpPr>
          <p:nvPr>
            <p:ph/>
          </p:nvPr>
        </p:nvSpPr>
        <p:spPr>
          <a:xfrm>
            <a:off x="415080" y="830880"/>
            <a:ext cx="8786520" cy="2178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Is there a mutation in one or more genes given behavioral risk factors, age, primary site and disease type?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53" name="PlaceHolder 6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Classification</a:t>
            </a: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2954" name="Inhaltsplatzhalter 1"/>
          <p:cNvGraphicFramePr/>
          <p:nvPr/>
        </p:nvGraphicFramePr>
        <p:xfrm>
          <a:off x="398880" y="1380600"/>
          <a:ext cx="7862760" cy="2350800"/>
        </p:xfrm>
        <a:graphic>
          <a:graphicData uri="http://schemas.openxmlformats.org/drawingml/2006/table">
            <a:tbl>
              <a:tblPr/>
              <a:tblGrid>
                <a:gridCol w="2034720"/>
                <a:gridCol w="1457280"/>
                <a:gridCol w="1457280"/>
                <a:gridCol w="1457280"/>
                <a:gridCol w="1456560"/>
              </a:tblGrid>
              <a:tr h="47196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Logistic Regression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classification report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F1-Score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Support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0.90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0.47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0.85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0.91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macro avg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0.73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0.77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weighted avg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55" name="" descr=""/>
          <p:cNvPicPr/>
          <p:nvPr/>
        </p:nvPicPr>
        <p:blipFill>
          <a:blip r:embed="rId1"/>
          <a:stretch/>
        </p:blipFill>
        <p:spPr>
          <a:xfrm>
            <a:off x="402840" y="3827520"/>
            <a:ext cx="3544920" cy="2700360"/>
          </a:xfrm>
          <a:prstGeom prst="rect">
            <a:avLst/>
          </a:prstGeom>
          <a:ln w="0">
            <a:noFill/>
          </a:ln>
        </p:spPr>
      </p:pic>
      <p:sp>
        <p:nvSpPr>
          <p:cNvPr id="2956" name="Textplatzhalter 38"/>
          <p:cNvSpPr/>
          <p:nvPr/>
        </p:nvSpPr>
        <p:spPr>
          <a:xfrm>
            <a:off x="3963960" y="3824280"/>
            <a:ext cx="4993560" cy="26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Good precision for both classes (0: no mutation, 1: mutation), small number in False Positives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Drop in Recall and F1-Score for class 0 (no mutation): Some are classified as class 1 (mutated) but are class 0 (not mutated)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Tend to classify more towards class 1 (mutated).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ROC (Receiver Operator Curve) and AUC (Area under Curve) ok.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PlaceHolder 1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Conclusion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58" name="PlaceHolder 2"/>
          <p:cNvSpPr>
            <a:spLocks noGrp="1"/>
          </p:cNvSpPr>
          <p:nvPr>
            <p:ph/>
          </p:nvPr>
        </p:nvSpPr>
        <p:spPr>
          <a:xfrm>
            <a:off x="1872720" y="2836080"/>
            <a:ext cx="5399280" cy="21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41e42"/>
                </a:solidFill>
                <a:latin typeface="Arial"/>
              </a:rPr>
              <a:t>The report shows that mutations in genes related to obesity for patients with cancer diagnosis could potentially be linked to the behavioural risk factors.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41e42"/>
                </a:solidFill>
                <a:latin typeface="Arial"/>
              </a:rPr>
              <a:t>Further investigations needed and more (complete) data would be beneficial!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0D53C7B-71E8-4383-A0C9-84BB851F17B0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fld id="{D1EB7189-1F3B-44AB-B438-2C9E7EBB1B26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" name="Bildplatzhalter 7" descr="Ein Bild, das Text, Geschirr enthält.&#10;&#10;Automatisch generierte Beschreibung"/>
          <p:cNvPicPr/>
          <p:nvPr/>
        </p:nvPicPr>
        <p:blipFill>
          <a:blip r:embed="rId1"/>
          <a:srcRect l="652" t="20301" r="20952" b="0"/>
          <a:stretch/>
        </p:blipFill>
        <p:spPr>
          <a:xfrm>
            <a:off x="0" y="1628640"/>
            <a:ext cx="9143280" cy="5228640"/>
          </a:xfrm>
          <a:prstGeom prst="rect">
            <a:avLst/>
          </a:prstGeom>
          <a:ln w="0">
            <a:noFill/>
          </a:ln>
        </p:spPr>
      </p:pic>
      <p:sp>
        <p:nvSpPr>
          <p:cNvPr id="2960" name="PlaceHolder 1"/>
          <p:cNvSpPr>
            <a:spLocks noGrp="1"/>
          </p:cNvSpPr>
          <p:nvPr>
            <p:ph/>
          </p:nvPr>
        </p:nvSpPr>
        <p:spPr>
          <a:xfrm>
            <a:off x="0" y="1628640"/>
            <a:ext cx="9143280" cy="522864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t">
            <a:no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1" name="PlaceHolder 2"/>
          <p:cNvSpPr>
            <a:spLocks noGrp="1"/>
          </p:cNvSpPr>
          <p:nvPr>
            <p:ph/>
          </p:nvPr>
        </p:nvSpPr>
        <p:spPr>
          <a:xfrm>
            <a:off x="388800" y="2843280"/>
            <a:ext cx="8367480" cy="117072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ctr">
            <a:noAutofit/>
          </a:bodyPr>
          <a:p>
            <a:pPr algn="ct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3600" spc="-1" strike="noStrike">
                <a:solidFill>
                  <a:srgbClr val="ffffff"/>
                </a:solidFill>
                <a:latin typeface="Arial"/>
              </a:rPr>
              <a:t>Thank you for your attention!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Setting the context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2645B4CA-C6F6-42A1-A8A5-67B2DE801C31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p>
            <a:fld id="{B7115D45-EBF3-44EC-9896-2CF39C7C14F8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PlaceHolder 1"/>
          <p:cNvSpPr>
            <a:spLocks noGrp="1"/>
          </p:cNvSpPr>
          <p:nvPr>
            <p:ph type="dt" idx="70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1F766-FED0-4A4A-9913-D4B6F482E5CA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06" name="PlaceHolder 2"/>
          <p:cNvSpPr>
            <a:spLocks noGrp="1"/>
          </p:cNvSpPr>
          <p:nvPr>
            <p:ph type="ftr" idx="71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907" name="PlaceHolder 3"/>
          <p:cNvSpPr>
            <a:spLocks noGrp="1"/>
          </p:cNvSpPr>
          <p:nvPr>
            <p:ph type="sldNum" idx="72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462316-02CE-4B14-8BEF-705FB5A1983D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08" name="PlaceHolder 4"/>
          <p:cNvSpPr>
            <a:spLocks noGrp="1"/>
          </p:cNvSpPr>
          <p:nvPr>
            <p:ph/>
          </p:nvPr>
        </p:nvSpPr>
        <p:spPr>
          <a:xfrm>
            <a:off x="388800" y="1631160"/>
            <a:ext cx="836748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Cancer among leading causes of deaths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Behavioral risk factors for cancers rising: obesity, physical inactivity, diet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at least 13 types of cancer related to overweight or obesity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Lets combine cancer and behavioral risk factor datasets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and show a connection!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https://www.cancer.gov/about-cancer/causes-prevention/risk/obesity/obesity-fact-sheet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09" name="PlaceHolder 5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Setting the context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10" name="PlaceHolder 6"/>
          <p:cNvSpPr>
            <a:spLocks noGrp="1"/>
          </p:cNvSpPr>
          <p:nvPr>
            <p:ph/>
          </p:nvPr>
        </p:nvSpPr>
        <p:spPr>
          <a:xfrm>
            <a:off x="388800" y="612000"/>
            <a:ext cx="5132520" cy="2178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Get the idea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Hypotheses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5D9939F0-6748-4C79-8DAD-C82579BDCAC7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p>
            <a:fld id="{BE2AA8A8-AEC7-4C56-84FA-BA1D5462EDDC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PlaceHolder 1"/>
          <p:cNvSpPr>
            <a:spLocks noGrp="1"/>
          </p:cNvSpPr>
          <p:nvPr>
            <p:ph type="dt" idx="73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3F51B-2D45-4EA9-A0C1-D8C8F47325A5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13" name="PlaceHolder 2"/>
          <p:cNvSpPr>
            <a:spLocks noGrp="1"/>
          </p:cNvSpPr>
          <p:nvPr>
            <p:ph type="ftr" idx="74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914" name="PlaceHolder 3"/>
          <p:cNvSpPr>
            <a:spLocks noGrp="1"/>
          </p:cNvSpPr>
          <p:nvPr>
            <p:ph type="sldNum" idx="75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27E796-BC4D-41E2-A110-92D2D4D6A074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15" name="PlaceHolder 4"/>
          <p:cNvSpPr>
            <a:spLocks noGrp="1"/>
          </p:cNvSpPr>
          <p:nvPr>
            <p:ph/>
          </p:nvPr>
        </p:nvSpPr>
        <p:spPr>
          <a:xfrm>
            <a:off x="388800" y="1631160"/>
            <a:ext cx="836748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Behavioral risk factors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are influencing the chance to develop cancer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are influencing the chance of mutation(s) in genes which are related to obesity (and cancer)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2916" name="PlaceHolder 5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Hyptheses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17" name="PlaceHolder 6"/>
          <p:cNvSpPr>
            <a:spLocks noGrp="1"/>
          </p:cNvSpPr>
          <p:nvPr>
            <p:ph/>
          </p:nvPr>
        </p:nvSpPr>
        <p:spPr>
          <a:xfrm>
            <a:off x="388800" y="612000"/>
            <a:ext cx="5132520" cy="2178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Get the idea - be more precise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What data?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68BCCEF7-4438-433B-9CDD-636B485266BF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7"/>
          </p:nvPr>
        </p:nvSpPr>
        <p:spPr/>
        <p:txBody>
          <a:bodyPr/>
          <a:p>
            <a:fld id="{CD42038E-9F17-4A86-9184-3CBF571E429B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PlaceHolder 1"/>
          <p:cNvSpPr>
            <a:spLocks noGrp="1"/>
          </p:cNvSpPr>
          <p:nvPr>
            <p:ph type="dt" idx="76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B8F461-71E4-4B93-B801-1599575DF1A2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20" name="PlaceHolder 2"/>
          <p:cNvSpPr>
            <a:spLocks noGrp="1"/>
          </p:cNvSpPr>
          <p:nvPr>
            <p:ph type="ftr" idx="77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921" name="PlaceHolder 3"/>
          <p:cNvSpPr>
            <a:spLocks noGrp="1"/>
          </p:cNvSpPr>
          <p:nvPr>
            <p:ph type="sldNum" idx="78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B6BD5A-86B7-4BB0-B424-4779A8220F0C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22" name="PlaceHolder 4"/>
          <p:cNvSpPr>
            <a:spLocks noGrp="1"/>
          </p:cNvSpPr>
          <p:nvPr>
            <p:ph/>
          </p:nvPr>
        </p:nvSpPr>
        <p:spPr>
          <a:xfrm>
            <a:off x="408960" y="1631160"/>
            <a:ext cx="410148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BRFSS - Behavioral Risk Factor Surveillance System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Health surveys collecting data about United States residents, run by the Centers for Disease Control and Prevention.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 u="sng">
                <a:solidFill>
                  <a:srgbClr val="2f586e"/>
                </a:solidFill>
                <a:uFillTx/>
                <a:latin typeface="Arial"/>
                <a:ea typeface="Microsoft YaHei"/>
                <a:hlinkClick r:id="rId1"/>
              </a:rPr>
              <a:t>BRFSS FAQ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Comma separated values file for download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aged 18 years and older who have an overweight classification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aged 18 years and older who have obesity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who engage in muscle-strengthening activities on 2 or more days a week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who engage in no leisure-time physical activity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23" name="PlaceHolder 5"/>
          <p:cNvSpPr>
            <a:spLocks noGrp="1"/>
          </p:cNvSpPr>
          <p:nvPr>
            <p:ph/>
          </p:nvPr>
        </p:nvSpPr>
        <p:spPr>
          <a:xfrm>
            <a:off x="4654800" y="1631160"/>
            <a:ext cx="410148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GDC - Genomic Data Commons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Research program of the National Cancer Institute (NCI) in the United States. GDCs mission is to provide a unified repository to the cancer research community to support research to help all people to live longer, healthier lives.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 u="sng">
                <a:solidFill>
                  <a:srgbClr val="2f586e"/>
                </a:solidFill>
                <a:uFillTx/>
                <a:latin typeface="Arial"/>
                <a:hlinkClick r:id="rId2"/>
              </a:rPr>
              <a:t>GDC - About the GDC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REST and GraphQL WebAPI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Used GraphQL to only load data which is used in that report.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year of diagnosis, age at diagnosis, mutation in specific genes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Genes: SIM1, POMC, LEPR, MRAP2, ADCY3, NTRK2, MC4R, KSR2, LEP, PCSK1, BDNF, SH2B1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924" name="PlaceHolder 6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BRFSS | GDC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25" name="PlaceHolder 7"/>
          <p:cNvSpPr>
            <a:spLocks noGrp="1"/>
          </p:cNvSpPr>
          <p:nvPr>
            <p:ph/>
          </p:nvPr>
        </p:nvSpPr>
        <p:spPr>
          <a:xfrm>
            <a:off x="388800" y="612000"/>
            <a:ext cx="5132520" cy="2178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Open data from the U.S.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26" name=""/>
          <p:cNvSpPr/>
          <p:nvPr/>
        </p:nvSpPr>
        <p:spPr>
          <a:xfrm>
            <a:off x="305280" y="6192360"/>
            <a:ext cx="868104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 u="sng">
                <a:solidFill>
                  <a:srgbClr val="2f586e"/>
                </a:solidFill>
                <a:uFillTx/>
                <a:latin typeface="Arial"/>
                <a:hlinkClick r:id="rId3"/>
              </a:rPr>
              <a:t>Genes contributing to obesity The genetics of obesity: from discovery to biology Loos RJF, Yeo GSH. The genetics of obesity: from discovery to biology. Nat Rev Genet. 2022 Feb;23(2):120-133. doi: 10.1038/s41576-021-00414-z. Epub 2021 Sep 23. PMID: 34556834; PMCID: PMC8459824.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7" name="" descr=""/>
          <p:cNvPicPr/>
          <p:nvPr/>
        </p:nvPicPr>
        <p:blipFill>
          <a:blip r:embed="rId1"/>
          <a:stretch/>
        </p:blipFill>
        <p:spPr>
          <a:xfrm>
            <a:off x="6154560" y="3963600"/>
            <a:ext cx="2963520" cy="2567520"/>
          </a:xfrm>
          <a:prstGeom prst="rect">
            <a:avLst/>
          </a:prstGeom>
          <a:ln w="0">
            <a:noFill/>
          </a:ln>
        </p:spPr>
      </p:pic>
      <p:sp>
        <p:nvSpPr>
          <p:cNvPr id="2928" name="PlaceHolder 1"/>
          <p:cNvSpPr>
            <a:spLocks noGrp="1"/>
          </p:cNvSpPr>
          <p:nvPr>
            <p:ph type="dt" idx="79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B001C8-9442-4139-8A51-587C942262F3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29" name="PlaceHolder 2"/>
          <p:cNvSpPr>
            <a:spLocks noGrp="1"/>
          </p:cNvSpPr>
          <p:nvPr>
            <p:ph type="ftr" idx="80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930" name="PlaceHolder 3"/>
          <p:cNvSpPr>
            <a:spLocks noGrp="1"/>
          </p:cNvSpPr>
          <p:nvPr>
            <p:ph type="sldNum" idx="81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8B40DF-FD88-4865-903F-DE8F1FFBDDC6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931" name="PlaceHolder 4"/>
          <p:cNvSpPr>
            <a:spLocks noGrp="1"/>
          </p:cNvSpPr>
          <p:nvPr>
            <p:ph/>
          </p:nvPr>
        </p:nvSpPr>
        <p:spPr>
          <a:xfrm>
            <a:off x="408960" y="1631160"/>
            <a:ext cx="41014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BRFSS - Behavioral Risk Factor Surveillance System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Data for aged 18 and older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Data for years 2011 to 2022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32" name="PlaceHolder 5"/>
          <p:cNvSpPr>
            <a:spLocks noGrp="1"/>
          </p:cNvSpPr>
          <p:nvPr>
            <p:ph/>
          </p:nvPr>
        </p:nvSpPr>
        <p:spPr>
          <a:xfrm>
            <a:off x="4654800" y="1631160"/>
            <a:ext cx="4101480" cy="21099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GDC - Genomic Data Commons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Submissions are on a free basis. Features may not be submitted (age, residence).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Diagnoses with residence (at enrollment) in U.S. have 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max age = 29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number diagnoses for aged 18 and older within U.S. = 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Drop of submissions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in year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2012/2013/2014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933" name="PlaceHolder 6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52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BRFSS | GDC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34" name="PlaceHolder 7"/>
          <p:cNvSpPr>
            <a:spLocks noGrp="1"/>
          </p:cNvSpPr>
          <p:nvPr>
            <p:ph/>
          </p:nvPr>
        </p:nvSpPr>
        <p:spPr>
          <a:xfrm>
            <a:off x="388800" y="612000"/>
            <a:ext cx="5132520" cy="2178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Data structure and Limitations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35" name="Textplatzhalter 1"/>
          <p:cNvSpPr/>
          <p:nvPr/>
        </p:nvSpPr>
        <p:spPr>
          <a:xfrm>
            <a:off x="2145600" y="5119560"/>
            <a:ext cx="4101480" cy="13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Limitations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Diagnoses in GDC are not restricted by residence (at enrollment) = U.S.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Only data from year 2011 is considered (present in BRFSS and GDC)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2936" name="" descr=""/>
          <p:cNvPicPr/>
          <p:nvPr/>
        </p:nvPicPr>
        <p:blipFill>
          <a:blip r:embed="rId2"/>
          <a:stretch/>
        </p:blipFill>
        <p:spPr>
          <a:xfrm>
            <a:off x="447120" y="2999160"/>
            <a:ext cx="3277800" cy="216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Results?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7CBA4C5F-63A9-4DF2-A9FA-C6AB714425CB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7"/>
          </p:nvPr>
        </p:nvSpPr>
        <p:spPr/>
        <p:txBody>
          <a:bodyPr/>
          <a:p>
            <a:fld id="{D62364DD-F1D6-4356-B9C4-2EF6247A71FB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F4B6E-E8EF-4FAC-B27C-12A410065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LibreOffice/7.3.2.2$Windows_X86_64 LibreOffice_project/49f2b1bff42cfccbd8f788c8dc32c1c309559be0</Application>
  <AppVersion>15.0000</AppVersion>
  <Words>1539</Words>
  <Paragraphs>331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2021-11-18T07:49:57Z</dcterms:created>
  <dc:creator>Julia Gutschmidt</dc:creator>
  <dc:description/>
  <dc:language>de-DE</dc:language>
  <cp:lastModifiedBy/>
  <dcterms:modified xsi:type="dcterms:W3CDTF">2024-01-15T23:12:40Z</dcterms:modified>
  <cp:revision>130</cp:revision>
  <dc:subject/>
  <dc:title>Willkommen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  <property fmtid="{D5CDD505-2E9C-101B-9397-08002B2CF9AE}" pid="3" name="PresentationFormat">
    <vt:lpwstr>Bildschirmpräsentation (4:3)</vt:lpwstr>
  </property>
  <property fmtid="{D5CDD505-2E9C-101B-9397-08002B2CF9AE}" pid="4" name="Slides">
    <vt:i4>26</vt:i4>
  </property>
</Properties>
</file>