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1" r:id="rId3"/>
    <p:sldId id="353" r:id="rId4"/>
    <p:sldId id="657" r:id="rId5"/>
    <p:sldId id="668" r:id="rId6"/>
    <p:sldId id="658" r:id="rId7"/>
    <p:sldId id="659" r:id="rId8"/>
    <p:sldId id="448" r:id="rId9"/>
    <p:sldId id="661" r:id="rId10"/>
    <p:sldId id="662" r:id="rId11"/>
    <p:sldId id="663" r:id="rId12"/>
    <p:sldId id="664" r:id="rId13"/>
    <p:sldId id="665" r:id="rId14"/>
    <p:sldId id="666" r:id="rId15"/>
    <p:sldId id="667" r:id="rId16"/>
    <p:sldId id="622" r:id="rId17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37">
          <p15:clr>
            <a:srgbClr val="A4A3A4"/>
          </p15:clr>
        </p15:guide>
        <p15:guide id="2" pos="21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8D04"/>
    <a:srgbClr val="EB7F29"/>
    <a:srgbClr val="70B1E8"/>
    <a:srgbClr val="9BFDDF"/>
    <a:srgbClr val="FE7C6E"/>
    <a:srgbClr val="F7FC9C"/>
    <a:srgbClr val="F2CAE5"/>
    <a:srgbClr val="ECB4D9"/>
    <a:srgbClr val="FFB9BB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48" autoAdjust="0"/>
  </p:normalViewPr>
  <p:slideViewPr>
    <p:cSldViewPr snapToGrid="0" showGuides="1">
      <p:cViewPr varScale="1">
        <p:scale>
          <a:sx n="128" d="100"/>
          <a:sy n="128" d="100"/>
        </p:scale>
        <p:origin x="1888" y="176"/>
      </p:cViewPr>
      <p:guideLst>
        <p:guide orient="horz" pos="1937"/>
        <p:guide pos="21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-3062" y="-7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3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4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5" name="Rectangle 9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45" tIns="47723" rIns="95445" bIns="47723" anchor="b"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1000">
                <a:latin typeface="Tahoma" pitchFamily="34" charset="0"/>
              </a:rPr>
              <a:t>© Olsen Software, 2015</a:t>
            </a:r>
            <a:endParaRPr lang="en-GB" altLang="en-US" sz="1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3997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2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3" name="Rectangle 10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45" tIns="47723" rIns="95445" bIns="47723" anchor="b"/>
          <a:lstStyle>
            <a:lvl1pPr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1pPr>
            <a:lvl2pPr marL="742950" indent="-28575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2pPr>
            <a:lvl3pPr marL="11430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3pPr>
            <a:lvl4pPr marL="16002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4pPr>
            <a:lvl5pPr marL="2057400" indent="-228600" defTabSz="954088" eaLnBrk="0" hangingPunct="0">
              <a:defRPr sz="1400">
                <a:solidFill>
                  <a:schemeClr val="tx1"/>
                </a:solidFill>
                <a:latin typeface="Lucida Console" pitchFamily="49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ucida Console" pitchFamily="49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1000">
                <a:latin typeface="Tahoma" pitchFamily="34" charset="0"/>
              </a:rPr>
              <a:t>© Olsen Software, 2015</a:t>
            </a:r>
            <a:endParaRPr lang="en-GB" altLang="en-US" sz="1000" dirty="0">
              <a:latin typeface="Tahoma" pitchFamily="34" charset="0"/>
            </a:endParaRPr>
          </a:p>
        </p:txBody>
      </p:sp>
      <p:sp>
        <p:nvSpPr>
          <p:cNvPr id="9224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968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7736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9438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542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2017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2827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769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34377" y="329934"/>
            <a:ext cx="3375525" cy="194576"/>
          </a:xfrm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</p:spTree>
    <p:extLst>
      <p:ext uri="{BB962C8B-B14F-4D97-AF65-F5344CB8AC3E}">
        <p14:creationId xmlns:p14="http://schemas.microsoft.com/office/powerpoint/2010/main" val="1358658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88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4132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8625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0307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5924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021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1404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10557" y="4668142"/>
            <a:ext cx="5681363" cy="4808574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2003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chemeClr val="tx1"/>
              </a:buClr>
              <a:buFont typeface="Wingdings" pitchFamily="2" charset="2"/>
              <a:buChar char="§"/>
              <a:defRPr/>
            </a:lvl4pPr>
            <a:lvl5pPr marL="2057400" indent="-228600">
              <a:buClr>
                <a:schemeClr val="tx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644379" y="6346483"/>
            <a:ext cx="479139" cy="457200"/>
          </a:xfrm>
          <a:ln/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39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rgbClr val="EB7F2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Newsoft Logo(PNG)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533" y="5520267"/>
            <a:ext cx="6107227" cy="80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3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75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deployment/jar/manifestindex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docs.oracle.com/javase/tutorial/deployment/jar/index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-download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Java – </a:t>
            </a:r>
            <a:r>
              <a:rPr lang="en-GB"/>
              <a:t>An introduction</a:t>
            </a:r>
            <a:endParaRPr lang="en-GB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>
                <a:sym typeface="Wingdings" pitchFamily="2" charset="2"/>
              </a:rPr>
              <a:t>JVM again…</a:t>
            </a:r>
          </a:p>
        </p:txBody>
      </p:sp>
      <p:pic>
        <p:nvPicPr>
          <p:cNvPr id="40" name="Picture 39" descr="Timeline&#10;&#10;Description automatically generated">
            <a:extLst>
              <a:ext uri="{FF2B5EF4-FFF2-40B4-BE49-F238E27FC236}">
                <a16:creationId xmlns:a16="http://schemas.microsoft.com/office/drawing/2014/main" id="{74519FEF-4F27-5847-A946-3B2DDB0DC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7" y="1316139"/>
            <a:ext cx="8549837" cy="474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73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>
                <a:sym typeface="Wingdings" pitchFamily="2" charset="2"/>
              </a:rPr>
              <a:t>6. Packaging and deploying</a:t>
            </a: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9D9BFD34-C664-9548-A62C-E5AF0831E4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9902" y="942468"/>
            <a:ext cx="8486775" cy="5509776"/>
          </a:xfrm>
        </p:spPr>
        <p:txBody>
          <a:bodyPr/>
          <a:lstStyle/>
          <a:p>
            <a:r>
              <a:rPr lang="en-GB" dirty="0"/>
              <a:t>Manifest file – Instructions for packaging </a:t>
            </a:r>
          </a:p>
          <a:p>
            <a:pPr lvl="2"/>
            <a:r>
              <a:rPr lang="en-GB" dirty="0">
                <a:hlinkClick r:id="rId3"/>
              </a:rPr>
              <a:t>https://docs.oracle.com/javase/tutorial/deployment/jar/manifestindex.html</a:t>
            </a:r>
            <a:endParaRPr lang="en-GB" dirty="0"/>
          </a:p>
          <a:p>
            <a:r>
              <a:rPr lang="en-GB" dirty="0"/>
              <a:t>Packages </a:t>
            </a:r>
          </a:p>
          <a:p>
            <a:pPr lvl="1"/>
            <a:r>
              <a:rPr lang="en-GB" dirty="0"/>
              <a:t>JAR – Java Archive</a:t>
            </a:r>
          </a:p>
          <a:p>
            <a:pPr lvl="2"/>
            <a:r>
              <a:rPr lang="en-GB" dirty="0">
                <a:hlinkClick r:id="rId4"/>
              </a:rPr>
              <a:t>https://docs.oracle.com/javase/tutorial/deployment/jar/index.html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WAR – Web Archive</a:t>
            </a:r>
          </a:p>
          <a:p>
            <a:pPr lvl="1"/>
            <a:r>
              <a:rPr lang="en-GB" dirty="0"/>
              <a:t>EAR – Enterprise Archive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6BC938A-08D5-2C48-B4DD-2529DC6E8D9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7"/>
          <a:stretch/>
        </p:blipFill>
        <p:spPr>
          <a:xfrm>
            <a:off x="1254107" y="3886201"/>
            <a:ext cx="6798364" cy="219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2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>
                <a:sym typeface="Wingdings" pitchFamily="2" charset="2"/>
              </a:rPr>
              <a:t>7. OOPS concepts</a:t>
            </a: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9D9BFD34-C664-9548-A62C-E5AF0831E4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9902" y="942468"/>
            <a:ext cx="8486775" cy="5509776"/>
          </a:xfrm>
        </p:spPr>
        <p:txBody>
          <a:bodyPr/>
          <a:lstStyle/>
          <a:p>
            <a:r>
              <a:rPr lang="en-GB" b="1" dirty="0"/>
              <a:t>Class</a:t>
            </a:r>
            <a:r>
              <a:rPr lang="en-GB" dirty="0"/>
              <a:t> - template, blueprint, prototype that defines the object. Has properties and behaviours defined</a:t>
            </a:r>
          </a:p>
          <a:p>
            <a:r>
              <a:rPr lang="en-GB" b="1" dirty="0"/>
              <a:t>Object</a:t>
            </a:r>
            <a:r>
              <a:rPr lang="en-GB" dirty="0"/>
              <a:t> created with properties set and behaviours enabled</a:t>
            </a:r>
          </a:p>
          <a:p>
            <a:r>
              <a:rPr lang="en-GB" b="1" dirty="0"/>
              <a:t>Encapsulation</a:t>
            </a:r>
            <a:r>
              <a:rPr lang="en-GB" dirty="0"/>
              <a:t> - Information hiding</a:t>
            </a:r>
          </a:p>
          <a:p>
            <a:pPr lvl="1"/>
            <a:r>
              <a:rPr lang="en-GB" dirty="0"/>
              <a:t>mechanism of wrapping of data and attributes in one single unit and have control over fields/data (Class)</a:t>
            </a:r>
          </a:p>
          <a:p>
            <a:pPr lvl="1"/>
            <a:r>
              <a:rPr lang="en-GB" dirty="0"/>
              <a:t>Use access modifiers (public, private, protected, default)</a:t>
            </a:r>
          </a:p>
          <a:p>
            <a:r>
              <a:rPr lang="en-GB" b="1" dirty="0"/>
              <a:t>Abstraction</a:t>
            </a:r>
            <a:r>
              <a:rPr lang="en-GB" dirty="0"/>
              <a:t> - Implementation hiding</a:t>
            </a:r>
          </a:p>
          <a:p>
            <a:pPr lvl="1"/>
            <a:r>
              <a:rPr lang="en-GB" dirty="0"/>
              <a:t>implemented using </a:t>
            </a:r>
            <a:r>
              <a:rPr lang="en-GB" b="1" dirty="0"/>
              <a:t>interfaces</a:t>
            </a:r>
            <a:r>
              <a:rPr lang="en-GB" dirty="0"/>
              <a:t> and </a:t>
            </a:r>
            <a:r>
              <a:rPr lang="en-GB" b="1" dirty="0"/>
              <a:t>abstract class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071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>
                <a:sym typeface="Wingdings" pitchFamily="2" charset="2"/>
              </a:rPr>
              <a:t>Continued…</a:t>
            </a: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9D9BFD34-C664-9548-A62C-E5AF0831E4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9902" y="942468"/>
            <a:ext cx="8486775" cy="5509776"/>
          </a:xfrm>
        </p:spPr>
        <p:txBody>
          <a:bodyPr/>
          <a:lstStyle/>
          <a:p>
            <a:r>
              <a:rPr lang="en-GB" b="1" dirty="0"/>
              <a:t>Inheritance</a:t>
            </a:r>
          </a:p>
          <a:p>
            <a:pPr lvl="1"/>
            <a:r>
              <a:rPr lang="en-GB" dirty="0"/>
              <a:t>mechanism by which one class is allow to inherit the features(fields and methods) of another class.</a:t>
            </a:r>
          </a:p>
          <a:p>
            <a:pPr lvl="1"/>
            <a:r>
              <a:rPr lang="en-GB" dirty="0"/>
              <a:t>Super class, sub class, reusability </a:t>
            </a:r>
          </a:p>
          <a:p>
            <a:r>
              <a:rPr lang="en-GB" b="1" dirty="0"/>
              <a:t>Polymorphism</a:t>
            </a:r>
          </a:p>
          <a:p>
            <a:pPr lvl="1"/>
            <a:r>
              <a:rPr lang="en-GB" dirty="0"/>
              <a:t>Takes many form </a:t>
            </a:r>
          </a:p>
          <a:p>
            <a:pPr lvl="1"/>
            <a:r>
              <a:rPr lang="en-GB" b="1" dirty="0"/>
              <a:t>Overloading – </a:t>
            </a:r>
            <a:r>
              <a:rPr lang="en-GB" dirty="0"/>
              <a:t>Signature changes</a:t>
            </a:r>
          </a:p>
          <a:p>
            <a:pPr lvl="1"/>
            <a:r>
              <a:rPr lang="en-GB" b="1" dirty="0"/>
              <a:t>Overriding – </a:t>
            </a:r>
            <a:r>
              <a:rPr lang="en-GB" dirty="0"/>
              <a:t>implementation changes</a:t>
            </a:r>
          </a:p>
          <a:p>
            <a:pPr marL="457200" lvl="1" indent="0">
              <a:buNone/>
            </a:pPr>
            <a:endParaRPr lang="en-GB" dirty="0"/>
          </a:p>
          <a:p>
            <a:pPr marL="57150" indent="0">
              <a:buNone/>
            </a:pPr>
            <a:r>
              <a:rPr lang="en-GB" b="1" dirty="0"/>
              <a:t>Syntaxes, data types, frequently used objects </a:t>
            </a:r>
          </a:p>
          <a:p>
            <a:pPr marL="57150" indent="0">
              <a:buNone/>
            </a:pPr>
            <a:r>
              <a:rPr lang="en-GB" b="1" dirty="0"/>
              <a:t>	- We will introduce as we learn Spring Boot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2909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>
                <a:sym typeface="Wingdings" pitchFamily="2" charset="2"/>
              </a:rPr>
              <a:t>8. Annotations</a:t>
            </a: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9D9BFD34-C664-9548-A62C-E5AF0831E4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9902" y="942468"/>
            <a:ext cx="8486775" cy="5509776"/>
          </a:xfrm>
        </p:spPr>
        <p:txBody>
          <a:bodyPr/>
          <a:lstStyle/>
          <a:p>
            <a:r>
              <a:rPr lang="en-GB" dirty="0"/>
              <a:t>Used to provide meta data for the class</a:t>
            </a:r>
          </a:p>
          <a:p>
            <a:r>
              <a:rPr lang="en-GB" dirty="0"/>
              <a:t>Usually, annotations do not directly affect the execution of the code, but some types does</a:t>
            </a:r>
            <a:endParaRPr lang="en-GB" b="1" dirty="0"/>
          </a:p>
          <a:p>
            <a:pPr lvl="1"/>
            <a:r>
              <a:rPr lang="en-GB" dirty="0"/>
              <a:t>Compiler instructions</a:t>
            </a:r>
          </a:p>
          <a:p>
            <a:pPr lvl="1"/>
            <a:r>
              <a:rPr lang="en-GB" dirty="0"/>
              <a:t>Build-time instructions (Uses processors and reflections)</a:t>
            </a:r>
          </a:p>
          <a:p>
            <a:pPr lvl="1"/>
            <a:r>
              <a:rPr lang="en-GB" dirty="0"/>
              <a:t>Runtime instruction (Uses processors and reflections)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A95656C-5741-3143-AF24-D2805A535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936" y="3826565"/>
            <a:ext cx="4403012" cy="2007543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7BBBE31-BE86-624F-ACC8-C82DC98D6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52" y="3826565"/>
            <a:ext cx="3694343" cy="200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34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>
                <a:sym typeface="Wingdings" pitchFamily="2" charset="2"/>
              </a:rPr>
              <a:t>Next…</a:t>
            </a: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9D9BFD34-C664-9548-A62C-E5AF0831E4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9902" y="942468"/>
            <a:ext cx="8486775" cy="5509776"/>
          </a:xfrm>
        </p:spPr>
        <p:txBody>
          <a:bodyPr/>
          <a:lstStyle/>
          <a:p>
            <a:r>
              <a:rPr lang="en-GB" dirty="0"/>
              <a:t>Learn as you get introduced to topics</a:t>
            </a:r>
          </a:p>
          <a:p>
            <a:pPr lvl="1"/>
            <a:r>
              <a:rPr lang="en-GB" dirty="0"/>
              <a:t>What?</a:t>
            </a:r>
          </a:p>
          <a:p>
            <a:pPr lvl="1"/>
            <a:r>
              <a:rPr lang="en-GB" dirty="0"/>
              <a:t>Why?</a:t>
            </a:r>
          </a:p>
          <a:p>
            <a:pPr lvl="1"/>
            <a:r>
              <a:rPr lang="en-GB" dirty="0"/>
              <a:t>How?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2680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Any Questions?</a:t>
            </a:r>
            <a:endParaRPr lang="en-GB" sz="3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4F8964-C663-44D6-87BC-94513097FC9B}" type="slidenum">
              <a:rPr lang="en-GB"/>
              <a:pPr>
                <a:defRPr/>
              </a:pPr>
              <a:t>16</a:t>
            </a:fld>
            <a:endParaRPr lang="en-GB"/>
          </a:p>
        </p:txBody>
      </p:sp>
      <p:grpSp>
        <p:nvGrpSpPr>
          <p:cNvPr id="62468" name="Group 5"/>
          <p:cNvGrpSpPr>
            <a:grpSpLocks noChangeAspect="1"/>
          </p:cNvGrpSpPr>
          <p:nvPr/>
        </p:nvGrpSpPr>
        <p:grpSpPr bwMode="auto">
          <a:xfrm>
            <a:off x="2359025" y="1860550"/>
            <a:ext cx="4121150" cy="4040188"/>
            <a:chOff x="1332" y="995"/>
            <a:chExt cx="2685" cy="2633"/>
          </a:xfrm>
        </p:grpSpPr>
        <p:sp>
          <p:nvSpPr>
            <p:cNvPr id="6246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0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1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2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3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4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0577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4013" indent="-354013" eaLnBrk="1" hangingPunct="1">
              <a:buFont typeface="Wingdings" pitchFamily="2" charset="2"/>
              <a:buAutoNum type="arabicPeriod"/>
            </a:pPr>
            <a:r>
              <a:rPr lang="en-GB" dirty="0"/>
              <a:t>What is Java and Why?</a:t>
            </a:r>
          </a:p>
          <a:p>
            <a:pPr marL="354013" indent="-354013" eaLnBrk="1" hangingPunct="1">
              <a:buFont typeface="Wingdings" pitchFamily="2" charset="2"/>
              <a:buAutoNum type="arabicPeriod"/>
            </a:pPr>
            <a:r>
              <a:rPr lang="en-GB" dirty="0"/>
              <a:t>Java distributions</a:t>
            </a:r>
          </a:p>
          <a:p>
            <a:pPr marL="354013" indent="-354013" eaLnBrk="1" hangingPunct="1">
              <a:buFont typeface="Wingdings" pitchFamily="2" charset="2"/>
              <a:buAutoNum type="arabicPeriod"/>
            </a:pPr>
            <a:r>
              <a:rPr lang="en-GB" dirty="0">
                <a:sym typeface="Wingdings" pitchFamily="2" charset="2"/>
              </a:rPr>
              <a:t>Components and Tools</a:t>
            </a:r>
          </a:p>
          <a:p>
            <a:pPr marL="354013" indent="-354013">
              <a:buFont typeface="Wingdings" pitchFamily="2" charset="2"/>
              <a:buAutoNum type="arabicPeriod"/>
            </a:pPr>
            <a:r>
              <a:rPr lang="en-GB" dirty="0">
                <a:sym typeface="Wingdings" pitchFamily="2" charset="2"/>
              </a:rPr>
              <a:t>Installation – Windows</a:t>
            </a:r>
          </a:p>
          <a:p>
            <a:pPr marL="354013" indent="-354013">
              <a:buFont typeface="Wingdings" pitchFamily="2" charset="2"/>
              <a:buAutoNum type="arabicPeriod"/>
            </a:pPr>
            <a:r>
              <a:rPr lang="en-GB" dirty="0">
                <a:sym typeface="Wingdings" pitchFamily="2" charset="2"/>
              </a:rPr>
              <a:t>Creating, running and understanding a sample java program</a:t>
            </a:r>
          </a:p>
          <a:p>
            <a:pPr marL="354013" indent="-354013">
              <a:buFont typeface="Wingdings" pitchFamily="2" charset="2"/>
              <a:buAutoNum type="arabicPeriod"/>
            </a:pPr>
            <a:r>
              <a:rPr lang="en-GB" dirty="0">
                <a:sym typeface="Wingdings" pitchFamily="2" charset="2"/>
              </a:rPr>
              <a:t>Packaging and Deploying</a:t>
            </a:r>
          </a:p>
          <a:p>
            <a:pPr marL="354013" indent="-354013">
              <a:buFont typeface="Wingdings" pitchFamily="2" charset="2"/>
              <a:buAutoNum type="arabicPeriod"/>
            </a:pPr>
            <a:r>
              <a:rPr lang="en-GB" dirty="0">
                <a:sym typeface="Wingdings" pitchFamily="2" charset="2"/>
              </a:rPr>
              <a:t>OOPS Concepts</a:t>
            </a:r>
          </a:p>
          <a:p>
            <a:pPr marL="354013" indent="-354013">
              <a:buFont typeface="Wingdings" pitchFamily="2" charset="2"/>
              <a:buAutoNum type="arabicPeriod"/>
            </a:pPr>
            <a:r>
              <a:rPr lang="en-GB" dirty="0">
                <a:sym typeface="Wingdings" pitchFamily="2" charset="2"/>
              </a:rPr>
              <a:t>Annotations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Contents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2359D1F-A9DB-43B1-949B-0FABF2F65C2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45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A general-purpose &amp; Object-oriented programming language</a:t>
            </a:r>
          </a:p>
          <a:p>
            <a:r>
              <a:rPr lang="en-GB" dirty="0">
                <a:sym typeface="Wingdings" pitchFamily="2" charset="2"/>
              </a:rPr>
              <a:t>Created by Sun Microsystems, released in 1995, acquired by Oracle</a:t>
            </a:r>
          </a:p>
          <a:p>
            <a:r>
              <a:rPr lang="en-GB" dirty="0">
                <a:sym typeface="Wingdings" pitchFamily="2" charset="2"/>
              </a:rPr>
              <a:t>Enabled </a:t>
            </a:r>
            <a:r>
              <a:rPr lang="en-GB" dirty="0"/>
              <a:t>the </a:t>
            </a:r>
            <a:r>
              <a:rPr lang="en-GB" b="1" dirty="0"/>
              <a:t>internet of things</a:t>
            </a:r>
          </a:p>
          <a:p>
            <a:pPr lvl="1"/>
            <a:r>
              <a:rPr lang="en-GB" dirty="0"/>
              <a:t>a language that could run on consumer appliances (mobiles, TV, refrigerators..)</a:t>
            </a:r>
          </a:p>
          <a:p>
            <a:r>
              <a:rPr lang="en-GB" dirty="0">
                <a:sym typeface="Wingdings" pitchFamily="2" charset="2"/>
              </a:rPr>
              <a:t>Became popular because of applets</a:t>
            </a:r>
          </a:p>
          <a:p>
            <a:pPr lvl="1"/>
            <a:r>
              <a:rPr lang="en-GB" dirty="0"/>
              <a:t>small programs which could run inside of a web browse</a:t>
            </a:r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"</a:t>
            </a:r>
            <a:r>
              <a:rPr lang="en-GB" b="1" dirty="0">
                <a:sym typeface="Wingdings" pitchFamily="2" charset="2"/>
              </a:rPr>
              <a:t>Write once, run anywhere</a:t>
            </a:r>
            <a:r>
              <a:rPr lang="en-GB" dirty="0">
                <a:sym typeface="Wingdings" pitchFamily="2" charset="2"/>
              </a:rPr>
              <a:t>"</a:t>
            </a:r>
          </a:p>
          <a:p>
            <a:pPr marL="0" indent="0">
              <a:buNone/>
            </a:pPr>
            <a:endParaRPr lang="en-GB" dirty="0">
              <a:sym typeface="Wingdings" pitchFamily="2" charset="2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1. What is Java and Why?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247F4300-B350-40E5-BD03-B3760D31E6A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95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409902" y="1037949"/>
            <a:ext cx="8486775" cy="4935538"/>
          </a:xfrm>
        </p:spPr>
        <p:txBody>
          <a:bodyPr/>
          <a:lstStyle/>
          <a:p>
            <a:r>
              <a:rPr lang="en-GB" dirty="0">
                <a:sym typeface="Wingdings" pitchFamily="2" charset="2"/>
              </a:rPr>
              <a:t>Similarities with C++ &amp; C# and NOT related JavaScript</a:t>
            </a:r>
          </a:p>
          <a:p>
            <a:r>
              <a:rPr lang="en-GB" dirty="0">
                <a:sym typeface="Wingdings" pitchFamily="2" charset="2"/>
              </a:rPr>
              <a:t>Scala and Groovy run on JVMs</a:t>
            </a:r>
          </a:p>
          <a:p>
            <a:r>
              <a:rPr lang="en-GB" dirty="0">
                <a:sym typeface="Wingdings" pitchFamily="2" charset="2"/>
              </a:rPr>
              <a:t>Influenced C# but benefited both ways.  </a:t>
            </a:r>
          </a:p>
          <a:p>
            <a:endParaRPr lang="en-GB" dirty="0">
              <a:sym typeface="Wingdings" pitchFamily="2" charset="2"/>
            </a:endParaRPr>
          </a:p>
          <a:p>
            <a:r>
              <a:rPr lang="en-GB" b="1" dirty="0"/>
              <a:t>Great for</a:t>
            </a:r>
          </a:p>
          <a:p>
            <a:pPr lvl="1"/>
            <a:r>
              <a:rPr lang="en-GB" dirty="0"/>
              <a:t>Building large enterprise applications</a:t>
            </a:r>
          </a:p>
          <a:p>
            <a:pPr lvl="2"/>
            <a:r>
              <a:rPr lang="en-GB" dirty="0"/>
              <a:t>can be used for small tasks but (my opinion) it’s less suited as it is too heavyweight. – ex dev-ops and scripts </a:t>
            </a:r>
          </a:p>
          <a:p>
            <a:pPr lvl="2"/>
            <a:r>
              <a:rPr lang="en-GB" dirty="0"/>
              <a:t>Building huge online systems</a:t>
            </a:r>
          </a:p>
          <a:p>
            <a:pPr lvl="1"/>
            <a:r>
              <a:rPr lang="en-GB" dirty="0"/>
              <a:t>Writing programs for your Android phones specifically.</a:t>
            </a:r>
          </a:p>
          <a:p>
            <a:pPr lvl="1"/>
            <a:r>
              <a:rPr lang="en-GB" dirty="0"/>
              <a:t>Writing code for small embedded devices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r>
              <a:rPr lang="en-GB" sz="2800" b="1" dirty="0">
                <a:ea typeface="+mn-ea"/>
                <a:cs typeface="+mn-cs"/>
                <a:sym typeface="Wingdings" pitchFamily="2" charset="2"/>
              </a:rPr>
              <a:t>Alternates</a:t>
            </a:r>
          </a:p>
          <a:p>
            <a:pPr lvl="1"/>
            <a:r>
              <a:rPr lang="en-GB" dirty="0"/>
              <a:t>C#/.NET stack from Microsoft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Continued…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247F4300-B350-40E5-BD03-B3760D31E6A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41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Java SE (Standard edition)</a:t>
            </a:r>
          </a:p>
          <a:p>
            <a:pPr lvl="1"/>
            <a:r>
              <a:rPr lang="en-GB" dirty="0">
                <a:sym typeface="Wingdings" pitchFamily="2" charset="2"/>
              </a:rPr>
              <a:t>A minimum requirement for java applications</a:t>
            </a:r>
          </a:p>
          <a:p>
            <a:pPr lvl="1"/>
            <a:r>
              <a:rPr lang="en-GB" dirty="0">
                <a:sym typeface="Wingdings" pitchFamily="2" charset="2"/>
              </a:rPr>
              <a:t>Provides JVM, JCL, JRE, JDK</a:t>
            </a:r>
          </a:p>
          <a:p>
            <a:r>
              <a:rPr lang="en-GB" dirty="0">
                <a:sym typeface="Wingdings" pitchFamily="2" charset="2"/>
              </a:rPr>
              <a:t>Java EE (Enterprise edition)</a:t>
            </a:r>
          </a:p>
          <a:p>
            <a:pPr lvl="1"/>
            <a:r>
              <a:rPr lang="en-GB" dirty="0">
                <a:sym typeface="Wingdings" pitchFamily="2" charset="2"/>
              </a:rPr>
              <a:t>Supports applications running on web/application servers and big data technologies</a:t>
            </a:r>
          </a:p>
          <a:p>
            <a:pPr lvl="1"/>
            <a:r>
              <a:rPr lang="en-GB" dirty="0">
                <a:sym typeface="Wingdings" pitchFamily="2" charset="2"/>
              </a:rPr>
              <a:t>Features - JPA, JSF, JSP, JAX-RS, EJB, CDI</a:t>
            </a:r>
          </a:p>
          <a:p>
            <a:r>
              <a:rPr lang="en-GB" dirty="0">
                <a:sym typeface="Wingdings" pitchFamily="2" charset="2"/>
              </a:rPr>
              <a:t>Java ME (Micro edition)</a:t>
            </a:r>
          </a:p>
          <a:p>
            <a:pPr lvl="1"/>
            <a:r>
              <a:rPr lang="en-GB" dirty="0">
                <a:sym typeface="Wingdings" pitchFamily="2" charset="2"/>
              </a:rPr>
              <a:t>Supports applications running on mobile and embedded devices</a:t>
            </a:r>
          </a:p>
          <a:p>
            <a:pPr lvl="1"/>
            <a:r>
              <a:rPr lang="en-GB" dirty="0">
                <a:sym typeface="Wingdings" pitchFamily="2" charset="2"/>
              </a:rPr>
              <a:t>Getting popular due to </a:t>
            </a:r>
            <a:r>
              <a:rPr lang="en-GB" b="1" dirty="0">
                <a:sym typeface="Wingdings" pitchFamily="2" charset="2"/>
              </a:rPr>
              <a:t>Internet of Things</a:t>
            </a:r>
            <a:r>
              <a:rPr lang="en-GB" dirty="0">
                <a:sym typeface="Wingdings" pitchFamily="2" charset="2"/>
              </a:rPr>
              <a:t> devices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2. Java distributions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247F4300-B350-40E5-BD03-B3760D31E6A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25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456095" y="961230"/>
            <a:ext cx="8012043" cy="5896769"/>
          </a:xfrm>
        </p:spPr>
        <p:txBody>
          <a:bodyPr/>
          <a:lstStyle/>
          <a:p>
            <a:r>
              <a:rPr lang="en-GB" sz="1800" b="1" dirty="0">
                <a:sym typeface="Wingdings" pitchFamily="2" charset="2"/>
              </a:rPr>
              <a:t>JVM (Java virtual machine)</a:t>
            </a:r>
          </a:p>
          <a:p>
            <a:pPr lvl="1"/>
            <a:r>
              <a:rPr lang="en-GB" sz="1800" dirty="0">
                <a:sym typeface="Wingdings" pitchFamily="2" charset="2"/>
              </a:rPr>
              <a:t>Execution environment for Java-based application</a:t>
            </a:r>
          </a:p>
          <a:p>
            <a:pPr lvl="1"/>
            <a:r>
              <a:rPr lang="en-GB" sz="1800" dirty="0">
                <a:sym typeface="Wingdings" pitchFamily="2" charset="2"/>
              </a:rPr>
              <a:t>Running a java program starts JVM (%java )</a:t>
            </a:r>
          </a:p>
          <a:p>
            <a:pPr lvl="1"/>
            <a:r>
              <a:rPr lang="en-GB" sz="1800" dirty="0">
                <a:sym typeface="Wingdings" pitchFamily="2" charset="2"/>
              </a:rPr>
              <a:t>Manages system memory</a:t>
            </a:r>
          </a:p>
          <a:p>
            <a:pPr lvl="1"/>
            <a:r>
              <a:rPr lang="en-GB" sz="1800" dirty="0">
                <a:sym typeface="Wingdings" pitchFamily="2" charset="2"/>
              </a:rPr>
              <a:t>Vendor implementations of JVM specifications - OpenJDK, IBM, Oracle..</a:t>
            </a:r>
          </a:p>
          <a:p>
            <a:r>
              <a:rPr lang="en-GB" sz="1800" b="1" dirty="0">
                <a:sym typeface="Wingdings" pitchFamily="2" charset="2"/>
              </a:rPr>
              <a:t>JRE (Java Runtime Environment)</a:t>
            </a:r>
          </a:p>
          <a:p>
            <a:pPr lvl="1"/>
            <a:r>
              <a:rPr lang="en-GB" sz="1800" dirty="0"/>
              <a:t>contains class libraries(</a:t>
            </a:r>
            <a:r>
              <a:rPr lang="en-GB" sz="1800" dirty="0" err="1"/>
              <a:t>rt.jar</a:t>
            </a:r>
            <a:r>
              <a:rPr lang="en-GB" sz="1800" dirty="0"/>
              <a:t>), JVM (java exe), and other supporting files</a:t>
            </a:r>
            <a:endParaRPr lang="en-GB" sz="1800" dirty="0">
              <a:sym typeface="Wingdings" pitchFamily="2" charset="2"/>
            </a:endParaRPr>
          </a:p>
          <a:p>
            <a:r>
              <a:rPr lang="en-GB" sz="1800" b="1" dirty="0">
                <a:sym typeface="Wingdings" pitchFamily="2" charset="2"/>
              </a:rPr>
              <a:t>JDK (Java Development Kit)</a:t>
            </a:r>
          </a:p>
          <a:p>
            <a:pPr lvl="1"/>
            <a:r>
              <a:rPr lang="en-GB" sz="1800" dirty="0"/>
              <a:t>contains tools required to write Java programs, and JRE to execute them.</a:t>
            </a:r>
          </a:p>
          <a:p>
            <a:pPr lvl="1"/>
            <a:r>
              <a:rPr lang="en-GB" sz="1800" dirty="0"/>
              <a:t>includes a compiler, Java application launcher</a:t>
            </a:r>
          </a:p>
          <a:p>
            <a:r>
              <a:rPr lang="en-GB" sz="1800" b="1" dirty="0">
                <a:sym typeface="Wingdings" pitchFamily="2" charset="2"/>
              </a:rPr>
              <a:t>JCL (Java Class Libraries)</a:t>
            </a:r>
          </a:p>
          <a:p>
            <a:pPr lvl="1"/>
            <a:r>
              <a:rPr lang="en-GB" sz="1800" dirty="0">
                <a:sym typeface="Wingdings" pitchFamily="2" charset="2"/>
              </a:rPr>
              <a:t>Standard java libraries</a:t>
            </a:r>
          </a:p>
          <a:p>
            <a:pPr lvl="1"/>
            <a:r>
              <a:rPr lang="en-GB" sz="1800" dirty="0">
                <a:sym typeface="Wingdings" pitchFamily="2" charset="2"/>
              </a:rPr>
              <a:t>Over 8000 classes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3. Components and Tools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247F4300-B350-40E5-BD03-B3760D31E6AE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4F9E54F0-9F43-E547-9575-C65FE7BEC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139" y="5226388"/>
            <a:ext cx="4760240" cy="134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237979" cy="3196121"/>
          </a:xfrm>
        </p:spPr>
        <p:txBody>
          <a:bodyPr/>
          <a:lstStyle/>
          <a:p>
            <a:r>
              <a:rPr lang="en-GB" dirty="0">
                <a:sym typeface="Wingdings" pitchFamily="2" charset="2"/>
              </a:rPr>
              <a:t>Java compiler</a:t>
            </a:r>
          </a:p>
          <a:p>
            <a:pPr lvl="1"/>
            <a:r>
              <a:rPr lang="en-GB" dirty="0">
                <a:sym typeface="Wingdings" pitchFamily="2" charset="2"/>
              </a:rPr>
              <a:t>translates Java source code into the JVM bytecodes</a:t>
            </a:r>
          </a:p>
          <a:p>
            <a:pPr lvl="1"/>
            <a:r>
              <a:rPr lang="en-GB" dirty="0"/>
              <a:t>translates the entire program at once</a:t>
            </a:r>
          </a:p>
          <a:p>
            <a:pPr lvl="1"/>
            <a:r>
              <a:rPr lang="en-GB" dirty="0"/>
              <a:t>a</a:t>
            </a:r>
            <a:r>
              <a:rPr lang="en-GB"/>
              <a:t>ll </a:t>
            </a:r>
            <a:r>
              <a:rPr lang="en-GB" dirty="0"/>
              <a:t>the errors shown once at the end of the compilation</a:t>
            </a:r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Java interpreter</a:t>
            </a:r>
          </a:p>
          <a:p>
            <a:pPr lvl="1"/>
            <a:r>
              <a:rPr lang="en-GB" dirty="0">
                <a:sym typeface="Wingdings" pitchFamily="2" charset="2"/>
              </a:rPr>
              <a:t>implements the JVM specification</a:t>
            </a:r>
          </a:p>
          <a:p>
            <a:pPr lvl="1"/>
            <a:r>
              <a:rPr lang="en-GB" dirty="0">
                <a:sym typeface="Wingdings" pitchFamily="2" charset="2"/>
              </a:rPr>
              <a:t>executes the bytecodes (and thereby running your program)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/>
              <a:t>Continued…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247F4300-B350-40E5-BD03-B3760D31E6AE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2" name="Multi-document 1">
            <a:extLst>
              <a:ext uri="{FF2B5EF4-FFF2-40B4-BE49-F238E27FC236}">
                <a16:creationId xmlns:a16="http://schemas.microsoft.com/office/drawing/2014/main" id="{663AB1A1-5965-8146-BC25-2193C214003E}"/>
              </a:ext>
            </a:extLst>
          </p:cNvPr>
          <p:cNvSpPr/>
          <p:nvPr/>
        </p:nvSpPr>
        <p:spPr bwMode="auto">
          <a:xfrm>
            <a:off x="826605" y="5158407"/>
            <a:ext cx="1202634" cy="854765"/>
          </a:xfrm>
          <a:prstGeom prst="flowChartMultidocumen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6" name="Multi-document 5">
            <a:extLst>
              <a:ext uri="{FF2B5EF4-FFF2-40B4-BE49-F238E27FC236}">
                <a16:creationId xmlns:a16="http://schemas.microsoft.com/office/drawing/2014/main" id="{7A6DAE5A-477E-6A4A-AD23-663DD2B4517A}"/>
              </a:ext>
            </a:extLst>
          </p:cNvPr>
          <p:cNvSpPr/>
          <p:nvPr/>
        </p:nvSpPr>
        <p:spPr bwMode="auto">
          <a:xfrm>
            <a:off x="3770244" y="5158407"/>
            <a:ext cx="1202634" cy="854765"/>
          </a:xfrm>
          <a:prstGeom prst="flowChartMultidocumen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7" name="Multi-document 6">
            <a:extLst>
              <a:ext uri="{FF2B5EF4-FFF2-40B4-BE49-F238E27FC236}">
                <a16:creationId xmlns:a16="http://schemas.microsoft.com/office/drawing/2014/main" id="{E754B126-FB3A-EE40-876A-59146EBBF77D}"/>
              </a:ext>
            </a:extLst>
          </p:cNvPr>
          <p:cNvSpPr/>
          <p:nvPr/>
        </p:nvSpPr>
        <p:spPr bwMode="auto">
          <a:xfrm>
            <a:off x="7268817" y="5158407"/>
            <a:ext cx="1202634" cy="854765"/>
          </a:xfrm>
          <a:prstGeom prst="flowChartMultidocumen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A39B3-43CE-1A42-8D2B-69533FB06014}"/>
              </a:ext>
            </a:extLst>
          </p:cNvPr>
          <p:cNvSpPr txBox="1"/>
          <p:nvPr/>
        </p:nvSpPr>
        <p:spPr>
          <a:xfrm>
            <a:off x="974035" y="548126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.java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32226-6966-4442-B89A-DF3A9584A437}"/>
              </a:ext>
            </a:extLst>
          </p:cNvPr>
          <p:cNvSpPr txBox="1"/>
          <p:nvPr/>
        </p:nvSpPr>
        <p:spPr>
          <a:xfrm>
            <a:off x="3862317" y="548126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AD0174-2CD3-464A-8DE9-16687D9FF991}"/>
              </a:ext>
            </a:extLst>
          </p:cNvPr>
          <p:cNvSpPr txBox="1"/>
          <p:nvPr/>
        </p:nvSpPr>
        <p:spPr>
          <a:xfrm>
            <a:off x="7366145" y="5530954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12158-07E4-ED44-B064-60C4975521C9}"/>
              </a:ext>
            </a:extLst>
          </p:cNvPr>
          <p:cNvSpPr txBox="1"/>
          <p:nvPr/>
        </p:nvSpPr>
        <p:spPr>
          <a:xfrm>
            <a:off x="663159" y="6111892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2C1E9D-9B48-AF47-BD6D-21A0501A4C63}"/>
              </a:ext>
            </a:extLst>
          </p:cNvPr>
          <p:cNvSpPr txBox="1"/>
          <p:nvPr/>
        </p:nvSpPr>
        <p:spPr>
          <a:xfrm>
            <a:off x="3606798" y="618213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A6C3FD-5A71-3040-8BF6-974BCE6E74D7}"/>
              </a:ext>
            </a:extLst>
          </p:cNvPr>
          <p:cNvSpPr txBox="1"/>
          <p:nvPr/>
        </p:nvSpPr>
        <p:spPr>
          <a:xfrm>
            <a:off x="7437784" y="6198073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FB2B7E-0EC2-BE45-A4BC-2470624DC437}"/>
              </a:ext>
            </a:extLst>
          </p:cNvPr>
          <p:cNvSpPr txBox="1"/>
          <p:nvPr/>
        </p:nvSpPr>
        <p:spPr>
          <a:xfrm>
            <a:off x="716860" y="4751910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editor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3C87CF-E384-1A49-A4A6-9EFB1AD1D277}"/>
              </a:ext>
            </a:extLst>
          </p:cNvPr>
          <p:cNvCxnSpPr>
            <a:stCxn id="2" idx="3"/>
            <a:endCxn id="6" idx="1"/>
          </p:cNvCxnSpPr>
          <p:nvPr/>
        </p:nvCxnSpPr>
        <p:spPr bwMode="auto">
          <a:xfrm>
            <a:off x="2029239" y="5585790"/>
            <a:ext cx="1741005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6BC7AF-F906-0845-975C-F1FE0CD60073}"/>
              </a:ext>
            </a:extLst>
          </p:cNvPr>
          <p:cNvSpPr txBox="1"/>
          <p:nvPr/>
        </p:nvSpPr>
        <p:spPr>
          <a:xfrm>
            <a:off x="2362771" y="527801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3D1210-D6DC-5D4B-945F-D7C4C6C28ECB}"/>
              </a:ext>
            </a:extLst>
          </p:cNvPr>
          <p:cNvSpPr txBox="1"/>
          <p:nvPr/>
        </p:nvSpPr>
        <p:spPr>
          <a:xfrm>
            <a:off x="2132099" y="5616719"/>
            <a:ext cx="1425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%</a:t>
            </a:r>
            <a:r>
              <a:rPr lang="en-US" sz="900" dirty="0" err="1"/>
              <a:t>javac</a:t>
            </a:r>
            <a:r>
              <a:rPr lang="en-US" sz="900" dirty="0"/>
              <a:t> &lt;java file&gt;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FA856B-CB45-354B-BF7A-3F2AB548320E}"/>
              </a:ext>
            </a:extLst>
          </p:cNvPr>
          <p:cNvCxnSpPr>
            <a:stCxn id="6" idx="3"/>
            <a:endCxn id="7" idx="1"/>
          </p:cNvCxnSpPr>
          <p:nvPr/>
        </p:nvCxnSpPr>
        <p:spPr bwMode="auto">
          <a:xfrm>
            <a:off x="4972878" y="5585790"/>
            <a:ext cx="2295939" cy="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FEFB9C1-9968-D04B-BCB5-583C2038F701}"/>
              </a:ext>
            </a:extLst>
          </p:cNvPr>
          <p:cNvSpPr txBox="1"/>
          <p:nvPr/>
        </p:nvSpPr>
        <p:spPr>
          <a:xfrm>
            <a:off x="5253563" y="5223177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 &amp; Run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57D1C8-8BA6-6D40-8886-0FAAB5E4D55D}"/>
              </a:ext>
            </a:extLst>
          </p:cNvPr>
          <p:cNvSpPr txBox="1"/>
          <p:nvPr/>
        </p:nvSpPr>
        <p:spPr>
          <a:xfrm>
            <a:off x="5235829" y="5621859"/>
            <a:ext cx="17700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%java &lt;main class name&gt;</a:t>
            </a:r>
          </a:p>
        </p:txBody>
      </p:sp>
    </p:spTree>
    <p:extLst>
      <p:ext uri="{BB962C8B-B14F-4D97-AF65-F5344CB8AC3E}">
        <p14:creationId xmlns:p14="http://schemas.microsoft.com/office/powerpoint/2010/main" val="2992454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5509776"/>
          </a:xfrm>
        </p:spPr>
        <p:txBody>
          <a:bodyPr/>
          <a:lstStyle/>
          <a:p>
            <a:r>
              <a:rPr lang="en-GB" dirty="0"/>
              <a:t>Visit - </a:t>
            </a:r>
            <a:r>
              <a:rPr lang="en-GB" dirty="0">
                <a:hlinkClick r:id="rId3"/>
              </a:rPr>
              <a:t>https://www.oracle.com/java/technologies/javase-downloads.html</a:t>
            </a:r>
            <a:r>
              <a:rPr lang="en-GB" dirty="0"/>
              <a:t>  </a:t>
            </a:r>
          </a:p>
          <a:p>
            <a:r>
              <a:rPr lang="en-GB" dirty="0"/>
              <a:t>Choose right java version and installer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Download and run exe – follow instructions</a:t>
            </a:r>
          </a:p>
          <a:p>
            <a:r>
              <a:rPr lang="en-GB" dirty="0"/>
              <a:t>Set JAVA_HOME and update PATH variable to include (%JAVA_HOME%\bin)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Open CMD and run `</a:t>
            </a:r>
            <a:r>
              <a:rPr lang="en-GB" dirty="0">
                <a:solidFill>
                  <a:schemeClr val="tx2"/>
                </a:solidFill>
              </a:rPr>
              <a:t>%</a:t>
            </a:r>
            <a:r>
              <a:rPr lang="en-GB" dirty="0" err="1">
                <a:solidFill>
                  <a:schemeClr val="tx2"/>
                </a:solidFill>
              </a:rPr>
              <a:t>javac</a:t>
            </a:r>
            <a:r>
              <a:rPr lang="en-GB" dirty="0">
                <a:solidFill>
                  <a:schemeClr val="tx2"/>
                </a:solidFill>
              </a:rPr>
              <a:t> –version</a:t>
            </a:r>
            <a:r>
              <a:rPr lang="en-GB" dirty="0"/>
              <a:t>`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>
                <a:sym typeface="Wingdings" pitchFamily="2" charset="2"/>
              </a:rPr>
              <a:t>4. Installation - Windows</a:t>
            </a: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3" name="Picture 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420B7DBF-0619-C247-9192-FA46A02CE5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34"/>
          <a:stretch/>
        </p:blipFill>
        <p:spPr>
          <a:xfrm>
            <a:off x="2099846" y="2574165"/>
            <a:ext cx="4025348" cy="576539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B8507A6-45CF-9549-89E1-94C4585F11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846" y="4527894"/>
            <a:ext cx="4025348" cy="113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76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378372" y="528933"/>
            <a:ext cx="8549837" cy="693737"/>
          </a:xfrm>
        </p:spPr>
        <p:txBody>
          <a:bodyPr/>
          <a:lstStyle/>
          <a:p>
            <a:r>
              <a:rPr lang="en-GB" sz="3400" dirty="0">
                <a:sym typeface="Wingdings" pitchFamily="2" charset="2"/>
              </a:rPr>
              <a:t>5. </a:t>
            </a:r>
            <a:r>
              <a:rPr lang="en-GB" sz="3600" dirty="0">
                <a:sym typeface="Wingdings" pitchFamily="2" charset="2"/>
              </a:rPr>
              <a:t>Creating, running and understanding a sample java program</a:t>
            </a:r>
            <a:endParaRPr lang="en-GB" sz="3400" dirty="0">
              <a:sym typeface="Wingdings" pitchFamily="2" charset="2"/>
            </a:endParaRP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57B545F-AF7F-4515-89A6-0A4054BC5158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0C84B0-A473-8341-BEB9-8CC61FD8EC74}"/>
              </a:ext>
            </a:extLst>
          </p:cNvPr>
          <p:cNvSpPr/>
          <p:nvPr/>
        </p:nvSpPr>
        <p:spPr bwMode="auto">
          <a:xfrm>
            <a:off x="565385" y="1609644"/>
            <a:ext cx="5934806" cy="2242280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900" b="1" dirty="0">
                <a:highlight>
                  <a:srgbClr val="FFFF00"/>
                </a:highlight>
              </a:rPr>
              <a:t>// Package name goes here</a:t>
            </a:r>
          </a:p>
          <a:p>
            <a:br>
              <a:rPr lang="en-GB" sz="900" dirty="0"/>
            </a:br>
            <a:endParaRPr lang="en-GB" sz="900" dirty="0"/>
          </a:p>
          <a:p>
            <a:r>
              <a:rPr lang="en-GB" sz="900" dirty="0"/>
              <a:t>import </a:t>
            </a:r>
            <a:r>
              <a:rPr lang="en-GB" sz="900" dirty="0" err="1"/>
              <a:t>java.util.Date</a:t>
            </a:r>
            <a:r>
              <a:rPr lang="en-GB" sz="900" dirty="0"/>
              <a:t>; </a:t>
            </a:r>
            <a:r>
              <a:rPr lang="en-GB" sz="900" b="1" dirty="0">
                <a:highlight>
                  <a:srgbClr val="FFFF00"/>
                </a:highlight>
              </a:rPr>
              <a:t>// imports - other classes, static methods, variables</a:t>
            </a:r>
          </a:p>
          <a:p>
            <a:br>
              <a:rPr lang="en-GB" sz="900" dirty="0"/>
            </a:br>
            <a:endParaRPr lang="en-GB" sz="900" dirty="0"/>
          </a:p>
          <a:p>
            <a:r>
              <a:rPr lang="en-GB" sz="900" dirty="0"/>
              <a:t>public class Sample { </a:t>
            </a:r>
            <a:r>
              <a:rPr lang="en-GB" sz="900" b="1" dirty="0">
                <a:highlight>
                  <a:srgbClr val="FFFF00"/>
                </a:highlight>
              </a:rPr>
              <a:t>// Class name same as file name</a:t>
            </a:r>
          </a:p>
          <a:p>
            <a:br>
              <a:rPr lang="en-GB" sz="900" dirty="0"/>
            </a:br>
            <a:endParaRPr lang="en-GB" sz="900" dirty="0"/>
          </a:p>
          <a:p>
            <a:r>
              <a:rPr lang="en-GB" sz="900" dirty="0"/>
              <a:t>    </a:t>
            </a:r>
            <a:r>
              <a:rPr lang="en-GB" sz="900" b="1" dirty="0">
                <a:highlight>
                  <a:srgbClr val="FFFF00"/>
                </a:highlight>
              </a:rPr>
              <a:t>// Entry point - main thread - statements executed sequentially</a:t>
            </a:r>
          </a:p>
          <a:p>
            <a:r>
              <a:rPr lang="en-GB" sz="900" dirty="0"/>
              <a:t>    public static void main(String </a:t>
            </a:r>
            <a:r>
              <a:rPr lang="en-GB" sz="900" dirty="0" err="1"/>
              <a:t>args</a:t>
            </a:r>
            <a:r>
              <a:rPr lang="en-GB" sz="900" dirty="0"/>
              <a:t>[]){  </a:t>
            </a:r>
            <a:r>
              <a:rPr lang="en-GB" sz="900" b="1" dirty="0">
                <a:highlight>
                  <a:srgbClr val="FFFF00"/>
                </a:highlight>
              </a:rPr>
              <a:t>//application arguments</a:t>
            </a:r>
          </a:p>
          <a:p>
            <a:br>
              <a:rPr lang="en-GB" sz="900" dirty="0"/>
            </a:br>
            <a:endParaRPr lang="en-GB" sz="900" dirty="0"/>
          </a:p>
          <a:p>
            <a:r>
              <a:rPr lang="en-GB" sz="900" dirty="0"/>
              <a:t>        </a:t>
            </a:r>
            <a:r>
              <a:rPr lang="en-GB" sz="900" dirty="0" err="1"/>
              <a:t>System.out.println</a:t>
            </a:r>
            <a:r>
              <a:rPr lang="en-GB" sz="900" dirty="0"/>
              <a:t>("Hello world at " + new Date()); </a:t>
            </a:r>
            <a:r>
              <a:rPr lang="en-GB" sz="900" b="1" dirty="0">
                <a:highlight>
                  <a:srgbClr val="FFFF00"/>
                </a:highlight>
              </a:rPr>
              <a:t>// Your application code</a:t>
            </a:r>
          </a:p>
          <a:p>
            <a:r>
              <a:rPr lang="en-GB" sz="900" dirty="0"/>
              <a:t>    }</a:t>
            </a:r>
          </a:p>
          <a:p>
            <a:r>
              <a:rPr lang="en-GB" sz="900" dirty="0"/>
              <a:t>}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D1847-FEAB-6048-90A4-8A0B3CF91C19}"/>
              </a:ext>
            </a:extLst>
          </p:cNvPr>
          <p:cNvSpPr txBox="1"/>
          <p:nvPr/>
        </p:nvSpPr>
        <p:spPr>
          <a:xfrm>
            <a:off x="3785661" y="1620324"/>
            <a:ext cx="2654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File name </a:t>
            </a:r>
            <a:r>
              <a:rPr lang="en-US" dirty="0"/>
              <a:t>– </a:t>
            </a:r>
            <a:r>
              <a:rPr lang="en-US" dirty="0" err="1"/>
              <a:t>Sample.java</a:t>
            </a:r>
            <a:endParaRPr lang="en-US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14B22B7C-AF3F-6445-85E8-88B78B39EA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50"/>
          <a:stretch/>
        </p:blipFill>
        <p:spPr>
          <a:xfrm>
            <a:off x="565385" y="4127216"/>
            <a:ext cx="6073954" cy="2242279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AA3AB2D-A8C9-BB47-971A-6ED322263F22}"/>
              </a:ext>
            </a:extLst>
          </p:cNvPr>
          <p:cNvSpPr/>
          <p:nvPr/>
        </p:nvSpPr>
        <p:spPr bwMode="auto">
          <a:xfrm>
            <a:off x="7166112" y="1073426"/>
            <a:ext cx="1570383" cy="307777"/>
          </a:xfrm>
          <a:prstGeom prst="round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Java Source file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35D3637-476E-B04C-A261-EC5046D0E62D}"/>
              </a:ext>
            </a:extLst>
          </p:cNvPr>
          <p:cNvSpPr/>
          <p:nvPr/>
        </p:nvSpPr>
        <p:spPr bwMode="auto">
          <a:xfrm>
            <a:off x="7166111" y="1772478"/>
            <a:ext cx="1570383" cy="307777"/>
          </a:xfrm>
          <a:prstGeom prst="round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Class file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96374CE-9E80-884A-92BF-6A352D39AE57}"/>
              </a:ext>
            </a:extLst>
          </p:cNvPr>
          <p:cNvSpPr/>
          <p:nvPr/>
        </p:nvSpPr>
        <p:spPr bwMode="auto">
          <a:xfrm>
            <a:off x="7166110" y="2540552"/>
            <a:ext cx="1570383" cy="307777"/>
          </a:xfrm>
          <a:prstGeom prst="round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Class loader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4D7DB72-1BF1-564C-B72E-EECE0F790785}"/>
              </a:ext>
            </a:extLst>
          </p:cNvPr>
          <p:cNvSpPr/>
          <p:nvPr/>
        </p:nvSpPr>
        <p:spPr bwMode="auto">
          <a:xfrm>
            <a:off x="7166110" y="3327357"/>
            <a:ext cx="1570383" cy="307777"/>
          </a:xfrm>
          <a:prstGeom prst="round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Bytecode verified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778853-39AA-F84B-BF09-F2DAC3AE1675}"/>
              </a:ext>
            </a:extLst>
          </p:cNvPr>
          <p:cNvSpPr/>
          <p:nvPr/>
        </p:nvSpPr>
        <p:spPr bwMode="auto">
          <a:xfrm>
            <a:off x="7166110" y="4119491"/>
            <a:ext cx="1570383" cy="307777"/>
          </a:xfrm>
          <a:prstGeom prst="round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Interpreter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20B8E02-80B8-924E-A6AB-065AAC8BBB2F}"/>
              </a:ext>
            </a:extLst>
          </p:cNvPr>
          <p:cNvSpPr/>
          <p:nvPr/>
        </p:nvSpPr>
        <p:spPr bwMode="auto">
          <a:xfrm>
            <a:off x="7166109" y="4940578"/>
            <a:ext cx="1570383" cy="307777"/>
          </a:xfrm>
          <a:prstGeom prst="round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Native Code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0C2DCD8-F18D-D341-9ADA-F48A7054ACEC}"/>
              </a:ext>
            </a:extLst>
          </p:cNvPr>
          <p:cNvSpPr/>
          <p:nvPr/>
        </p:nvSpPr>
        <p:spPr bwMode="auto">
          <a:xfrm>
            <a:off x="7166108" y="5656377"/>
            <a:ext cx="1570383" cy="307777"/>
          </a:xfrm>
          <a:prstGeom prst="round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Run on hardware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68396B5-1A72-114D-B98B-A70476FAA011}"/>
              </a:ext>
            </a:extLst>
          </p:cNvPr>
          <p:cNvSpPr/>
          <p:nvPr/>
        </p:nvSpPr>
        <p:spPr bwMode="auto">
          <a:xfrm>
            <a:off x="6967330" y="2385390"/>
            <a:ext cx="1916618" cy="3806687"/>
          </a:xfrm>
          <a:prstGeom prst="roundRect">
            <a:avLst/>
          </a:prstGeom>
          <a:noFill/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8B8282-1253-CA4B-AE34-BDD5ECB4B0D0}"/>
              </a:ext>
            </a:extLst>
          </p:cNvPr>
          <p:cNvCxnSpPr>
            <a:stCxn id="12" idx="2"/>
            <a:endCxn id="17" idx="0"/>
          </p:cNvCxnSpPr>
          <p:nvPr/>
        </p:nvCxnSpPr>
        <p:spPr bwMode="auto">
          <a:xfrm flipH="1">
            <a:off x="7951303" y="1381203"/>
            <a:ext cx="1" cy="391275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2B7CBD-38B6-CA43-956E-6F51ADBC495E}"/>
              </a:ext>
            </a:extLst>
          </p:cNvPr>
          <p:cNvCxnSpPr>
            <a:stCxn id="17" idx="2"/>
            <a:endCxn id="19" idx="0"/>
          </p:cNvCxnSpPr>
          <p:nvPr/>
        </p:nvCxnSpPr>
        <p:spPr bwMode="auto">
          <a:xfrm flipH="1">
            <a:off x="7951302" y="2080255"/>
            <a:ext cx="1" cy="460297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0B34A4-BE94-604A-9773-259EB8569FD4}"/>
              </a:ext>
            </a:extLst>
          </p:cNvPr>
          <p:cNvCxnSpPr>
            <a:stCxn id="19" idx="2"/>
            <a:endCxn id="20" idx="0"/>
          </p:cNvCxnSpPr>
          <p:nvPr/>
        </p:nvCxnSpPr>
        <p:spPr bwMode="auto">
          <a:xfrm>
            <a:off x="7951302" y="2848329"/>
            <a:ext cx="0" cy="479028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59912EC-5200-9345-955D-C482891826C9}"/>
              </a:ext>
            </a:extLst>
          </p:cNvPr>
          <p:cNvCxnSpPr>
            <a:stCxn id="20" idx="2"/>
            <a:endCxn id="21" idx="0"/>
          </p:cNvCxnSpPr>
          <p:nvPr/>
        </p:nvCxnSpPr>
        <p:spPr bwMode="auto">
          <a:xfrm>
            <a:off x="7951302" y="3635134"/>
            <a:ext cx="0" cy="484357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2394806-0DD6-954B-8AB3-1B42AE1A2DCE}"/>
              </a:ext>
            </a:extLst>
          </p:cNvPr>
          <p:cNvCxnSpPr>
            <a:stCxn id="21" idx="2"/>
            <a:endCxn id="22" idx="0"/>
          </p:cNvCxnSpPr>
          <p:nvPr/>
        </p:nvCxnSpPr>
        <p:spPr bwMode="auto">
          <a:xfrm flipH="1">
            <a:off x="7951301" y="4427268"/>
            <a:ext cx="1" cy="513310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6D1F6C-3836-F14B-9073-57A9C745CBB2}"/>
              </a:ext>
            </a:extLst>
          </p:cNvPr>
          <p:cNvCxnSpPr>
            <a:stCxn id="22" idx="2"/>
            <a:endCxn id="23" idx="0"/>
          </p:cNvCxnSpPr>
          <p:nvPr/>
        </p:nvCxnSpPr>
        <p:spPr bwMode="auto">
          <a:xfrm flipH="1">
            <a:off x="7951300" y="5248355"/>
            <a:ext cx="1" cy="408022"/>
          </a:xfrm>
          <a:prstGeom prst="straightConnector1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71728869"/>
      </p:ext>
    </p:extLst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Soft" id="{033E34DD-2F80-0748-8194-A3BDF14DDEED}" vid="{5CEFB84A-30F3-DE47-B8F5-7F4CAB8FF5A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2_Blends</Template>
  <TotalTime>998</TotalTime>
  <Words>969</Words>
  <Application>Microsoft Macintosh PowerPoint</Application>
  <PresentationFormat>On-screen Show (4:3)</PresentationFormat>
  <Paragraphs>178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Lucida Console</vt:lpstr>
      <vt:lpstr>Tahoma</vt:lpstr>
      <vt:lpstr>Wingdings</vt:lpstr>
      <vt:lpstr>2_Blends</vt:lpstr>
      <vt:lpstr>Java – An introduction</vt:lpstr>
      <vt:lpstr>Contents</vt:lpstr>
      <vt:lpstr>1. What is Java and Why?</vt:lpstr>
      <vt:lpstr>Continued…</vt:lpstr>
      <vt:lpstr>2. Java distributions</vt:lpstr>
      <vt:lpstr>3. Components and Tools</vt:lpstr>
      <vt:lpstr>Continued…</vt:lpstr>
      <vt:lpstr>4. Installation - Windows</vt:lpstr>
      <vt:lpstr>5. Creating, running and understanding a sample java program</vt:lpstr>
      <vt:lpstr>JVM again…</vt:lpstr>
      <vt:lpstr>6. Packaging and deploying</vt:lpstr>
      <vt:lpstr>7. OOPS concepts</vt:lpstr>
      <vt:lpstr>Continued…</vt:lpstr>
      <vt:lpstr>8. Annotations</vt:lpstr>
      <vt:lpstr>Next…</vt:lpstr>
      <vt:lpstr>Any Questions?</vt:lpstr>
    </vt:vector>
  </TitlesOfParts>
  <Manager/>
  <Company>Newsoft Training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Spring Boot</dc:title>
  <dc:subject/>
  <dc:creator>Paul Hopkins</dc:creator>
  <cp:keywords/>
  <dc:description/>
  <cp:lastModifiedBy>Nilavalagan Sugumaran</cp:lastModifiedBy>
  <cp:revision>52</cp:revision>
  <cp:lastPrinted>2016-01-08T09:56:39Z</cp:lastPrinted>
  <dcterms:created xsi:type="dcterms:W3CDTF">2020-01-19T20:12:16Z</dcterms:created>
  <dcterms:modified xsi:type="dcterms:W3CDTF">2021-05-19T10:37:01Z</dcterms:modified>
  <cp:category/>
</cp:coreProperties>
</file>