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</p:sldMasterIdLst>
  <p:notesMasterIdLst>
    <p:notesMasterId r:id="rId31"/>
  </p:notesMasterIdLst>
  <p:handoutMasterIdLst>
    <p:handoutMasterId r:id="rId32"/>
  </p:handoutMasterIdLst>
  <p:sldIdLst>
    <p:sldId id="256" r:id="rId2"/>
    <p:sldId id="271" r:id="rId3"/>
    <p:sldId id="353" r:id="rId4"/>
    <p:sldId id="448" r:id="rId5"/>
    <p:sldId id="630" r:id="rId6"/>
    <p:sldId id="634" r:id="rId7"/>
    <p:sldId id="635" r:id="rId8"/>
    <p:sldId id="633" r:id="rId9"/>
    <p:sldId id="636" r:id="rId10"/>
    <p:sldId id="637" r:id="rId11"/>
    <p:sldId id="638" r:id="rId12"/>
    <p:sldId id="639" r:id="rId13"/>
    <p:sldId id="640" r:id="rId14"/>
    <p:sldId id="641" r:id="rId15"/>
    <p:sldId id="642" r:id="rId16"/>
    <p:sldId id="643" r:id="rId17"/>
    <p:sldId id="644" r:id="rId18"/>
    <p:sldId id="645" r:id="rId19"/>
    <p:sldId id="646" r:id="rId20"/>
    <p:sldId id="648" r:id="rId21"/>
    <p:sldId id="649" r:id="rId22"/>
    <p:sldId id="650" r:id="rId23"/>
    <p:sldId id="651" r:id="rId24"/>
    <p:sldId id="655" r:id="rId25"/>
    <p:sldId id="652" r:id="rId26"/>
    <p:sldId id="653" r:id="rId27"/>
    <p:sldId id="622" r:id="rId28"/>
    <p:sldId id="654" r:id="rId29"/>
    <p:sldId id="656" r:id="rId30"/>
  </p:sldIdLst>
  <p:sldSz cx="9144000" cy="6858000" type="screen4x3"/>
  <p:notesSz cx="7315200" cy="96012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937">
          <p15:clr>
            <a:srgbClr val="A4A3A4"/>
          </p15:clr>
        </p15:guide>
        <p15:guide id="2" pos="21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7F29"/>
    <a:srgbClr val="5D8D04"/>
    <a:srgbClr val="70B1E8"/>
    <a:srgbClr val="9BFDDF"/>
    <a:srgbClr val="FE7C6E"/>
    <a:srgbClr val="F7FC9C"/>
    <a:srgbClr val="F2CAE5"/>
    <a:srgbClr val="ECB4D9"/>
    <a:srgbClr val="FFB9BB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48" autoAdjust="0"/>
  </p:normalViewPr>
  <p:slideViewPr>
    <p:cSldViewPr snapToGrid="0" showGuides="1">
      <p:cViewPr varScale="1">
        <p:scale>
          <a:sx n="128" d="100"/>
          <a:sy n="128" d="100"/>
        </p:scale>
        <p:origin x="1888" y="176"/>
      </p:cViewPr>
      <p:guideLst>
        <p:guide orient="horz" pos="1937"/>
        <p:guide pos="21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-3062" y="-72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5363" name="Line 7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64" name="Line 8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65" name="Rectangle 9"/>
          <p:cNvSpPr>
            <a:spLocks noChangeArrowheads="1"/>
          </p:cNvSpPr>
          <p:nvPr/>
        </p:nvSpPr>
        <p:spPr bwMode="auto">
          <a:xfrm>
            <a:off x="2479675" y="9139238"/>
            <a:ext cx="2355850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45" tIns="47723" rIns="95445" bIns="47723" anchor="b"/>
          <a:lstStyle>
            <a:lvl1pPr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algn="ctr" eaLnBrk="1" hangingPunct="1">
              <a:defRPr/>
            </a:pPr>
            <a:r>
              <a:rPr lang="en-GB" altLang="en-US" sz="1000">
                <a:latin typeface="Tahoma" pitchFamily="34" charset="0"/>
              </a:rPr>
              <a:t>© Olsen Software, 2015</a:t>
            </a:r>
            <a:endParaRPr lang="en-GB" altLang="en-US" sz="10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3997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219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9221" name="Line 8"/>
          <p:cNvSpPr>
            <a:spLocks noChangeShapeType="1"/>
          </p:cNvSpPr>
          <p:nvPr/>
        </p:nvSpPr>
        <p:spPr bwMode="auto">
          <a:xfrm>
            <a:off x="742950" y="4370388"/>
            <a:ext cx="58404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22" name="Line 9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23" name="Rectangle 10"/>
          <p:cNvSpPr>
            <a:spLocks noChangeArrowheads="1"/>
          </p:cNvSpPr>
          <p:nvPr/>
        </p:nvSpPr>
        <p:spPr bwMode="auto">
          <a:xfrm>
            <a:off x="2479675" y="9139238"/>
            <a:ext cx="2355850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45" tIns="47723" rIns="95445" bIns="47723" anchor="b"/>
          <a:lstStyle>
            <a:lvl1pPr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algn="ctr" eaLnBrk="1" hangingPunct="1">
              <a:defRPr/>
            </a:pPr>
            <a:r>
              <a:rPr lang="en-GB" altLang="en-US" sz="1000">
                <a:latin typeface="Tahoma" pitchFamily="34" charset="0"/>
              </a:rPr>
              <a:t>© Olsen Software, 2015</a:t>
            </a:r>
            <a:endParaRPr lang="en-GB" altLang="en-US" sz="1000" dirty="0">
              <a:latin typeface="Tahoma" pitchFamily="34" charset="0"/>
            </a:endParaRPr>
          </a:p>
        </p:txBody>
      </p:sp>
      <p:sp>
        <p:nvSpPr>
          <p:cNvPr id="9224" name="Line 11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9689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60363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4375" indent="-17462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74738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38275" indent="-18415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Introduction to Spring Boot</a:t>
            </a: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60264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Introduction to Spring Boot</a:t>
            </a: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12814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Introduction to Spring Boot</a:t>
            </a: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97895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Introduction to Spring Boot</a:t>
            </a: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136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Introduction to Spring Boot</a:t>
            </a: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42188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Introduction to Spring Boot</a:t>
            </a: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06810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Introduction to Spring Boot</a:t>
            </a: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96053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Introduction to Spring Boot</a:t>
            </a: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4830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Introduction to Spring Boot</a:t>
            </a: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41248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Introduction to Spring Boot</a:t>
            </a: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6442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Introduction to Spring Boot</a:t>
            </a: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8808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Introduction to Spring Boot</a:t>
            </a: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30916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Introduction to Spring Boot</a:t>
            </a: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15182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Introduction to Spring Boot</a:t>
            </a: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22028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Introduction to Spring Boot</a:t>
            </a: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26181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Introduction to Spring Boot</a:t>
            </a: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30045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Introduction to Spring Boot</a:t>
            </a: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29695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Introduction to Spring Boot</a:t>
            </a: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30253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34377" y="329934"/>
            <a:ext cx="3375525" cy="194576"/>
          </a:xfrm>
          <a:noFill/>
        </p:spPr>
        <p:txBody>
          <a:bodyPr/>
          <a:lstStyle/>
          <a:p>
            <a:r>
              <a:rPr lang="en-GB" dirty="0"/>
              <a:t>Introduction to Spring Boot</a:t>
            </a:r>
          </a:p>
        </p:txBody>
      </p:sp>
    </p:spTree>
    <p:extLst>
      <p:ext uri="{BB962C8B-B14F-4D97-AF65-F5344CB8AC3E}">
        <p14:creationId xmlns:p14="http://schemas.microsoft.com/office/powerpoint/2010/main" val="13586588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34377" y="329934"/>
            <a:ext cx="3375525" cy="194576"/>
          </a:xfrm>
          <a:noFill/>
        </p:spPr>
        <p:txBody>
          <a:bodyPr/>
          <a:lstStyle/>
          <a:p>
            <a:r>
              <a:rPr lang="en-GB" dirty="0"/>
              <a:t>Introduction to Spring Boot</a:t>
            </a:r>
          </a:p>
        </p:txBody>
      </p:sp>
    </p:spTree>
    <p:extLst>
      <p:ext uri="{BB962C8B-B14F-4D97-AF65-F5344CB8AC3E}">
        <p14:creationId xmlns:p14="http://schemas.microsoft.com/office/powerpoint/2010/main" val="40442065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34377" y="329934"/>
            <a:ext cx="3375525" cy="194576"/>
          </a:xfrm>
          <a:noFill/>
        </p:spPr>
        <p:txBody>
          <a:bodyPr/>
          <a:lstStyle/>
          <a:p>
            <a:r>
              <a:rPr lang="en-GB" dirty="0"/>
              <a:t>Introduction to Spring Boot</a:t>
            </a:r>
          </a:p>
        </p:txBody>
      </p:sp>
    </p:spTree>
    <p:extLst>
      <p:ext uri="{BB962C8B-B14F-4D97-AF65-F5344CB8AC3E}">
        <p14:creationId xmlns:p14="http://schemas.microsoft.com/office/powerpoint/2010/main" val="1530244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Introduction to Spring Boot</a:t>
            </a: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4132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Introduction to Spring Boot</a:t>
            </a: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1404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Introduction to Spring Boot</a:t>
            </a: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683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Introduction to Spring Boot</a:t>
            </a: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5578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Introduction to Spring Boot</a:t>
            </a: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8296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Introduction to Spring Boot</a:t>
            </a: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448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Introduction to Spring Boot</a:t>
            </a: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5799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tx1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/>
              </a:buClr>
              <a:buFont typeface="Wingdings" pitchFamily="2" charset="2"/>
              <a:buChar char="§"/>
              <a:defRPr/>
            </a:lvl3pPr>
            <a:lvl4pPr marL="1600200" indent="-228600">
              <a:buClr>
                <a:schemeClr val="tx1"/>
              </a:buClr>
              <a:buFont typeface="Wingdings" pitchFamily="2" charset="2"/>
              <a:buChar char="§"/>
              <a:defRPr/>
            </a:lvl4pPr>
            <a:lvl5pPr marL="2057400" indent="-228600">
              <a:buClr>
                <a:schemeClr val="tx1"/>
              </a:buClr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8644379" y="6346483"/>
            <a:ext cx="479139" cy="457200"/>
          </a:xfrm>
          <a:ln/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8391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7307" y="1076120"/>
            <a:ext cx="8094095" cy="1360488"/>
          </a:xfrm>
        </p:spPr>
        <p:txBody>
          <a:bodyPr wrap="none" lIns="0" rIns="0" anchor="b" anchorCtr="0"/>
          <a:lstStyle>
            <a:lvl1pPr algn="r"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331076" y="1655378"/>
            <a:ext cx="8466082" cy="0"/>
          </a:xfrm>
          <a:prstGeom prst="line">
            <a:avLst/>
          </a:prstGeom>
          <a:noFill/>
          <a:ln w="57150" cap="flat" cmpd="sng" algn="ctr">
            <a:solidFill>
              <a:srgbClr val="EB7F2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Newsoft Logo(PNG)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6533" y="5520267"/>
            <a:ext cx="6107227" cy="80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30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94138" y="151249"/>
            <a:ext cx="8549837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9755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epo.spring.io/release/org/springframework/boot/spring-boot-cli/2.4.5/spring-boot-cli-2.4.5-bin.zip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repo.spring.io/release/org/springframework/boot/spring-boot-cli/2.4.5/spring-boot-cli-2.4.5-bin.tar.gz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Introduction to Spring Boot</a:t>
            </a:r>
            <a:endParaRPr lang="en-GB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Overview of Spring Boot CLI</a:t>
            </a:r>
          </a:p>
          <a:p>
            <a:r>
              <a:rPr lang="en-GB"/>
              <a:t>Using Spring Boot CLI</a:t>
            </a:r>
          </a:p>
          <a:p>
            <a:r>
              <a:rPr lang="en-GB">
                <a:sym typeface="Wingdings" pitchFamily="2" charset="2"/>
              </a:rPr>
              <a:t>Creating a simple Spring Boot app</a:t>
            </a:r>
            <a:endParaRPr lang="en-GB"/>
          </a:p>
          <a:p>
            <a:r>
              <a:rPr lang="en-GB"/>
              <a:t>Application structure</a:t>
            </a:r>
          </a:p>
          <a:p>
            <a:r>
              <a:rPr lang="en-GB"/>
              <a:t>Maven POM file</a:t>
            </a:r>
          </a:p>
          <a:p>
            <a:r>
              <a:rPr lang="en-GB"/>
              <a:t>Code artifacts</a:t>
            </a:r>
          </a:p>
          <a:p>
            <a:r>
              <a:rPr lang="en-GB"/>
              <a:t>Running the application</a:t>
            </a:r>
          </a:p>
          <a:p>
            <a:endParaRPr lang="en-GB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>
                <a:sym typeface="Wingdings" pitchFamily="2" charset="2"/>
              </a:rPr>
              <a:t>2. Creating a Simple Spring Boot App</a:t>
            </a:r>
            <a:endParaRPr lang="en-GB" sz="3400" dirty="0">
              <a:sym typeface="Wingdings" pitchFamily="2" charset="2"/>
            </a:endParaRPr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57B545F-AF7F-4515-89A6-0A4054BC5158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127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Boot CLI is a command-line tool for creating and running Spring Boot applications</a:t>
            </a:r>
          </a:p>
          <a:p>
            <a:pPr lvl="1"/>
            <a:r>
              <a:rPr lang="en-GB" dirty="0"/>
              <a:t>Generates a template application in Java or Groovy</a:t>
            </a:r>
          </a:p>
          <a:p>
            <a:pPr lvl="1"/>
            <a:r>
              <a:rPr lang="en-GB" dirty="0"/>
              <a:t>In Java, you can specify whether to use Maven or Gradle</a:t>
            </a:r>
          </a:p>
          <a:p>
            <a:pPr lvl="1"/>
            <a:endParaRPr lang="en-GB" dirty="0"/>
          </a:p>
          <a:p>
            <a:r>
              <a:rPr lang="en-GB" dirty="0"/>
              <a:t>You can download the Spring CLI distribution from the Spring Boot repository, via one of the following URLs:</a:t>
            </a:r>
          </a:p>
          <a:p>
            <a:pPr lvl="2"/>
            <a:endParaRPr lang="en-GB" dirty="0"/>
          </a:p>
          <a:p>
            <a:pPr lvl="1"/>
            <a:r>
              <a:rPr lang="en-GB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https://repo.spring.io/release/org/springframework/boot/spring-boot-cli/2.4.5/</a:t>
            </a:r>
            <a:r>
              <a:rPr lang="en-GB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spring-boot-cli-2.4.5-bin.zip</a:t>
            </a:r>
            <a:endParaRPr lang="en-GB" dirty="0"/>
          </a:p>
          <a:p>
            <a:pPr lvl="1"/>
            <a:r>
              <a:rPr lang="en-GB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https://repo.spring.io/release/org/springframework/boot/spring-boot-cli/2.4.5/</a:t>
            </a:r>
            <a:r>
              <a:rPr lang="en-GB" dirty="0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spring-boot-cli-2.4.5-bin.tar.gz</a:t>
            </a:r>
            <a:endParaRPr lang="en-GB" dirty="0"/>
          </a:p>
          <a:p>
            <a:endParaRPr lang="en-GB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>
                <a:sym typeface="Wingdings" pitchFamily="2" charset="2"/>
              </a:rPr>
              <a:t>Overview of Spring Boot CLI</a:t>
            </a:r>
            <a:endParaRPr lang="en-GB" sz="3400" dirty="0">
              <a:sym typeface="Wingdings" pitchFamily="2" charset="2"/>
            </a:endParaRPr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57B545F-AF7F-4515-89A6-0A4054BC5158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494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We've already downloaded Spring CLI</a:t>
            </a:r>
          </a:p>
          <a:p>
            <a:pPr lvl="1"/>
            <a:r>
              <a:rPr lang="en-GB"/>
              <a:t>We've installed it in </a:t>
            </a:r>
            <a:r>
              <a:rPr lang="en-GB">
                <a:latin typeface="Lucida Console" panose="020B0609040504020204" pitchFamily="49" charset="0"/>
              </a:rPr>
              <a:t>C:\springcli</a:t>
            </a:r>
          </a:p>
          <a:p>
            <a:pPr lvl="1"/>
            <a:r>
              <a:rPr lang="en-GB"/>
              <a:t>We've added </a:t>
            </a:r>
            <a:r>
              <a:rPr lang="en-GB">
                <a:latin typeface="Lucida Console" panose="020B0609040504020204" pitchFamily="49" charset="0"/>
              </a:rPr>
              <a:t>C:\springcli\bin</a:t>
            </a:r>
            <a:r>
              <a:rPr lang="en-GB"/>
              <a:t> to the PATH</a:t>
            </a:r>
          </a:p>
          <a:p>
            <a:pPr lvl="1"/>
            <a:endParaRPr lang="en-GB"/>
          </a:p>
          <a:p>
            <a:r>
              <a:rPr lang="en-GB"/>
              <a:t>To run Spring CLI:</a:t>
            </a:r>
          </a:p>
          <a:p>
            <a:pPr lvl="1"/>
            <a:r>
              <a:rPr lang="en-GB"/>
              <a:t>Open a Command Prompt window</a:t>
            </a:r>
          </a:p>
          <a:p>
            <a:pPr lvl="1"/>
            <a:r>
              <a:rPr lang="en-GB"/>
              <a:t>Run </a:t>
            </a:r>
            <a:r>
              <a:rPr lang="en-GB">
                <a:latin typeface="Lucida Console" panose="020B0609040504020204" pitchFamily="49" charset="0"/>
              </a:rPr>
              <a:t>spring.bat</a:t>
            </a:r>
            <a:r>
              <a:rPr lang="en-GB"/>
              <a:t> and verify the version</a:t>
            </a:r>
          </a:p>
          <a:p>
            <a:endParaRPr lang="en-GB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>
                <a:sym typeface="Wingdings" pitchFamily="2" charset="2"/>
              </a:rPr>
              <a:t>Using Spring Boot CLI</a:t>
            </a:r>
            <a:endParaRPr lang="en-GB" sz="3400" dirty="0">
              <a:sym typeface="Wingdings" pitchFamily="2" charset="2"/>
            </a:endParaRPr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57B545F-AF7F-4515-89A6-0A4054BC5158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855664" y="4080458"/>
            <a:ext cx="7742646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spring --version</a:t>
            </a:r>
            <a:endParaRPr lang="en-GB" dirty="0">
              <a:solidFill>
                <a:schemeClr val="bg1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65" y="4853940"/>
            <a:ext cx="7742646" cy="1789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own Arrow 1"/>
          <p:cNvSpPr/>
          <p:nvPr/>
        </p:nvSpPr>
        <p:spPr bwMode="auto">
          <a:xfrm>
            <a:off x="1463040" y="4465320"/>
            <a:ext cx="792480" cy="594360"/>
          </a:xfrm>
          <a:prstGeom prst="downArrow">
            <a:avLst/>
          </a:prstGeom>
          <a:solidFill>
            <a:schemeClr val="bg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373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64" y="2528848"/>
            <a:ext cx="7730691" cy="1518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To create a simple Spring Boot Maven-based app:</a:t>
            </a:r>
          </a:p>
          <a:p>
            <a:pPr lvl="1"/>
            <a:endParaRPr lang="en-GB"/>
          </a:p>
          <a:p>
            <a:pPr lvl="1"/>
            <a:endParaRPr lang="en-GB"/>
          </a:p>
          <a:p>
            <a:pPr lvl="1"/>
            <a:endParaRPr lang="en-GB"/>
          </a:p>
          <a:p>
            <a:pPr lvl="1"/>
            <a:endParaRPr lang="en-GB"/>
          </a:p>
          <a:p>
            <a:pPr lvl="1"/>
            <a:endParaRPr lang="en-GB"/>
          </a:p>
          <a:p>
            <a:pPr lvl="1"/>
            <a:endParaRPr lang="en-GB"/>
          </a:p>
          <a:p>
            <a:pPr lvl="1"/>
            <a:endParaRPr lang="en-GB"/>
          </a:p>
          <a:p>
            <a:pPr lvl="1"/>
            <a:endParaRPr lang="en-GB"/>
          </a:p>
          <a:p>
            <a:r>
              <a:rPr lang="en-GB"/>
              <a:t>The </a:t>
            </a:r>
            <a:r>
              <a:rPr lang="en-GB">
                <a:latin typeface="Lucida Console" panose="020B0609040504020204" pitchFamily="49" charset="0"/>
              </a:rPr>
              <a:t>init</a:t>
            </a:r>
            <a:r>
              <a:rPr lang="en-GB"/>
              <a:t> command tells Spring CLI to create a new app</a:t>
            </a:r>
          </a:p>
          <a:p>
            <a:pPr lvl="1"/>
            <a:r>
              <a:rPr lang="en-GB"/>
              <a:t>Spring CLI calls a web service at </a:t>
            </a:r>
            <a:r>
              <a:rPr lang="en-GB">
                <a:latin typeface="Lucida Console" panose="020B0609040504020204" pitchFamily="49" charset="0"/>
              </a:rPr>
              <a:t>https://start.spring.io</a:t>
            </a:r>
          </a:p>
          <a:p>
            <a:pPr lvl="1"/>
            <a:r>
              <a:rPr lang="en-GB"/>
              <a:t>This creates a simple Spring Boot app (zipped)</a:t>
            </a:r>
          </a:p>
          <a:p>
            <a:pPr lvl="1"/>
            <a:r>
              <a:rPr lang="en-GB"/>
              <a:t>Spring CLI extracts the zip into the specified folder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>
                <a:sym typeface="Wingdings" pitchFamily="2" charset="2"/>
              </a:rPr>
              <a:t>Creating a Simple Spring Boot App</a:t>
            </a:r>
            <a:endParaRPr lang="en-GB" sz="3400" dirty="0">
              <a:sym typeface="Wingdings" pitchFamily="2" charset="2"/>
            </a:endParaRPr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57B545F-AF7F-4515-89A6-0A4054BC5158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855664" y="1748738"/>
            <a:ext cx="7742646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spring init --build maven MySimpleApp</a:t>
            </a:r>
            <a:endParaRPr lang="en-GB" dirty="0">
              <a:solidFill>
                <a:schemeClr val="bg1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2" name="Down Arrow 1"/>
          <p:cNvSpPr/>
          <p:nvPr/>
        </p:nvSpPr>
        <p:spPr bwMode="auto">
          <a:xfrm>
            <a:off x="1463040" y="2125367"/>
            <a:ext cx="792480" cy="594360"/>
          </a:xfrm>
          <a:prstGeom prst="downArrow">
            <a:avLst/>
          </a:prstGeom>
          <a:solidFill>
            <a:schemeClr val="bg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362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The generated application is a regular Maven project</a:t>
            </a:r>
          </a:p>
          <a:p>
            <a:endParaRPr lang="en-GB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>
                <a:sym typeface="Wingdings" pitchFamily="2" charset="2"/>
              </a:rPr>
              <a:t>Application Structure</a:t>
            </a:r>
            <a:endParaRPr lang="en-GB" sz="3400" dirty="0">
              <a:sym typeface="Wingdings" pitchFamily="2" charset="2"/>
            </a:endParaRPr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57B545F-AF7F-4515-89A6-0A4054BC5158}" type="slidenum">
              <a:rPr lang="en-GB" smtClean="0"/>
              <a:pPr/>
              <a:t>14</a:t>
            </a:fld>
            <a:endParaRPr lang="en-GB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530" y="1997780"/>
            <a:ext cx="3566413" cy="3803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678" y="3847664"/>
            <a:ext cx="2217398" cy="38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679" y="5433884"/>
            <a:ext cx="2296122" cy="38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 bwMode="auto">
          <a:xfrm>
            <a:off x="4535906" y="4052008"/>
            <a:ext cx="711773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678" y="2052884"/>
            <a:ext cx="1176915" cy="343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Arrow Connector 14"/>
          <p:cNvCxnSpPr/>
          <p:nvPr/>
        </p:nvCxnSpPr>
        <p:spPr bwMode="auto">
          <a:xfrm>
            <a:off x="4012183" y="2215011"/>
            <a:ext cx="1235496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4535906" y="5624134"/>
            <a:ext cx="711773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667054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Here are the relevant sections in the Maven POM file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>
                <a:sym typeface="Wingdings" pitchFamily="2" charset="2"/>
              </a:rPr>
              <a:t>Maven POM File</a:t>
            </a:r>
            <a:endParaRPr lang="en-GB" sz="3400" dirty="0">
              <a:sym typeface="Wingdings" pitchFamily="2" charset="2"/>
            </a:endParaRPr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57B545F-AF7F-4515-89A6-0A4054BC5158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847725" y="1692065"/>
            <a:ext cx="7646570" cy="4709624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FF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&lt;project … &gt;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…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&lt;packaging&gt;jar&lt;/packaging&gt;</a:t>
            </a:r>
          </a:p>
          <a:p>
            <a:pPr defTabSz="739775">
              <a:defRPr/>
            </a:pPr>
            <a:endParaRPr lang="en-US" sz="1200">
              <a:latin typeface="Lucida Console" pitchFamily="49" charset="0"/>
            </a:endParaRP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&lt;parent&gt;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    &lt;groupId&gt;org.springframework.boot&lt;/groupId&gt;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    &lt;artifactId&gt;spring-boot-starter-parent&lt;/artifactId&gt;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    &lt;version&gt;2.1.3.RELEASE&lt;/version&gt;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    &lt;relativePath/&gt;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&lt;/parent&gt;</a:t>
            </a:r>
          </a:p>
          <a:p>
            <a:pPr defTabSz="739775">
              <a:defRPr/>
            </a:pPr>
            <a:endParaRPr lang="en-US" sz="1200">
              <a:latin typeface="Lucida Console" pitchFamily="49" charset="0"/>
            </a:endParaRP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&lt;dependencies&gt;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    &lt;dependency&gt;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        &lt;groupId&gt;org.springframework.boot&lt;/groupId&gt;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        &lt;artifactId&gt;spring-boot-starter&lt;/artifactId&gt;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    &lt;/dependency&gt;</a:t>
            </a:r>
          </a:p>
          <a:p>
            <a:pPr defTabSz="739775">
              <a:defRPr/>
            </a:pPr>
            <a:endParaRPr lang="en-US" sz="1200">
              <a:latin typeface="Lucida Console" pitchFamily="49" charset="0"/>
            </a:endParaRP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    &lt;dependency&gt;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        &lt;groupId&gt;org.springframework.boot&lt;/groupId&gt;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        &lt;artifactId&gt;spring-boot-starter-test&lt;/artifactId&gt;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        &lt;scope&gt;test&lt;/scope&gt;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    &lt;/dependency&gt;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&lt;/dependencies&gt;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…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&lt;/project&gt;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>
            <a:off x="3765885" y="2199246"/>
            <a:ext cx="3585410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TextBox 1"/>
          <p:cNvSpPr txBox="1"/>
          <p:nvPr/>
        </p:nvSpPr>
        <p:spPr>
          <a:xfrm>
            <a:off x="6539163" y="2021294"/>
            <a:ext cx="2460458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>
                <a:solidFill>
                  <a:srgbClr val="FF0000"/>
                </a:solidFill>
              </a:rPr>
              <a:t>Package app as a JAR</a:t>
            </a:r>
          </a:p>
        </p:txBody>
      </p:sp>
      <p:cxnSp>
        <p:nvCxnSpPr>
          <p:cNvPr id="17" name="Straight Arrow Connector 16"/>
          <p:cNvCxnSpPr/>
          <p:nvPr/>
        </p:nvCxnSpPr>
        <p:spPr bwMode="auto">
          <a:xfrm flipH="1">
            <a:off x="5727032" y="2748686"/>
            <a:ext cx="1624263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6539163" y="2570734"/>
            <a:ext cx="2460458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1400">
                <a:solidFill>
                  <a:srgbClr val="FF0000"/>
                </a:solidFill>
              </a:rPr>
              <a:t>Parent POM</a:t>
            </a:r>
          </a:p>
        </p:txBody>
      </p:sp>
      <p:cxnSp>
        <p:nvCxnSpPr>
          <p:cNvPr id="20" name="Straight Arrow Connector 19"/>
          <p:cNvCxnSpPr/>
          <p:nvPr/>
        </p:nvCxnSpPr>
        <p:spPr bwMode="auto">
          <a:xfrm flipH="1">
            <a:off x="6063916" y="4245165"/>
            <a:ext cx="1287380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6539163" y="4067213"/>
            <a:ext cx="2460458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1400">
                <a:solidFill>
                  <a:srgbClr val="FF0000"/>
                </a:solidFill>
              </a:rPr>
              <a:t>Spring Boot dependency</a:t>
            </a:r>
          </a:p>
        </p:txBody>
      </p:sp>
      <p:cxnSp>
        <p:nvCxnSpPr>
          <p:cNvPr id="23" name="Straight Arrow Connector 22"/>
          <p:cNvCxnSpPr/>
          <p:nvPr/>
        </p:nvCxnSpPr>
        <p:spPr bwMode="auto">
          <a:xfrm flipH="1">
            <a:off x="6063915" y="5155556"/>
            <a:ext cx="1287380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6539162" y="4977604"/>
            <a:ext cx="2460458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1400">
                <a:solidFill>
                  <a:srgbClr val="FF0000"/>
                </a:solidFill>
              </a:rPr>
              <a:t>Spring Boot test dependency</a:t>
            </a:r>
          </a:p>
        </p:txBody>
      </p:sp>
    </p:spTree>
    <p:extLst>
      <p:ext uri="{BB962C8B-B14F-4D97-AF65-F5344CB8AC3E}">
        <p14:creationId xmlns:p14="http://schemas.microsoft.com/office/powerpoint/2010/main" val="3276123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Here's the generated application code</a:t>
            </a:r>
          </a:p>
          <a:p>
            <a:pPr lvl="1"/>
            <a:endParaRPr lang="en-GB"/>
          </a:p>
          <a:p>
            <a:pPr lvl="1"/>
            <a:endParaRPr lang="en-GB"/>
          </a:p>
          <a:p>
            <a:pPr lvl="1"/>
            <a:endParaRPr lang="en-GB"/>
          </a:p>
          <a:p>
            <a:pPr lvl="1"/>
            <a:endParaRPr lang="en-GB"/>
          </a:p>
          <a:p>
            <a:pPr lvl="1"/>
            <a:endParaRPr lang="en-GB"/>
          </a:p>
          <a:p>
            <a:pPr lvl="1"/>
            <a:endParaRPr lang="en-GB"/>
          </a:p>
          <a:p>
            <a:pPr lvl="1"/>
            <a:endParaRPr lang="en-GB">
              <a:latin typeface="Lucida Console" panose="020B0609040504020204" pitchFamily="49" charset="0"/>
            </a:endParaRPr>
          </a:p>
          <a:p>
            <a:pPr lvl="1"/>
            <a:endParaRPr lang="en-GB">
              <a:latin typeface="Lucida Console" panose="020B0609040504020204" pitchFamily="49" charset="0"/>
            </a:endParaRPr>
          </a:p>
          <a:p>
            <a:r>
              <a:rPr lang="en-GB">
                <a:latin typeface="Lucida Console" panose="020B0609040504020204" pitchFamily="49" charset="0"/>
              </a:rPr>
              <a:t>@SpringBootApplication</a:t>
            </a:r>
            <a:r>
              <a:rPr lang="en-GB"/>
              <a:t> is a convenience annotation equivalent to declaring 3 separate annotations:</a:t>
            </a:r>
          </a:p>
          <a:p>
            <a:pPr lvl="1"/>
            <a:r>
              <a:rPr lang="en-GB">
                <a:latin typeface="Lucida Console" panose="020B0609040504020204" pitchFamily="49" charset="0"/>
              </a:rPr>
              <a:t>@Configuration</a:t>
            </a:r>
          </a:p>
          <a:p>
            <a:pPr lvl="1"/>
            <a:r>
              <a:rPr lang="en-GB">
                <a:latin typeface="Lucida Console" panose="020B0609040504020204" pitchFamily="49" charset="0"/>
              </a:rPr>
              <a:t>@EnableAutoConfiguration </a:t>
            </a:r>
          </a:p>
          <a:p>
            <a:pPr lvl="1"/>
            <a:r>
              <a:rPr lang="en-GB">
                <a:latin typeface="Lucida Console" panose="020B0609040504020204" pitchFamily="49" charset="0"/>
              </a:rPr>
              <a:t>@ComponentScan</a:t>
            </a:r>
          </a:p>
          <a:p>
            <a:endParaRPr lang="en-GB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>
                <a:sym typeface="Wingdings" pitchFamily="2" charset="2"/>
              </a:rPr>
              <a:t>Code Artifacts</a:t>
            </a:r>
            <a:endParaRPr lang="en-GB" sz="3400" dirty="0">
              <a:sym typeface="Wingdings" pitchFamily="2" charset="2"/>
            </a:endParaRPr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57B545F-AF7F-4515-89A6-0A4054BC5158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822961" y="1700636"/>
            <a:ext cx="7671334" cy="230896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package com.example.MySimpleApp;</a:t>
            </a:r>
          </a:p>
          <a:p>
            <a:pPr defTabSz="739775">
              <a:defRPr/>
            </a:pPr>
            <a:endParaRPr lang="en-GB" sz="120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import org.springframework.boot.SpringApplication;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import org.springframework.boot.autoconfigure.SpringBootApplication;</a:t>
            </a:r>
          </a:p>
          <a:p>
            <a:pPr defTabSz="739775">
              <a:defRPr/>
            </a:pPr>
            <a:endParaRPr lang="en-GB" sz="120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@SpringBootApplication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public class DemoApplication {</a:t>
            </a:r>
          </a:p>
          <a:p>
            <a:pPr defTabSz="739775">
              <a:defRPr/>
            </a:pPr>
            <a:endParaRPr lang="en-GB" sz="120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    public static void main(String[] args) {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        SpringApplication.run(DemoApplication.class, args);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}</a:t>
            </a:r>
            <a:endParaRPr lang="en-GB" sz="1200" dirty="0">
              <a:latin typeface="Lucida Console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50146" y="3744907"/>
            <a:ext cx="2044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>
                <a:solidFill>
                  <a:srgbClr val="333399"/>
                </a:solidFill>
                <a:latin typeface="Lucida Console" panose="020B0609040504020204" pitchFamily="49" charset="0"/>
              </a:rPr>
              <a:t>DemoApplication.java</a:t>
            </a:r>
          </a:p>
        </p:txBody>
      </p:sp>
    </p:spTree>
    <p:extLst>
      <p:ext uri="{BB962C8B-B14F-4D97-AF65-F5344CB8AC3E}">
        <p14:creationId xmlns:p14="http://schemas.microsoft.com/office/powerpoint/2010/main" val="2220341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You can build/run the application via Maven as follows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>
                <a:sym typeface="Wingdings" pitchFamily="2" charset="2"/>
              </a:rPr>
              <a:t>Running the Application</a:t>
            </a:r>
            <a:endParaRPr lang="en-GB" sz="3400" dirty="0">
              <a:sym typeface="Wingdings" pitchFamily="2" charset="2"/>
            </a:endParaRPr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57B545F-AF7F-4515-89A6-0A4054BC5158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855664" y="1748738"/>
            <a:ext cx="6681293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mvn spring-boot:run</a:t>
            </a:r>
            <a:endParaRPr lang="en-GB" dirty="0">
              <a:solidFill>
                <a:schemeClr val="bg1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64" y="2623244"/>
            <a:ext cx="6693987" cy="2952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Down Arrow 8"/>
          <p:cNvSpPr/>
          <p:nvPr/>
        </p:nvSpPr>
        <p:spPr bwMode="auto">
          <a:xfrm>
            <a:off x="1463040" y="2114939"/>
            <a:ext cx="792480" cy="594360"/>
          </a:xfrm>
          <a:prstGeom prst="downArrow">
            <a:avLst/>
          </a:prstGeom>
          <a:solidFill>
            <a:schemeClr val="bg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786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Overview</a:t>
            </a:r>
          </a:p>
          <a:p>
            <a:r>
              <a:rPr lang="en-GB">
                <a:sym typeface="Wingdings" pitchFamily="2" charset="2"/>
              </a:rPr>
              <a:t>Creating a web app using Spring Boot CLI</a:t>
            </a:r>
          </a:p>
          <a:p>
            <a:r>
              <a:rPr lang="en-GB"/>
              <a:t>Web application structure</a:t>
            </a:r>
          </a:p>
          <a:p>
            <a:r>
              <a:rPr lang="en-GB"/>
              <a:t>Maven POM file</a:t>
            </a:r>
          </a:p>
          <a:p>
            <a:r>
              <a:rPr lang="en-GB">
                <a:sym typeface="Wingdings" pitchFamily="2" charset="2"/>
              </a:rPr>
              <a:t>Adding web content</a:t>
            </a:r>
          </a:p>
          <a:p>
            <a:r>
              <a:rPr lang="en-GB">
                <a:sym typeface="Wingdings" pitchFamily="2" charset="2"/>
              </a:rPr>
              <a:t>Configuring the web server port</a:t>
            </a:r>
          </a:p>
          <a:p>
            <a:r>
              <a:rPr lang="en-GB"/>
              <a:t>Running the application</a:t>
            </a:r>
          </a:p>
          <a:p>
            <a:r>
              <a:rPr lang="en-GB"/>
              <a:t>Pinging the web server</a:t>
            </a:r>
          </a:p>
          <a:p>
            <a:endParaRPr lang="en-GB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>
                <a:sym typeface="Wingdings" pitchFamily="2" charset="2"/>
              </a:rPr>
              <a:t>3. Creating a Spring Boot Web App</a:t>
            </a:r>
            <a:endParaRPr lang="en-GB" sz="3400" dirty="0">
              <a:sym typeface="Wingdings" pitchFamily="2" charset="2"/>
            </a:endParaRPr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57B545F-AF7F-4515-89A6-0A4054BC5158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3151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Spring Boot makes it very easy to develop web apps</a:t>
            </a:r>
          </a:p>
          <a:p>
            <a:pPr lvl="1"/>
            <a:r>
              <a:rPr lang="en-GB"/>
              <a:t>Include </a:t>
            </a:r>
            <a:r>
              <a:rPr lang="en-GB">
                <a:latin typeface="Lucida Console" panose="020B0609040504020204" pitchFamily="49" charset="0"/>
              </a:rPr>
              <a:t>spring-boot-starter-web</a:t>
            </a:r>
            <a:r>
              <a:rPr lang="en-GB"/>
              <a:t> in your POM</a:t>
            </a:r>
          </a:p>
          <a:p>
            <a:pPr lvl="1"/>
            <a:r>
              <a:rPr lang="en-GB"/>
              <a:t>Implement web artifacts, e.g. HTML pages, JSPs, etc.</a:t>
            </a:r>
          </a:p>
          <a:p>
            <a:pPr lvl="1"/>
            <a:endParaRPr lang="en-GB"/>
          </a:p>
          <a:p>
            <a:r>
              <a:rPr lang="en-GB"/>
              <a:t>You typically package the app as a JAR (not a WAR)</a:t>
            </a:r>
          </a:p>
          <a:p>
            <a:pPr lvl="1"/>
            <a:r>
              <a:rPr lang="en-GB"/>
              <a:t>Contains a built-in Tomcat or Jetty web server</a:t>
            </a:r>
          </a:p>
          <a:p>
            <a:pPr lvl="1"/>
            <a:r>
              <a:rPr lang="en-GB"/>
              <a:t>You can then run it as a standalone Java app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>
                <a:sym typeface="Wingdings" pitchFamily="2" charset="2"/>
              </a:rPr>
              <a:t>Overview</a:t>
            </a:r>
            <a:endParaRPr lang="en-GB" sz="3400" dirty="0">
              <a:sym typeface="Wingdings" pitchFamily="2" charset="2"/>
            </a:endParaRPr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57B545F-AF7F-4515-89A6-0A4054BC5158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286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54013" indent="-354013" eaLnBrk="1" hangingPunct="1">
              <a:buFont typeface="Wingdings" pitchFamily="2" charset="2"/>
              <a:buAutoNum type="arabicPeriod"/>
            </a:pPr>
            <a:r>
              <a:rPr lang="en-GB"/>
              <a:t>Overview of Spring Boot</a:t>
            </a:r>
          </a:p>
          <a:p>
            <a:pPr marL="354013" indent="-354013" eaLnBrk="1" hangingPunct="1">
              <a:buFont typeface="Wingdings" pitchFamily="2" charset="2"/>
              <a:buAutoNum type="arabicPeriod"/>
            </a:pPr>
            <a:r>
              <a:rPr lang="en-GB">
                <a:sym typeface="Wingdings" pitchFamily="2" charset="2"/>
              </a:rPr>
              <a:t>Creating a simple Spring Boot app</a:t>
            </a:r>
          </a:p>
          <a:p>
            <a:pPr marL="354013" indent="-354013" eaLnBrk="1" hangingPunct="1">
              <a:buFont typeface="Wingdings" pitchFamily="2" charset="2"/>
              <a:buAutoNum type="arabicPeriod"/>
            </a:pPr>
            <a:r>
              <a:rPr lang="en-GB">
                <a:sym typeface="Wingdings" pitchFamily="2" charset="2"/>
              </a:rPr>
              <a:t>Creating a Spring Boot web app</a:t>
            </a:r>
          </a:p>
          <a:p>
            <a:pPr eaLnBrk="1" hangingPunct="1"/>
            <a:r>
              <a:rPr lang="en-GB">
                <a:sym typeface="Wingdings" pitchFamily="2" charset="2"/>
              </a:rPr>
              <a:t>Exercise</a:t>
            </a:r>
            <a:endParaRPr lang="en-GB" dirty="0">
              <a:sym typeface="Wingdings" pitchFamily="2" charset="2"/>
            </a:endParaRPr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/>
              <a:t>Contents</a:t>
            </a:r>
          </a:p>
        </p:txBody>
      </p:sp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52359D1F-A9DB-43B1-949B-0FABF2F65C29}" type="slidenum">
              <a:rPr lang="en-GB" smtClean="0"/>
              <a:pPr/>
              <a:t>2</a:t>
            </a:fld>
            <a:endParaRPr lang="en-GB"/>
          </a:p>
        </p:txBody>
      </p: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434975" y="5199325"/>
            <a:ext cx="7924800" cy="1644650"/>
            <a:chOff x="274" y="3059"/>
            <a:chExt cx="4992" cy="1036"/>
          </a:xfrm>
        </p:grpSpPr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792" y="3169"/>
              <a:ext cx="4474" cy="573"/>
            </a:xfrm>
            <a:prstGeom prst="rect">
              <a:avLst/>
            </a:prstGeom>
            <a:gradFill rotWithShape="1">
              <a:gsLst>
                <a:gs pos="0">
                  <a:srgbClr val="CCECFF"/>
                </a:gs>
                <a:gs pos="100000">
                  <a:srgbClr val="C0C0EA">
                    <a:alpha val="82999"/>
                  </a:srgbClr>
                </a:gs>
              </a:gsLst>
              <a:lin ang="5400000" scaled="1"/>
            </a:gra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1349375">
                <a:spcBef>
                  <a:spcPct val="4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GB" sz="1800" b="1">
                  <a:solidFill>
                    <a:schemeClr val="tx2"/>
                  </a:solidFill>
                  <a:sym typeface="Wingdings" pitchFamily="2" charset="2"/>
                </a:rPr>
                <a:t>Demo folder</a:t>
              </a:r>
              <a:endParaRPr lang="en-GB" sz="1800" b="1" dirty="0">
                <a:solidFill>
                  <a:schemeClr val="tx2"/>
                </a:solidFill>
                <a:sym typeface="Wingdings" pitchFamily="2" charset="2"/>
              </a:endParaRPr>
            </a:p>
            <a:p>
              <a:pPr marL="1349375">
                <a:spcBef>
                  <a:spcPct val="4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GB" sz="1800" b="1">
                  <a:solidFill>
                    <a:schemeClr val="tx2"/>
                  </a:solidFill>
                  <a:sym typeface="Wingdings" pitchFamily="2" charset="2"/>
                </a:rPr>
                <a:t>DemoIntroSpringBoot</a:t>
              </a:r>
              <a:endParaRPr lang="en-GB" sz="1800" b="1" dirty="0">
                <a:solidFill>
                  <a:schemeClr val="tx2"/>
                </a:solidFill>
                <a:sym typeface="Wingdings" pitchFamily="2" charset="2"/>
              </a:endParaRPr>
            </a:p>
          </p:txBody>
        </p:sp>
        <p:pic>
          <p:nvPicPr>
            <p:cNvPr id="7" name="Picture 6" descr="bd09771_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4" y="3059"/>
              <a:ext cx="1181" cy="10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3624527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You can use Spring Boot CLI to create a web app</a:t>
            </a:r>
          </a:p>
          <a:p>
            <a:pPr lvl="1"/>
            <a:endParaRPr lang="en-GB"/>
          </a:p>
          <a:p>
            <a:pPr lvl="1"/>
            <a:endParaRPr lang="en-GB"/>
          </a:p>
          <a:p>
            <a:pPr lvl="1"/>
            <a:endParaRPr lang="en-GB"/>
          </a:p>
          <a:p>
            <a:pPr lvl="1"/>
            <a:endParaRPr lang="en-GB"/>
          </a:p>
          <a:p>
            <a:pPr lvl="1"/>
            <a:endParaRPr lang="en-GB"/>
          </a:p>
          <a:p>
            <a:pPr lvl="1"/>
            <a:endParaRPr lang="en-GB"/>
          </a:p>
          <a:p>
            <a:pPr lvl="1"/>
            <a:endParaRPr lang="en-GB"/>
          </a:p>
          <a:p>
            <a:r>
              <a:rPr lang="en-GB"/>
              <a:t>Note the </a:t>
            </a:r>
            <a:r>
              <a:rPr lang="en-GB">
                <a:latin typeface="Lucida Console" panose="020B0609040504020204" pitchFamily="49" charset="0"/>
              </a:rPr>
              <a:t>-d</a:t>
            </a:r>
            <a:r>
              <a:rPr lang="en-GB"/>
              <a:t> option</a:t>
            </a:r>
          </a:p>
          <a:p>
            <a:pPr lvl="1"/>
            <a:r>
              <a:rPr lang="en-GB"/>
              <a:t>Specifies dependencies </a:t>
            </a:r>
          </a:p>
          <a:p>
            <a:pPr lvl="1"/>
            <a:r>
              <a:rPr lang="en-GB"/>
              <a:t>We've just specified the </a:t>
            </a:r>
            <a:r>
              <a:rPr lang="en-GB">
                <a:latin typeface="Lucida Console" panose="020B0609040504020204" pitchFamily="49" charset="0"/>
              </a:rPr>
              <a:t>web</a:t>
            </a:r>
            <a:r>
              <a:rPr lang="en-GB"/>
              <a:t> dependency here</a:t>
            </a:r>
          </a:p>
          <a:p>
            <a:pPr lvl="1"/>
            <a:r>
              <a:rPr lang="en-GB"/>
              <a:t>Many dependencies are available, e.g. </a:t>
            </a:r>
            <a:r>
              <a:rPr lang="en-GB">
                <a:latin typeface="Lucida Console" panose="020B0609040504020204" pitchFamily="49" charset="0"/>
              </a:rPr>
              <a:t>jdbc</a:t>
            </a:r>
            <a:r>
              <a:rPr lang="en-GB" sz="1800"/>
              <a:t>, </a:t>
            </a:r>
            <a:r>
              <a:rPr lang="en-GB">
                <a:latin typeface="Lucida Console" panose="020B0609040504020204" pitchFamily="49" charset="0"/>
              </a:rPr>
              <a:t>data-jpa</a:t>
            </a:r>
            <a:r>
              <a:rPr lang="en-GB">
                <a:latin typeface="+mj-lt"/>
              </a:rPr>
              <a:t>, </a:t>
            </a:r>
            <a:r>
              <a:rPr lang="en-GB"/>
              <a:t>etc.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>
                <a:sym typeface="Wingdings" pitchFamily="2" charset="2"/>
              </a:rPr>
              <a:t>Creating a Web App using Spring Boot CLI</a:t>
            </a:r>
            <a:endParaRPr lang="en-GB" sz="3400" dirty="0">
              <a:sym typeface="Wingdings" pitchFamily="2" charset="2"/>
            </a:endParaRPr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57B545F-AF7F-4515-89A6-0A4054BC5158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855664" y="1748738"/>
            <a:ext cx="7742646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spring init -dweb --build maven MyWebApp</a:t>
            </a:r>
            <a:endParaRPr lang="en-GB" dirty="0">
              <a:solidFill>
                <a:schemeClr val="bg1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2598645"/>
            <a:ext cx="7707722" cy="1316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own Arrow 1"/>
          <p:cNvSpPr/>
          <p:nvPr/>
        </p:nvSpPr>
        <p:spPr bwMode="auto">
          <a:xfrm>
            <a:off x="1463040" y="2157921"/>
            <a:ext cx="792480" cy="594360"/>
          </a:xfrm>
          <a:prstGeom prst="downArrow">
            <a:avLst/>
          </a:prstGeom>
          <a:solidFill>
            <a:schemeClr val="bg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089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The generated application is a regular Maven </a:t>
            </a:r>
            <a:r>
              <a:rPr lang="en-GB">
                <a:solidFill>
                  <a:srgbClr val="FF0000"/>
                </a:solidFill>
              </a:rPr>
              <a:t>web</a:t>
            </a:r>
            <a:r>
              <a:rPr lang="en-GB"/>
              <a:t> project</a:t>
            </a:r>
          </a:p>
          <a:p>
            <a:endParaRPr lang="en-GB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>
                <a:sym typeface="Wingdings" pitchFamily="2" charset="2"/>
              </a:rPr>
              <a:t>Web Application Structure</a:t>
            </a:r>
            <a:endParaRPr lang="en-GB" sz="3400" dirty="0">
              <a:sym typeface="Wingdings" pitchFamily="2" charset="2"/>
            </a:endParaRPr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57B545F-AF7F-4515-89A6-0A4054BC5158}" type="slidenum">
              <a:rPr lang="en-GB" smtClean="0"/>
              <a:pPr/>
              <a:t>21</a:t>
            </a:fld>
            <a:endParaRPr lang="en-GB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347" y="2057448"/>
            <a:ext cx="3810000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678" y="3943920"/>
            <a:ext cx="2217398" cy="38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679" y="6143772"/>
            <a:ext cx="2296122" cy="38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 bwMode="auto">
          <a:xfrm>
            <a:off x="4535906" y="4148264"/>
            <a:ext cx="711773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4012183" y="2215011"/>
            <a:ext cx="1235496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4535906" y="6334022"/>
            <a:ext cx="711773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3824133" y="4697706"/>
            <a:ext cx="1423545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5247679" y="4516397"/>
            <a:ext cx="3280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Put your static HTML content here</a:t>
            </a:r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678" y="2052884"/>
            <a:ext cx="1176915" cy="343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1172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The POM file now specifies the Spring Boot </a:t>
            </a:r>
            <a:r>
              <a:rPr lang="en-GB">
                <a:solidFill>
                  <a:srgbClr val="FF0000"/>
                </a:solidFill>
              </a:rPr>
              <a:t>web</a:t>
            </a:r>
            <a:r>
              <a:rPr lang="en-GB"/>
              <a:t> starter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>
                <a:sym typeface="Wingdings" pitchFamily="2" charset="2"/>
              </a:rPr>
              <a:t>Maven POM File</a:t>
            </a:r>
            <a:endParaRPr lang="en-GB" sz="3400" dirty="0">
              <a:sym typeface="Wingdings" pitchFamily="2" charset="2"/>
            </a:endParaRPr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57B545F-AF7F-4515-89A6-0A4054BC5158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847725" y="1692065"/>
            <a:ext cx="7646570" cy="4709624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FF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&lt;project … &gt;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…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&lt;packaging&gt;jar&lt;/packaging&gt;</a:t>
            </a:r>
          </a:p>
          <a:p>
            <a:pPr defTabSz="739775">
              <a:defRPr/>
            </a:pPr>
            <a:endParaRPr lang="en-US" sz="1200">
              <a:latin typeface="Lucida Console" pitchFamily="49" charset="0"/>
            </a:endParaRP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&lt;parent&gt;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    &lt;groupId&gt;org.springframework.boot&lt;/groupId&gt;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    &lt;artifactId&gt;spring-boot-starter-parent&lt;/artifactId&gt;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    &lt;version&gt;2.1.3.RELEASE&lt;/version&gt;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    &lt;relativePath/&gt;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&lt;/parent&gt;</a:t>
            </a:r>
          </a:p>
          <a:p>
            <a:pPr defTabSz="739775">
              <a:defRPr/>
            </a:pPr>
            <a:endParaRPr lang="en-US" sz="1200">
              <a:latin typeface="Lucida Console" pitchFamily="49" charset="0"/>
            </a:endParaRP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&lt;dependencies&gt;</a:t>
            </a:r>
          </a:p>
          <a:p>
            <a:pPr defTabSz="739775">
              <a:defRPr/>
            </a:pPr>
            <a:r>
              <a:rPr lang="en-US" sz="1200" b="1">
                <a:solidFill>
                  <a:srgbClr val="FF0000"/>
                </a:solidFill>
                <a:latin typeface="Lucida Console" pitchFamily="49" charset="0"/>
              </a:rPr>
              <a:t>        &lt;dependency&gt;</a:t>
            </a:r>
          </a:p>
          <a:p>
            <a:pPr defTabSz="739775">
              <a:defRPr/>
            </a:pPr>
            <a:r>
              <a:rPr lang="en-US" sz="1200" b="1">
                <a:solidFill>
                  <a:srgbClr val="FF0000"/>
                </a:solidFill>
                <a:latin typeface="Lucida Console" pitchFamily="49" charset="0"/>
              </a:rPr>
              <a:t>            &lt;groupId&gt;org.springframework.boot&lt;/groupId&gt;</a:t>
            </a:r>
          </a:p>
          <a:p>
            <a:pPr defTabSz="739775">
              <a:defRPr/>
            </a:pPr>
            <a:r>
              <a:rPr lang="en-US" sz="1200" b="1">
                <a:solidFill>
                  <a:srgbClr val="FF0000"/>
                </a:solidFill>
                <a:latin typeface="Lucida Console" pitchFamily="49" charset="0"/>
              </a:rPr>
              <a:t>            &lt;artifactId&gt;spring-boot-starter-web&lt;/artifactId&gt;</a:t>
            </a:r>
          </a:p>
          <a:p>
            <a:pPr defTabSz="739775">
              <a:defRPr/>
            </a:pPr>
            <a:r>
              <a:rPr lang="en-US" sz="1200" b="1">
                <a:solidFill>
                  <a:srgbClr val="FF0000"/>
                </a:solidFill>
                <a:latin typeface="Lucida Console" pitchFamily="49" charset="0"/>
              </a:rPr>
              <a:t>        &lt;/dependency&gt;</a:t>
            </a:r>
          </a:p>
          <a:p>
            <a:pPr defTabSz="739775">
              <a:defRPr/>
            </a:pPr>
            <a:endParaRPr lang="en-US" sz="1200">
              <a:latin typeface="Lucida Console" pitchFamily="49" charset="0"/>
            </a:endParaRP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    &lt;dependency&gt;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        &lt;groupId&gt;org.springframework.boot&lt;/groupId&gt;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        &lt;artifactId&gt;spring-boot-starter-test&lt;/artifactId&gt;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        &lt;scope&gt;test&lt;/scope&gt;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    &lt;/dependency&gt;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&lt;/dependencies&gt;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…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&lt;/project&gt;</a:t>
            </a:r>
          </a:p>
        </p:txBody>
      </p:sp>
      <p:cxnSp>
        <p:nvCxnSpPr>
          <p:cNvPr id="20" name="Straight Arrow Connector 19"/>
          <p:cNvCxnSpPr/>
          <p:nvPr/>
        </p:nvCxnSpPr>
        <p:spPr bwMode="auto">
          <a:xfrm flipH="1">
            <a:off x="6063916" y="4212797"/>
            <a:ext cx="1287380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6539163" y="4034845"/>
            <a:ext cx="2460458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1400">
                <a:solidFill>
                  <a:srgbClr val="FF0000"/>
                </a:solidFill>
              </a:rPr>
              <a:t>Spring Boot web dependency</a:t>
            </a:r>
          </a:p>
        </p:txBody>
      </p:sp>
    </p:spTree>
    <p:extLst>
      <p:ext uri="{BB962C8B-B14F-4D97-AF65-F5344CB8AC3E}">
        <p14:creationId xmlns:p14="http://schemas.microsoft.com/office/powerpoint/2010/main" val="33241667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The code artifacts are exactly the same as the simple app we saw earlier</a:t>
            </a:r>
          </a:p>
          <a:p>
            <a:pPr lvl="1"/>
            <a:r>
              <a:rPr lang="en-GB"/>
              <a:t>Specifically, there's no need for a </a:t>
            </a:r>
            <a:r>
              <a:rPr lang="en-GB">
                <a:latin typeface="Lucida Console" panose="020B0609040504020204" pitchFamily="49" charset="0"/>
              </a:rPr>
              <a:t>WEB-INFO</a:t>
            </a:r>
            <a:r>
              <a:rPr lang="en-GB"/>
              <a:t> folder, </a:t>
            </a:r>
            <a:r>
              <a:rPr lang="en-GB">
                <a:latin typeface="Lucida Console" panose="020B0609040504020204" pitchFamily="49" charset="0"/>
              </a:rPr>
              <a:t>web.xml</a:t>
            </a:r>
            <a:r>
              <a:rPr lang="en-GB"/>
              <a:t>, etc.</a:t>
            </a:r>
          </a:p>
          <a:p>
            <a:pPr lvl="1"/>
            <a:endParaRPr lang="en-GB"/>
          </a:p>
          <a:p>
            <a:r>
              <a:rPr lang="en-GB"/>
              <a:t>We can just add static content directly</a:t>
            </a:r>
          </a:p>
          <a:p>
            <a:pPr lvl="1"/>
            <a:r>
              <a:rPr lang="en-GB"/>
              <a:t>In the </a:t>
            </a:r>
            <a:r>
              <a:rPr lang="en-GB">
                <a:latin typeface="Lucida Console" panose="020B0609040504020204" pitchFamily="49" charset="0"/>
              </a:rPr>
              <a:t>src\main\resources\static</a:t>
            </a:r>
            <a:r>
              <a:rPr lang="en-GB"/>
              <a:t> folder</a:t>
            </a:r>
          </a:p>
          <a:p>
            <a:pPr lvl="1"/>
            <a:r>
              <a:rPr lang="en-GB"/>
              <a:t>E.g. let's add a simple HTML file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>
                <a:sym typeface="Wingdings" pitchFamily="2" charset="2"/>
              </a:rPr>
              <a:t>Adding Web Content</a:t>
            </a:r>
            <a:endParaRPr lang="en-GB" sz="3400" dirty="0">
              <a:sym typeface="Wingdings" pitchFamily="2" charset="2"/>
            </a:endParaRPr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57B545F-AF7F-4515-89A6-0A4054BC5158}" type="slidenum">
              <a:rPr lang="en-GB" smtClean="0"/>
              <a:pPr/>
              <a:t>23</a:t>
            </a:fld>
            <a:endParaRPr lang="en-GB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88988" y="4047618"/>
            <a:ext cx="7705307" cy="1570303"/>
          </a:xfrm>
          <a:prstGeom prst="rect">
            <a:avLst/>
          </a:prstGeom>
          <a:solidFill>
            <a:srgbClr val="9CFF7D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00B050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&lt;html&gt;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    &lt;head&gt;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        &lt;title&gt;Home&lt;/title&gt;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    &lt;/head&gt;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    &lt;body&gt;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        Hello world!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    &lt;/body&gt;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&lt;/html&gt;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79887" y="534092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>
                <a:solidFill>
                  <a:srgbClr val="333399"/>
                </a:solidFill>
                <a:latin typeface="Lucida Console" panose="020B0609040504020204" pitchFamily="49" charset="0"/>
              </a:rPr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16426567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Spring Boot is "opinionated"</a:t>
            </a:r>
          </a:p>
          <a:p>
            <a:pPr lvl="1"/>
            <a:r>
              <a:rPr lang="en-GB"/>
              <a:t>It has lots of default settings, which makes life easy for you</a:t>
            </a:r>
          </a:p>
          <a:p>
            <a:pPr lvl="1"/>
            <a:r>
              <a:rPr lang="en-GB"/>
              <a:t>You can override the default setting if you want/need to</a:t>
            </a:r>
          </a:p>
          <a:p>
            <a:pPr lvl="1"/>
            <a:endParaRPr lang="en-GB"/>
          </a:p>
          <a:p>
            <a:r>
              <a:rPr lang="en-GB"/>
              <a:t>E.g. by default Web server in a Spring Boot application starts on port 8080</a:t>
            </a:r>
          </a:p>
          <a:p>
            <a:pPr lvl="1"/>
            <a:r>
              <a:rPr lang="en-GB"/>
              <a:t>You can specify a different port number (e.g. to avoid port conflict)</a:t>
            </a:r>
          </a:p>
          <a:p>
            <a:pPr lvl="1"/>
            <a:r>
              <a:rPr lang="en-GB"/>
              <a:t>Edit </a:t>
            </a:r>
            <a:r>
              <a:rPr lang="en-GB">
                <a:solidFill>
                  <a:srgbClr val="333399"/>
                </a:solidFill>
                <a:latin typeface="Lucida Console" panose="020B0609040504020204" pitchFamily="49" charset="0"/>
              </a:rPr>
              <a:t>src\main\resources\application.properties</a:t>
            </a:r>
          </a:p>
          <a:p>
            <a:pPr lvl="1"/>
            <a:r>
              <a:rPr lang="en-GB"/>
              <a:t>Set the </a:t>
            </a:r>
            <a:r>
              <a:rPr lang="en-GB">
                <a:solidFill>
                  <a:srgbClr val="333399"/>
                </a:solidFill>
                <a:latin typeface="Lucida Console" panose="020B0609040504020204" pitchFamily="49" charset="0"/>
              </a:rPr>
              <a:t>server.port</a:t>
            </a:r>
            <a:r>
              <a:rPr lang="en-GB"/>
              <a:t> property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>
                <a:sym typeface="Wingdings" pitchFamily="2" charset="2"/>
              </a:rPr>
              <a:t>Configuring the Web Server Port</a:t>
            </a:r>
            <a:endParaRPr lang="en-GB" sz="3400" dirty="0">
              <a:sym typeface="Wingdings" pitchFamily="2" charset="2"/>
            </a:endParaRPr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57B545F-AF7F-4515-89A6-0A4054BC5158}" type="slidenum">
              <a:rPr lang="en-GB" smtClean="0"/>
              <a:pPr/>
              <a:t>24</a:t>
            </a:fld>
            <a:endParaRPr lang="en-GB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847725" y="4755220"/>
            <a:ext cx="7646570" cy="277641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FF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server.port=8081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64197" y="5112323"/>
            <a:ext cx="2230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>
                <a:solidFill>
                  <a:srgbClr val="333399"/>
                </a:solidFill>
                <a:latin typeface="Lucida Console" panose="020B0609040504020204" pitchFamily="49" charset="0"/>
              </a:rPr>
              <a:t>application.properties</a:t>
            </a:r>
          </a:p>
        </p:txBody>
      </p:sp>
    </p:spTree>
    <p:extLst>
      <p:ext uri="{BB962C8B-B14F-4D97-AF65-F5344CB8AC3E}">
        <p14:creationId xmlns:p14="http://schemas.microsoft.com/office/powerpoint/2010/main" val="20908771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64" y="2784510"/>
            <a:ext cx="7751276" cy="3213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Build/run the application via Maven as before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>
                <a:sym typeface="Wingdings" pitchFamily="2" charset="2"/>
              </a:rPr>
              <a:t>Running the Application</a:t>
            </a:r>
            <a:endParaRPr lang="en-GB" sz="3400" dirty="0">
              <a:sym typeface="Wingdings" pitchFamily="2" charset="2"/>
            </a:endParaRPr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57B545F-AF7F-4515-89A6-0A4054BC5158}" type="slidenum">
              <a:rPr lang="en-GB" smtClean="0"/>
              <a:pPr/>
              <a:t>25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855664" y="1748738"/>
            <a:ext cx="7742646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mvn spring-boot:run</a:t>
            </a:r>
            <a:endParaRPr lang="en-GB" dirty="0">
              <a:solidFill>
                <a:schemeClr val="bg1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1463040" y="2114939"/>
            <a:ext cx="792480" cy="594360"/>
          </a:xfrm>
          <a:prstGeom prst="downArrow">
            <a:avLst/>
          </a:prstGeom>
          <a:solidFill>
            <a:schemeClr val="bg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>
            <a:off x="6063916" y="3473212"/>
            <a:ext cx="1287380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" name="Straight Arrow Connector 2"/>
          <p:cNvCxnSpPr/>
          <p:nvPr/>
        </p:nvCxnSpPr>
        <p:spPr bwMode="auto">
          <a:xfrm>
            <a:off x="6075958" y="3608548"/>
            <a:ext cx="0" cy="1583435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Rounded Rectangle 3"/>
          <p:cNvSpPr/>
          <p:nvPr/>
        </p:nvSpPr>
        <p:spPr bwMode="auto">
          <a:xfrm>
            <a:off x="706582" y="5245577"/>
            <a:ext cx="8046720" cy="36576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13423" y="3206059"/>
            <a:ext cx="3785820" cy="73866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GB" sz="1400">
                <a:solidFill>
                  <a:srgbClr val="FF0000"/>
                </a:solidFill>
              </a:rPr>
              <a:t>App contains an embedded Tomcat server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GB" sz="1400">
                <a:solidFill>
                  <a:srgbClr val="FF0000"/>
                </a:solidFill>
              </a:rPr>
              <a:t>When the app starts, Tomcat starts up on the specified port (default is 8080)</a:t>
            </a:r>
          </a:p>
        </p:txBody>
      </p:sp>
    </p:spTree>
    <p:extLst>
      <p:ext uri="{BB962C8B-B14F-4D97-AF65-F5344CB8AC3E}">
        <p14:creationId xmlns:p14="http://schemas.microsoft.com/office/powerpoint/2010/main" val="18412888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>
                <a:sym typeface="Wingdings" pitchFamily="2" charset="2"/>
              </a:rPr>
              <a:t>Open a browser and navigate to http://localhost:8081</a:t>
            </a:r>
          </a:p>
          <a:p>
            <a:pPr lvl="1" eaLnBrk="1" hangingPunct="1"/>
            <a:r>
              <a:rPr lang="en-GB">
                <a:sym typeface="Wingdings" pitchFamily="2" charset="2"/>
              </a:rPr>
              <a:t>Renders index.html, because this is a default filename</a:t>
            </a:r>
            <a:endParaRPr lang="en-GB" dirty="0">
              <a:sym typeface="Wingdings" pitchFamily="2" charset="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/>
              <a:t>Pinging the Web Server</a:t>
            </a:r>
            <a:endParaRPr lang="en-GB" sz="3400" dirty="0">
              <a:sym typeface="Wingdings" pitchFamily="2" charset="2"/>
            </a:endParaRPr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57B545F-AF7F-4515-89A6-0A4054BC5158}" type="slidenum">
              <a:rPr lang="en-GB" smtClean="0"/>
              <a:pPr/>
              <a:t>26</a:t>
            </a:fld>
            <a:endParaRPr lang="en-GB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63" y="2147888"/>
            <a:ext cx="7540750" cy="2679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8292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/>
              <a:t>Any Questions?</a:t>
            </a:r>
            <a:endParaRPr lang="en-GB" sz="3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B4F8964-C663-44D6-87BC-94513097FC9B}" type="slidenum">
              <a:rPr lang="en-GB"/>
              <a:pPr>
                <a:defRPr/>
              </a:pPr>
              <a:t>27</a:t>
            </a:fld>
            <a:endParaRPr lang="en-GB"/>
          </a:p>
        </p:txBody>
      </p:sp>
      <p:grpSp>
        <p:nvGrpSpPr>
          <p:cNvPr id="62468" name="Group 5"/>
          <p:cNvGrpSpPr>
            <a:grpSpLocks noChangeAspect="1"/>
          </p:cNvGrpSpPr>
          <p:nvPr/>
        </p:nvGrpSpPr>
        <p:grpSpPr bwMode="auto">
          <a:xfrm>
            <a:off x="2359025" y="1860550"/>
            <a:ext cx="4121150" cy="4040188"/>
            <a:chOff x="1332" y="995"/>
            <a:chExt cx="2685" cy="2633"/>
          </a:xfrm>
        </p:grpSpPr>
        <p:sp>
          <p:nvSpPr>
            <p:cNvPr id="62469" name="AutoShape 4"/>
            <p:cNvSpPr>
              <a:spLocks noChangeAspect="1" noChangeArrowheads="1" noTextEdit="1"/>
            </p:cNvSpPr>
            <p:nvPr/>
          </p:nvSpPr>
          <p:spPr bwMode="auto">
            <a:xfrm>
              <a:off x="1332" y="995"/>
              <a:ext cx="2685" cy="2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0" name="Freeform 6"/>
            <p:cNvSpPr>
              <a:spLocks/>
            </p:cNvSpPr>
            <p:nvPr/>
          </p:nvSpPr>
          <p:spPr bwMode="auto">
            <a:xfrm>
              <a:off x="2136" y="1471"/>
              <a:ext cx="1086" cy="1690"/>
            </a:xfrm>
            <a:custGeom>
              <a:avLst/>
              <a:gdLst>
                <a:gd name="T0" fmla="*/ 370 w 1086"/>
                <a:gd name="T1" fmla="*/ 456 h 1690"/>
                <a:gd name="T2" fmla="*/ 479 w 1086"/>
                <a:gd name="T3" fmla="*/ 342 h 1690"/>
                <a:gd name="T4" fmla="*/ 672 w 1086"/>
                <a:gd name="T5" fmla="*/ 413 h 1690"/>
                <a:gd name="T6" fmla="*/ 655 w 1086"/>
                <a:gd name="T7" fmla="*/ 604 h 1690"/>
                <a:gd name="T8" fmla="*/ 422 w 1086"/>
                <a:gd name="T9" fmla="*/ 752 h 1690"/>
                <a:gd name="T10" fmla="*/ 379 w 1086"/>
                <a:gd name="T11" fmla="*/ 1171 h 1690"/>
                <a:gd name="T12" fmla="*/ 422 w 1086"/>
                <a:gd name="T13" fmla="*/ 1302 h 1690"/>
                <a:gd name="T14" fmla="*/ 345 w 1086"/>
                <a:gd name="T15" fmla="*/ 1447 h 1690"/>
                <a:gd name="T16" fmla="*/ 362 w 1086"/>
                <a:gd name="T17" fmla="*/ 1596 h 1690"/>
                <a:gd name="T18" fmla="*/ 527 w 1086"/>
                <a:gd name="T19" fmla="*/ 1690 h 1690"/>
                <a:gd name="T20" fmla="*/ 741 w 1086"/>
                <a:gd name="T21" fmla="*/ 1621 h 1690"/>
                <a:gd name="T22" fmla="*/ 809 w 1086"/>
                <a:gd name="T23" fmla="*/ 1447 h 1690"/>
                <a:gd name="T24" fmla="*/ 724 w 1086"/>
                <a:gd name="T25" fmla="*/ 1282 h 1690"/>
                <a:gd name="T26" fmla="*/ 818 w 1086"/>
                <a:gd name="T27" fmla="*/ 1188 h 1690"/>
                <a:gd name="T28" fmla="*/ 818 w 1086"/>
                <a:gd name="T29" fmla="*/ 957 h 1690"/>
                <a:gd name="T30" fmla="*/ 1060 w 1086"/>
                <a:gd name="T31" fmla="*/ 761 h 1690"/>
                <a:gd name="T32" fmla="*/ 1086 w 1086"/>
                <a:gd name="T33" fmla="*/ 464 h 1690"/>
                <a:gd name="T34" fmla="*/ 929 w 1086"/>
                <a:gd name="T35" fmla="*/ 145 h 1690"/>
                <a:gd name="T36" fmla="*/ 621 w 1086"/>
                <a:gd name="T37" fmla="*/ 0 h 1690"/>
                <a:gd name="T38" fmla="*/ 276 w 1086"/>
                <a:gd name="T39" fmla="*/ 94 h 1690"/>
                <a:gd name="T40" fmla="*/ 77 w 1086"/>
                <a:gd name="T41" fmla="*/ 285 h 1690"/>
                <a:gd name="T42" fmla="*/ 0 w 1086"/>
                <a:gd name="T43" fmla="*/ 578 h 1690"/>
                <a:gd name="T44" fmla="*/ 8 w 1086"/>
                <a:gd name="T45" fmla="*/ 752 h 1690"/>
                <a:gd name="T46" fmla="*/ 362 w 1086"/>
                <a:gd name="T47" fmla="*/ 732 h 1690"/>
                <a:gd name="T48" fmla="*/ 370 w 1086"/>
                <a:gd name="T49" fmla="*/ 456 h 169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086" h="1690">
                  <a:moveTo>
                    <a:pt x="370" y="456"/>
                  </a:moveTo>
                  <a:lnTo>
                    <a:pt x="479" y="342"/>
                  </a:lnTo>
                  <a:lnTo>
                    <a:pt x="672" y="413"/>
                  </a:lnTo>
                  <a:lnTo>
                    <a:pt x="655" y="604"/>
                  </a:lnTo>
                  <a:lnTo>
                    <a:pt x="422" y="752"/>
                  </a:lnTo>
                  <a:lnTo>
                    <a:pt x="379" y="1171"/>
                  </a:lnTo>
                  <a:lnTo>
                    <a:pt x="422" y="1302"/>
                  </a:lnTo>
                  <a:lnTo>
                    <a:pt x="345" y="1447"/>
                  </a:lnTo>
                  <a:lnTo>
                    <a:pt x="362" y="1596"/>
                  </a:lnTo>
                  <a:lnTo>
                    <a:pt x="527" y="1690"/>
                  </a:lnTo>
                  <a:lnTo>
                    <a:pt x="741" y="1621"/>
                  </a:lnTo>
                  <a:lnTo>
                    <a:pt x="809" y="1447"/>
                  </a:lnTo>
                  <a:lnTo>
                    <a:pt x="724" y="1282"/>
                  </a:lnTo>
                  <a:lnTo>
                    <a:pt x="818" y="1188"/>
                  </a:lnTo>
                  <a:lnTo>
                    <a:pt x="818" y="957"/>
                  </a:lnTo>
                  <a:lnTo>
                    <a:pt x="1060" y="761"/>
                  </a:lnTo>
                  <a:lnTo>
                    <a:pt x="1086" y="464"/>
                  </a:lnTo>
                  <a:lnTo>
                    <a:pt x="929" y="145"/>
                  </a:lnTo>
                  <a:lnTo>
                    <a:pt x="621" y="0"/>
                  </a:lnTo>
                  <a:lnTo>
                    <a:pt x="276" y="94"/>
                  </a:lnTo>
                  <a:lnTo>
                    <a:pt x="77" y="285"/>
                  </a:lnTo>
                  <a:lnTo>
                    <a:pt x="0" y="578"/>
                  </a:lnTo>
                  <a:lnTo>
                    <a:pt x="8" y="752"/>
                  </a:lnTo>
                  <a:lnTo>
                    <a:pt x="362" y="732"/>
                  </a:lnTo>
                  <a:lnTo>
                    <a:pt x="370" y="456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1" name="Freeform 7"/>
            <p:cNvSpPr>
              <a:spLocks/>
            </p:cNvSpPr>
            <p:nvPr/>
          </p:nvSpPr>
          <p:spPr bwMode="auto">
            <a:xfrm>
              <a:off x="2198" y="1539"/>
              <a:ext cx="964" cy="1180"/>
            </a:xfrm>
            <a:custGeom>
              <a:avLst/>
              <a:gdLst>
                <a:gd name="T0" fmla="*/ 0 w 964"/>
                <a:gd name="T1" fmla="*/ 596 h 1180"/>
                <a:gd name="T2" fmla="*/ 140 w 964"/>
                <a:gd name="T3" fmla="*/ 570 h 1180"/>
                <a:gd name="T4" fmla="*/ 220 w 964"/>
                <a:gd name="T5" fmla="*/ 596 h 1180"/>
                <a:gd name="T6" fmla="*/ 214 w 964"/>
                <a:gd name="T7" fmla="*/ 433 h 1180"/>
                <a:gd name="T8" fmla="*/ 274 w 964"/>
                <a:gd name="T9" fmla="*/ 251 h 1180"/>
                <a:gd name="T10" fmla="*/ 508 w 964"/>
                <a:gd name="T11" fmla="*/ 183 h 1180"/>
                <a:gd name="T12" fmla="*/ 619 w 964"/>
                <a:gd name="T13" fmla="*/ 260 h 1180"/>
                <a:gd name="T14" fmla="*/ 739 w 964"/>
                <a:gd name="T15" fmla="*/ 379 h 1180"/>
                <a:gd name="T16" fmla="*/ 705 w 964"/>
                <a:gd name="T17" fmla="*/ 587 h 1180"/>
                <a:gd name="T18" fmla="*/ 482 w 964"/>
                <a:gd name="T19" fmla="*/ 684 h 1180"/>
                <a:gd name="T20" fmla="*/ 422 w 964"/>
                <a:gd name="T21" fmla="*/ 829 h 1180"/>
                <a:gd name="T22" fmla="*/ 439 w 964"/>
                <a:gd name="T23" fmla="*/ 978 h 1180"/>
                <a:gd name="T24" fmla="*/ 411 w 964"/>
                <a:gd name="T25" fmla="*/ 1180 h 1180"/>
                <a:gd name="T26" fmla="*/ 633 w 964"/>
                <a:gd name="T27" fmla="*/ 1180 h 1180"/>
                <a:gd name="T28" fmla="*/ 662 w 964"/>
                <a:gd name="T29" fmla="*/ 1029 h 1180"/>
                <a:gd name="T30" fmla="*/ 645 w 964"/>
                <a:gd name="T31" fmla="*/ 855 h 1180"/>
                <a:gd name="T32" fmla="*/ 781 w 964"/>
                <a:gd name="T33" fmla="*/ 761 h 1180"/>
                <a:gd name="T34" fmla="*/ 884 w 964"/>
                <a:gd name="T35" fmla="*/ 710 h 1180"/>
                <a:gd name="T36" fmla="*/ 964 w 964"/>
                <a:gd name="T37" fmla="*/ 485 h 1180"/>
                <a:gd name="T38" fmla="*/ 893 w 964"/>
                <a:gd name="T39" fmla="*/ 242 h 1180"/>
                <a:gd name="T40" fmla="*/ 653 w 964"/>
                <a:gd name="T41" fmla="*/ 0 h 1180"/>
                <a:gd name="T42" fmla="*/ 360 w 964"/>
                <a:gd name="T43" fmla="*/ 20 h 1180"/>
                <a:gd name="T44" fmla="*/ 126 w 964"/>
                <a:gd name="T45" fmla="*/ 166 h 1180"/>
                <a:gd name="T46" fmla="*/ 23 w 964"/>
                <a:gd name="T47" fmla="*/ 348 h 1180"/>
                <a:gd name="T48" fmla="*/ 0 w 964"/>
                <a:gd name="T49" fmla="*/ 596 h 118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964" h="1180">
                  <a:moveTo>
                    <a:pt x="0" y="596"/>
                  </a:moveTo>
                  <a:lnTo>
                    <a:pt x="140" y="570"/>
                  </a:lnTo>
                  <a:lnTo>
                    <a:pt x="220" y="596"/>
                  </a:lnTo>
                  <a:lnTo>
                    <a:pt x="214" y="433"/>
                  </a:lnTo>
                  <a:lnTo>
                    <a:pt x="274" y="251"/>
                  </a:lnTo>
                  <a:lnTo>
                    <a:pt x="508" y="183"/>
                  </a:lnTo>
                  <a:lnTo>
                    <a:pt x="619" y="260"/>
                  </a:lnTo>
                  <a:lnTo>
                    <a:pt x="739" y="379"/>
                  </a:lnTo>
                  <a:lnTo>
                    <a:pt x="705" y="587"/>
                  </a:lnTo>
                  <a:lnTo>
                    <a:pt x="482" y="684"/>
                  </a:lnTo>
                  <a:lnTo>
                    <a:pt x="422" y="829"/>
                  </a:lnTo>
                  <a:lnTo>
                    <a:pt x="439" y="978"/>
                  </a:lnTo>
                  <a:lnTo>
                    <a:pt x="411" y="1180"/>
                  </a:lnTo>
                  <a:lnTo>
                    <a:pt x="633" y="1180"/>
                  </a:lnTo>
                  <a:lnTo>
                    <a:pt x="662" y="1029"/>
                  </a:lnTo>
                  <a:lnTo>
                    <a:pt x="645" y="855"/>
                  </a:lnTo>
                  <a:lnTo>
                    <a:pt x="781" y="761"/>
                  </a:lnTo>
                  <a:lnTo>
                    <a:pt x="884" y="710"/>
                  </a:lnTo>
                  <a:lnTo>
                    <a:pt x="964" y="485"/>
                  </a:lnTo>
                  <a:lnTo>
                    <a:pt x="893" y="242"/>
                  </a:lnTo>
                  <a:lnTo>
                    <a:pt x="653" y="0"/>
                  </a:lnTo>
                  <a:lnTo>
                    <a:pt x="360" y="20"/>
                  </a:lnTo>
                  <a:lnTo>
                    <a:pt x="126" y="166"/>
                  </a:lnTo>
                  <a:lnTo>
                    <a:pt x="23" y="348"/>
                  </a:lnTo>
                  <a:lnTo>
                    <a:pt x="0" y="59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2" name="Freeform 8"/>
            <p:cNvSpPr>
              <a:spLocks/>
            </p:cNvSpPr>
            <p:nvPr/>
          </p:nvSpPr>
          <p:spPr bwMode="auto">
            <a:xfrm>
              <a:off x="2549" y="2807"/>
              <a:ext cx="311" cy="268"/>
            </a:xfrm>
            <a:custGeom>
              <a:avLst/>
              <a:gdLst>
                <a:gd name="T0" fmla="*/ 111 w 311"/>
                <a:gd name="T1" fmla="*/ 0 h 268"/>
                <a:gd name="T2" fmla="*/ 23 w 311"/>
                <a:gd name="T3" fmla="*/ 49 h 268"/>
                <a:gd name="T4" fmla="*/ 0 w 311"/>
                <a:gd name="T5" fmla="*/ 180 h 268"/>
                <a:gd name="T6" fmla="*/ 68 w 311"/>
                <a:gd name="T7" fmla="*/ 268 h 268"/>
                <a:gd name="T8" fmla="*/ 242 w 311"/>
                <a:gd name="T9" fmla="*/ 268 h 268"/>
                <a:gd name="T10" fmla="*/ 311 w 311"/>
                <a:gd name="T11" fmla="*/ 163 h 268"/>
                <a:gd name="T12" fmla="*/ 251 w 311"/>
                <a:gd name="T13" fmla="*/ 35 h 268"/>
                <a:gd name="T14" fmla="*/ 111 w 311"/>
                <a:gd name="T15" fmla="*/ 0 h 2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11" h="268">
                  <a:moveTo>
                    <a:pt x="111" y="0"/>
                  </a:moveTo>
                  <a:lnTo>
                    <a:pt x="23" y="49"/>
                  </a:lnTo>
                  <a:lnTo>
                    <a:pt x="0" y="180"/>
                  </a:lnTo>
                  <a:lnTo>
                    <a:pt x="68" y="268"/>
                  </a:lnTo>
                  <a:lnTo>
                    <a:pt x="242" y="268"/>
                  </a:lnTo>
                  <a:lnTo>
                    <a:pt x="311" y="163"/>
                  </a:lnTo>
                  <a:lnTo>
                    <a:pt x="251" y="3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3" name="Freeform 9"/>
            <p:cNvSpPr>
              <a:spLocks/>
            </p:cNvSpPr>
            <p:nvPr/>
          </p:nvSpPr>
          <p:spPr bwMode="auto">
            <a:xfrm>
              <a:off x="1332" y="995"/>
              <a:ext cx="2685" cy="2633"/>
            </a:xfrm>
            <a:custGeom>
              <a:avLst/>
              <a:gdLst>
                <a:gd name="T0" fmla="*/ 1673 w 2685"/>
                <a:gd name="T1" fmla="*/ 0 h 2633"/>
                <a:gd name="T2" fmla="*/ 1140 w 2685"/>
                <a:gd name="T3" fmla="*/ 9 h 2633"/>
                <a:gd name="T4" fmla="*/ 735 w 2685"/>
                <a:gd name="T5" fmla="*/ 140 h 2633"/>
                <a:gd name="T6" fmla="*/ 319 w 2685"/>
                <a:gd name="T7" fmla="*/ 407 h 2633"/>
                <a:gd name="T8" fmla="*/ 128 w 2685"/>
                <a:gd name="T9" fmla="*/ 795 h 2633"/>
                <a:gd name="T10" fmla="*/ 43 w 2685"/>
                <a:gd name="T11" fmla="*/ 1191 h 2633"/>
                <a:gd name="T12" fmla="*/ 0 w 2685"/>
                <a:gd name="T13" fmla="*/ 1590 h 2633"/>
                <a:gd name="T14" fmla="*/ 191 w 2685"/>
                <a:gd name="T15" fmla="*/ 1881 h 2633"/>
                <a:gd name="T16" fmla="*/ 425 w 2685"/>
                <a:gd name="T17" fmla="*/ 2268 h 2633"/>
                <a:gd name="T18" fmla="*/ 969 w 2685"/>
                <a:gd name="T19" fmla="*/ 2579 h 2633"/>
                <a:gd name="T20" fmla="*/ 1491 w 2685"/>
                <a:gd name="T21" fmla="*/ 2633 h 2633"/>
                <a:gd name="T22" fmla="*/ 1856 w 2685"/>
                <a:gd name="T23" fmla="*/ 2528 h 2633"/>
                <a:gd name="T24" fmla="*/ 2081 w 2685"/>
                <a:gd name="T25" fmla="*/ 2399 h 2633"/>
                <a:gd name="T26" fmla="*/ 2320 w 2685"/>
                <a:gd name="T27" fmla="*/ 2311 h 2633"/>
                <a:gd name="T28" fmla="*/ 2409 w 2685"/>
                <a:gd name="T29" fmla="*/ 2097 h 2633"/>
                <a:gd name="T30" fmla="*/ 2617 w 2685"/>
                <a:gd name="T31" fmla="*/ 1758 h 2633"/>
                <a:gd name="T32" fmla="*/ 2685 w 2685"/>
                <a:gd name="T33" fmla="*/ 1356 h 2633"/>
                <a:gd name="T34" fmla="*/ 2625 w 2685"/>
                <a:gd name="T35" fmla="*/ 898 h 2633"/>
                <a:gd name="T36" fmla="*/ 2460 w 2685"/>
                <a:gd name="T37" fmla="*/ 442 h 2633"/>
                <a:gd name="T38" fmla="*/ 2235 w 2685"/>
                <a:gd name="T39" fmla="*/ 268 h 2633"/>
                <a:gd name="T40" fmla="*/ 1958 w 2685"/>
                <a:gd name="T41" fmla="*/ 43 h 2633"/>
                <a:gd name="T42" fmla="*/ 1813 w 2685"/>
                <a:gd name="T43" fmla="*/ 407 h 2633"/>
                <a:gd name="T44" fmla="*/ 2163 w 2685"/>
                <a:gd name="T45" fmla="*/ 664 h 2633"/>
                <a:gd name="T46" fmla="*/ 2300 w 2685"/>
                <a:gd name="T47" fmla="*/ 881 h 2633"/>
                <a:gd name="T48" fmla="*/ 2383 w 2685"/>
                <a:gd name="T49" fmla="*/ 1180 h 2633"/>
                <a:gd name="T50" fmla="*/ 2286 w 2685"/>
                <a:gd name="T51" fmla="*/ 1664 h 2633"/>
                <a:gd name="T52" fmla="*/ 2081 w 2685"/>
                <a:gd name="T53" fmla="*/ 2017 h 2633"/>
                <a:gd name="T54" fmla="*/ 1873 w 2685"/>
                <a:gd name="T55" fmla="*/ 2131 h 2633"/>
                <a:gd name="T56" fmla="*/ 1639 w 2685"/>
                <a:gd name="T57" fmla="*/ 2243 h 2633"/>
                <a:gd name="T58" fmla="*/ 1263 w 2685"/>
                <a:gd name="T59" fmla="*/ 2285 h 2633"/>
                <a:gd name="T60" fmla="*/ 847 w 2685"/>
                <a:gd name="T61" fmla="*/ 2200 h 2633"/>
                <a:gd name="T62" fmla="*/ 519 w 2685"/>
                <a:gd name="T63" fmla="*/ 1838 h 2633"/>
                <a:gd name="T64" fmla="*/ 371 w 2685"/>
                <a:gd name="T65" fmla="*/ 1596 h 2633"/>
                <a:gd name="T66" fmla="*/ 362 w 2685"/>
                <a:gd name="T67" fmla="*/ 1217 h 2633"/>
                <a:gd name="T68" fmla="*/ 442 w 2685"/>
                <a:gd name="T69" fmla="*/ 898 h 2633"/>
                <a:gd name="T70" fmla="*/ 656 w 2685"/>
                <a:gd name="T71" fmla="*/ 630 h 2633"/>
                <a:gd name="T72" fmla="*/ 775 w 2685"/>
                <a:gd name="T73" fmla="*/ 459 h 2633"/>
                <a:gd name="T74" fmla="*/ 1063 w 2685"/>
                <a:gd name="T75" fmla="*/ 388 h 2633"/>
                <a:gd name="T76" fmla="*/ 1371 w 2685"/>
                <a:gd name="T77" fmla="*/ 276 h 2633"/>
                <a:gd name="T78" fmla="*/ 1813 w 2685"/>
                <a:gd name="T79" fmla="*/ 407 h 2633"/>
                <a:gd name="T80" fmla="*/ 1958 w 2685"/>
                <a:gd name="T81" fmla="*/ 43 h 2633"/>
                <a:gd name="T82" fmla="*/ 1673 w 2685"/>
                <a:gd name="T83" fmla="*/ 0 h 263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685" h="2633">
                  <a:moveTo>
                    <a:pt x="1673" y="0"/>
                  </a:moveTo>
                  <a:lnTo>
                    <a:pt x="1140" y="9"/>
                  </a:lnTo>
                  <a:lnTo>
                    <a:pt x="735" y="140"/>
                  </a:lnTo>
                  <a:lnTo>
                    <a:pt x="319" y="407"/>
                  </a:lnTo>
                  <a:lnTo>
                    <a:pt x="128" y="795"/>
                  </a:lnTo>
                  <a:lnTo>
                    <a:pt x="43" y="1191"/>
                  </a:lnTo>
                  <a:lnTo>
                    <a:pt x="0" y="1590"/>
                  </a:lnTo>
                  <a:lnTo>
                    <a:pt x="191" y="1881"/>
                  </a:lnTo>
                  <a:lnTo>
                    <a:pt x="425" y="2268"/>
                  </a:lnTo>
                  <a:lnTo>
                    <a:pt x="969" y="2579"/>
                  </a:lnTo>
                  <a:lnTo>
                    <a:pt x="1491" y="2633"/>
                  </a:lnTo>
                  <a:lnTo>
                    <a:pt x="1856" y="2528"/>
                  </a:lnTo>
                  <a:lnTo>
                    <a:pt x="2081" y="2399"/>
                  </a:lnTo>
                  <a:lnTo>
                    <a:pt x="2320" y="2311"/>
                  </a:lnTo>
                  <a:lnTo>
                    <a:pt x="2409" y="2097"/>
                  </a:lnTo>
                  <a:lnTo>
                    <a:pt x="2617" y="1758"/>
                  </a:lnTo>
                  <a:lnTo>
                    <a:pt x="2685" y="1356"/>
                  </a:lnTo>
                  <a:lnTo>
                    <a:pt x="2625" y="898"/>
                  </a:lnTo>
                  <a:lnTo>
                    <a:pt x="2460" y="442"/>
                  </a:lnTo>
                  <a:lnTo>
                    <a:pt x="2235" y="268"/>
                  </a:lnTo>
                  <a:lnTo>
                    <a:pt x="1958" y="43"/>
                  </a:lnTo>
                  <a:lnTo>
                    <a:pt x="1813" y="407"/>
                  </a:lnTo>
                  <a:lnTo>
                    <a:pt x="2163" y="664"/>
                  </a:lnTo>
                  <a:lnTo>
                    <a:pt x="2300" y="881"/>
                  </a:lnTo>
                  <a:lnTo>
                    <a:pt x="2383" y="1180"/>
                  </a:lnTo>
                  <a:lnTo>
                    <a:pt x="2286" y="1664"/>
                  </a:lnTo>
                  <a:lnTo>
                    <a:pt x="2081" y="2017"/>
                  </a:lnTo>
                  <a:lnTo>
                    <a:pt x="1873" y="2131"/>
                  </a:lnTo>
                  <a:lnTo>
                    <a:pt x="1639" y="2243"/>
                  </a:lnTo>
                  <a:lnTo>
                    <a:pt x="1263" y="2285"/>
                  </a:lnTo>
                  <a:lnTo>
                    <a:pt x="847" y="2200"/>
                  </a:lnTo>
                  <a:lnTo>
                    <a:pt x="519" y="1838"/>
                  </a:lnTo>
                  <a:lnTo>
                    <a:pt x="371" y="1596"/>
                  </a:lnTo>
                  <a:lnTo>
                    <a:pt x="362" y="1217"/>
                  </a:lnTo>
                  <a:lnTo>
                    <a:pt x="442" y="898"/>
                  </a:lnTo>
                  <a:lnTo>
                    <a:pt x="656" y="630"/>
                  </a:lnTo>
                  <a:lnTo>
                    <a:pt x="775" y="459"/>
                  </a:lnTo>
                  <a:lnTo>
                    <a:pt x="1063" y="388"/>
                  </a:lnTo>
                  <a:lnTo>
                    <a:pt x="1371" y="276"/>
                  </a:lnTo>
                  <a:lnTo>
                    <a:pt x="1813" y="407"/>
                  </a:lnTo>
                  <a:lnTo>
                    <a:pt x="1958" y="43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4" name="Freeform 10"/>
            <p:cNvSpPr>
              <a:spLocks/>
            </p:cNvSpPr>
            <p:nvPr/>
          </p:nvSpPr>
          <p:spPr bwMode="auto">
            <a:xfrm>
              <a:off x="1409" y="1038"/>
              <a:ext cx="2542" cy="2527"/>
            </a:xfrm>
            <a:custGeom>
              <a:avLst/>
              <a:gdLst>
                <a:gd name="T0" fmla="*/ 1374 w 2542"/>
                <a:gd name="T1" fmla="*/ 182 h 2527"/>
                <a:gd name="T2" fmla="*/ 1080 w 2542"/>
                <a:gd name="T3" fmla="*/ 182 h 2527"/>
                <a:gd name="T4" fmla="*/ 650 w 2542"/>
                <a:gd name="T5" fmla="*/ 353 h 2527"/>
                <a:gd name="T6" fmla="*/ 382 w 2542"/>
                <a:gd name="T7" fmla="*/ 649 h 2527"/>
                <a:gd name="T8" fmla="*/ 251 w 2542"/>
                <a:gd name="T9" fmla="*/ 1028 h 2527"/>
                <a:gd name="T10" fmla="*/ 174 w 2542"/>
                <a:gd name="T11" fmla="*/ 1339 h 2527"/>
                <a:gd name="T12" fmla="*/ 348 w 2542"/>
                <a:gd name="T13" fmla="*/ 1821 h 2527"/>
                <a:gd name="T14" fmla="*/ 553 w 2542"/>
                <a:gd name="T15" fmla="*/ 1992 h 2527"/>
                <a:gd name="T16" fmla="*/ 693 w 2542"/>
                <a:gd name="T17" fmla="*/ 2174 h 2527"/>
                <a:gd name="T18" fmla="*/ 1012 w 2542"/>
                <a:gd name="T19" fmla="*/ 2279 h 2527"/>
                <a:gd name="T20" fmla="*/ 1314 w 2542"/>
                <a:gd name="T21" fmla="*/ 2348 h 2527"/>
                <a:gd name="T22" fmla="*/ 1898 w 2542"/>
                <a:gd name="T23" fmla="*/ 2148 h 2527"/>
                <a:gd name="T24" fmla="*/ 2243 w 2542"/>
                <a:gd name="T25" fmla="*/ 1804 h 2527"/>
                <a:gd name="T26" fmla="*/ 2374 w 2542"/>
                <a:gd name="T27" fmla="*/ 1330 h 2527"/>
                <a:gd name="T28" fmla="*/ 2374 w 2542"/>
                <a:gd name="T29" fmla="*/ 934 h 2527"/>
                <a:gd name="T30" fmla="*/ 2209 w 2542"/>
                <a:gd name="T31" fmla="*/ 667 h 2527"/>
                <a:gd name="T32" fmla="*/ 1978 w 2542"/>
                <a:gd name="T33" fmla="*/ 373 h 2527"/>
                <a:gd name="T34" fmla="*/ 1374 w 2542"/>
                <a:gd name="T35" fmla="*/ 182 h 2527"/>
                <a:gd name="T36" fmla="*/ 1345 w 2542"/>
                <a:gd name="T37" fmla="*/ 0 h 2527"/>
                <a:gd name="T38" fmla="*/ 1619 w 2542"/>
                <a:gd name="T39" fmla="*/ 42 h 2527"/>
                <a:gd name="T40" fmla="*/ 1987 w 2542"/>
                <a:gd name="T41" fmla="*/ 148 h 2527"/>
                <a:gd name="T42" fmla="*/ 2175 w 2542"/>
                <a:gd name="T43" fmla="*/ 367 h 2527"/>
                <a:gd name="T44" fmla="*/ 2417 w 2542"/>
                <a:gd name="T45" fmla="*/ 612 h 2527"/>
                <a:gd name="T46" fmla="*/ 2542 w 2542"/>
                <a:gd name="T47" fmla="*/ 1148 h 2527"/>
                <a:gd name="T48" fmla="*/ 2520 w 2542"/>
                <a:gd name="T49" fmla="*/ 1536 h 2527"/>
                <a:gd name="T50" fmla="*/ 2357 w 2542"/>
                <a:gd name="T51" fmla="*/ 1880 h 2527"/>
                <a:gd name="T52" fmla="*/ 2123 w 2542"/>
                <a:gd name="T53" fmla="*/ 2183 h 2527"/>
                <a:gd name="T54" fmla="*/ 1613 w 2542"/>
                <a:gd name="T55" fmla="*/ 2450 h 2527"/>
                <a:gd name="T56" fmla="*/ 1208 w 2542"/>
                <a:gd name="T57" fmla="*/ 2527 h 2527"/>
                <a:gd name="T58" fmla="*/ 770 w 2542"/>
                <a:gd name="T59" fmla="*/ 2422 h 2527"/>
                <a:gd name="T60" fmla="*/ 294 w 2542"/>
                <a:gd name="T61" fmla="*/ 2020 h 2527"/>
                <a:gd name="T62" fmla="*/ 0 w 2542"/>
                <a:gd name="T63" fmla="*/ 1348 h 2527"/>
                <a:gd name="T64" fmla="*/ 114 w 2542"/>
                <a:gd name="T65" fmla="*/ 926 h 2527"/>
                <a:gd name="T66" fmla="*/ 191 w 2542"/>
                <a:gd name="T67" fmla="*/ 544 h 2527"/>
                <a:gd name="T68" fmla="*/ 490 w 2542"/>
                <a:gd name="T69" fmla="*/ 276 h 2527"/>
                <a:gd name="T70" fmla="*/ 824 w 2542"/>
                <a:gd name="T71" fmla="*/ 85 h 2527"/>
                <a:gd name="T72" fmla="*/ 1345 w 2542"/>
                <a:gd name="T73" fmla="*/ 0 h 2527"/>
                <a:gd name="T74" fmla="*/ 1374 w 2542"/>
                <a:gd name="T75" fmla="*/ 182 h 252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542" h="2527">
                  <a:moveTo>
                    <a:pt x="1374" y="182"/>
                  </a:moveTo>
                  <a:lnTo>
                    <a:pt x="1080" y="182"/>
                  </a:lnTo>
                  <a:lnTo>
                    <a:pt x="650" y="353"/>
                  </a:lnTo>
                  <a:lnTo>
                    <a:pt x="382" y="649"/>
                  </a:lnTo>
                  <a:lnTo>
                    <a:pt x="251" y="1028"/>
                  </a:lnTo>
                  <a:lnTo>
                    <a:pt x="174" y="1339"/>
                  </a:lnTo>
                  <a:lnTo>
                    <a:pt x="348" y="1821"/>
                  </a:lnTo>
                  <a:lnTo>
                    <a:pt x="553" y="1992"/>
                  </a:lnTo>
                  <a:lnTo>
                    <a:pt x="693" y="2174"/>
                  </a:lnTo>
                  <a:lnTo>
                    <a:pt x="1012" y="2279"/>
                  </a:lnTo>
                  <a:lnTo>
                    <a:pt x="1314" y="2348"/>
                  </a:lnTo>
                  <a:lnTo>
                    <a:pt x="1898" y="2148"/>
                  </a:lnTo>
                  <a:lnTo>
                    <a:pt x="2243" y="1804"/>
                  </a:lnTo>
                  <a:lnTo>
                    <a:pt x="2374" y="1330"/>
                  </a:lnTo>
                  <a:lnTo>
                    <a:pt x="2374" y="934"/>
                  </a:lnTo>
                  <a:lnTo>
                    <a:pt x="2209" y="667"/>
                  </a:lnTo>
                  <a:lnTo>
                    <a:pt x="1978" y="373"/>
                  </a:lnTo>
                  <a:lnTo>
                    <a:pt x="1374" y="182"/>
                  </a:lnTo>
                  <a:lnTo>
                    <a:pt x="1345" y="0"/>
                  </a:lnTo>
                  <a:lnTo>
                    <a:pt x="1619" y="42"/>
                  </a:lnTo>
                  <a:lnTo>
                    <a:pt x="1987" y="148"/>
                  </a:lnTo>
                  <a:lnTo>
                    <a:pt x="2175" y="367"/>
                  </a:lnTo>
                  <a:lnTo>
                    <a:pt x="2417" y="612"/>
                  </a:lnTo>
                  <a:lnTo>
                    <a:pt x="2542" y="1148"/>
                  </a:lnTo>
                  <a:lnTo>
                    <a:pt x="2520" y="1536"/>
                  </a:lnTo>
                  <a:lnTo>
                    <a:pt x="2357" y="1880"/>
                  </a:lnTo>
                  <a:lnTo>
                    <a:pt x="2123" y="2183"/>
                  </a:lnTo>
                  <a:lnTo>
                    <a:pt x="1613" y="2450"/>
                  </a:lnTo>
                  <a:lnTo>
                    <a:pt x="1208" y="2527"/>
                  </a:lnTo>
                  <a:lnTo>
                    <a:pt x="770" y="2422"/>
                  </a:lnTo>
                  <a:lnTo>
                    <a:pt x="294" y="2020"/>
                  </a:lnTo>
                  <a:lnTo>
                    <a:pt x="0" y="1348"/>
                  </a:lnTo>
                  <a:lnTo>
                    <a:pt x="114" y="926"/>
                  </a:lnTo>
                  <a:lnTo>
                    <a:pt x="191" y="544"/>
                  </a:lnTo>
                  <a:lnTo>
                    <a:pt x="490" y="276"/>
                  </a:lnTo>
                  <a:lnTo>
                    <a:pt x="824" y="85"/>
                  </a:lnTo>
                  <a:lnTo>
                    <a:pt x="1345" y="0"/>
                  </a:lnTo>
                  <a:lnTo>
                    <a:pt x="1374" y="18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7057761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>
            <a:spLocks noGrp="1" noChangeArrowheads="1"/>
          </p:cNvSpPr>
          <p:nvPr>
            <p:ph idx="1"/>
          </p:nvPr>
        </p:nvSpPr>
        <p:spPr>
          <a:xfrm>
            <a:off x="2569464" y="1196975"/>
            <a:ext cx="6323711" cy="4935538"/>
          </a:xfrm>
        </p:spPr>
        <p:txBody>
          <a:bodyPr/>
          <a:lstStyle/>
          <a:p>
            <a:pPr eaLnBrk="1" hangingPunct="1"/>
            <a:r>
              <a:rPr lang="en-GB">
                <a:sym typeface="Wingdings" pitchFamily="2" charset="2"/>
              </a:rPr>
              <a:t>Use Spring CLI to create a Spring Boot web application</a:t>
            </a:r>
          </a:p>
          <a:p>
            <a:pPr lvl="1" eaLnBrk="1" hangingPunct="1"/>
            <a:endParaRPr lang="en-GB">
              <a:sym typeface="Wingdings" pitchFamily="2" charset="2"/>
            </a:endParaRPr>
          </a:p>
          <a:p>
            <a:pPr eaLnBrk="1" hangingPunct="1"/>
            <a:r>
              <a:rPr lang="en-GB">
                <a:sym typeface="Wingdings" pitchFamily="2" charset="2"/>
              </a:rPr>
              <a:t>Add some static content to the web app</a:t>
            </a:r>
          </a:p>
          <a:p>
            <a:pPr lvl="1" eaLnBrk="1" hangingPunct="1"/>
            <a:r>
              <a:rPr lang="en-GB">
                <a:sym typeface="Wingdings" pitchFamily="2" charset="2"/>
              </a:rPr>
              <a:t>E.g. HTML files, CSS style sheets, etc.</a:t>
            </a:r>
          </a:p>
          <a:p>
            <a:pPr lvl="1" eaLnBrk="1" hangingPunct="1"/>
            <a:endParaRPr lang="en-GB">
              <a:sym typeface="Wingdings" pitchFamily="2" charset="2"/>
            </a:endParaRPr>
          </a:p>
          <a:p>
            <a:pPr eaLnBrk="1" hangingPunct="1"/>
            <a:r>
              <a:rPr lang="en-GB">
                <a:sym typeface="Wingdings" pitchFamily="2" charset="2"/>
              </a:rPr>
              <a:t>Build and run the web app</a:t>
            </a:r>
          </a:p>
          <a:p>
            <a:pPr lvl="1" eaLnBrk="1" hangingPunct="1"/>
            <a:r>
              <a:rPr lang="en-GB">
                <a:sym typeface="Wingdings" pitchFamily="2" charset="2"/>
              </a:rPr>
              <a:t>View the web app in a browser</a:t>
            </a:r>
          </a:p>
          <a:p>
            <a:pPr lvl="1" eaLnBrk="1" hangingPunct="1"/>
            <a:r>
              <a:rPr lang="en-GB">
                <a:sym typeface="Wingdings" pitchFamily="2" charset="2"/>
              </a:rPr>
              <a:t>Verify it works as expected</a:t>
            </a:r>
          </a:p>
          <a:p>
            <a:pPr lvl="1" eaLnBrk="1" hangingPunct="1"/>
            <a:endParaRPr lang="en-GB">
              <a:sym typeface="Wingdings" pitchFamily="2" charset="2"/>
            </a:endParaRPr>
          </a:p>
          <a:p>
            <a:pPr eaLnBrk="1" hangingPunct="1"/>
            <a:r>
              <a:rPr lang="en-GB">
                <a:sym typeface="Wingdings" pitchFamily="2" charset="2"/>
              </a:rPr>
              <a:t>See sample solution on next slide</a:t>
            </a:r>
          </a:p>
        </p:txBody>
      </p:sp>
      <p:sp>
        <p:nvSpPr>
          <p:cNvPr id="62467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/>
              <a:t>Exercise (1 of 2)</a:t>
            </a:r>
            <a:endParaRPr lang="en-GB" sz="3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B4F8964-C663-44D6-87BC-94513097FC9B}" type="slidenum">
              <a:rPr lang="en-GB"/>
              <a:pPr>
                <a:defRPr/>
              </a:pPr>
              <a:t>28</a:t>
            </a:fld>
            <a:endParaRPr lang="en-GB"/>
          </a:p>
        </p:txBody>
      </p:sp>
      <p:sp>
        <p:nvSpPr>
          <p:cNvPr id="2" name="AutoShape 2" descr="Image result for spring boot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AutoShape 4" descr="Image result for spring boot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285875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48495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>
            <a:spLocks noGrp="1" noChangeArrowheads="1"/>
          </p:cNvSpPr>
          <p:nvPr>
            <p:ph idx="1"/>
          </p:nvPr>
        </p:nvSpPr>
        <p:spPr>
          <a:xfrm>
            <a:off x="2569464" y="1196975"/>
            <a:ext cx="6323711" cy="4935538"/>
          </a:xfrm>
        </p:spPr>
        <p:txBody>
          <a:bodyPr/>
          <a:lstStyle/>
          <a:p>
            <a:pPr eaLnBrk="1" hangingPunct="1"/>
            <a:r>
              <a:rPr lang="en-GB">
                <a:sym typeface="Wingdings" pitchFamily="2" charset="2"/>
              </a:rPr>
              <a:t>Here's our sample solution</a:t>
            </a:r>
          </a:p>
          <a:p>
            <a:pPr lvl="1" eaLnBrk="1" hangingPunct="1"/>
            <a:r>
              <a:rPr lang="en-GB">
                <a:sym typeface="Wingdings" pitchFamily="2" charset="2"/>
              </a:rPr>
              <a:t>See Solutions\SolutionIntroSpringBoot folder</a:t>
            </a:r>
          </a:p>
          <a:p>
            <a:pPr lvl="1" eaLnBrk="1" hangingPunct="1"/>
            <a:r>
              <a:rPr lang="en-GB">
                <a:sym typeface="Wingdings" pitchFamily="2" charset="2"/>
              </a:rPr>
              <a:t>It's the "Breakout" game </a:t>
            </a:r>
          </a:p>
          <a:p>
            <a:pPr eaLnBrk="1" hangingPunct="1"/>
            <a:endParaRPr lang="en-GB">
              <a:sym typeface="Wingdings" pitchFamily="2" charset="2"/>
            </a:endParaRPr>
          </a:p>
          <a:p>
            <a:pPr eaLnBrk="1" hangingPunct="1"/>
            <a:endParaRPr lang="en-GB" dirty="0">
              <a:sym typeface="Wingdings" pitchFamily="2" charset="2"/>
            </a:endParaRPr>
          </a:p>
        </p:txBody>
      </p:sp>
      <p:sp>
        <p:nvSpPr>
          <p:cNvPr id="62467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/>
              <a:t>Exercise (2 of 2)</a:t>
            </a:r>
            <a:endParaRPr lang="en-GB" sz="3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B4F8964-C663-44D6-87BC-94513097FC9B}" type="slidenum">
              <a:rPr lang="en-GB"/>
              <a:pPr>
                <a:defRPr/>
              </a:pPr>
              <a:t>29</a:t>
            </a:fld>
            <a:endParaRPr lang="en-GB"/>
          </a:p>
        </p:txBody>
      </p:sp>
      <p:sp>
        <p:nvSpPr>
          <p:cNvPr id="2" name="AutoShape 2" descr="Image result for spring boot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AutoShape 4" descr="Image result for spring boot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285875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123" y="2460307"/>
            <a:ext cx="5648325" cy="413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7742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What is Spring Boot?</a:t>
            </a:r>
          </a:p>
          <a:p>
            <a:pPr eaLnBrk="1" hangingPunct="1"/>
            <a:r>
              <a:rPr lang="en-GB">
                <a:sym typeface="Wingdings" pitchFamily="2" charset="2"/>
              </a:rPr>
              <a:t>Getting Spring Boot</a:t>
            </a:r>
          </a:p>
          <a:p>
            <a:pPr eaLnBrk="1" hangingPunct="1"/>
            <a:r>
              <a:rPr lang="en-GB">
                <a:sym typeface="Wingdings" pitchFamily="2" charset="2"/>
              </a:rPr>
              <a:t>Spring Boot documentation</a:t>
            </a:r>
          </a:p>
          <a:p>
            <a:pPr eaLnBrk="1" hangingPunct="1"/>
            <a:r>
              <a:rPr lang="en-GB">
                <a:sym typeface="Wingdings" pitchFamily="2" charset="2"/>
              </a:rPr>
              <a:t>What can you do with Spring Boot?</a:t>
            </a:r>
          </a:p>
          <a:p>
            <a:pPr eaLnBrk="1" hangingPunct="1"/>
            <a:r>
              <a:rPr lang="en-GB">
                <a:sym typeface="Wingdings" pitchFamily="2" charset="2"/>
              </a:rPr>
              <a:t>Sping Boot features</a:t>
            </a:r>
            <a:endParaRPr lang="en-GB" dirty="0">
              <a:sym typeface="Wingdings" pitchFamily="2" charset="2"/>
            </a:endParaRP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/>
              <a:t>1. Overview of Spring Boot</a:t>
            </a:r>
          </a:p>
        </p:txBody>
      </p:sp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247F4300-B350-40E5-BD03-B3760D31E6AE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959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Spring Boot is a framework from Pivotal, to simplify developing and running Spring applications</a:t>
            </a:r>
          </a:p>
          <a:p>
            <a:pPr lvl="1"/>
            <a:r>
              <a:rPr lang="en-GB"/>
              <a:t>Dramatically minimizes the amount of boilerplate configuration</a:t>
            </a:r>
          </a:p>
          <a:p>
            <a:pPr lvl="1"/>
            <a:r>
              <a:rPr lang="en-GB"/>
              <a:t>Makes extensive use of "convention over configuration"</a:t>
            </a:r>
          </a:p>
          <a:p>
            <a:pPr lvl="1"/>
            <a:r>
              <a:rPr lang="en-GB"/>
              <a:t>We say Spring Boot is "opinionated"</a:t>
            </a:r>
          </a:p>
          <a:p>
            <a:pPr lvl="1"/>
            <a:endParaRPr lang="en-GB"/>
          </a:p>
          <a:p>
            <a:r>
              <a:rPr lang="en-GB"/>
              <a:t>Allows you to create completely standalone applications</a:t>
            </a:r>
          </a:p>
          <a:p>
            <a:pPr lvl="1"/>
            <a:r>
              <a:rPr lang="en-GB"/>
              <a:t>Applications can contain built-in servers, e.g. Tomcat or Jetty</a:t>
            </a:r>
          </a:p>
          <a:p>
            <a:pPr lvl="1"/>
            <a:r>
              <a:rPr lang="en-GB"/>
              <a:t>No need for an external web server host to run on</a:t>
            </a:r>
          </a:p>
          <a:p>
            <a:pPr lvl="1"/>
            <a:r>
              <a:rPr lang="en-GB"/>
              <a:t>You can just run a Spring Boot application as a regular Java app</a:t>
            </a:r>
            <a:endParaRPr lang="en-GB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>
                <a:sym typeface="Wingdings" pitchFamily="2" charset="2"/>
              </a:rPr>
              <a:t>What is Spring Boot?</a:t>
            </a:r>
            <a:endParaRPr lang="en-GB" sz="3400" dirty="0">
              <a:sym typeface="Wingdings" pitchFamily="2" charset="2"/>
            </a:endParaRPr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57B545F-AF7F-4515-89A6-0A4054BC5158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855664" y="5132018"/>
            <a:ext cx="7742646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 java –</a:t>
            </a:r>
            <a:r>
              <a:rPr lang="en-GB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jar MySpringBootApp.jar</a:t>
            </a:r>
            <a:endParaRPr lang="en-GB" dirty="0">
              <a:solidFill>
                <a:schemeClr val="bg1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376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You can get the Spring Boot project here:</a:t>
            </a:r>
          </a:p>
          <a:p>
            <a:pPr lvl="1"/>
            <a:r>
              <a:rPr lang="en-GB" sz="1900"/>
              <a:t>https://spring.io/projects/spring-boot</a:t>
            </a:r>
            <a:endParaRPr lang="en-GB" sz="1900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>
                <a:sym typeface="Wingdings" pitchFamily="2" charset="2"/>
              </a:rPr>
              <a:t>Getting Spring Boot</a:t>
            </a:r>
            <a:endParaRPr lang="en-GB" sz="3400" dirty="0">
              <a:sym typeface="Wingdings" pitchFamily="2" charset="2"/>
            </a:endParaRPr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57B545F-AF7F-4515-89A6-0A4054BC5158}" type="slidenum">
              <a:rPr lang="en-GB" smtClean="0"/>
              <a:pPr/>
              <a:t>5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62" y="2095837"/>
            <a:ext cx="7444673" cy="4514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2065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Extensive Spring Boot documentation is available here:</a:t>
            </a:r>
          </a:p>
          <a:p>
            <a:pPr lvl="1"/>
            <a:r>
              <a:rPr lang="en-GB" sz="1900"/>
              <a:t>https://docs.spring.io/spring-boot/docs/current/reference/htmlsingle</a:t>
            </a:r>
            <a:endParaRPr lang="en-GB" sz="1900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>
                <a:sym typeface="Wingdings" pitchFamily="2" charset="2"/>
              </a:rPr>
              <a:t>Spring Boot Documentation</a:t>
            </a:r>
            <a:endParaRPr lang="en-GB" sz="3400" dirty="0">
              <a:sym typeface="Wingdings" pitchFamily="2" charset="2"/>
            </a:endParaRPr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57B545F-AF7F-4515-89A6-0A4054BC5158}" type="slidenum">
              <a:rPr lang="en-GB" smtClean="0"/>
              <a:pPr/>
              <a:t>6</a:t>
            </a:fld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132" y="2087881"/>
            <a:ext cx="5959853" cy="4526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2818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</a:t>
            </a:r>
            <a:r>
              <a:rPr lang="en-GB"/>
              <a:t>Boot has extensive APIs that address all aspects of contemporary systems</a:t>
            </a:r>
            <a:endParaRPr lang="en-GB" dirty="0"/>
          </a:p>
          <a:p>
            <a:pPr lvl="1"/>
            <a:r>
              <a:rPr lang="en-GB"/>
              <a:t>Web applications</a:t>
            </a:r>
          </a:p>
          <a:p>
            <a:pPr lvl="1"/>
            <a:r>
              <a:rPr lang="en-GB"/>
              <a:t>REST services</a:t>
            </a:r>
          </a:p>
          <a:p>
            <a:pPr lvl="1"/>
            <a:r>
              <a:rPr lang="en-GB"/>
              <a:t>SQL and NoSQL data sources</a:t>
            </a:r>
            <a:endParaRPr lang="en-GB" dirty="0"/>
          </a:p>
          <a:p>
            <a:pPr lvl="1"/>
            <a:r>
              <a:rPr lang="en-GB"/>
              <a:t>Distributed transactions</a:t>
            </a:r>
          </a:p>
          <a:p>
            <a:pPr lvl="1"/>
            <a:r>
              <a:rPr lang="en-GB"/>
              <a:t>Messaging</a:t>
            </a:r>
          </a:p>
          <a:p>
            <a:pPr lvl="1"/>
            <a:r>
              <a:rPr lang="en-GB"/>
              <a:t>JMX monitoring</a:t>
            </a:r>
          </a:p>
          <a:p>
            <a:pPr lvl="1"/>
            <a:r>
              <a:rPr lang="en-GB"/>
              <a:t>Spring Integration</a:t>
            </a:r>
          </a:p>
          <a:p>
            <a:pPr lvl="1"/>
            <a:r>
              <a:rPr lang="en-GB"/>
              <a:t>Spring Cloud and Data Flow</a:t>
            </a:r>
          </a:p>
          <a:p>
            <a:pPr lvl="1"/>
            <a:r>
              <a:rPr lang="en-GB"/>
              <a:t>Web Sockets</a:t>
            </a:r>
          </a:p>
          <a:p>
            <a:pPr lvl="1"/>
            <a:r>
              <a:rPr lang="en-GB"/>
              <a:t>SOAP services</a:t>
            </a:r>
          </a:p>
          <a:p>
            <a:pPr lvl="1"/>
            <a:r>
              <a:rPr lang="en-GB"/>
              <a:t>Plus testing, security, logging, etc.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>
                <a:sym typeface="Wingdings" pitchFamily="2" charset="2"/>
              </a:rPr>
              <a:t>What Can You Do With Spring Boot?</a:t>
            </a:r>
            <a:endParaRPr lang="en-GB" sz="3400" dirty="0">
              <a:sym typeface="Wingdings" pitchFamily="2" charset="2"/>
            </a:endParaRPr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57B545F-AF7F-4515-89A6-0A4054BC5158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602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Boot Application Starters</a:t>
            </a:r>
          </a:p>
          <a:p>
            <a:pPr lvl="1"/>
            <a:r>
              <a:rPr lang="en-GB" dirty="0"/>
              <a:t>Convenient dependency descriptors you can include in your app</a:t>
            </a:r>
          </a:p>
          <a:p>
            <a:pPr lvl="1"/>
            <a:r>
              <a:rPr lang="en-GB" dirty="0"/>
              <a:t>Contain a lot of the dependencies you need to get a project started </a:t>
            </a:r>
          </a:p>
          <a:p>
            <a:pPr lvl="1"/>
            <a:r>
              <a:rPr lang="en-GB" dirty="0"/>
              <a:t>E.g. </a:t>
            </a:r>
            <a:r>
              <a:rPr lang="en-GB" dirty="0">
                <a:latin typeface="Lucida Console" panose="020B0609040504020204" pitchFamily="49" charset="0"/>
              </a:rPr>
              <a:t>spring-boot-starter</a:t>
            </a:r>
          </a:p>
          <a:p>
            <a:pPr lvl="1"/>
            <a:r>
              <a:rPr lang="en-GB" dirty="0"/>
              <a:t>E.g. </a:t>
            </a:r>
            <a:r>
              <a:rPr lang="en-GB" dirty="0">
                <a:latin typeface="Lucida Console" panose="020B0609040504020204" pitchFamily="49" charset="0"/>
              </a:rPr>
              <a:t>spring-boot-starter-web</a:t>
            </a:r>
          </a:p>
          <a:p>
            <a:pPr lvl="1"/>
            <a:r>
              <a:rPr lang="en-GB" dirty="0"/>
              <a:t>E.g. </a:t>
            </a:r>
            <a:r>
              <a:rPr lang="en-GB" dirty="0">
                <a:latin typeface="Lucida Console" panose="020B0609040504020204" pitchFamily="49" charset="0"/>
              </a:rPr>
              <a:t>spring-boot-starter-data-</a:t>
            </a:r>
            <a:r>
              <a:rPr lang="en-GB" dirty="0" err="1">
                <a:latin typeface="Lucida Console" panose="020B0609040504020204" pitchFamily="49" charset="0"/>
              </a:rPr>
              <a:t>jpa</a:t>
            </a:r>
            <a:endParaRPr lang="en-GB" dirty="0">
              <a:latin typeface="Lucida Console" panose="020B0609040504020204" pitchFamily="49" charset="0"/>
            </a:endParaRPr>
          </a:p>
          <a:p>
            <a:pPr lvl="1"/>
            <a:endParaRPr lang="en-GB" dirty="0"/>
          </a:p>
          <a:p>
            <a:r>
              <a:rPr lang="en-GB" dirty="0"/>
              <a:t>Spring Boot Auto Configuration</a:t>
            </a:r>
          </a:p>
          <a:p>
            <a:pPr lvl="1"/>
            <a:r>
              <a:rPr lang="en-GB" dirty="0"/>
              <a:t>Detects the presence of certain frameworks (e.g. Spring Data JPA)</a:t>
            </a:r>
          </a:p>
          <a:p>
            <a:pPr lvl="1"/>
            <a:r>
              <a:rPr lang="en-GB" dirty="0"/>
              <a:t>Auto-configures that framework with sensible defaults</a:t>
            </a:r>
          </a:p>
          <a:p>
            <a:pPr lvl="1"/>
            <a:r>
              <a:rPr lang="en-GB" dirty="0"/>
              <a:t>You can override the defaults via your own configuration</a:t>
            </a:r>
          </a:p>
          <a:p>
            <a:pPr lvl="1"/>
            <a:r>
              <a:rPr lang="en-GB" dirty="0"/>
              <a:t>Dramatically reduces the amount of config you have to write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>
                <a:sym typeface="Wingdings" pitchFamily="2" charset="2"/>
              </a:rPr>
              <a:t>Spring Boot Features (1 of 2)</a:t>
            </a:r>
            <a:endParaRPr lang="en-GB" sz="3400" dirty="0">
              <a:sym typeface="Wingdings" pitchFamily="2" charset="2"/>
            </a:endParaRPr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57B545F-AF7F-4515-89A6-0A4054BC5158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5379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Spring Boot Actuator</a:t>
            </a:r>
          </a:p>
          <a:p>
            <a:pPr lvl="1"/>
            <a:r>
              <a:rPr lang="en-GB"/>
              <a:t>A module you can include in your Spring Boot application, to add support for metrics, health monitoring, etc.</a:t>
            </a:r>
          </a:p>
          <a:p>
            <a:pPr lvl="1"/>
            <a:endParaRPr lang="en-GB"/>
          </a:p>
          <a:p>
            <a:r>
              <a:rPr lang="en-GB"/>
              <a:t>Spring Boot Developer Tools</a:t>
            </a:r>
          </a:p>
          <a:p>
            <a:pPr lvl="1"/>
            <a:r>
              <a:rPr lang="en-GB"/>
              <a:t>A module you can include in your Spring Boot application, to add support for development tools (e.g. restart app if files change)</a:t>
            </a:r>
          </a:p>
          <a:p>
            <a:pPr lvl="1"/>
            <a:endParaRPr lang="en-GB"/>
          </a:p>
          <a:p>
            <a:pPr lvl="1"/>
            <a:endParaRPr lang="en-GB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>
                <a:sym typeface="Wingdings" pitchFamily="2" charset="2"/>
              </a:rPr>
              <a:t>Spring Boot Features (2 of 2)</a:t>
            </a:r>
            <a:endParaRPr lang="en-GB" sz="3400" dirty="0">
              <a:sym typeface="Wingdings" pitchFamily="2" charset="2"/>
            </a:endParaRPr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57B545F-AF7F-4515-89A6-0A4054BC5158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32911"/>
      </p:ext>
    </p:extLst>
  </p:cSld>
  <p:clrMapOvr>
    <a:masterClrMapping/>
  </p:clrMapOvr>
</p:sld>
</file>

<file path=ppt/theme/theme1.xml><?xml version="1.0" encoding="utf-8"?>
<a:theme xmlns:a="http://schemas.openxmlformats.org/drawingml/2006/main" name="2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Soft" id="{033E34DD-2F80-0748-8194-A3BDF14DDEED}" vid="{5CEFB84A-30F3-DE47-B8F5-7F4CAB8FF5A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2_Blends</Template>
  <TotalTime>8</TotalTime>
  <Words>1742</Words>
  <Application>Microsoft Macintosh PowerPoint</Application>
  <PresentationFormat>On-screen Show (4:3)</PresentationFormat>
  <Paragraphs>338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Lucida Console</vt:lpstr>
      <vt:lpstr>Tahoma</vt:lpstr>
      <vt:lpstr>Wingdings</vt:lpstr>
      <vt:lpstr>2_Blends</vt:lpstr>
      <vt:lpstr>Introduction to Spring Boot</vt:lpstr>
      <vt:lpstr>Contents</vt:lpstr>
      <vt:lpstr>1. Overview of Spring Boot</vt:lpstr>
      <vt:lpstr>What is Spring Boot?</vt:lpstr>
      <vt:lpstr>Getting Spring Boot</vt:lpstr>
      <vt:lpstr>Spring Boot Documentation</vt:lpstr>
      <vt:lpstr>What Can You Do With Spring Boot?</vt:lpstr>
      <vt:lpstr>Spring Boot Features (1 of 2)</vt:lpstr>
      <vt:lpstr>Spring Boot Features (2 of 2)</vt:lpstr>
      <vt:lpstr>2. Creating a Simple Spring Boot App</vt:lpstr>
      <vt:lpstr>Overview of Spring Boot CLI</vt:lpstr>
      <vt:lpstr>Using Spring Boot CLI</vt:lpstr>
      <vt:lpstr>Creating a Simple Spring Boot App</vt:lpstr>
      <vt:lpstr>Application Structure</vt:lpstr>
      <vt:lpstr>Maven POM File</vt:lpstr>
      <vt:lpstr>Code Artifacts</vt:lpstr>
      <vt:lpstr>Running the Application</vt:lpstr>
      <vt:lpstr>3. Creating a Spring Boot Web App</vt:lpstr>
      <vt:lpstr>Overview</vt:lpstr>
      <vt:lpstr>Creating a Web App using Spring Boot CLI</vt:lpstr>
      <vt:lpstr>Web Application Structure</vt:lpstr>
      <vt:lpstr>Maven POM File</vt:lpstr>
      <vt:lpstr>Adding Web Content</vt:lpstr>
      <vt:lpstr>Configuring the Web Server Port</vt:lpstr>
      <vt:lpstr>Running the Application</vt:lpstr>
      <vt:lpstr>Pinging the Web Server</vt:lpstr>
      <vt:lpstr>Any Questions?</vt:lpstr>
      <vt:lpstr>Exercise (1 of 2)</vt:lpstr>
      <vt:lpstr>Exercise (2 of 2)</vt:lpstr>
    </vt:vector>
  </TitlesOfParts>
  <Manager/>
  <Company>Newsoft Training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Spring Boot</dc:title>
  <dc:subject/>
  <dc:creator>Paul Hopkins</dc:creator>
  <cp:keywords/>
  <dc:description/>
  <cp:lastModifiedBy>Nilavalagan Sugumaran</cp:lastModifiedBy>
  <cp:revision>2</cp:revision>
  <cp:lastPrinted>2016-01-08T09:56:39Z</cp:lastPrinted>
  <dcterms:created xsi:type="dcterms:W3CDTF">2020-01-19T20:12:16Z</dcterms:created>
  <dcterms:modified xsi:type="dcterms:W3CDTF">2021-05-17T05:06:34Z</dcterms:modified>
  <cp:category/>
</cp:coreProperties>
</file>