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5"/>
  </p:notesMasterIdLst>
  <p:handoutMasterIdLst>
    <p:handoutMasterId r:id="rId26"/>
  </p:handoutMasterIdLst>
  <p:sldIdLst>
    <p:sldId id="256" r:id="rId2"/>
    <p:sldId id="271" r:id="rId3"/>
    <p:sldId id="353" r:id="rId4"/>
    <p:sldId id="629" r:id="rId5"/>
    <p:sldId id="634" r:id="rId6"/>
    <p:sldId id="654" r:id="rId7"/>
    <p:sldId id="635" r:id="rId8"/>
    <p:sldId id="636" r:id="rId9"/>
    <p:sldId id="656" r:id="rId10"/>
    <p:sldId id="657" r:id="rId11"/>
    <p:sldId id="658" r:id="rId12"/>
    <p:sldId id="659" r:id="rId13"/>
    <p:sldId id="660" r:id="rId14"/>
    <p:sldId id="661" r:id="rId15"/>
    <p:sldId id="637" r:id="rId16"/>
    <p:sldId id="638" r:id="rId17"/>
    <p:sldId id="643" r:id="rId18"/>
    <p:sldId id="644" r:id="rId19"/>
    <p:sldId id="645" r:id="rId20"/>
    <p:sldId id="646" r:id="rId21"/>
    <p:sldId id="647" r:id="rId22"/>
    <p:sldId id="622" r:id="rId23"/>
    <p:sldId id="642" r:id="rId24"/>
  </p:sldIdLst>
  <p:sldSz cx="9144000" cy="6858000" type="screen4x3"/>
  <p:notesSz cx="7315200" cy="9601200"/>
  <p:defaultTextStyle>
    <a:defPPr>
      <a:defRPr lang="en-GB"/>
    </a:defPPr>
    <a:lvl1pPr algn="l" rtl="0" fontAlgn="base">
      <a:spcBef>
        <a:spcPct val="0"/>
      </a:spcBef>
      <a:spcAft>
        <a:spcPct val="0"/>
      </a:spcAft>
      <a:defRPr sz="1400" kern="1200">
        <a:solidFill>
          <a:schemeClr val="tx1"/>
        </a:solidFill>
        <a:latin typeface="Lucida Console" pitchFamily="49" charset="0"/>
        <a:ea typeface="+mn-ea"/>
        <a:cs typeface="Arial" charset="0"/>
      </a:defRPr>
    </a:lvl1pPr>
    <a:lvl2pPr marL="457200" algn="l" rtl="0" fontAlgn="base">
      <a:spcBef>
        <a:spcPct val="0"/>
      </a:spcBef>
      <a:spcAft>
        <a:spcPct val="0"/>
      </a:spcAft>
      <a:defRPr sz="1400" kern="1200">
        <a:solidFill>
          <a:schemeClr val="tx1"/>
        </a:solidFill>
        <a:latin typeface="Lucida Console" pitchFamily="49" charset="0"/>
        <a:ea typeface="+mn-ea"/>
        <a:cs typeface="Arial" charset="0"/>
      </a:defRPr>
    </a:lvl2pPr>
    <a:lvl3pPr marL="914400" algn="l" rtl="0" fontAlgn="base">
      <a:spcBef>
        <a:spcPct val="0"/>
      </a:spcBef>
      <a:spcAft>
        <a:spcPct val="0"/>
      </a:spcAft>
      <a:defRPr sz="1400" kern="1200">
        <a:solidFill>
          <a:schemeClr val="tx1"/>
        </a:solidFill>
        <a:latin typeface="Lucida Console" pitchFamily="49" charset="0"/>
        <a:ea typeface="+mn-ea"/>
        <a:cs typeface="Arial" charset="0"/>
      </a:defRPr>
    </a:lvl3pPr>
    <a:lvl4pPr marL="1371600" algn="l" rtl="0" fontAlgn="base">
      <a:spcBef>
        <a:spcPct val="0"/>
      </a:spcBef>
      <a:spcAft>
        <a:spcPct val="0"/>
      </a:spcAft>
      <a:defRPr sz="1400" kern="1200">
        <a:solidFill>
          <a:schemeClr val="tx1"/>
        </a:solidFill>
        <a:latin typeface="Lucida Console" pitchFamily="49" charset="0"/>
        <a:ea typeface="+mn-ea"/>
        <a:cs typeface="Arial" charset="0"/>
      </a:defRPr>
    </a:lvl4pPr>
    <a:lvl5pPr marL="1828800" algn="l" rtl="0" fontAlgn="base">
      <a:spcBef>
        <a:spcPct val="0"/>
      </a:spcBef>
      <a:spcAft>
        <a:spcPct val="0"/>
      </a:spcAft>
      <a:defRPr sz="1400" kern="1200">
        <a:solidFill>
          <a:schemeClr val="tx1"/>
        </a:solidFill>
        <a:latin typeface="Lucida Console" pitchFamily="49" charset="0"/>
        <a:ea typeface="+mn-ea"/>
        <a:cs typeface="Arial" charset="0"/>
      </a:defRPr>
    </a:lvl5pPr>
    <a:lvl6pPr marL="2286000" algn="l" defTabSz="914400" rtl="0" eaLnBrk="1" latinLnBrk="0" hangingPunct="1">
      <a:defRPr sz="1400" kern="1200">
        <a:solidFill>
          <a:schemeClr val="tx1"/>
        </a:solidFill>
        <a:latin typeface="Lucida Console" pitchFamily="49" charset="0"/>
        <a:ea typeface="+mn-ea"/>
        <a:cs typeface="Arial" charset="0"/>
      </a:defRPr>
    </a:lvl6pPr>
    <a:lvl7pPr marL="2743200" algn="l" defTabSz="914400" rtl="0" eaLnBrk="1" latinLnBrk="0" hangingPunct="1">
      <a:defRPr sz="1400" kern="1200">
        <a:solidFill>
          <a:schemeClr val="tx1"/>
        </a:solidFill>
        <a:latin typeface="Lucida Console" pitchFamily="49" charset="0"/>
        <a:ea typeface="+mn-ea"/>
        <a:cs typeface="Arial" charset="0"/>
      </a:defRPr>
    </a:lvl7pPr>
    <a:lvl8pPr marL="3200400" algn="l" defTabSz="914400" rtl="0" eaLnBrk="1" latinLnBrk="0" hangingPunct="1">
      <a:defRPr sz="1400" kern="1200">
        <a:solidFill>
          <a:schemeClr val="tx1"/>
        </a:solidFill>
        <a:latin typeface="Lucida Console" pitchFamily="49" charset="0"/>
        <a:ea typeface="+mn-ea"/>
        <a:cs typeface="Arial" charset="0"/>
      </a:defRPr>
    </a:lvl8pPr>
    <a:lvl9pPr marL="3657600" algn="l" defTabSz="914400" rtl="0" eaLnBrk="1" latinLnBrk="0" hangingPunct="1">
      <a:defRPr sz="1400" kern="1200">
        <a:solidFill>
          <a:schemeClr val="tx1"/>
        </a:solidFill>
        <a:latin typeface="Lucida Console" pitchFamily="49" charset="0"/>
        <a:ea typeface="+mn-ea"/>
        <a:cs typeface="Arial" charset="0"/>
      </a:defRPr>
    </a:lvl9pPr>
  </p:defaultTextStyle>
  <p:extLst>
    <p:ext uri="{EFAFB233-063F-42B5-8137-9DF3F51BA10A}">
      <p15:sldGuideLst xmlns:p15="http://schemas.microsoft.com/office/powerpoint/2012/main">
        <p15:guide id="1" orient="horz" pos="1937">
          <p15:clr>
            <a:srgbClr val="A4A3A4"/>
          </p15:clr>
        </p15:guide>
        <p15:guide id="2" pos="217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F29"/>
    <a:srgbClr val="5D8D04"/>
    <a:srgbClr val="70B1E8"/>
    <a:srgbClr val="9BFDDF"/>
    <a:srgbClr val="FE7C6E"/>
    <a:srgbClr val="F7FC9C"/>
    <a:srgbClr val="F2CAE5"/>
    <a:srgbClr val="ECB4D9"/>
    <a:srgbClr val="FFB9B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48" autoAdjust="0"/>
  </p:normalViewPr>
  <p:slideViewPr>
    <p:cSldViewPr snapToGrid="0" showGuides="1">
      <p:cViewPr varScale="1">
        <p:scale>
          <a:sx n="128" d="100"/>
          <a:sy n="128" d="100"/>
        </p:scale>
        <p:origin x="1888" y="176"/>
      </p:cViewPr>
      <p:guideLst>
        <p:guide orient="horz" pos="1937"/>
        <p:guide pos="217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5" d="100"/>
          <a:sy n="65" d="100"/>
        </p:scale>
        <p:origin x="-306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cs typeface="+mn-cs"/>
              </a:defRPr>
            </a:lvl1pPr>
          </a:lstStyle>
          <a:p>
            <a:pPr>
              <a:defRPr/>
            </a:pPr>
            <a:endParaRPr lang="en-GB"/>
          </a:p>
        </p:txBody>
      </p:sp>
      <p:sp>
        <p:nvSpPr>
          <p:cNvPr id="15363" name="Line 7"/>
          <p:cNvSpPr>
            <a:spLocks noChangeShapeType="1"/>
          </p:cNvSpPr>
          <p:nvPr/>
        </p:nvSpPr>
        <p:spPr bwMode="auto">
          <a:xfrm>
            <a:off x="742950" y="554038"/>
            <a:ext cx="5840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64" name="Line 8"/>
          <p:cNvSpPr>
            <a:spLocks noChangeShapeType="1"/>
          </p:cNvSpPr>
          <p:nvPr/>
        </p:nvSpPr>
        <p:spPr bwMode="auto">
          <a:xfrm>
            <a:off x="742950" y="9088438"/>
            <a:ext cx="5840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365" name="Rectangle 9"/>
          <p:cNvSpPr>
            <a:spLocks noChangeArrowheads="1"/>
          </p:cNvSpPr>
          <p:nvPr/>
        </p:nvSpPr>
        <p:spPr bwMode="auto">
          <a:xfrm>
            <a:off x="2479675" y="9139238"/>
            <a:ext cx="235585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45" tIns="47723" rIns="95445" bIns="47723" anchor="b"/>
          <a:lstStyle>
            <a:lvl1pPr defTabSz="954088" eaLnBrk="0" hangingPunct="0">
              <a:defRPr sz="1400">
                <a:solidFill>
                  <a:schemeClr val="tx1"/>
                </a:solidFill>
                <a:latin typeface="Lucida Console" pitchFamily="49" charset="0"/>
              </a:defRPr>
            </a:lvl1pPr>
            <a:lvl2pPr marL="742950" indent="-285750" defTabSz="954088" eaLnBrk="0" hangingPunct="0">
              <a:defRPr sz="1400">
                <a:solidFill>
                  <a:schemeClr val="tx1"/>
                </a:solidFill>
                <a:latin typeface="Lucida Console" pitchFamily="49" charset="0"/>
              </a:defRPr>
            </a:lvl2pPr>
            <a:lvl3pPr marL="1143000" indent="-228600" defTabSz="954088" eaLnBrk="0" hangingPunct="0">
              <a:defRPr sz="1400">
                <a:solidFill>
                  <a:schemeClr val="tx1"/>
                </a:solidFill>
                <a:latin typeface="Lucida Console" pitchFamily="49" charset="0"/>
              </a:defRPr>
            </a:lvl3pPr>
            <a:lvl4pPr marL="1600200" indent="-228600" defTabSz="954088" eaLnBrk="0" hangingPunct="0">
              <a:defRPr sz="1400">
                <a:solidFill>
                  <a:schemeClr val="tx1"/>
                </a:solidFill>
                <a:latin typeface="Lucida Console" pitchFamily="49" charset="0"/>
              </a:defRPr>
            </a:lvl4pPr>
            <a:lvl5pPr marL="2057400" indent="-228600" defTabSz="954088" eaLnBrk="0" hangingPunct="0">
              <a:defRPr sz="1400">
                <a:solidFill>
                  <a:schemeClr val="tx1"/>
                </a:solidFill>
                <a:latin typeface="Lucida Console" pitchFamily="49" charset="0"/>
              </a:defRPr>
            </a:lvl5pPr>
            <a:lvl6pPr marL="2514600" indent="-228600" defTabSz="954088" eaLnBrk="0" fontAlgn="base" hangingPunct="0">
              <a:spcBef>
                <a:spcPct val="0"/>
              </a:spcBef>
              <a:spcAft>
                <a:spcPct val="0"/>
              </a:spcAft>
              <a:defRPr sz="1400">
                <a:solidFill>
                  <a:schemeClr val="tx1"/>
                </a:solidFill>
                <a:latin typeface="Lucida Console" pitchFamily="49" charset="0"/>
              </a:defRPr>
            </a:lvl6pPr>
            <a:lvl7pPr marL="2971800" indent="-228600" defTabSz="954088" eaLnBrk="0" fontAlgn="base" hangingPunct="0">
              <a:spcBef>
                <a:spcPct val="0"/>
              </a:spcBef>
              <a:spcAft>
                <a:spcPct val="0"/>
              </a:spcAft>
              <a:defRPr sz="1400">
                <a:solidFill>
                  <a:schemeClr val="tx1"/>
                </a:solidFill>
                <a:latin typeface="Lucida Console" pitchFamily="49" charset="0"/>
              </a:defRPr>
            </a:lvl7pPr>
            <a:lvl8pPr marL="3429000" indent="-228600" defTabSz="954088" eaLnBrk="0" fontAlgn="base" hangingPunct="0">
              <a:spcBef>
                <a:spcPct val="0"/>
              </a:spcBef>
              <a:spcAft>
                <a:spcPct val="0"/>
              </a:spcAft>
              <a:defRPr sz="1400">
                <a:solidFill>
                  <a:schemeClr val="tx1"/>
                </a:solidFill>
                <a:latin typeface="Lucida Console" pitchFamily="49" charset="0"/>
              </a:defRPr>
            </a:lvl8pPr>
            <a:lvl9pPr marL="3886200" indent="-228600" defTabSz="954088" eaLnBrk="0" fontAlgn="base" hangingPunct="0">
              <a:spcBef>
                <a:spcPct val="0"/>
              </a:spcBef>
              <a:spcAft>
                <a:spcPct val="0"/>
              </a:spcAft>
              <a:defRPr sz="1400">
                <a:solidFill>
                  <a:schemeClr val="tx1"/>
                </a:solidFill>
                <a:latin typeface="Lucida Console" pitchFamily="49" charset="0"/>
              </a:defRPr>
            </a:lvl9pPr>
          </a:lstStyle>
          <a:p>
            <a:pPr algn="ctr" eaLnBrk="1" hangingPunct="1">
              <a:defRPr/>
            </a:pPr>
            <a:r>
              <a:rPr lang="en-GB" altLang="en-US" sz="1000">
                <a:latin typeface="Tahoma" pitchFamily="34" charset="0"/>
              </a:rPr>
              <a:t>© Olsen Software, 2015</a:t>
            </a:r>
            <a:endParaRPr lang="en-GB" altLang="en-US" sz="1000" dirty="0">
              <a:latin typeface="Tahoma" pitchFamily="34" charset="0"/>
            </a:endParaRPr>
          </a:p>
        </p:txBody>
      </p:sp>
    </p:spTree>
    <p:extLst>
      <p:ext uri="{BB962C8B-B14F-4D97-AF65-F5344CB8AC3E}">
        <p14:creationId xmlns:p14="http://schemas.microsoft.com/office/powerpoint/2010/main" val="1866399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798513" y="309563"/>
            <a:ext cx="5792787" cy="195262"/>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ctr" defTabSz="954088">
              <a:defRPr sz="1000">
                <a:solidFill>
                  <a:schemeClr val="tx2"/>
                </a:solidFill>
                <a:latin typeface="Tahoma" pitchFamily="34" charset="0"/>
                <a:cs typeface="+mn-cs"/>
              </a:defRPr>
            </a:lvl1pPr>
          </a:lstStyle>
          <a:p>
            <a:pPr>
              <a:defRPr/>
            </a:pPr>
            <a:endParaRPr lang="en-GB"/>
          </a:p>
        </p:txBody>
      </p:sp>
      <p:sp>
        <p:nvSpPr>
          <p:cNvPr id="9219"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221" name="Line 8"/>
          <p:cNvSpPr>
            <a:spLocks noChangeShapeType="1"/>
          </p:cNvSpPr>
          <p:nvPr/>
        </p:nvSpPr>
        <p:spPr bwMode="auto">
          <a:xfrm>
            <a:off x="742950" y="4370388"/>
            <a:ext cx="584041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222" name="Line 9"/>
          <p:cNvSpPr>
            <a:spLocks noChangeShapeType="1"/>
          </p:cNvSpPr>
          <p:nvPr/>
        </p:nvSpPr>
        <p:spPr bwMode="auto">
          <a:xfrm>
            <a:off x="742950" y="9088438"/>
            <a:ext cx="5840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223" name="Rectangle 10"/>
          <p:cNvSpPr>
            <a:spLocks noChangeArrowheads="1"/>
          </p:cNvSpPr>
          <p:nvPr/>
        </p:nvSpPr>
        <p:spPr bwMode="auto">
          <a:xfrm>
            <a:off x="2479675" y="9139238"/>
            <a:ext cx="2355850"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45" tIns="47723" rIns="95445" bIns="47723" anchor="b"/>
          <a:lstStyle>
            <a:lvl1pPr defTabSz="954088" eaLnBrk="0" hangingPunct="0">
              <a:defRPr sz="1400">
                <a:solidFill>
                  <a:schemeClr val="tx1"/>
                </a:solidFill>
                <a:latin typeface="Lucida Console" pitchFamily="49" charset="0"/>
              </a:defRPr>
            </a:lvl1pPr>
            <a:lvl2pPr marL="742950" indent="-285750" defTabSz="954088" eaLnBrk="0" hangingPunct="0">
              <a:defRPr sz="1400">
                <a:solidFill>
                  <a:schemeClr val="tx1"/>
                </a:solidFill>
                <a:latin typeface="Lucida Console" pitchFamily="49" charset="0"/>
              </a:defRPr>
            </a:lvl2pPr>
            <a:lvl3pPr marL="1143000" indent="-228600" defTabSz="954088" eaLnBrk="0" hangingPunct="0">
              <a:defRPr sz="1400">
                <a:solidFill>
                  <a:schemeClr val="tx1"/>
                </a:solidFill>
                <a:latin typeface="Lucida Console" pitchFamily="49" charset="0"/>
              </a:defRPr>
            </a:lvl3pPr>
            <a:lvl4pPr marL="1600200" indent="-228600" defTabSz="954088" eaLnBrk="0" hangingPunct="0">
              <a:defRPr sz="1400">
                <a:solidFill>
                  <a:schemeClr val="tx1"/>
                </a:solidFill>
                <a:latin typeface="Lucida Console" pitchFamily="49" charset="0"/>
              </a:defRPr>
            </a:lvl4pPr>
            <a:lvl5pPr marL="2057400" indent="-228600" defTabSz="954088" eaLnBrk="0" hangingPunct="0">
              <a:defRPr sz="1400">
                <a:solidFill>
                  <a:schemeClr val="tx1"/>
                </a:solidFill>
                <a:latin typeface="Lucida Console" pitchFamily="49" charset="0"/>
              </a:defRPr>
            </a:lvl5pPr>
            <a:lvl6pPr marL="2514600" indent="-228600" defTabSz="954088" eaLnBrk="0" fontAlgn="base" hangingPunct="0">
              <a:spcBef>
                <a:spcPct val="0"/>
              </a:spcBef>
              <a:spcAft>
                <a:spcPct val="0"/>
              </a:spcAft>
              <a:defRPr sz="1400">
                <a:solidFill>
                  <a:schemeClr val="tx1"/>
                </a:solidFill>
                <a:latin typeface="Lucida Console" pitchFamily="49" charset="0"/>
              </a:defRPr>
            </a:lvl6pPr>
            <a:lvl7pPr marL="2971800" indent="-228600" defTabSz="954088" eaLnBrk="0" fontAlgn="base" hangingPunct="0">
              <a:spcBef>
                <a:spcPct val="0"/>
              </a:spcBef>
              <a:spcAft>
                <a:spcPct val="0"/>
              </a:spcAft>
              <a:defRPr sz="1400">
                <a:solidFill>
                  <a:schemeClr val="tx1"/>
                </a:solidFill>
                <a:latin typeface="Lucida Console" pitchFamily="49" charset="0"/>
              </a:defRPr>
            </a:lvl7pPr>
            <a:lvl8pPr marL="3429000" indent="-228600" defTabSz="954088" eaLnBrk="0" fontAlgn="base" hangingPunct="0">
              <a:spcBef>
                <a:spcPct val="0"/>
              </a:spcBef>
              <a:spcAft>
                <a:spcPct val="0"/>
              </a:spcAft>
              <a:defRPr sz="1400">
                <a:solidFill>
                  <a:schemeClr val="tx1"/>
                </a:solidFill>
                <a:latin typeface="Lucida Console" pitchFamily="49" charset="0"/>
              </a:defRPr>
            </a:lvl8pPr>
            <a:lvl9pPr marL="3886200" indent="-228600" defTabSz="954088" eaLnBrk="0" fontAlgn="base" hangingPunct="0">
              <a:spcBef>
                <a:spcPct val="0"/>
              </a:spcBef>
              <a:spcAft>
                <a:spcPct val="0"/>
              </a:spcAft>
              <a:defRPr sz="1400">
                <a:solidFill>
                  <a:schemeClr val="tx1"/>
                </a:solidFill>
                <a:latin typeface="Lucida Console" pitchFamily="49" charset="0"/>
              </a:defRPr>
            </a:lvl9pPr>
          </a:lstStyle>
          <a:p>
            <a:pPr algn="ctr" eaLnBrk="1" hangingPunct="1">
              <a:defRPr/>
            </a:pPr>
            <a:r>
              <a:rPr lang="en-GB" altLang="en-US" sz="1000">
                <a:latin typeface="Tahoma" pitchFamily="34" charset="0"/>
              </a:rPr>
              <a:t>© Olsen Software, 2015</a:t>
            </a:r>
            <a:endParaRPr lang="en-GB" altLang="en-US" sz="1000" dirty="0">
              <a:latin typeface="Tahoma" pitchFamily="34" charset="0"/>
            </a:endParaRPr>
          </a:p>
        </p:txBody>
      </p:sp>
      <p:sp>
        <p:nvSpPr>
          <p:cNvPr id="9224" name="Line 11"/>
          <p:cNvSpPr>
            <a:spLocks noChangeShapeType="1"/>
          </p:cNvSpPr>
          <p:nvPr/>
        </p:nvSpPr>
        <p:spPr bwMode="auto">
          <a:xfrm>
            <a:off x="742950" y="554038"/>
            <a:ext cx="58404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23989689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Rot="1" noChangeAspect="1" noChangeArrowheads="1" noTextEdit="1"/>
          </p:cNvSpPr>
          <p:nvPr>
            <p:ph type="sldImg"/>
          </p:nvPr>
        </p:nvSpPr>
        <p:spPr>
          <a:ln/>
        </p:spPr>
      </p:sp>
      <p:sp>
        <p:nvSpPr>
          <p:cNvPr id="10244"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dirty="0"/>
              <a:t>Introduction to Spring Boot</a:t>
            </a:r>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In this section we're going to add some functionality to our fledgling Spring Boot web application.</a:t>
            </a:r>
          </a:p>
        </p:txBody>
      </p:sp>
    </p:spTree>
    <p:extLst>
      <p:ext uri="{BB962C8B-B14F-4D97-AF65-F5344CB8AC3E}">
        <p14:creationId xmlns:p14="http://schemas.microsoft.com/office/powerpoint/2010/main" val="903457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dirty="0"/>
              <a:t>Introduction to Spring Boot</a:t>
            </a:r>
          </a:p>
        </p:txBody>
      </p:sp>
      <p:sp>
        <p:nvSpPr>
          <p:cNvPr id="58371" name="Rectangle 2"/>
          <p:cNvSpPr>
            <a:spLocks noGrp="1" noRot="1" noChangeAspect="1" noChangeArrowheads="1" noTextEdit="1"/>
          </p:cNvSpPr>
          <p:nvPr>
            <p:ph type="sldImg"/>
          </p:nvPr>
        </p:nvSpPr>
        <p:spPr>
          <a:ln/>
        </p:spPr>
      </p:sp>
      <p:sp>
        <p:nvSpPr>
          <p:cNvPr id="58372"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t>Spring Boot applications have an </a:t>
            </a:r>
            <a:r>
              <a:rPr lang="en-GB" dirty="0" err="1">
                <a:latin typeface="Lucida Console" panose="020B0609040504020204" pitchFamily="49" charset="0"/>
              </a:rPr>
              <a:t>application.properties</a:t>
            </a:r>
            <a:r>
              <a:rPr lang="en-GB" dirty="0"/>
              <a:t> file, where you can set properties for your application. To help you edit </a:t>
            </a:r>
            <a:r>
              <a:rPr lang="en-GB" dirty="0" err="1">
                <a:latin typeface="Lucida Console" panose="020B0609040504020204" pitchFamily="49" charset="0"/>
              </a:rPr>
              <a:t>application.properties</a:t>
            </a:r>
            <a:r>
              <a:rPr lang="en-GB" dirty="0"/>
              <a:t>, STS provides a Spring Properties Editor tool. The editor provides nice content assist and error checking, as shown in the slide. </a:t>
            </a:r>
          </a:p>
          <a:p>
            <a:r>
              <a:rPr lang="en-GB" dirty="0"/>
              <a:t>In the slide, we've set the </a:t>
            </a:r>
            <a:r>
              <a:rPr lang="en-GB" dirty="0" err="1">
                <a:latin typeface="Lucida Console" panose="020B0609040504020204" pitchFamily="49" charset="0"/>
              </a:rPr>
              <a:t>server.port</a:t>
            </a:r>
            <a:r>
              <a:rPr lang="en-GB" dirty="0"/>
              <a:t> property to a different port number (e.g. 8888) rather than the default value </a:t>
            </a:r>
            <a:r>
              <a:rPr lang="en-GB"/>
              <a:t>(8081).</a:t>
            </a:r>
            <a:endParaRPr lang="en-GB" dirty="0"/>
          </a:p>
        </p:txBody>
      </p:sp>
    </p:spTree>
    <p:extLst>
      <p:ext uri="{BB962C8B-B14F-4D97-AF65-F5344CB8AC3E}">
        <p14:creationId xmlns:p14="http://schemas.microsoft.com/office/powerpoint/2010/main" val="278035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dirty="0"/>
              <a:t>Introduction to Spring Boot</a:t>
            </a:r>
          </a:p>
        </p:txBody>
      </p:sp>
      <p:sp>
        <p:nvSpPr>
          <p:cNvPr id="59395" name="Rectangle 2"/>
          <p:cNvSpPr>
            <a:spLocks noGrp="1" noRot="1" noChangeAspect="1" noChangeArrowheads="1" noTextEdit="1"/>
          </p:cNvSpPr>
          <p:nvPr>
            <p:ph type="sldImg"/>
          </p:nvPr>
        </p:nvSpPr>
        <p:spPr>
          <a:ln/>
        </p:spPr>
      </p:sp>
      <p:sp>
        <p:nvSpPr>
          <p:cNvPr id="59396"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ea typeface="Tahoma" panose="020B0604030504040204" pitchFamily="34" charset="0"/>
                <a:cs typeface="Tahoma" panose="020B0604030504040204" pitchFamily="34" charset="0"/>
              </a:rPr>
              <a:t>To verify the application property has taken effect, stop and restart the application (use the following button in the STS toolbar):</a:t>
            </a: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r>
              <a:rPr lang="en-GB" dirty="0">
                <a:ea typeface="Tahoma" panose="020B0604030504040204" pitchFamily="34" charset="0"/>
                <a:cs typeface="Tahoma" panose="020B0604030504040204" pitchFamily="34" charset="0"/>
              </a:rPr>
              <a:t>The console window should display messages indicating Tomcat has restarted on the new port, and you should be able to browse to the new URL, e.g. </a:t>
            </a:r>
            <a:r>
              <a:rPr lang="en-GB" dirty="0">
                <a:latin typeface="Lucida Console" pitchFamily="49" charset="0"/>
              </a:rPr>
              <a:t>http</a:t>
            </a:r>
            <a:r>
              <a:rPr lang="en-GB">
                <a:latin typeface="Lucida Console" pitchFamily="49" charset="0"/>
              </a:rPr>
              <a:t>://localhost:8081</a:t>
            </a:r>
            <a:r>
              <a:rPr lang="en-GB">
                <a:ea typeface="Tahoma" panose="020B0604030504040204" pitchFamily="34" charset="0"/>
                <a:cs typeface="Tahoma" panose="020B0604030504040204" pitchFamily="34" charset="0"/>
              </a:rPr>
              <a:t>. </a:t>
            </a:r>
            <a:r>
              <a:rPr lang="en-GB" dirty="0">
                <a:ea typeface="Tahoma" panose="020B0604030504040204" pitchFamily="34" charset="0"/>
                <a:cs typeface="Tahoma" panose="020B0604030504040204" pitchFamily="34" charset="0"/>
              </a:rPr>
              <a:t>See the screenshots in the slide.</a:t>
            </a:r>
          </a:p>
        </p:txBody>
      </p:sp>
      <p:grpSp>
        <p:nvGrpSpPr>
          <p:cNvPr id="4" name="Group 3"/>
          <p:cNvGrpSpPr/>
          <p:nvPr/>
        </p:nvGrpSpPr>
        <p:grpSpPr>
          <a:xfrm>
            <a:off x="710557" y="5211773"/>
            <a:ext cx="5617846" cy="637073"/>
            <a:chOff x="731838" y="4921878"/>
            <a:chExt cx="5786105" cy="597738"/>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4921878"/>
              <a:ext cx="5786105" cy="59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3891515" y="5188847"/>
              <a:ext cx="372140" cy="29886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9589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GB" dirty="0"/>
              <a:t>Introduction to Spring Boot</a:t>
            </a:r>
          </a:p>
        </p:txBody>
      </p:sp>
      <p:sp>
        <p:nvSpPr>
          <p:cNvPr id="60419" name="Rectangle 2"/>
          <p:cNvSpPr>
            <a:spLocks noGrp="1" noRot="1" noChangeAspect="1" noChangeArrowheads="1" noTextEdit="1"/>
          </p:cNvSpPr>
          <p:nvPr>
            <p:ph type="sldImg"/>
          </p:nvPr>
        </p:nvSpPr>
        <p:spPr>
          <a:ln/>
        </p:spPr>
      </p:sp>
      <p:sp>
        <p:nvSpPr>
          <p:cNvPr id="60420"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Spring Boot greatly simplifies many common tasks. For example, the code shown in the slide is a fully functional RESTful Web service in Spring Boot.</a:t>
            </a:r>
            <a:endParaRPr lang="en-GB"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9153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GB" dirty="0"/>
              <a:t>Introduction to Spring Boot</a:t>
            </a:r>
          </a:p>
        </p:txBody>
      </p:sp>
      <p:sp>
        <p:nvSpPr>
          <p:cNvPr id="62467" name="Rectangle 2"/>
          <p:cNvSpPr>
            <a:spLocks noGrp="1" noRot="1" noChangeAspect="1" noChangeArrowheads="1" noTextEdit="1"/>
          </p:cNvSpPr>
          <p:nvPr>
            <p:ph type="sldImg"/>
          </p:nvPr>
        </p:nvSpPr>
        <p:spPr>
          <a:ln/>
        </p:spPr>
      </p:sp>
      <p:sp>
        <p:nvSpPr>
          <p:cNvPr id="6246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t>This slide shows that the RESTful service is up and running!</a:t>
            </a:r>
          </a:p>
        </p:txBody>
      </p:sp>
    </p:spTree>
    <p:extLst>
      <p:ext uri="{BB962C8B-B14F-4D97-AF65-F5344CB8AC3E}">
        <p14:creationId xmlns:p14="http://schemas.microsoft.com/office/powerpoint/2010/main" val="2043735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a:t>Spring Boot Development</a:t>
            </a:r>
            <a:endParaRPr lang="en-GB" dirty="0"/>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8905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35228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Introduction to Spring Boot</a:t>
            </a:r>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On the next few slides, we show how to create a Spring Boot project using the Spring Tool Suite. </a:t>
            </a:r>
          </a:p>
          <a:p>
            <a:r>
              <a:rPr lang="en-GB" dirty="0"/>
              <a:t>To get started, invoke the menu command File | New | Spring Starter Project. The dialog box shown in the slide appears. Specify details such as the following:</a:t>
            </a:r>
          </a:p>
          <a:p>
            <a:pPr lvl="1"/>
            <a:r>
              <a:rPr lang="en-GB" dirty="0"/>
              <a:t>Name: </a:t>
            </a:r>
            <a:r>
              <a:rPr lang="en-GB" dirty="0" err="1"/>
              <a:t>DemoSpringBootHelloWorld</a:t>
            </a:r>
            <a:endParaRPr lang="en-GB" dirty="0"/>
          </a:p>
          <a:p>
            <a:pPr lvl="1"/>
            <a:r>
              <a:rPr lang="en-GB" dirty="0"/>
              <a:t>Type: Maven (or </a:t>
            </a:r>
            <a:r>
              <a:rPr lang="en-GB" dirty="0" err="1"/>
              <a:t>Gradle</a:t>
            </a:r>
            <a:r>
              <a:rPr lang="en-GB" dirty="0"/>
              <a:t> if you prefer)</a:t>
            </a:r>
          </a:p>
          <a:p>
            <a:pPr lvl="1"/>
            <a:r>
              <a:rPr lang="en-GB" dirty="0"/>
              <a:t>Packaging: Jar (even if you want to create a web application!)</a:t>
            </a:r>
          </a:p>
          <a:p>
            <a:pPr lvl="1"/>
            <a:r>
              <a:rPr lang="en-GB" dirty="0"/>
              <a:t>Java version: 1.8</a:t>
            </a:r>
          </a:p>
          <a:p>
            <a:pPr lvl="1"/>
            <a:r>
              <a:rPr lang="en-GB" dirty="0"/>
              <a:t>Language: Java</a:t>
            </a:r>
          </a:p>
          <a:p>
            <a:pPr lvl="1"/>
            <a:r>
              <a:rPr lang="en-GB" dirty="0"/>
              <a:t>Group: An appropriate domain name</a:t>
            </a:r>
          </a:p>
          <a:p>
            <a:pPr lvl="1"/>
            <a:r>
              <a:rPr lang="en-GB" dirty="0" err="1"/>
              <a:t>Artifact</a:t>
            </a:r>
            <a:r>
              <a:rPr lang="en-GB" dirty="0"/>
              <a:t>: An appropriate </a:t>
            </a:r>
            <a:r>
              <a:rPr lang="en-GB" dirty="0" err="1"/>
              <a:t>artifact</a:t>
            </a:r>
            <a:r>
              <a:rPr lang="en-GB" dirty="0"/>
              <a:t> ID, e.g. the same as the project name</a:t>
            </a:r>
          </a:p>
          <a:p>
            <a:pPr lvl="1"/>
            <a:r>
              <a:rPr lang="en-GB" dirty="0"/>
              <a:t>Package: An appropriate package name</a:t>
            </a:r>
          </a:p>
          <a:p>
            <a:r>
              <a:rPr lang="en-GB" dirty="0"/>
              <a:t>Then click Next. </a:t>
            </a:r>
          </a:p>
          <a:p>
            <a:endParaRPr lang="en-GB" dirty="0"/>
          </a:p>
          <a:p>
            <a:endParaRPr lang="en-GB" dirty="0"/>
          </a:p>
        </p:txBody>
      </p:sp>
    </p:spTree>
    <p:extLst>
      <p:ext uri="{BB962C8B-B14F-4D97-AF65-F5344CB8AC3E}">
        <p14:creationId xmlns:p14="http://schemas.microsoft.com/office/powerpoint/2010/main" val="211835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dirty="0"/>
              <a:t>Introduction to Spring Boot</a:t>
            </a:r>
          </a:p>
        </p:txBody>
      </p:sp>
      <p:sp>
        <p:nvSpPr>
          <p:cNvPr id="53251" name="Rectangle 2"/>
          <p:cNvSpPr>
            <a:spLocks noGrp="1" noRot="1" noChangeAspect="1" noChangeArrowheads="1" noTextEdit="1"/>
          </p:cNvSpPr>
          <p:nvPr>
            <p:ph type="sldImg"/>
          </p:nvPr>
        </p:nvSpPr>
        <p:spPr>
          <a:ln/>
        </p:spPr>
      </p:sp>
      <p:sp>
        <p:nvSpPr>
          <p:cNvPr id="53252"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t>We're going to create a Web application in our walkthrough, so select the Web option from the list of available </a:t>
            </a:r>
            <a:r>
              <a:rPr lang="en-GB" dirty="0" err="1"/>
              <a:t>quickstarts</a:t>
            </a:r>
            <a:r>
              <a:rPr lang="en-GB" dirty="0"/>
              <a:t>. Then click Next.</a:t>
            </a:r>
          </a:p>
        </p:txBody>
      </p:sp>
    </p:spTree>
    <p:extLst>
      <p:ext uri="{BB962C8B-B14F-4D97-AF65-F5344CB8AC3E}">
        <p14:creationId xmlns:p14="http://schemas.microsoft.com/office/powerpoint/2010/main" val="3347698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dirty="0"/>
              <a:t>Introduction to Spring Boot</a:t>
            </a:r>
          </a:p>
        </p:txBody>
      </p:sp>
      <p:sp>
        <p:nvSpPr>
          <p:cNvPr id="54275" name="Rectangle 2"/>
          <p:cNvSpPr>
            <a:spLocks noGrp="1" noRot="1" noChangeAspect="1" noChangeArrowheads="1" noTextEdit="1"/>
          </p:cNvSpPr>
          <p:nvPr>
            <p:ph type="sldImg"/>
          </p:nvPr>
        </p:nvSpPr>
        <p:spPr>
          <a:ln/>
        </p:spPr>
      </p:sp>
      <p:sp>
        <p:nvSpPr>
          <p:cNvPr id="54276"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When you reach the final dialog box, click Finish. The wizard is a GUI frontend - under the covers, it uses the web service at http://start.spring.io/ to generate some basic scaffolding. You could use the web service directly yourself, download the zip it generates, unpack it, import it etc. Using the STS wizard does all of this at the click of a button and ensures the project is configured correctly, so you can immediately start coding.</a:t>
            </a:r>
          </a:p>
        </p:txBody>
      </p:sp>
    </p:spTree>
    <p:extLst>
      <p:ext uri="{BB962C8B-B14F-4D97-AF65-F5344CB8AC3E}">
        <p14:creationId xmlns:p14="http://schemas.microsoft.com/office/powerpoint/2010/main" val="4168617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a:t>Spring Boot Development</a:t>
            </a:r>
            <a:endParaRPr lang="en-GB" dirty="0"/>
          </a:p>
        </p:txBody>
      </p:sp>
      <p:sp>
        <p:nvSpPr>
          <p:cNvPr id="50179" name="Rectangle 2"/>
          <p:cNvSpPr>
            <a:spLocks noGrp="1" noRot="1" noChangeAspect="1" noChangeArrowheads="1" noTextEdit="1"/>
          </p:cNvSpPr>
          <p:nvPr>
            <p:ph type="sldImg"/>
          </p:nvPr>
        </p:nvSpPr>
        <p:spPr>
          <a:ln/>
        </p:spPr>
      </p:sp>
      <p:sp>
        <p:nvSpPr>
          <p:cNvPr id="50180"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951709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dirty="0"/>
              <a:t>Introduction to Spring Boot</a:t>
            </a:r>
          </a:p>
        </p:txBody>
      </p:sp>
      <p:sp>
        <p:nvSpPr>
          <p:cNvPr id="55299" name="Rectangle 2"/>
          <p:cNvSpPr>
            <a:spLocks noGrp="1" noRot="1" noChangeAspect="1" noChangeArrowheads="1" noTextEdit="1"/>
          </p:cNvSpPr>
          <p:nvPr>
            <p:ph type="sldImg"/>
          </p:nvPr>
        </p:nvSpPr>
        <p:spPr>
          <a:ln/>
        </p:spPr>
      </p:sp>
      <p:sp>
        <p:nvSpPr>
          <p:cNvPr id="55300"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r>
              <a:rPr lang="en-GB" dirty="0"/>
              <a:t>After you've created the project, the only code generated is the Java code shown above. Thanks to the magic of Spring Boot, this minimal amount of code is already a fully functional web server! It doesn’t have any real content yet, of course, but it's still runnable in its current state. See the next slide for how to run the application.</a:t>
            </a:r>
          </a:p>
        </p:txBody>
      </p:sp>
    </p:spTree>
    <p:extLst>
      <p:ext uri="{BB962C8B-B14F-4D97-AF65-F5344CB8AC3E}">
        <p14:creationId xmlns:p14="http://schemas.microsoft.com/office/powerpoint/2010/main" val="766218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GB" dirty="0"/>
              <a:t>Introduction to Spring Boot</a:t>
            </a:r>
          </a:p>
        </p:txBody>
      </p:sp>
      <p:sp>
        <p:nvSpPr>
          <p:cNvPr id="56323" name="Rectangle 2"/>
          <p:cNvSpPr>
            <a:spLocks noGrp="1" noRot="1" noChangeAspect="1" noChangeArrowheads="1" noTextEdit="1"/>
          </p:cNvSpPr>
          <p:nvPr>
            <p:ph type="sldImg"/>
          </p:nvPr>
        </p:nvSpPr>
        <p:spPr>
          <a:ln/>
        </p:spPr>
      </p:sp>
      <p:sp>
        <p:nvSpPr>
          <p:cNvPr id="56324"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2" name="Notes Placeholder 1"/>
          <p:cNvSpPr>
            <a:spLocks noGrp="1"/>
          </p:cNvSpPr>
          <p:nvPr>
            <p:ph type="body" idx="1"/>
          </p:nvPr>
        </p:nvSpPr>
        <p:spPr/>
        <p:txBody>
          <a:bodyPr/>
          <a:lstStyle/>
          <a:p>
            <a:r>
              <a:rPr lang="en-GB" dirty="0"/>
              <a:t>Spring Boot applications created by the wizard come in two flavours: jar or war (you saw this in the Starter wizard just now - it lets you choose to package your application as a jar or war).</a:t>
            </a:r>
          </a:p>
          <a:p>
            <a:r>
              <a:rPr lang="en-GB" dirty="0"/>
              <a:t>What we've done is to create a standalone jar-packaged project that contains a fully functional embedded web server. All you need to do to run your application is to run the  application's 'main' type, just like you do any other plain Java application. </a:t>
            </a:r>
          </a:p>
          <a:p>
            <a:r>
              <a:rPr lang="en-GB" dirty="0"/>
              <a:t>This is great - you don’t have to fuss about setting up local or remote Tomcat servers, packaging your application as a war, and deploying it to the web server (if you really do want to do all this, you can easily convert your jar application into a war application at any time).</a:t>
            </a:r>
          </a:p>
          <a:p>
            <a:r>
              <a:rPr lang="en-GB" dirty="0"/>
              <a:t>To run the application via STS, click on the Java main class and select Run As | Spring Boot App (this is a dedicated STS launcher). The app should start and you should see some output in the console view, indicating Tomcat has started on port 8080 - see the screenshots in the slide.</a:t>
            </a:r>
          </a:p>
        </p:txBody>
      </p:sp>
    </p:spTree>
    <p:extLst>
      <p:ext uri="{BB962C8B-B14F-4D97-AF65-F5344CB8AC3E}">
        <p14:creationId xmlns:p14="http://schemas.microsoft.com/office/powerpoint/2010/main" val="4105849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 name="Rectangle 2"/>
          <p:cNvSpPr>
            <a:spLocks noGrp="1" noChangeArrowheads="1"/>
          </p:cNvSpPr>
          <p:nvPr>
            <p:ph type="hdr" sz="quarter"/>
          </p:nvPr>
        </p:nvSpPr>
        <p:spPr>
          <a:xfrm>
            <a:off x="1934377" y="329934"/>
            <a:ext cx="3375525" cy="194576"/>
          </a:xfrm>
          <a:noFill/>
        </p:spPr>
        <p:txBody>
          <a:bodyPr/>
          <a:lstStyle/>
          <a:p>
            <a:r>
              <a:rPr lang="en-GB"/>
              <a:t>Spring Boot Development</a:t>
            </a:r>
            <a:endParaRPr lang="en-GB" dirty="0"/>
          </a:p>
        </p:txBody>
      </p:sp>
    </p:spTree>
    <p:extLst>
      <p:ext uri="{BB962C8B-B14F-4D97-AF65-F5344CB8AC3E}">
        <p14:creationId xmlns:p14="http://schemas.microsoft.com/office/powerpoint/2010/main" val="2875683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 name="Rectangle 2"/>
          <p:cNvSpPr>
            <a:spLocks noGrp="1" noChangeArrowheads="1"/>
          </p:cNvSpPr>
          <p:nvPr>
            <p:ph type="hdr" sz="quarter"/>
          </p:nvPr>
        </p:nvSpPr>
        <p:spPr>
          <a:xfrm>
            <a:off x="1934377" y="329934"/>
            <a:ext cx="3375525" cy="194576"/>
          </a:xfrm>
          <a:noFill/>
        </p:spPr>
        <p:txBody>
          <a:bodyPr/>
          <a:lstStyle/>
          <a:p>
            <a:r>
              <a:rPr lang="en-GB"/>
              <a:t>Spring Boot Development</a:t>
            </a:r>
            <a:endParaRPr lang="en-GB" dirty="0"/>
          </a:p>
        </p:txBody>
      </p:sp>
    </p:spTree>
    <p:extLst>
      <p:ext uri="{BB962C8B-B14F-4D97-AF65-F5344CB8AC3E}">
        <p14:creationId xmlns:p14="http://schemas.microsoft.com/office/powerpoint/2010/main" val="212690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GB"/>
              <a:t>Spring Boot Development</a:t>
            </a:r>
            <a:endParaRPr lang="en-GB" dirty="0"/>
          </a:p>
        </p:txBody>
      </p:sp>
      <p:sp>
        <p:nvSpPr>
          <p:cNvPr id="51203" name="Rectangle 2"/>
          <p:cNvSpPr>
            <a:spLocks noGrp="1" noRot="1" noChangeAspect="1" noChangeArrowheads="1" noTextEdit="1"/>
          </p:cNvSpPr>
          <p:nvPr>
            <p:ph type="sldImg"/>
          </p:nvPr>
        </p:nvSpPr>
        <p:spPr>
          <a:ln/>
        </p:spPr>
      </p:sp>
      <p:sp>
        <p:nvSpPr>
          <p:cNvPr id="51204"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4143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7698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94531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40615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a:t>Spring Boot Development</a:t>
            </a:r>
            <a:endParaRPr lang="en-GB" dirty="0"/>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5808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Introduction to Spring Boot</a:t>
            </a:r>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pPr lvl="1"/>
            <a:endParaRPr lang="en-GB" dirty="0"/>
          </a:p>
        </p:txBody>
      </p:sp>
    </p:spTree>
    <p:extLst>
      <p:ext uri="{BB962C8B-B14F-4D97-AF65-F5344CB8AC3E}">
        <p14:creationId xmlns:p14="http://schemas.microsoft.com/office/powerpoint/2010/main" val="190440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GB" dirty="0"/>
              <a:t>Introduction to Spring Boot</a:t>
            </a:r>
          </a:p>
        </p:txBody>
      </p:sp>
      <p:sp>
        <p:nvSpPr>
          <p:cNvPr id="52227" name="Rectangle 2"/>
          <p:cNvSpPr>
            <a:spLocks noGrp="1" noRot="1" noChangeAspect="1" noChangeArrowheads="1" noTextEdit="1"/>
          </p:cNvSpPr>
          <p:nvPr>
            <p:ph type="sldImg"/>
          </p:nvPr>
        </p:nvSpPr>
        <p:spPr>
          <a:ln/>
        </p:spPr>
      </p:sp>
      <p:sp>
        <p:nvSpPr>
          <p:cNvPr id="52228" name="Notes Placeholder 4"/>
          <p:cNvSpPr>
            <a:spLocks noGrp="1"/>
          </p:cNvSpPr>
          <p:nvPr/>
        </p:nvSpPr>
        <p:spPr bwMode="auto">
          <a:xfrm>
            <a:off x="710557" y="4668142"/>
            <a:ext cx="5681363" cy="4808574"/>
          </a:xfrm>
          <a:prstGeom prst="rect">
            <a:avLst/>
          </a:prstGeom>
        </p:spPr>
        <p:txBody>
          <a:bodyPr/>
          <a:lstStyle/>
          <a:p>
            <a:pPr eaLnBrk="0" hangingPunct="0">
              <a:spcBef>
                <a:spcPct val="30000"/>
              </a:spcBef>
            </a:pPr>
            <a:endParaRPr lang="en-US" sz="1100"/>
          </a:p>
        </p:txBody>
      </p:sp>
      <p:sp>
        <p:nvSpPr>
          <p:cNvPr id="3" name="Notes Placeholder 2"/>
          <p:cNvSpPr>
            <a:spLocks noGrp="1"/>
          </p:cNvSpPr>
          <p:nvPr>
            <p:ph type="body" idx="1"/>
          </p:nvPr>
        </p:nvSpPr>
        <p:spPr/>
        <p:txBody>
          <a:bodyPr/>
          <a:lstStyle/>
          <a:p>
            <a:pPr lvl="1"/>
            <a:endParaRPr lang="en-GB" dirty="0"/>
          </a:p>
        </p:txBody>
      </p:sp>
    </p:spTree>
    <p:extLst>
      <p:ext uri="{BB962C8B-B14F-4D97-AF65-F5344CB8AC3E}">
        <p14:creationId xmlns:p14="http://schemas.microsoft.com/office/powerpoint/2010/main" val="144184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Clr>
                <a:schemeClr val="tx1"/>
              </a:buClr>
              <a:buFont typeface="Wingdings" pitchFamily="2" charset="2"/>
              <a:buChar char="§"/>
              <a:defRPr/>
            </a:lvl1pPr>
            <a:lvl2pPr marL="742950" indent="-285750">
              <a:buClr>
                <a:schemeClr val="tx1"/>
              </a:buClr>
              <a:buFont typeface="Wingdings" pitchFamily="2" charset="2"/>
              <a:buChar char="§"/>
              <a:defRPr/>
            </a:lvl2pPr>
            <a:lvl3pPr marL="1143000" indent="-228600">
              <a:buClr>
                <a:schemeClr val="tx1"/>
              </a:buClr>
              <a:buFont typeface="Wingdings" pitchFamily="2" charset="2"/>
              <a:buChar char="§"/>
              <a:defRPr/>
            </a:lvl3pPr>
            <a:lvl4pPr marL="1600200" indent="-228600">
              <a:buClr>
                <a:schemeClr val="tx1"/>
              </a:buClr>
              <a:buFont typeface="Wingdings" pitchFamily="2" charset="2"/>
              <a:buChar char="§"/>
              <a:defRPr/>
            </a:lvl4pPr>
            <a:lvl5pPr marL="2057400" indent="-228600">
              <a:buClr>
                <a:schemeClr val="tx1"/>
              </a:buClr>
              <a:buFont typeface="Wingdings" pitchFamily="2" charset="2"/>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itle 1"/>
          <p:cNvSpPr>
            <a:spLocks noGrp="1"/>
          </p:cNvSpPr>
          <p:nvPr>
            <p:ph type="title"/>
          </p:nvPr>
        </p:nvSpPr>
        <p:spPr>
          <a:xfrm>
            <a:off x="378372" y="151249"/>
            <a:ext cx="8549837" cy="693737"/>
          </a:xfrm>
        </p:spPr>
        <p:txBody>
          <a:bodyPr/>
          <a:lstStyle>
            <a:lvl1pPr>
              <a:defRPr>
                <a:solidFill>
                  <a:schemeClr val="tx1"/>
                </a:solidFill>
              </a:defRPr>
            </a:lvl1pPr>
          </a:lstStyle>
          <a:p>
            <a:r>
              <a:rPr lang="en-GB"/>
              <a:t>Click to edit Master title style</a:t>
            </a:r>
            <a:endParaRPr lang="en-GB" dirty="0"/>
          </a:p>
        </p:txBody>
      </p:sp>
      <p:sp>
        <p:nvSpPr>
          <p:cNvPr id="4" name="Rectangle 12"/>
          <p:cNvSpPr>
            <a:spLocks noGrp="1" noChangeArrowheads="1"/>
          </p:cNvSpPr>
          <p:nvPr>
            <p:ph type="ftr" sz="quarter" idx="10"/>
          </p:nvPr>
        </p:nvSpPr>
        <p:spPr>
          <a:xfrm>
            <a:off x="8644379" y="6346483"/>
            <a:ext cx="479139" cy="457200"/>
          </a:xfrm>
          <a:ln/>
        </p:spPr>
        <p:txBody>
          <a:bodyPr/>
          <a:lstStyle>
            <a:lvl1pPr algn="ctr">
              <a:defRPr b="0">
                <a:solidFill>
                  <a:schemeClr val="tx1"/>
                </a:solidFill>
              </a:defRPr>
            </a:lvl1pPr>
          </a:lstStyle>
          <a:p>
            <a:pPr>
              <a:defRPr/>
            </a:pPr>
            <a:endParaRPr lang="en-GB" dirty="0"/>
          </a:p>
        </p:txBody>
      </p:sp>
    </p:spTree>
    <p:extLst>
      <p:ext uri="{BB962C8B-B14F-4D97-AF65-F5344CB8AC3E}">
        <p14:creationId xmlns:p14="http://schemas.microsoft.com/office/powerpoint/2010/main" val="316839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1"/>
                </a:solidFill>
              </a:defRPr>
            </a:lvl1pPr>
          </a:lstStyle>
          <a:p>
            <a:r>
              <a:rPr lang="en-US" dirty="0"/>
              <a:t>Click to edit master title style</a:t>
            </a:r>
          </a:p>
        </p:txBody>
      </p:sp>
      <p:cxnSp>
        <p:nvCxnSpPr>
          <p:cNvPr id="15" name="Straight Connector 14"/>
          <p:cNvCxnSpPr/>
          <p:nvPr userDrawn="1"/>
        </p:nvCxnSpPr>
        <p:spPr bwMode="auto">
          <a:xfrm>
            <a:off x="331076" y="1655378"/>
            <a:ext cx="8466082" cy="0"/>
          </a:xfrm>
          <a:prstGeom prst="line">
            <a:avLst/>
          </a:prstGeom>
          <a:noFill/>
          <a:ln w="57150" cap="flat" cmpd="sng" algn="ctr">
            <a:solidFill>
              <a:srgbClr val="EB7F29"/>
            </a:solidFill>
            <a:prstDash val="solid"/>
            <a:round/>
            <a:headEnd type="none" w="med" len="med"/>
            <a:tailEnd type="none" w="med" len="med"/>
          </a:ln>
          <a:effectLst/>
        </p:spPr>
      </p:cxnSp>
      <p:pic>
        <p:nvPicPr>
          <p:cNvPr id="6" name="Picture 5" descr="Newsoft Logo(PNG).png"/>
          <p:cNvPicPr>
            <a:picLocks noChangeAspect="1"/>
          </p:cNvPicPr>
          <p:nvPr userDrawn="1"/>
        </p:nvPicPr>
        <p:blipFill>
          <a:blip r:embed="rId2"/>
          <a:stretch>
            <a:fillRect/>
          </a:stretch>
        </p:blipFill>
        <p:spPr>
          <a:xfrm>
            <a:off x="626533" y="5520267"/>
            <a:ext cx="6107227" cy="801158"/>
          </a:xfrm>
          <a:prstGeom prst="rect">
            <a:avLst/>
          </a:prstGeom>
        </p:spPr>
      </p:pic>
    </p:spTree>
    <p:extLst>
      <p:ext uri="{BB962C8B-B14F-4D97-AF65-F5344CB8AC3E}">
        <p14:creationId xmlns:p14="http://schemas.microsoft.com/office/powerpoint/2010/main" val="702030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mn-lt"/>
              </a:defRPr>
            </a:lvl1pPr>
          </a:lstStyle>
          <a:p>
            <a:pPr>
              <a:defRPr/>
            </a:pPr>
            <a:endParaRPr lang="en-GB" dirty="0"/>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Tree>
    <p:extLst>
      <p:ext uri="{BB962C8B-B14F-4D97-AF65-F5344CB8AC3E}">
        <p14:creationId xmlns:p14="http://schemas.microsoft.com/office/powerpoint/2010/main" val="429755479"/>
      </p:ext>
    </p:extLst>
  </p:cSld>
  <p:clrMap bg1="lt1" tx1="dk1" bg2="lt2" tx2="dk2" accent1="accent1" accent2="accent2" accent3="accent3" accent4="accent4" accent5="accent5" accent6="accent6" hlink="hlink" folHlink="folHlink"/>
  <p:sldLayoutIdLst>
    <p:sldLayoutId id="2147483807" r:id="rId1"/>
    <p:sldLayoutId id="2147483808" r:id="rId2"/>
  </p:sldLayoutIdLst>
  <p:hf sldNum="0" hdr="0" ftr="0" dt="0"/>
  <p:txStyles>
    <p:titleStyle>
      <a:lvl1pPr algn="l" rtl="0" eaLnBrk="1" fontAlgn="base" hangingPunct="1">
        <a:spcBef>
          <a:spcPct val="0"/>
        </a:spcBef>
        <a:spcAft>
          <a:spcPct val="0"/>
        </a:spcAft>
        <a:defRPr sz="3000">
          <a:solidFill>
            <a:schemeClr val="bg1"/>
          </a:solidFill>
          <a:latin typeface="+mj-lt"/>
          <a:ea typeface="+mj-ea"/>
          <a:cs typeface="+mj-cs"/>
        </a:defRPr>
      </a:lvl1pPr>
      <a:lvl2pPr algn="l" rtl="0" eaLnBrk="1" fontAlgn="base" hangingPunct="1">
        <a:spcBef>
          <a:spcPct val="0"/>
        </a:spcBef>
        <a:spcAft>
          <a:spcPct val="0"/>
        </a:spcAft>
        <a:defRPr sz="3000">
          <a:solidFill>
            <a:schemeClr val="tx2"/>
          </a:solidFill>
          <a:latin typeface="Tahoma" pitchFamily="34" charset="0"/>
        </a:defRPr>
      </a:lvl2pPr>
      <a:lvl3pPr algn="l" rtl="0" eaLnBrk="1" fontAlgn="base" hangingPunct="1">
        <a:spcBef>
          <a:spcPct val="0"/>
        </a:spcBef>
        <a:spcAft>
          <a:spcPct val="0"/>
        </a:spcAft>
        <a:defRPr sz="3000">
          <a:solidFill>
            <a:schemeClr val="tx2"/>
          </a:solidFill>
          <a:latin typeface="Tahoma" pitchFamily="34" charset="0"/>
        </a:defRPr>
      </a:lvl3pPr>
      <a:lvl4pPr algn="l" rtl="0" eaLnBrk="1" fontAlgn="base" hangingPunct="1">
        <a:spcBef>
          <a:spcPct val="0"/>
        </a:spcBef>
        <a:spcAft>
          <a:spcPct val="0"/>
        </a:spcAft>
        <a:defRPr sz="3000">
          <a:solidFill>
            <a:schemeClr val="tx2"/>
          </a:solidFill>
          <a:latin typeface="Tahoma" pitchFamily="34" charset="0"/>
        </a:defRPr>
      </a:lvl4pPr>
      <a:lvl5pPr algn="l" rtl="0" eaLnBrk="1" fontAlgn="base" hangingPunct="1">
        <a:spcBef>
          <a:spcPct val="0"/>
        </a:spcBef>
        <a:spcAft>
          <a:spcPct val="0"/>
        </a:spcAft>
        <a:defRPr sz="3000">
          <a:solidFill>
            <a:schemeClr val="tx2"/>
          </a:solidFill>
          <a:latin typeface="Tahoma" pitchFamily="34" charset="0"/>
        </a:defRPr>
      </a:lvl5pPr>
      <a:lvl6pPr marL="457200" algn="l" rtl="0" eaLnBrk="1" fontAlgn="base" hangingPunct="1">
        <a:spcBef>
          <a:spcPct val="0"/>
        </a:spcBef>
        <a:spcAft>
          <a:spcPct val="0"/>
        </a:spcAft>
        <a:defRPr sz="3000">
          <a:solidFill>
            <a:schemeClr val="tx2"/>
          </a:solidFill>
          <a:latin typeface="Tahoma" pitchFamily="34" charset="0"/>
        </a:defRPr>
      </a:lvl6pPr>
      <a:lvl7pPr marL="914400" algn="l" rtl="0" eaLnBrk="1" fontAlgn="base" hangingPunct="1">
        <a:spcBef>
          <a:spcPct val="0"/>
        </a:spcBef>
        <a:spcAft>
          <a:spcPct val="0"/>
        </a:spcAft>
        <a:defRPr sz="3000">
          <a:solidFill>
            <a:schemeClr val="tx2"/>
          </a:solidFill>
          <a:latin typeface="Tahoma" pitchFamily="34" charset="0"/>
        </a:defRPr>
      </a:lvl7pPr>
      <a:lvl8pPr marL="1371600" algn="l" rtl="0" eaLnBrk="1" fontAlgn="base" hangingPunct="1">
        <a:spcBef>
          <a:spcPct val="0"/>
        </a:spcBef>
        <a:spcAft>
          <a:spcPct val="0"/>
        </a:spcAft>
        <a:defRPr sz="3000">
          <a:solidFill>
            <a:schemeClr val="tx2"/>
          </a:solidFill>
          <a:latin typeface="Tahoma" pitchFamily="34" charset="0"/>
        </a:defRPr>
      </a:lvl8pPr>
      <a:lvl9pPr marL="1828800" algn="l" rtl="0" eaLnBrk="1" fontAlgn="base" hangingPunct="1">
        <a:spcBef>
          <a:spcPct val="0"/>
        </a:spcBef>
        <a:spcAft>
          <a:spcPct val="0"/>
        </a:spcAft>
        <a:defRPr sz="3000">
          <a:solidFill>
            <a:schemeClr val="tx2"/>
          </a:solidFill>
          <a:latin typeface="Tahoma" pitchFamily="34" charset="0"/>
        </a:defRPr>
      </a:lvl9pPr>
    </p:titleStyle>
    <p:bodyStyle>
      <a:lvl1pPr marL="342900" indent="-342900" algn="l" rtl="0" eaLnBrk="1" fontAlgn="base" hangingPunct="1">
        <a:spcBef>
          <a:spcPct val="40000"/>
        </a:spcBef>
        <a:spcAft>
          <a:spcPct val="0"/>
        </a:spcAft>
        <a:buClr>
          <a:schemeClr val="tx1"/>
        </a:buClr>
        <a:buSzPct val="60000"/>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80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chemeClr val="tx1"/>
        </a:buClr>
        <a:buSzPct val="50000"/>
        <a:buFont typeface="Wingdings" pitchFamily="2" charset="2"/>
        <a:buChar char="§"/>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a:t>Spring Boot Development</a:t>
            </a:r>
            <a:endParaRPr lang="en-GB"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sym typeface="Wingdings" pitchFamily="2" charset="2"/>
              </a:rPr>
              <a:t>Editing application properties</a:t>
            </a:r>
          </a:p>
          <a:p>
            <a:pPr eaLnBrk="1" hangingPunct="1"/>
            <a:r>
              <a:rPr lang="en-GB" dirty="0">
                <a:sym typeface="Wingdings" pitchFamily="2" charset="2"/>
              </a:rPr>
              <a:t>Restarting the application</a:t>
            </a:r>
          </a:p>
          <a:p>
            <a:pPr eaLnBrk="1" hangingPunct="1"/>
            <a:r>
              <a:rPr lang="en-GB" dirty="0">
                <a:sym typeface="Wingdings" pitchFamily="2" charset="2"/>
              </a:rPr>
              <a:t>Implementing a RESTful Web service</a:t>
            </a:r>
          </a:p>
          <a:p>
            <a:pPr eaLnBrk="1" hangingPunct="1"/>
            <a:r>
              <a:rPr lang="en-GB" dirty="0">
                <a:sym typeface="Wingdings" pitchFamily="2" charset="2"/>
              </a:rPr>
              <a:t>Testing the RESTful Web Service</a:t>
            </a:r>
          </a:p>
        </p:txBody>
      </p:sp>
      <p:sp>
        <p:nvSpPr>
          <p:cNvPr id="271364" name="Rectangle 4"/>
          <p:cNvSpPr>
            <a:spLocks noGrp="1" noChangeArrowheads="1"/>
          </p:cNvSpPr>
          <p:nvPr>
            <p:ph type="title"/>
          </p:nvPr>
        </p:nvSpPr>
        <p:spPr/>
        <p:txBody>
          <a:bodyPr/>
          <a:lstStyle/>
          <a:p>
            <a:pPr eaLnBrk="1" hangingPunct="1"/>
            <a:r>
              <a:rPr lang="en-GB" sz="3400" dirty="0"/>
              <a:t>3. Implementing Application Functionality</a:t>
            </a:r>
          </a:p>
        </p:txBody>
      </p:sp>
      <p:sp>
        <p:nvSpPr>
          <p:cNvPr id="9218" name="Footer Placeholder 3"/>
          <p:cNvSpPr>
            <a:spLocks noGrp="1"/>
          </p:cNvSpPr>
          <p:nvPr>
            <p:ph type="ftr" sz="quarter" idx="10"/>
          </p:nvPr>
        </p:nvSpPr>
        <p:spPr>
          <a:noFill/>
        </p:spPr>
        <p:txBody>
          <a:bodyPr/>
          <a:lstStyle/>
          <a:p>
            <a:fld id="{247F4300-B350-40E5-BD03-B3760D31E6AE}" type="slidenum">
              <a:rPr lang="en-GB" smtClean="0"/>
              <a:pPr/>
              <a:t>10</a:t>
            </a:fld>
            <a:endParaRPr lang="en-GB"/>
          </a:p>
        </p:txBody>
      </p:sp>
    </p:spTree>
    <p:extLst>
      <p:ext uri="{BB962C8B-B14F-4D97-AF65-F5344CB8AC3E}">
        <p14:creationId xmlns:p14="http://schemas.microsoft.com/office/powerpoint/2010/main" val="269147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noFill/>
        </p:spPr>
        <p:txBody>
          <a:bodyPr/>
          <a:lstStyle/>
          <a:p>
            <a:pPr eaLnBrk="1" hangingPunct="1"/>
            <a:r>
              <a:rPr lang="en-GB" dirty="0"/>
              <a:t>You can edit application properties</a:t>
            </a:r>
          </a:p>
        </p:txBody>
      </p:sp>
      <p:sp>
        <p:nvSpPr>
          <p:cNvPr id="16387" name="Rectangle 2"/>
          <p:cNvSpPr>
            <a:spLocks noGrp="1" noChangeArrowheads="1"/>
          </p:cNvSpPr>
          <p:nvPr>
            <p:ph type="title"/>
          </p:nvPr>
        </p:nvSpPr>
        <p:spPr/>
        <p:txBody>
          <a:bodyPr/>
          <a:lstStyle/>
          <a:p>
            <a:pPr eaLnBrk="1" hangingPunct="1"/>
            <a:r>
              <a:rPr lang="en-GB" sz="3400" dirty="0">
                <a:sym typeface="Wingdings" pitchFamily="2" charset="2"/>
              </a:rPr>
              <a:t>Editing Application Properties</a:t>
            </a:r>
          </a:p>
        </p:txBody>
      </p:sp>
      <p:sp>
        <p:nvSpPr>
          <p:cNvPr id="16386" name="Footer Placeholder 3"/>
          <p:cNvSpPr>
            <a:spLocks noGrp="1"/>
          </p:cNvSpPr>
          <p:nvPr>
            <p:ph type="ftr" sz="quarter" idx="10"/>
          </p:nvPr>
        </p:nvSpPr>
        <p:spPr>
          <a:noFill/>
        </p:spPr>
        <p:txBody>
          <a:bodyPr/>
          <a:lstStyle/>
          <a:p>
            <a:fld id="{AC6CBF5F-69AB-4154-98A2-C8D027D220DB}" type="slidenum">
              <a:rPr lang="en-GB" smtClean="0"/>
              <a:pPr/>
              <a:t>11</a:t>
            </a:fld>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11" y="1748605"/>
            <a:ext cx="2152650" cy="2400300"/>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608" y="2972707"/>
            <a:ext cx="7305675" cy="2667000"/>
          </a:xfrm>
          <a:prstGeom prst="rect">
            <a:avLst/>
          </a:prstGeom>
          <a:noFill/>
          <a:ln w="9525">
            <a:solidFill>
              <a:srgbClr val="00B0F0"/>
            </a:solidFill>
            <a:miter lim="800000"/>
            <a:headEnd/>
            <a:tailEnd/>
          </a:ln>
          <a:extLst>
            <a:ext uri="{909E8E84-426E-40DD-AFC4-6F175D3DCCD1}">
              <a14:hiddenFill xmlns:a14="http://schemas.microsoft.com/office/drawing/2010/main">
                <a:solidFill>
                  <a:schemeClr val="accent1"/>
                </a:solidFill>
              </a14:hiddenFill>
            </a:ext>
          </a:extLst>
        </p:spPr>
      </p:pic>
      <p:sp>
        <p:nvSpPr>
          <p:cNvPr id="19" name="Rectangle 15"/>
          <p:cNvSpPr>
            <a:spLocks noChangeArrowheads="1"/>
          </p:cNvSpPr>
          <p:nvPr/>
        </p:nvSpPr>
        <p:spPr bwMode="auto">
          <a:xfrm>
            <a:off x="4901179" y="2468301"/>
            <a:ext cx="1779844" cy="272759"/>
          </a:xfrm>
          <a:prstGeom prst="rect">
            <a:avLst/>
          </a:prstGeom>
          <a:solidFill>
            <a:srgbClr val="99CCFF"/>
          </a:solidFill>
          <a:ln w="9525">
            <a:noFill/>
            <a:miter lim="800000"/>
            <a:headEnd/>
            <a:tailEnd/>
          </a:ln>
          <a:effectLst>
            <a:outerShdw dist="107763" dir="2700000" algn="ctr" rotWithShape="0">
              <a:srgbClr val="333399"/>
            </a:outerShdw>
          </a:effectLst>
        </p:spPr>
        <p:txBody>
          <a:bodyPr lIns="92075" tIns="46038" rIns="92075" bIns="46038" anchor="ctr"/>
          <a:lstStyle/>
          <a:p>
            <a:pPr defTabSz="739775">
              <a:defRPr/>
            </a:pPr>
            <a:r>
              <a:rPr lang="en-GB" sz="1200">
                <a:latin typeface="Lucida Console" pitchFamily="49" charset="0"/>
              </a:rPr>
              <a:t>server.port=8081</a:t>
            </a:r>
            <a:endParaRPr lang="en-GB" sz="1200" dirty="0">
              <a:latin typeface="Lucida Console" pitchFamily="49" charset="0"/>
            </a:endParaRPr>
          </a:p>
        </p:txBody>
      </p:sp>
      <p:cxnSp>
        <p:nvCxnSpPr>
          <p:cNvPr id="3" name="Straight Arrow Connector 2"/>
          <p:cNvCxnSpPr/>
          <p:nvPr/>
        </p:nvCxnSpPr>
        <p:spPr bwMode="auto">
          <a:xfrm flipH="1">
            <a:off x="2595716" y="2604680"/>
            <a:ext cx="2300749" cy="728455"/>
          </a:xfrm>
          <a:prstGeom prst="straightConnector1">
            <a:avLst/>
          </a:prstGeom>
          <a:no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90788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noFill/>
        </p:spPr>
        <p:txBody>
          <a:bodyPr/>
          <a:lstStyle/>
          <a:p>
            <a:pPr eaLnBrk="1" hangingPunct="1"/>
            <a:r>
              <a:rPr lang="en-GB" dirty="0">
                <a:latin typeface="+mj-lt"/>
              </a:rPr>
              <a:t>Restart the application, and verify Tomcat starts on the new port number</a:t>
            </a:r>
            <a:r>
              <a:rPr lang="en-GB">
                <a:latin typeface="+mj-lt"/>
              </a:rPr>
              <a:t>, 8081</a:t>
            </a:r>
            <a:endParaRPr lang="en-GB" dirty="0">
              <a:latin typeface="+mj-lt"/>
            </a:endParaRPr>
          </a:p>
          <a:p>
            <a:pPr eaLnBrk="1" hangingPunct="1"/>
            <a:endParaRPr lang="en-GB" dirty="0">
              <a:latin typeface="+mj-lt"/>
            </a:endParaRPr>
          </a:p>
          <a:p>
            <a:pPr eaLnBrk="1" hangingPunct="1"/>
            <a:endParaRPr lang="en-GB" dirty="0">
              <a:latin typeface="+mj-lt"/>
            </a:endParaRPr>
          </a:p>
          <a:p>
            <a:pPr eaLnBrk="1" hangingPunct="1"/>
            <a:r>
              <a:rPr lang="en-GB" dirty="0">
                <a:latin typeface="+mj-lt"/>
              </a:rPr>
              <a:t>Ping the Web server using the new port number</a:t>
            </a:r>
            <a:r>
              <a:rPr lang="en-GB">
                <a:latin typeface="+mj-lt"/>
              </a:rPr>
              <a:t>, 8081</a:t>
            </a:r>
            <a:endParaRPr lang="en-GB" dirty="0">
              <a:latin typeface="+mj-lt"/>
            </a:endParaRPr>
          </a:p>
        </p:txBody>
      </p:sp>
      <p:sp>
        <p:nvSpPr>
          <p:cNvPr id="17411" name="Rectangle 2"/>
          <p:cNvSpPr>
            <a:spLocks noGrp="1" noChangeArrowheads="1"/>
          </p:cNvSpPr>
          <p:nvPr>
            <p:ph type="title"/>
          </p:nvPr>
        </p:nvSpPr>
        <p:spPr/>
        <p:txBody>
          <a:bodyPr/>
          <a:lstStyle/>
          <a:p>
            <a:pPr eaLnBrk="1" hangingPunct="1"/>
            <a:r>
              <a:rPr lang="en-GB" sz="3400" dirty="0">
                <a:sym typeface="Wingdings" pitchFamily="2" charset="2"/>
              </a:rPr>
              <a:t>Restarting the Application </a:t>
            </a:r>
          </a:p>
        </p:txBody>
      </p:sp>
      <p:sp>
        <p:nvSpPr>
          <p:cNvPr id="17410" name="Footer Placeholder 3"/>
          <p:cNvSpPr>
            <a:spLocks noGrp="1"/>
          </p:cNvSpPr>
          <p:nvPr>
            <p:ph type="ftr" sz="quarter" idx="10"/>
          </p:nvPr>
        </p:nvSpPr>
        <p:spPr>
          <a:noFill/>
        </p:spPr>
        <p:txBody>
          <a:bodyPr/>
          <a:lstStyle/>
          <a:p>
            <a:fld id="{8C17A545-DDD6-4CCB-99FA-E109789EB871}" type="slidenum">
              <a:rPr lang="en-GB" smtClean="0"/>
              <a:pPr/>
              <a:t>12</a:t>
            </a:fld>
            <a:endParaRPr lang="en-GB"/>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089374"/>
            <a:ext cx="79819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171" y="3641271"/>
            <a:ext cx="5820586"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56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noFill/>
        </p:spPr>
        <p:txBody>
          <a:bodyPr/>
          <a:lstStyle/>
          <a:p>
            <a:pPr eaLnBrk="1" hangingPunct="1"/>
            <a:r>
              <a:rPr lang="en-GB" dirty="0">
                <a:latin typeface="+mj-lt"/>
              </a:rPr>
              <a:t>It's simple to implement a RESTful Web service!</a:t>
            </a:r>
          </a:p>
          <a:p>
            <a:pPr lvl="1" eaLnBrk="1" hangingPunct="1"/>
            <a:r>
              <a:rPr lang="en-GB" dirty="0">
                <a:latin typeface="+mj-lt"/>
              </a:rPr>
              <a:t>Define a class and annotate with </a:t>
            </a:r>
            <a:r>
              <a:rPr lang="en-GB" dirty="0">
                <a:latin typeface="Lucida Console" panose="020B0609040504020204" pitchFamily="49" charset="0"/>
              </a:rPr>
              <a:t>@</a:t>
            </a:r>
            <a:r>
              <a:rPr lang="en-GB" dirty="0" err="1">
                <a:latin typeface="Lucida Console" panose="020B0609040504020204" pitchFamily="49" charset="0"/>
              </a:rPr>
              <a:t>RestController</a:t>
            </a:r>
            <a:endParaRPr lang="en-GB" dirty="0">
              <a:latin typeface="Lucida Console" panose="020B0609040504020204" pitchFamily="49" charset="0"/>
            </a:endParaRPr>
          </a:p>
          <a:p>
            <a:pPr lvl="1" eaLnBrk="1" hangingPunct="1"/>
            <a:r>
              <a:rPr lang="en-GB" dirty="0">
                <a:latin typeface="+mj-lt"/>
              </a:rPr>
              <a:t>Add methods and annotate with </a:t>
            </a:r>
            <a:r>
              <a:rPr lang="en-GB" dirty="0">
                <a:latin typeface="Lucida Console" panose="020B0609040504020204" pitchFamily="49" charset="0"/>
              </a:rPr>
              <a:t>@</a:t>
            </a:r>
            <a:r>
              <a:rPr lang="en-GB" dirty="0" err="1">
                <a:latin typeface="Lucida Console" panose="020B0609040504020204" pitchFamily="49" charset="0"/>
              </a:rPr>
              <a:t>RequestMapping</a:t>
            </a:r>
            <a:endParaRPr lang="en-GB" dirty="0">
              <a:latin typeface="Lucida Console" panose="020B0609040504020204" pitchFamily="49" charset="0"/>
            </a:endParaRPr>
          </a:p>
        </p:txBody>
      </p:sp>
      <p:sp>
        <p:nvSpPr>
          <p:cNvPr id="18435" name="Rectangle 2"/>
          <p:cNvSpPr>
            <a:spLocks noGrp="1" noChangeArrowheads="1"/>
          </p:cNvSpPr>
          <p:nvPr>
            <p:ph type="title"/>
          </p:nvPr>
        </p:nvSpPr>
        <p:spPr/>
        <p:txBody>
          <a:bodyPr/>
          <a:lstStyle/>
          <a:p>
            <a:pPr eaLnBrk="1" hangingPunct="1"/>
            <a:r>
              <a:rPr lang="en-GB" sz="3400" dirty="0">
                <a:sym typeface="Wingdings" pitchFamily="2" charset="2"/>
              </a:rPr>
              <a:t>Implementing a RESTful Web Service</a:t>
            </a:r>
            <a:endParaRPr lang="en-GB" sz="2800" dirty="0">
              <a:sym typeface="Wingdings" pitchFamily="2" charset="2"/>
            </a:endParaRPr>
          </a:p>
        </p:txBody>
      </p:sp>
      <p:sp>
        <p:nvSpPr>
          <p:cNvPr id="18434" name="Footer Placeholder 3"/>
          <p:cNvSpPr>
            <a:spLocks noGrp="1"/>
          </p:cNvSpPr>
          <p:nvPr>
            <p:ph type="ftr" sz="quarter" idx="10"/>
          </p:nvPr>
        </p:nvSpPr>
        <p:spPr>
          <a:noFill/>
        </p:spPr>
        <p:txBody>
          <a:bodyPr/>
          <a:lstStyle/>
          <a:p>
            <a:fld id="{743E4D56-879D-47D2-94F6-BC3CB4F62E59}" type="slidenum">
              <a:rPr lang="en-GB" smtClean="0"/>
              <a:pPr/>
              <a:t>13</a:t>
            </a:fld>
            <a:endParaRPr lang="en-GB"/>
          </a:p>
        </p:txBody>
      </p:sp>
      <p:sp>
        <p:nvSpPr>
          <p:cNvPr id="19" name="Rectangle 14"/>
          <p:cNvSpPr>
            <a:spLocks noChangeArrowheads="1"/>
          </p:cNvSpPr>
          <p:nvPr/>
        </p:nvSpPr>
        <p:spPr bwMode="auto">
          <a:xfrm>
            <a:off x="781665" y="2449547"/>
            <a:ext cx="7905135" cy="2678298"/>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Lucida Console" pitchFamily="49" charset="0"/>
              </a:rPr>
              <a:t>package </a:t>
            </a:r>
            <a:r>
              <a:rPr lang="en-GB" sz="1200" dirty="0" err="1">
                <a:latin typeface="Lucida Console" pitchFamily="49" charset="0"/>
              </a:rPr>
              <a:t>demo.springboot.helloworld</a:t>
            </a:r>
            <a:r>
              <a:rPr lang="en-GB" sz="1200" dirty="0">
                <a:latin typeface="Lucida Console" pitchFamily="49" charset="0"/>
              </a:rPr>
              <a:t>;</a:t>
            </a:r>
          </a:p>
          <a:p>
            <a:pPr defTabSz="739775">
              <a:defRPr/>
            </a:pPr>
            <a:endParaRPr lang="en-GB" sz="1200" dirty="0">
              <a:latin typeface="Lucida Console" pitchFamily="49" charset="0"/>
            </a:endParaRPr>
          </a:p>
          <a:p>
            <a:pPr defTabSz="739775">
              <a:defRPr/>
            </a:pPr>
            <a:r>
              <a:rPr lang="en-GB" sz="1200" dirty="0">
                <a:latin typeface="Lucida Console" pitchFamily="49" charset="0"/>
              </a:rPr>
              <a:t>import </a:t>
            </a:r>
            <a:r>
              <a:rPr lang="en-GB" sz="1200" dirty="0" err="1">
                <a:latin typeface="Lucida Console" pitchFamily="49" charset="0"/>
              </a:rPr>
              <a:t>org.springframework.web.bind.annotation.RequestMapping</a:t>
            </a:r>
            <a:r>
              <a:rPr lang="en-GB" sz="1200" dirty="0">
                <a:latin typeface="Lucida Console" pitchFamily="49" charset="0"/>
              </a:rPr>
              <a:t>;</a:t>
            </a:r>
          </a:p>
          <a:p>
            <a:pPr defTabSz="739775">
              <a:defRPr/>
            </a:pPr>
            <a:r>
              <a:rPr lang="en-GB" sz="1200" dirty="0">
                <a:latin typeface="Lucida Console" pitchFamily="49" charset="0"/>
              </a:rPr>
              <a:t>import </a:t>
            </a:r>
            <a:r>
              <a:rPr lang="en-GB" sz="1200" dirty="0" err="1">
                <a:latin typeface="Lucida Console" pitchFamily="49" charset="0"/>
              </a:rPr>
              <a:t>org.springframework.web.bind.annotation.RequestParam</a:t>
            </a:r>
            <a:r>
              <a:rPr lang="en-GB" sz="1200" dirty="0">
                <a:latin typeface="Lucida Console" pitchFamily="49" charset="0"/>
              </a:rPr>
              <a:t>;</a:t>
            </a:r>
          </a:p>
          <a:p>
            <a:pPr defTabSz="739775">
              <a:defRPr/>
            </a:pPr>
            <a:r>
              <a:rPr lang="en-GB" sz="1200" dirty="0">
                <a:latin typeface="Lucida Console" pitchFamily="49" charset="0"/>
              </a:rPr>
              <a:t>import </a:t>
            </a:r>
            <a:r>
              <a:rPr lang="en-GB" sz="1200" dirty="0" err="1">
                <a:latin typeface="Lucida Console" pitchFamily="49" charset="0"/>
              </a:rPr>
              <a:t>org.springframework.web.bind.annotation.RestController</a:t>
            </a:r>
            <a:r>
              <a:rPr lang="en-GB" sz="1200" dirty="0">
                <a:latin typeface="Lucida Console" pitchFamily="49" charset="0"/>
              </a:rPr>
              <a:t>;</a:t>
            </a:r>
          </a:p>
          <a:p>
            <a:pPr defTabSz="739775">
              <a:defRPr/>
            </a:pPr>
            <a:endParaRPr lang="en-GB" sz="1200" dirty="0">
              <a:latin typeface="Lucida Console" pitchFamily="49" charset="0"/>
            </a:endParaRPr>
          </a:p>
          <a:p>
            <a:pPr defTabSz="739775">
              <a:defRPr/>
            </a:pPr>
            <a:r>
              <a:rPr lang="en-GB" sz="1200" dirty="0">
                <a:latin typeface="Lucida Console" pitchFamily="49" charset="0"/>
              </a:rPr>
              <a:t>@</a:t>
            </a:r>
            <a:r>
              <a:rPr lang="en-GB" sz="1200" dirty="0" err="1">
                <a:latin typeface="Lucida Console" pitchFamily="49" charset="0"/>
              </a:rPr>
              <a:t>RestController</a:t>
            </a:r>
            <a:endParaRPr lang="en-GB" sz="1200" dirty="0">
              <a:latin typeface="Lucida Console" pitchFamily="49" charset="0"/>
            </a:endParaRPr>
          </a:p>
          <a:p>
            <a:pPr defTabSz="739775">
              <a:defRPr/>
            </a:pPr>
            <a:r>
              <a:rPr lang="en-GB" sz="1200" dirty="0">
                <a:latin typeface="Lucida Console" pitchFamily="49" charset="0"/>
              </a:rPr>
              <a:t>public class </a:t>
            </a:r>
            <a:r>
              <a:rPr lang="en-GB" sz="1200" dirty="0" err="1">
                <a:latin typeface="Lucida Console" pitchFamily="49" charset="0"/>
              </a:rPr>
              <a:t>HelloController</a:t>
            </a:r>
            <a:r>
              <a:rPr lang="en-GB" sz="1200" dirty="0">
                <a:latin typeface="Lucida Console" pitchFamily="49" charset="0"/>
              </a:rPr>
              <a:t> {</a:t>
            </a:r>
          </a:p>
          <a:p>
            <a:pPr defTabSz="739775">
              <a:defRPr/>
            </a:pPr>
            <a:endParaRPr lang="en-GB" sz="1200" dirty="0">
              <a:latin typeface="Lucida Console" pitchFamily="49" charset="0"/>
            </a:endParaRPr>
          </a:p>
          <a:p>
            <a:pPr defTabSz="739775">
              <a:defRPr/>
            </a:pPr>
            <a:r>
              <a:rPr lang="en-GB" sz="1200" dirty="0">
                <a:latin typeface="Lucida Console" pitchFamily="49" charset="0"/>
              </a:rPr>
              <a:t>    @</a:t>
            </a:r>
            <a:r>
              <a:rPr lang="en-GB" sz="1200" dirty="0" err="1">
                <a:latin typeface="Lucida Console" pitchFamily="49" charset="0"/>
              </a:rPr>
              <a:t>RequestMapping</a:t>
            </a:r>
            <a:r>
              <a:rPr lang="en-GB" sz="1200" dirty="0">
                <a:latin typeface="Lucida Console" pitchFamily="49" charset="0"/>
              </a:rPr>
              <a:t>("/hello")</a:t>
            </a:r>
          </a:p>
          <a:p>
            <a:pPr defTabSz="739775">
              <a:defRPr/>
            </a:pPr>
            <a:r>
              <a:rPr lang="en-GB" sz="1200" dirty="0">
                <a:latin typeface="Lucida Console" pitchFamily="49" charset="0"/>
              </a:rPr>
              <a:t>    public String hello(@</a:t>
            </a:r>
            <a:r>
              <a:rPr lang="en-GB" sz="1200" dirty="0" err="1">
                <a:latin typeface="Lucida Console" pitchFamily="49" charset="0"/>
              </a:rPr>
              <a:t>RequestParam</a:t>
            </a:r>
            <a:r>
              <a:rPr lang="en-GB" sz="1200" dirty="0">
                <a:latin typeface="Lucida Console" pitchFamily="49" charset="0"/>
              </a:rPr>
              <a:t> String name) {</a:t>
            </a:r>
          </a:p>
          <a:p>
            <a:pPr defTabSz="739775">
              <a:defRPr/>
            </a:pPr>
            <a:r>
              <a:rPr lang="en-GB" sz="1200" dirty="0">
                <a:latin typeface="Lucida Console" pitchFamily="49" charset="0"/>
              </a:rPr>
              <a:t>        return "Hello " + name;</a:t>
            </a:r>
          </a:p>
          <a:p>
            <a:pPr defTabSz="739775">
              <a:defRPr/>
            </a:pPr>
            <a:r>
              <a:rPr lang="en-GB" sz="1200" dirty="0">
                <a:latin typeface="Lucida Console" pitchFamily="49" charset="0"/>
              </a:rPr>
              <a:t>    }</a:t>
            </a:r>
          </a:p>
          <a:p>
            <a:pPr defTabSz="739775">
              <a:defRPr/>
            </a:pPr>
            <a:r>
              <a:rPr lang="en-GB" sz="1200" dirty="0">
                <a:latin typeface="Lucida Console" pitchFamily="49" charset="0"/>
              </a:rPr>
              <a:t>}</a:t>
            </a:r>
          </a:p>
        </p:txBody>
      </p:sp>
    </p:spTree>
    <p:extLst>
      <p:ext uri="{BB962C8B-B14F-4D97-AF65-F5344CB8AC3E}">
        <p14:creationId xmlns:p14="http://schemas.microsoft.com/office/powerpoint/2010/main" val="332510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noFill/>
        </p:spPr>
        <p:txBody>
          <a:bodyPr/>
          <a:lstStyle/>
          <a:p>
            <a:pPr eaLnBrk="1" hangingPunct="1"/>
            <a:r>
              <a:rPr lang="en-GB" dirty="0">
                <a:sym typeface="Wingdings" pitchFamily="2" charset="2"/>
              </a:rPr>
              <a:t>Restart the application and browse to a URL such as:</a:t>
            </a:r>
          </a:p>
          <a:p>
            <a:pPr lvl="1" eaLnBrk="1" hangingPunct="1"/>
            <a:r>
              <a:rPr lang="en-GB" dirty="0">
                <a:sym typeface="Wingdings" pitchFamily="2" charset="2"/>
              </a:rPr>
              <a:t>http</a:t>
            </a:r>
            <a:r>
              <a:rPr lang="en-GB">
                <a:sym typeface="Wingdings" pitchFamily="2" charset="2"/>
              </a:rPr>
              <a:t>://localhost:8081/hello?name=Andy</a:t>
            </a:r>
            <a:endParaRPr lang="en-GB" dirty="0">
              <a:sym typeface="Wingdings" pitchFamily="2" charset="2"/>
            </a:endParaRPr>
          </a:p>
        </p:txBody>
      </p:sp>
      <p:sp>
        <p:nvSpPr>
          <p:cNvPr id="20483" name="Rectangle 2"/>
          <p:cNvSpPr>
            <a:spLocks noGrp="1" noChangeArrowheads="1"/>
          </p:cNvSpPr>
          <p:nvPr>
            <p:ph type="title"/>
          </p:nvPr>
        </p:nvSpPr>
        <p:spPr/>
        <p:txBody>
          <a:bodyPr/>
          <a:lstStyle/>
          <a:p>
            <a:pPr eaLnBrk="1" hangingPunct="1"/>
            <a:r>
              <a:rPr lang="en-GB" sz="3400" dirty="0">
                <a:sym typeface="Wingdings" pitchFamily="2" charset="2"/>
              </a:rPr>
              <a:t>Testing the RESTful Web Service</a:t>
            </a:r>
          </a:p>
        </p:txBody>
      </p:sp>
      <p:sp>
        <p:nvSpPr>
          <p:cNvPr id="20482" name="Footer Placeholder 3"/>
          <p:cNvSpPr>
            <a:spLocks noGrp="1"/>
          </p:cNvSpPr>
          <p:nvPr>
            <p:ph type="ftr" sz="quarter" idx="10"/>
          </p:nvPr>
        </p:nvSpPr>
        <p:spPr>
          <a:noFill/>
        </p:spPr>
        <p:txBody>
          <a:bodyPr/>
          <a:lstStyle/>
          <a:p>
            <a:fld id="{91AFA942-4D5D-47F2-A582-0ACC93F2FB6F}" type="slidenum">
              <a:rPr lang="en-GB" smtClean="0"/>
              <a:pPr/>
              <a:t>14</a:t>
            </a:fld>
            <a:endParaRPr lang="en-GB"/>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2181221"/>
            <a:ext cx="67818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493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a:sym typeface="Wingdings" pitchFamily="2" charset="2"/>
              </a:rPr>
              <a:t>Overview of </a:t>
            </a:r>
            <a:r>
              <a:rPr lang="en-GB"/>
              <a:t>Spring Tool Suite</a:t>
            </a:r>
          </a:p>
          <a:p>
            <a:pPr eaLnBrk="1" hangingPunct="1"/>
            <a:r>
              <a:rPr lang="en-GB">
                <a:sym typeface="Wingdings" pitchFamily="2" charset="2"/>
              </a:rPr>
              <a:t>Creating a Spring Boot project</a:t>
            </a:r>
          </a:p>
          <a:p>
            <a:pPr eaLnBrk="1" hangingPunct="1"/>
            <a:r>
              <a:rPr lang="en-GB">
                <a:sym typeface="Wingdings" pitchFamily="2" charset="2"/>
              </a:rPr>
              <a:t>Example web application</a:t>
            </a:r>
          </a:p>
          <a:p>
            <a:pPr eaLnBrk="1" hangingPunct="1"/>
            <a:endParaRPr lang="en-GB" dirty="0">
              <a:sym typeface="Wingdings" pitchFamily="2" charset="2"/>
            </a:endParaRPr>
          </a:p>
        </p:txBody>
      </p:sp>
      <p:sp>
        <p:nvSpPr>
          <p:cNvPr id="271364" name="Rectangle 4"/>
          <p:cNvSpPr>
            <a:spLocks noGrp="1" noChangeArrowheads="1"/>
          </p:cNvSpPr>
          <p:nvPr>
            <p:ph type="title"/>
          </p:nvPr>
        </p:nvSpPr>
        <p:spPr/>
        <p:txBody>
          <a:bodyPr/>
          <a:lstStyle/>
          <a:p>
            <a:pPr eaLnBrk="1" hangingPunct="1"/>
            <a:r>
              <a:rPr lang="en-GB" sz="3400" dirty="0"/>
              <a:t>4. Creating an App using STS</a:t>
            </a:r>
          </a:p>
        </p:txBody>
      </p:sp>
      <p:sp>
        <p:nvSpPr>
          <p:cNvPr id="9218" name="Footer Placeholder 3"/>
          <p:cNvSpPr>
            <a:spLocks noGrp="1"/>
          </p:cNvSpPr>
          <p:nvPr>
            <p:ph type="ftr" sz="quarter" idx="10"/>
          </p:nvPr>
        </p:nvSpPr>
        <p:spPr>
          <a:noFill/>
        </p:spPr>
        <p:txBody>
          <a:bodyPr/>
          <a:lstStyle/>
          <a:p>
            <a:fld id="{247F4300-B350-40E5-BD03-B3760D31E6AE}" type="slidenum">
              <a:rPr lang="en-GB" smtClean="0"/>
              <a:pPr/>
              <a:t>15</a:t>
            </a:fld>
            <a:endParaRPr lang="en-GB"/>
          </a:p>
        </p:txBody>
      </p:sp>
    </p:spTree>
    <p:extLst>
      <p:ext uri="{BB962C8B-B14F-4D97-AF65-F5344CB8AC3E}">
        <p14:creationId xmlns:p14="http://schemas.microsoft.com/office/powerpoint/2010/main" val="167427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dirty="0"/>
              <a:t>Spring Tool Suite (STS) is an Eclipse-based IDE, with the Spring plugin installed</a:t>
            </a:r>
          </a:p>
          <a:p>
            <a:pPr lvl="1" eaLnBrk="1" hangingPunct="1"/>
            <a:r>
              <a:rPr lang="en-GB" dirty="0"/>
              <a:t>You can download STS for free from https://</a:t>
            </a:r>
            <a:r>
              <a:rPr lang="en-GB" dirty="0" err="1"/>
              <a:t>spring.io</a:t>
            </a:r>
            <a:r>
              <a:rPr lang="en-GB" dirty="0"/>
              <a:t>/tools/</a:t>
            </a:r>
            <a:r>
              <a:rPr lang="en-GB" dirty="0" err="1"/>
              <a:t>sts</a:t>
            </a:r>
            <a:r>
              <a:rPr lang="en-GB" dirty="0"/>
              <a:t>/all</a:t>
            </a:r>
          </a:p>
          <a:p>
            <a:pPr lvl="1" eaLnBrk="1" hangingPunct="1"/>
            <a:endParaRPr lang="en-GB" dirty="0"/>
          </a:p>
          <a:p>
            <a:pPr eaLnBrk="1" hangingPunct="1"/>
            <a:r>
              <a:rPr lang="en-GB" dirty="0"/>
              <a:t>Provides wizards/menus to simplify Spring development</a:t>
            </a:r>
          </a:p>
          <a:p>
            <a:pPr lvl="1" eaLnBrk="1" hangingPunct="1"/>
            <a:r>
              <a:rPr lang="en-GB" dirty="0"/>
              <a:t>E.g. create Spring Boot apps (via Spring </a:t>
            </a:r>
            <a:r>
              <a:rPr lang="en-GB" dirty="0" err="1"/>
              <a:t>Initializr</a:t>
            </a:r>
            <a:r>
              <a:rPr lang="en-GB" dirty="0"/>
              <a:t> implicitly)</a:t>
            </a:r>
          </a:p>
          <a:p>
            <a:pPr lvl="1" eaLnBrk="1" hangingPunct="1"/>
            <a:r>
              <a:rPr lang="en-GB" dirty="0"/>
              <a:t>E.g. create Spring Framework apps (it calls them "legacy projects")</a:t>
            </a:r>
          </a:p>
          <a:p>
            <a:pPr lvl="1" eaLnBrk="1" hangingPunct="1"/>
            <a:endParaRPr lang="en-GB" dirty="0"/>
          </a:p>
          <a:p>
            <a:pPr eaLnBrk="1" hangingPunct="1"/>
            <a:r>
              <a:rPr lang="en-GB" dirty="0"/>
              <a:t>Note:</a:t>
            </a:r>
          </a:p>
          <a:p>
            <a:pPr lvl="1" eaLnBrk="1" hangingPunct="1"/>
            <a:r>
              <a:rPr lang="en-GB" dirty="0"/>
              <a:t>All contemporary Java IDEs include Spring Boot support</a:t>
            </a:r>
          </a:p>
          <a:p>
            <a:pPr lvl="1" eaLnBrk="1" hangingPunct="1"/>
            <a:r>
              <a:rPr lang="en-GB" dirty="0"/>
              <a:t>E.g. IntelliJ (Ultimate </a:t>
            </a:r>
            <a:r>
              <a:rPr lang="en-GB"/>
              <a:t>edition only), NetBeans, etc.</a:t>
            </a:r>
            <a:endParaRPr lang="en-GB" dirty="0"/>
          </a:p>
        </p:txBody>
      </p:sp>
      <p:sp>
        <p:nvSpPr>
          <p:cNvPr id="10243" name="Rectangle 3"/>
          <p:cNvSpPr>
            <a:spLocks noGrp="1" noChangeArrowheads="1"/>
          </p:cNvSpPr>
          <p:nvPr>
            <p:ph type="title"/>
          </p:nvPr>
        </p:nvSpPr>
        <p:spPr/>
        <p:txBody>
          <a:bodyPr/>
          <a:lstStyle/>
          <a:p>
            <a:pPr eaLnBrk="1" hangingPunct="1"/>
            <a:r>
              <a:rPr lang="en-GB" sz="3400">
                <a:sym typeface="Wingdings" pitchFamily="2" charset="2"/>
              </a:rPr>
              <a:t>Overview of </a:t>
            </a:r>
            <a:r>
              <a:rPr lang="en-GB" sz="3600"/>
              <a:t>Spring Tool Suite</a:t>
            </a:r>
            <a:endParaRPr lang="en-GB" sz="3400" dirty="0">
              <a:sym typeface="Wingdings" pitchFamily="2" charset="2"/>
            </a:endParaRP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16</a:t>
            </a:fld>
            <a:endParaRPr lang="en-GB"/>
          </a:p>
        </p:txBody>
      </p:sp>
    </p:spTree>
    <p:extLst>
      <p:ext uri="{BB962C8B-B14F-4D97-AF65-F5344CB8AC3E}">
        <p14:creationId xmlns:p14="http://schemas.microsoft.com/office/powerpoint/2010/main" val="71001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dirty="0"/>
              <a:t>In STS, select File | New | Spring Starter Project</a:t>
            </a:r>
          </a:p>
        </p:txBody>
      </p:sp>
      <p:sp>
        <p:nvSpPr>
          <p:cNvPr id="10243" name="Rectangle 3"/>
          <p:cNvSpPr>
            <a:spLocks noGrp="1" noChangeArrowheads="1"/>
          </p:cNvSpPr>
          <p:nvPr>
            <p:ph type="title"/>
          </p:nvPr>
        </p:nvSpPr>
        <p:spPr/>
        <p:txBody>
          <a:bodyPr/>
          <a:lstStyle/>
          <a:p>
            <a:pPr eaLnBrk="1" hangingPunct="1"/>
            <a:r>
              <a:rPr lang="en-GB" sz="3400" dirty="0">
                <a:sym typeface="Wingdings" pitchFamily="2" charset="2"/>
              </a:rPr>
              <a:t>Creating a Spring Boot Project (1 of 3)</a:t>
            </a: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17</a:t>
            </a:fld>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157" y="1743078"/>
            <a:ext cx="4998473" cy="490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21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noFill/>
        </p:spPr>
        <p:txBody>
          <a:bodyPr/>
          <a:lstStyle/>
          <a:p>
            <a:pPr eaLnBrk="1" hangingPunct="1"/>
            <a:r>
              <a:rPr lang="en-GB" dirty="0"/>
              <a:t>Select one of the quick-starts, e.g. Web</a:t>
            </a:r>
            <a:endParaRPr lang="en-US" dirty="0"/>
          </a:p>
        </p:txBody>
      </p:sp>
      <p:sp>
        <p:nvSpPr>
          <p:cNvPr id="11267" name="Rectangle 2"/>
          <p:cNvSpPr>
            <a:spLocks noGrp="1" noChangeArrowheads="1"/>
          </p:cNvSpPr>
          <p:nvPr>
            <p:ph type="title"/>
          </p:nvPr>
        </p:nvSpPr>
        <p:spPr/>
        <p:txBody>
          <a:bodyPr/>
          <a:lstStyle/>
          <a:p>
            <a:pPr eaLnBrk="1" hangingPunct="1"/>
            <a:r>
              <a:rPr lang="en-GB" sz="3400" dirty="0">
                <a:sym typeface="Wingdings" pitchFamily="2" charset="2"/>
              </a:rPr>
              <a:t>Creating a Spring Boot Project (2 of 3)</a:t>
            </a:r>
          </a:p>
        </p:txBody>
      </p:sp>
      <p:sp>
        <p:nvSpPr>
          <p:cNvPr id="11266" name="Footer Placeholder 3"/>
          <p:cNvSpPr>
            <a:spLocks noGrp="1"/>
          </p:cNvSpPr>
          <p:nvPr>
            <p:ph type="ftr" sz="quarter" idx="10"/>
          </p:nvPr>
        </p:nvSpPr>
        <p:spPr>
          <a:noFill/>
        </p:spPr>
        <p:txBody>
          <a:bodyPr/>
          <a:lstStyle/>
          <a:p>
            <a:fld id="{53FC0CCC-74EE-4497-A462-ED118E93CE99}" type="slidenum">
              <a:rPr lang="en-GB" smtClean="0"/>
              <a:pPr/>
              <a:t>18</a:t>
            </a:fld>
            <a:endParaRPr lang="en-GB"/>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157" y="1743077"/>
            <a:ext cx="4998473" cy="490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750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noFill/>
        </p:spPr>
        <p:txBody>
          <a:bodyPr/>
          <a:lstStyle/>
          <a:p>
            <a:pPr eaLnBrk="1" hangingPunct="1"/>
            <a:r>
              <a:rPr lang="en-GB" dirty="0"/>
              <a:t>Click Finish, to generate your project</a:t>
            </a:r>
            <a:endParaRPr lang="en-US" dirty="0"/>
          </a:p>
        </p:txBody>
      </p:sp>
      <p:sp>
        <p:nvSpPr>
          <p:cNvPr id="12291" name="Rectangle 2"/>
          <p:cNvSpPr>
            <a:spLocks noGrp="1" noChangeArrowheads="1"/>
          </p:cNvSpPr>
          <p:nvPr>
            <p:ph type="title"/>
          </p:nvPr>
        </p:nvSpPr>
        <p:spPr/>
        <p:txBody>
          <a:bodyPr/>
          <a:lstStyle/>
          <a:p>
            <a:pPr eaLnBrk="1" hangingPunct="1"/>
            <a:r>
              <a:rPr lang="en-GB" sz="3400" dirty="0">
                <a:sym typeface="Wingdings" pitchFamily="2" charset="2"/>
              </a:rPr>
              <a:t>Creating a Spring Boot Project (3 of 3)</a:t>
            </a:r>
          </a:p>
        </p:txBody>
      </p:sp>
      <p:sp>
        <p:nvSpPr>
          <p:cNvPr id="12290" name="Footer Placeholder 3"/>
          <p:cNvSpPr>
            <a:spLocks noGrp="1"/>
          </p:cNvSpPr>
          <p:nvPr>
            <p:ph type="ftr" sz="quarter" idx="10"/>
          </p:nvPr>
        </p:nvSpPr>
        <p:spPr>
          <a:noFill/>
        </p:spPr>
        <p:txBody>
          <a:bodyPr/>
          <a:lstStyle/>
          <a:p>
            <a:fld id="{3A61CA12-F32A-46B3-98FC-9E3F9C8BE974}" type="slidenum">
              <a:rPr lang="en-GB" smtClean="0"/>
              <a:pPr/>
              <a:t>19</a:t>
            </a:fld>
            <a:endParaRPr lang="en-GB"/>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156" y="1743076"/>
            <a:ext cx="4998473" cy="4908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77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2" name="Rectangle 6"/>
          <p:cNvSpPr>
            <a:spLocks noGrp="1" noChangeArrowheads="1"/>
          </p:cNvSpPr>
          <p:nvPr>
            <p:ph idx="1"/>
          </p:nvPr>
        </p:nvSpPr>
        <p:spPr/>
        <p:txBody>
          <a:bodyPr/>
          <a:lstStyle/>
          <a:p>
            <a:pPr marL="357188" indent="-357188">
              <a:buFont typeface="Wingdings" pitchFamily="2" charset="2"/>
              <a:buAutoNum type="arabicPeriod"/>
            </a:pPr>
            <a:r>
              <a:rPr lang="en-GB" dirty="0"/>
              <a:t>Creating an app using Spring </a:t>
            </a:r>
            <a:r>
              <a:rPr lang="en-GB" dirty="0" err="1"/>
              <a:t>Initializr</a:t>
            </a:r>
            <a:r>
              <a:rPr lang="en-GB" dirty="0"/>
              <a:t> </a:t>
            </a:r>
          </a:p>
          <a:p>
            <a:pPr marL="357188" indent="-357188">
              <a:buFont typeface="Wingdings" pitchFamily="2" charset="2"/>
              <a:buAutoNum type="arabicPeriod"/>
            </a:pPr>
            <a:r>
              <a:rPr lang="en-GB" dirty="0"/>
              <a:t>Work with an IDEA</a:t>
            </a:r>
          </a:p>
          <a:p>
            <a:pPr marL="357188" indent="-357188">
              <a:buFont typeface="Wingdings" pitchFamily="2" charset="2"/>
              <a:buAutoNum type="arabicPeriod"/>
            </a:pPr>
            <a:r>
              <a:rPr lang="en-GB" dirty="0"/>
              <a:t>Implementing Application Functionality</a:t>
            </a:r>
          </a:p>
          <a:p>
            <a:pPr marL="357188" indent="-357188" eaLnBrk="1" hangingPunct="1">
              <a:buFont typeface="Wingdings" pitchFamily="2" charset="2"/>
              <a:buAutoNum type="arabicPeriod"/>
            </a:pPr>
            <a:r>
              <a:rPr lang="en-GB" dirty="0"/>
              <a:t>Creating an app using Spring Tool Suite (STS)</a:t>
            </a:r>
          </a:p>
          <a:p>
            <a:pPr eaLnBrk="1" hangingPunct="1"/>
            <a:r>
              <a:rPr lang="en-GB" dirty="0"/>
              <a:t>Exercise</a:t>
            </a:r>
          </a:p>
        </p:txBody>
      </p:sp>
      <p:sp>
        <p:nvSpPr>
          <p:cNvPr id="55301" name="Rectangle 5"/>
          <p:cNvSpPr>
            <a:spLocks noGrp="1" noChangeArrowheads="1"/>
          </p:cNvSpPr>
          <p:nvPr>
            <p:ph type="title"/>
          </p:nvPr>
        </p:nvSpPr>
        <p:spPr/>
        <p:txBody>
          <a:bodyPr/>
          <a:lstStyle/>
          <a:p>
            <a:pPr eaLnBrk="1" hangingPunct="1"/>
            <a:r>
              <a:rPr lang="en-GB" sz="3400"/>
              <a:t>Contents</a:t>
            </a:r>
          </a:p>
        </p:txBody>
      </p:sp>
      <p:sp>
        <p:nvSpPr>
          <p:cNvPr id="8194" name="Footer Placeholder 3"/>
          <p:cNvSpPr>
            <a:spLocks noGrp="1"/>
          </p:cNvSpPr>
          <p:nvPr>
            <p:ph type="ftr" sz="quarter" idx="10"/>
          </p:nvPr>
        </p:nvSpPr>
        <p:spPr>
          <a:noFill/>
        </p:spPr>
        <p:txBody>
          <a:bodyPr/>
          <a:lstStyle/>
          <a:p>
            <a:fld id="{52359D1F-A9DB-43B1-949B-0FABF2F65C29}" type="slidenum">
              <a:rPr lang="en-GB" smtClean="0"/>
              <a:pPr/>
              <a:t>2</a:t>
            </a:fld>
            <a:endParaRPr lang="en-GB"/>
          </a:p>
        </p:txBody>
      </p:sp>
      <p:grpSp>
        <p:nvGrpSpPr>
          <p:cNvPr id="5" name="Group 9"/>
          <p:cNvGrpSpPr>
            <a:grpSpLocks/>
          </p:cNvGrpSpPr>
          <p:nvPr/>
        </p:nvGrpSpPr>
        <p:grpSpPr bwMode="auto">
          <a:xfrm>
            <a:off x="434975" y="5199325"/>
            <a:ext cx="7924800" cy="1644650"/>
            <a:chOff x="274" y="3059"/>
            <a:chExt cx="4992" cy="1036"/>
          </a:xfrm>
        </p:grpSpPr>
        <p:sp>
          <p:nvSpPr>
            <p:cNvPr id="6" name="Text Box 7"/>
            <p:cNvSpPr txBox="1">
              <a:spLocks noChangeArrowheads="1"/>
            </p:cNvSpPr>
            <p:nvPr/>
          </p:nvSpPr>
          <p:spPr bwMode="auto">
            <a:xfrm>
              <a:off x="792" y="3169"/>
              <a:ext cx="4474" cy="573"/>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349375">
                <a:spcBef>
                  <a:spcPct val="40000"/>
                </a:spcBef>
                <a:buClr>
                  <a:schemeClr val="folHlink"/>
                </a:buClr>
                <a:buSzPct val="60000"/>
                <a:buFont typeface="Wingdings" pitchFamily="2" charset="2"/>
                <a:buNone/>
              </a:pPr>
              <a:r>
                <a:rPr lang="en-GB" sz="1800" b="1">
                  <a:solidFill>
                    <a:schemeClr val="tx2"/>
                  </a:solidFill>
                  <a:sym typeface="Wingdings" pitchFamily="2" charset="2"/>
                </a:rPr>
                <a:t>Demo folder</a:t>
              </a:r>
              <a:endParaRPr lang="en-GB" sz="1800" b="1" dirty="0">
                <a:solidFill>
                  <a:schemeClr val="tx2"/>
                </a:solidFill>
                <a:sym typeface="Wingdings" pitchFamily="2" charset="2"/>
              </a:endParaRPr>
            </a:p>
            <a:p>
              <a:pPr marL="1349375">
                <a:spcBef>
                  <a:spcPct val="40000"/>
                </a:spcBef>
                <a:buClr>
                  <a:schemeClr val="folHlink"/>
                </a:buClr>
                <a:buSzPct val="60000"/>
                <a:buFont typeface="Wingdings" pitchFamily="2" charset="2"/>
                <a:buNone/>
              </a:pPr>
              <a:r>
                <a:rPr lang="en-GB" sz="1800" b="1">
                  <a:solidFill>
                    <a:schemeClr val="tx2"/>
                  </a:solidFill>
                  <a:sym typeface="Wingdings" pitchFamily="2" charset="2"/>
                </a:rPr>
                <a:t>DemoSpringBootDev</a:t>
              </a:r>
              <a:endParaRPr lang="en-GB" sz="1800" b="1" dirty="0">
                <a:solidFill>
                  <a:schemeClr val="tx2"/>
                </a:solidFill>
                <a:sym typeface="Wingdings" pitchFamily="2" charset="2"/>
              </a:endParaRPr>
            </a:p>
          </p:txBody>
        </p:sp>
        <p:pic>
          <p:nvPicPr>
            <p:cNvPr id="7" name="Picture 6"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extLst>
      <p:ext uri="{BB962C8B-B14F-4D97-AF65-F5344CB8AC3E}">
        <p14:creationId xmlns:p14="http://schemas.microsoft.com/office/powerpoint/2010/main" val="329866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noFill/>
        </p:spPr>
        <p:txBody>
          <a:bodyPr/>
          <a:lstStyle/>
          <a:p>
            <a:pPr eaLnBrk="1" hangingPunct="1"/>
            <a:r>
              <a:rPr lang="en-GB" dirty="0"/>
              <a:t>Here's the main code in the application</a:t>
            </a:r>
            <a:endParaRPr lang="en-US" dirty="0"/>
          </a:p>
        </p:txBody>
      </p:sp>
      <p:sp>
        <p:nvSpPr>
          <p:cNvPr id="13315" name="Rectangle 2"/>
          <p:cNvSpPr>
            <a:spLocks noGrp="1" noChangeArrowheads="1"/>
          </p:cNvSpPr>
          <p:nvPr>
            <p:ph type="title"/>
          </p:nvPr>
        </p:nvSpPr>
        <p:spPr/>
        <p:txBody>
          <a:bodyPr/>
          <a:lstStyle/>
          <a:p>
            <a:pPr eaLnBrk="1" hangingPunct="1"/>
            <a:r>
              <a:rPr lang="en-GB" sz="3400" dirty="0">
                <a:sym typeface="Wingdings" pitchFamily="2" charset="2"/>
              </a:rPr>
              <a:t>Reviewing the Generated Application Code</a:t>
            </a:r>
          </a:p>
        </p:txBody>
      </p:sp>
      <p:sp>
        <p:nvSpPr>
          <p:cNvPr id="13314" name="Footer Placeholder 3"/>
          <p:cNvSpPr>
            <a:spLocks noGrp="1"/>
          </p:cNvSpPr>
          <p:nvPr>
            <p:ph type="ftr" sz="quarter" idx="10"/>
          </p:nvPr>
        </p:nvSpPr>
        <p:spPr>
          <a:noFill/>
        </p:spPr>
        <p:txBody>
          <a:bodyPr/>
          <a:lstStyle/>
          <a:p>
            <a:fld id="{07658774-E37C-4551-9C8A-37F205240FB5}" type="slidenum">
              <a:rPr lang="en-GB" smtClean="0"/>
              <a:pPr/>
              <a:t>20</a:t>
            </a:fld>
            <a:endParaRPr lang="en-GB"/>
          </a:p>
        </p:txBody>
      </p:sp>
      <p:sp>
        <p:nvSpPr>
          <p:cNvPr id="18" name="Rectangle 14"/>
          <p:cNvSpPr>
            <a:spLocks noChangeArrowheads="1"/>
          </p:cNvSpPr>
          <p:nvPr/>
        </p:nvSpPr>
        <p:spPr bwMode="auto">
          <a:xfrm>
            <a:off x="822961" y="1700636"/>
            <a:ext cx="7863840" cy="2308966"/>
          </a:xfrm>
          <a:prstGeom prst="rect">
            <a:avLst/>
          </a:prstGeom>
          <a:solidFill>
            <a:srgbClr val="FFFF66"/>
          </a:solidFill>
          <a:ln w="9525">
            <a:noFill/>
            <a:miter lim="800000"/>
            <a:headEnd/>
            <a:tailEnd/>
          </a:ln>
          <a:effectLst>
            <a:outerShdw dist="107763" dir="2700000" algn="ctr" rotWithShape="0">
              <a:srgbClr val="FFB953"/>
            </a:outerShdw>
          </a:effectLst>
        </p:spPr>
        <p:txBody>
          <a:bodyPr wrap="square" lIns="92075" tIns="46038" rIns="92075" bIns="46038" anchor="ctr">
            <a:spAutoFit/>
          </a:bodyPr>
          <a:lstStyle/>
          <a:p>
            <a:pPr defTabSz="739775">
              <a:defRPr/>
            </a:pPr>
            <a:r>
              <a:rPr lang="en-GB" sz="1200" dirty="0">
                <a:latin typeface="Lucida Console" pitchFamily="49" charset="0"/>
              </a:rPr>
              <a:t>package </a:t>
            </a:r>
            <a:r>
              <a:rPr lang="en-GB" sz="1200" dirty="0" err="1">
                <a:latin typeface="Lucida Console" pitchFamily="49" charset="0"/>
              </a:rPr>
              <a:t>demo.springboot.helloworld</a:t>
            </a:r>
            <a:r>
              <a:rPr lang="en-GB" sz="1200" dirty="0">
                <a:latin typeface="Lucida Console" pitchFamily="49" charset="0"/>
              </a:rPr>
              <a:t>;</a:t>
            </a:r>
          </a:p>
          <a:p>
            <a:pPr defTabSz="739775">
              <a:defRPr/>
            </a:pPr>
            <a:endParaRPr lang="en-GB" sz="1200" dirty="0">
              <a:latin typeface="Lucida Console" pitchFamily="49" charset="0"/>
            </a:endParaRPr>
          </a:p>
          <a:p>
            <a:pPr defTabSz="739775">
              <a:defRPr/>
            </a:pPr>
            <a:r>
              <a:rPr lang="en-GB" sz="1200" dirty="0">
                <a:latin typeface="Lucida Console" pitchFamily="49" charset="0"/>
              </a:rPr>
              <a:t>import </a:t>
            </a:r>
            <a:r>
              <a:rPr lang="en-GB" sz="1200" dirty="0" err="1">
                <a:latin typeface="Lucida Console" pitchFamily="49" charset="0"/>
              </a:rPr>
              <a:t>org.springframework.boot.SpringApplication</a:t>
            </a:r>
            <a:r>
              <a:rPr lang="en-GB" sz="1200" dirty="0">
                <a:latin typeface="Lucida Console" pitchFamily="49" charset="0"/>
              </a:rPr>
              <a:t>;</a:t>
            </a:r>
          </a:p>
          <a:p>
            <a:pPr defTabSz="739775">
              <a:defRPr/>
            </a:pPr>
            <a:r>
              <a:rPr lang="en-GB" sz="1200" dirty="0">
                <a:latin typeface="Lucida Console" pitchFamily="49" charset="0"/>
              </a:rPr>
              <a:t>import </a:t>
            </a:r>
            <a:r>
              <a:rPr lang="en-GB" sz="1200" dirty="0" err="1">
                <a:latin typeface="Lucida Console" pitchFamily="49" charset="0"/>
              </a:rPr>
              <a:t>org.springframework.boot.autoconfigure.SpringBootApplication</a:t>
            </a:r>
            <a:r>
              <a:rPr lang="en-GB" sz="1200" dirty="0">
                <a:latin typeface="Lucida Console" pitchFamily="49" charset="0"/>
              </a:rPr>
              <a:t>;</a:t>
            </a:r>
          </a:p>
          <a:p>
            <a:pPr defTabSz="739775">
              <a:defRPr/>
            </a:pPr>
            <a:endParaRPr lang="en-GB" sz="1200" dirty="0">
              <a:latin typeface="Lucida Console" pitchFamily="49" charset="0"/>
            </a:endParaRPr>
          </a:p>
          <a:p>
            <a:pPr defTabSz="739775">
              <a:defRPr/>
            </a:pPr>
            <a:r>
              <a:rPr lang="en-GB" sz="1200" dirty="0">
                <a:latin typeface="Lucida Console" pitchFamily="49" charset="0"/>
              </a:rPr>
              <a:t>@</a:t>
            </a:r>
            <a:r>
              <a:rPr lang="en-GB" sz="1200" dirty="0" err="1">
                <a:latin typeface="Lucida Console" pitchFamily="49" charset="0"/>
              </a:rPr>
              <a:t>SpringBootApplication</a:t>
            </a:r>
            <a:endParaRPr lang="en-GB" sz="1200" dirty="0">
              <a:latin typeface="Lucida Console" pitchFamily="49" charset="0"/>
            </a:endParaRPr>
          </a:p>
          <a:p>
            <a:pPr defTabSz="739775">
              <a:defRPr/>
            </a:pPr>
            <a:r>
              <a:rPr lang="en-GB" sz="1200" dirty="0">
                <a:latin typeface="Lucida Console" pitchFamily="49" charset="0"/>
              </a:rPr>
              <a:t>public class </a:t>
            </a:r>
            <a:r>
              <a:rPr lang="en-GB" sz="1200" dirty="0" err="1">
                <a:latin typeface="Lucida Console" pitchFamily="49" charset="0"/>
              </a:rPr>
              <a:t>DemoSpringBootHelloWorldApplication</a:t>
            </a:r>
            <a:r>
              <a:rPr lang="en-GB" sz="1200" dirty="0">
                <a:latin typeface="Lucida Console" pitchFamily="49" charset="0"/>
              </a:rPr>
              <a:t> {</a:t>
            </a:r>
          </a:p>
          <a:p>
            <a:pPr defTabSz="739775">
              <a:defRPr/>
            </a:pPr>
            <a:endParaRPr lang="en-GB" sz="1200" dirty="0">
              <a:latin typeface="Lucida Console" pitchFamily="49" charset="0"/>
            </a:endParaRPr>
          </a:p>
          <a:p>
            <a:pPr defTabSz="739775">
              <a:defRPr/>
            </a:pPr>
            <a:r>
              <a:rPr lang="en-GB" sz="1200" dirty="0">
                <a:latin typeface="Lucida Console" pitchFamily="49" charset="0"/>
              </a:rPr>
              <a:t>    public static void main(String[] </a:t>
            </a:r>
            <a:r>
              <a:rPr lang="en-GB" sz="1200" dirty="0" err="1">
                <a:latin typeface="Lucida Console" pitchFamily="49" charset="0"/>
              </a:rPr>
              <a:t>args</a:t>
            </a:r>
            <a:r>
              <a:rPr lang="en-GB" sz="1200" dirty="0">
                <a:latin typeface="Lucida Console" pitchFamily="49" charset="0"/>
              </a:rPr>
              <a:t>) {</a:t>
            </a:r>
          </a:p>
          <a:p>
            <a:pPr defTabSz="739775">
              <a:defRPr/>
            </a:pPr>
            <a:r>
              <a:rPr lang="en-GB" sz="1200" dirty="0">
                <a:latin typeface="Lucida Console" pitchFamily="49" charset="0"/>
              </a:rPr>
              <a:t>        </a:t>
            </a:r>
            <a:r>
              <a:rPr lang="en-GB" sz="1200" dirty="0" err="1">
                <a:latin typeface="Lucida Console" pitchFamily="49" charset="0"/>
              </a:rPr>
              <a:t>SpringApplication.run</a:t>
            </a:r>
            <a:r>
              <a:rPr lang="en-GB" sz="1200" dirty="0">
                <a:latin typeface="Lucida Console" pitchFamily="49" charset="0"/>
              </a:rPr>
              <a:t>(</a:t>
            </a:r>
            <a:r>
              <a:rPr lang="en-GB" sz="1200" dirty="0" err="1">
                <a:latin typeface="Lucida Console" pitchFamily="49" charset="0"/>
              </a:rPr>
              <a:t>DemoSpringBootHelloWorldApplication.class</a:t>
            </a:r>
            <a:r>
              <a:rPr lang="en-GB" sz="1200" dirty="0">
                <a:latin typeface="Lucida Console" pitchFamily="49" charset="0"/>
              </a:rPr>
              <a:t>, </a:t>
            </a:r>
            <a:r>
              <a:rPr lang="en-GB" sz="1200" dirty="0" err="1">
                <a:latin typeface="Lucida Console" pitchFamily="49" charset="0"/>
              </a:rPr>
              <a:t>args</a:t>
            </a:r>
            <a:r>
              <a:rPr lang="en-GB" sz="1200" dirty="0">
                <a:latin typeface="Lucida Console" pitchFamily="49" charset="0"/>
              </a:rPr>
              <a:t>);</a:t>
            </a:r>
          </a:p>
          <a:p>
            <a:pPr defTabSz="739775">
              <a:defRPr/>
            </a:pPr>
            <a:r>
              <a:rPr lang="en-GB" sz="1200" dirty="0">
                <a:latin typeface="Lucida Console" pitchFamily="49" charset="0"/>
              </a:rPr>
              <a:t>    }</a:t>
            </a:r>
          </a:p>
          <a:p>
            <a:pPr defTabSz="739775">
              <a:defRPr/>
            </a:pPr>
            <a:r>
              <a:rPr lang="en-GB" sz="1200" dirty="0">
                <a:latin typeface="Lucida Console" pitchFamily="49" charset="0"/>
              </a:rPr>
              <a:t>}</a:t>
            </a:r>
          </a:p>
        </p:txBody>
      </p:sp>
    </p:spTree>
    <p:extLst>
      <p:ext uri="{BB962C8B-B14F-4D97-AF65-F5344CB8AC3E}">
        <p14:creationId xmlns:p14="http://schemas.microsoft.com/office/powerpoint/2010/main" val="330217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noFill/>
        </p:spPr>
        <p:txBody>
          <a:bodyPr/>
          <a:lstStyle/>
          <a:p>
            <a:pPr eaLnBrk="1" hangingPunct="1"/>
            <a:r>
              <a:rPr lang="en-GB"/>
              <a:t>You can run the application as a regular Java application, as normal</a:t>
            </a:r>
          </a:p>
          <a:p>
            <a:pPr lvl="1" eaLnBrk="1" hangingPunct="1"/>
            <a:r>
              <a:rPr lang="en-GB"/>
              <a:t>Automatically runs Tomcat within the JVM</a:t>
            </a:r>
            <a:endParaRPr lang="en-US" dirty="0"/>
          </a:p>
        </p:txBody>
      </p:sp>
      <p:sp>
        <p:nvSpPr>
          <p:cNvPr id="14339" name="Rectangle 2"/>
          <p:cNvSpPr>
            <a:spLocks noGrp="1" noChangeArrowheads="1"/>
          </p:cNvSpPr>
          <p:nvPr>
            <p:ph type="title"/>
          </p:nvPr>
        </p:nvSpPr>
        <p:spPr/>
        <p:txBody>
          <a:bodyPr/>
          <a:lstStyle/>
          <a:p>
            <a:pPr eaLnBrk="1" hangingPunct="1"/>
            <a:r>
              <a:rPr lang="en-GB" sz="3400" dirty="0">
                <a:sym typeface="Wingdings" pitchFamily="2" charset="2"/>
              </a:rPr>
              <a:t>Running the Application</a:t>
            </a:r>
          </a:p>
        </p:txBody>
      </p:sp>
      <p:sp>
        <p:nvSpPr>
          <p:cNvPr id="14338" name="Footer Placeholder 3"/>
          <p:cNvSpPr>
            <a:spLocks noGrp="1"/>
          </p:cNvSpPr>
          <p:nvPr>
            <p:ph type="ftr" sz="quarter" idx="10"/>
          </p:nvPr>
        </p:nvSpPr>
        <p:spPr>
          <a:noFill/>
        </p:spPr>
        <p:txBody>
          <a:bodyPr/>
          <a:lstStyle/>
          <a:p>
            <a:fld id="{00D558F2-739A-4789-8ED6-B76639B5A1BA}" type="slidenum">
              <a:rPr lang="en-GB" smtClean="0"/>
              <a:pPr/>
              <a:t>21</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37" y="2850026"/>
            <a:ext cx="8454118" cy="1783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40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4"/>
          <p:cNvSpPr>
            <a:spLocks noGrp="1" noChangeArrowheads="1"/>
          </p:cNvSpPr>
          <p:nvPr>
            <p:ph type="title"/>
          </p:nvPr>
        </p:nvSpPr>
        <p:spPr/>
        <p:txBody>
          <a:bodyPr/>
          <a:lstStyle/>
          <a:p>
            <a:pPr eaLnBrk="1" hangingPunct="1"/>
            <a:r>
              <a:rPr lang="en-US" sz="3400"/>
              <a:t>Any Questions?</a:t>
            </a:r>
            <a:endParaRPr lang="en-GB" sz="3400"/>
          </a:p>
        </p:txBody>
      </p:sp>
      <p:sp>
        <p:nvSpPr>
          <p:cNvPr id="4" name="Footer Placeholder 3"/>
          <p:cNvSpPr>
            <a:spLocks noGrp="1"/>
          </p:cNvSpPr>
          <p:nvPr>
            <p:ph type="ftr" sz="quarter" idx="10"/>
          </p:nvPr>
        </p:nvSpPr>
        <p:spPr/>
        <p:txBody>
          <a:bodyPr/>
          <a:lstStyle/>
          <a:p>
            <a:pPr>
              <a:defRPr/>
            </a:pPr>
            <a:fld id="{1B4F8964-C663-44D6-87BC-94513097FC9B}" type="slidenum">
              <a:rPr lang="en-GB"/>
              <a:pPr>
                <a:defRPr/>
              </a:pPr>
              <a:t>22</a:t>
            </a:fld>
            <a:endParaRPr lang="en-GB"/>
          </a:p>
        </p:txBody>
      </p:sp>
      <p:grpSp>
        <p:nvGrpSpPr>
          <p:cNvPr id="62468" name="Group 5"/>
          <p:cNvGrpSpPr>
            <a:grpSpLocks noChangeAspect="1"/>
          </p:cNvGrpSpPr>
          <p:nvPr/>
        </p:nvGrpSpPr>
        <p:grpSpPr bwMode="auto">
          <a:xfrm>
            <a:off x="2359025" y="1860550"/>
            <a:ext cx="4121150" cy="4040188"/>
            <a:chOff x="1332" y="995"/>
            <a:chExt cx="2685" cy="2633"/>
          </a:xfrm>
        </p:grpSpPr>
        <p:sp>
          <p:nvSpPr>
            <p:cNvPr id="62469"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62470"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2471"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2472"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2473"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2474"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Tree>
    <p:extLst>
      <p:ext uri="{BB962C8B-B14F-4D97-AF65-F5344CB8AC3E}">
        <p14:creationId xmlns:p14="http://schemas.microsoft.com/office/powerpoint/2010/main" val="1951903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Grp="1" noChangeArrowheads="1"/>
          </p:cNvSpPr>
          <p:nvPr>
            <p:ph idx="1"/>
          </p:nvPr>
        </p:nvSpPr>
        <p:spPr>
          <a:xfrm>
            <a:off x="2569464" y="1196975"/>
            <a:ext cx="6323711" cy="4935538"/>
          </a:xfrm>
        </p:spPr>
        <p:txBody>
          <a:bodyPr/>
          <a:lstStyle/>
          <a:p>
            <a:pPr eaLnBrk="1" hangingPunct="1"/>
            <a:r>
              <a:rPr lang="en-GB">
                <a:sym typeface="Wingdings" pitchFamily="2" charset="2"/>
              </a:rPr>
              <a:t>Use STS to create a Spring Boot web app</a:t>
            </a:r>
          </a:p>
          <a:p>
            <a:pPr lvl="1" eaLnBrk="1" hangingPunct="1"/>
            <a:endParaRPr lang="en-GB">
              <a:sym typeface="Wingdings" pitchFamily="2" charset="2"/>
            </a:endParaRPr>
          </a:p>
          <a:p>
            <a:pPr eaLnBrk="1" hangingPunct="1"/>
            <a:r>
              <a:rPr lang="en-GB">
                <a:sym typeface="Wingdings" pitchFamily="2" charset="2"/>
              </a:rPr>
              <a:t>Add some static content</a:t>
            </a:r>
          </a:p>
          <a:p>
            <a:pPr lvl="1" eaLnBrk="1" hangingPunct="1"/>
            <a:r>
              <a:rPr lang="en-GB">
                <a:sym typeface="Wingdings" pitchFamily="2" charset="2"/>
              </a:rPr>
              <a:t>E.g. the "breakout" content (see previous lab)</a:t>
            </a:r>
          </a:p>
          <a:p>
            <a:pPr lvl="1" eaLnBrk="1" hangingPunct="1"/>
            <a:r>
              <a:rPr lang="en-GB">
                <a:sym typeface="Wingdings" pitchFamily="2" charset="2"/>
              </a:rPr>
              <a:t>Build/run the app and verify you can browse to the static content in a browser</a:t>
            </a:r>
          </a:p>
          <a:p>
            <a:pPr lvl="1" eaLnBrk="1" hangingPunct="1"/>
            <a:endParaRPr lang="en-GB">
              <a:sym typeface="Wingdings" pitchFamily="2" charset="2"/>
            </a:endParaRPr>
          </a:p>
          <a:p>
            <a:pPr eaLnBrk="1" hangingPunct="1"/>
            <a:r>
              <a:rPr lang="en-GB">
                <a:sym typeface="Wingdings" pitchFamily="2" charset="2"/>
              </a:rPr>
              <a:t>Add a simple REST controller</a:t>
            </a:r>
          </a:p>
          <a:p>
            <a:pPr lvl="1" eaLnBrk="1" hangingPunct="1"/>
            <a:r>
              <a:rPr lang="en-GB">
                <a:sym typeface="Wingdings" pitchFamily="2" charset="2"/>
              </a:rPr>
              <a:t>E.g. to return the current date/time</a:t>
            </a:r>
          </a:p>
          <a:p>
            <a:pPr lvl="1" eaLnBrk="1" hangingPunct="1"/>
            <a:r>
              <a:rPr lang="en-GB">
                <a:sym typeface="Wingdings" pitchFamily="2" charset="2"/>
              </a:rPr>
              <a:t>Build/run the app and verify you can consume the REST service in a browser</a:t>
            </a:r>
          </a:p>
          <a:p>
            <a:pPr lvl="1" eaLnBrk="1" hangingPunct="1"/>
            <a:endParaRPr lang="en-GB">
              <a:sym typeface="Wingdings" pitchFamily="2" charset="2"/>
            </a:endParaRPr>
          </a:p>
          <a:p>
            <a:pPr eaLnBrk="1" hangingPunct="1"/>
            <a:r>
              <a:rPr lang="en-GB">
                <a:sym typeface="Wingdings" pitchFamily="2" charset="2"/>
              </a:rPr>
              <a:t>Experiment setting various properties in the </a:t>
            </a:r>
            <a:r>
              <a:rPr lang="en-GB">
                <a:latin typeface="Lucida Console" panose="020B0609040504020204" pitchFamily="49" charset="0"/>
                <a:sym typeface="Wingdings" pitchFamily="2" charset="2"/>
              </a:rPr>
              <a:t>application.properties</a:t>
            </a:r>
            <a:r>
              <a:rPr lang="en-GB">
                <a:sym typeface="Wingdings" pitchFamily="2" charset="2"/>
              </a:rPr>
              <a:t> file</a:t>
            </a:r>
          </a:p>
        </p:txBody>
      </p:sp>
      <p:sp>
        <p:nvSpPr>
          <p:cNvPr id="62467" name="Rectangle 14"/>
          <p:cNvSpPr>
            <a:spLocks noGrp="1" noChangeArrowheads="1"/>
          </p:cNvSpPr>
          <p:nvPr>
            <p:ph type="title"/>
          </p:nvPr>
        </p:nvSpPr>
        <p:spPr/>
        <p:txBody>
          <a:bodyPr/>
          <a:lstStyle/>
          <a:p>
            <a:pPr eaLnBrk="1" hangingPunct="1"/>
            <a:r>
              <a:rPr lang="en-US" sz="3400"/>
              <a:t>Exercise</a:t>
            </a:r>
            <a:endParaRPr lang="en-GB" sz="3400"/>
          </a:p>
        </p:txBody>
      </p:sp>
      <p:sp>
        <p:nvSpPr>
          <p:cNvPr id="4" name="Footer Placeholder 3"/>
          <p:cNvSpPr>
            <a:spLocks noGrp="1"/>
          </p:cNvSpPr>
          <p:nvPr>
            <p:ph type="ftr" sz="quarter" idx="10"/>
          </p:nvPr>
        </p:nvSpPr>
        <p:spPr/>
        <p:txBody>
          <a:bodyPr/>
          <a:lstStyle/>
          <a:p>
            <a:pPr>
              <a:defRPr/>
            </a:pPr>
            <a:fld id="{1B4F8964-C663-44D6-87BC-94513097FC9B}" type="slidenum">
              <a:rPr lang="en-GB"/>
              <a:pPr>
                <a:defRPr/>
              </a:pPr>
              <a:t>23</a:t>
            </a:fld>
            <a:endParaRPr lang="en-GB"/>
          </a:p>
        </p:txBody>
      </p:sp>
      <p:sp>
        <p:nvSpPr>
          <p:cNvPr id="2" name="AutoShape 2" descr="Image result for spring boo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Image result for spring boot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285875"/>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61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a:sym typeface="Wingdings" pitchFamily="2" charset="2"/>
              </a:rPr>
              <a:t>Overview of </a:t>
            </a:r>
            <a:r>
              <a:rPr lang="en-GB"/>
              <a:t>Spring Initializr</a:t>
            </a:r>
          </a:p>
          <a:p>
            <a:pPr eaLnBrk="1" hangingPunct="1"/>
            <a:r>
              <a:rPr lang="en-GB">
                <a:sym typeface="Wingdings" pitchFamily="2" charset="2"/>
              </a:rPr>
              <a:t>Creating a web application</a:t>
            </a:r>
            <a:endParaRPr lang="en-GB"/>
          </a:p>
          <a:p>
            <a:pPr eaLnBrk="1" hangingPunct="1"/>
            <a:r>
              <a:rPr lang="en-GB">
                <a:sym typeface="Wingdings" pitchFamily="2" charset="2"/>
              </a:rPr>
              <a:t>Example web application</a:t>
            </a:r>
          </a:p>
          <a:p>
            <a:pPr eaLnBrk="1" hangingPunct="1"/>
            <a:r>
              <a:rPr lang="en-GB">
                <a:sym typeface="Wingdings" pitchFamily="2" charset="2"/>
              </a:rPr>
              <a:t>Pinging the web server</a:t>
            </a:r>
          </a:p>
          <a:p>
            <a:pPr eaLnBrk="1" hangingPunct="1"/>
            <a:endParaRPr lang="en-GB" dirty="0">
              <a:sym typeface="Wingdings" pitchFamily="2" charset="2"/>
            </a:endParaRPr>
          </a:p>
        </p:txBody>
      </p:sp>
      <p:sp>
        <p:nvSpPr>
          <p:cNvPr id="271364" name="Rectangle 4"/>
          <p:cNvSpPr>
            <a:spLocks noGrp="1" noChangeArrowheads="1"/>
          </p:cNvSpPr>
          <p:nvPr>
            <p:ph type="title"/>
          </p:nvPr>
        </p:nvSpPr>
        <p:spPr/>
        <p:txBody>
          <a:bodyPr/>
          <a:lstStyle/>
          <a:p>
            <a:pPr eaLnBrk="1" hangingPunct="1"/>
            <a:r>
              <a:rPr lang="en-GB" sz="3400" dirty="0"/>
              <a:t>1. Creating an App using Spring </a:t>
            </a:r>
            <a:r>
              <a:rPr lang="en-GB" sz="3400" dirty="0" err="1"/>
              <a:t>Initializr</a:t>
            </a:r>
            <a:endParaRPr lang="en-GB" sz="3400" dirty="0"/>
          </a:p>
        </p:txBody>
      </p:sp>
      <p:sp>
        <p:nvSpPr>
          <p:cNvPr id="9218" name="Footer Placeholder 3"/>
          <p:cNvSpPr>
            <a:spLocks noGrp="1"/>
          </p:cNvSpPr>
          <p:nvPr>
            <p:ph type="ftr" sz="quarter" idx="10"/>
          </p:nvPr>
        </p:nvSpPr>
        <p:spPr>
          <a:noFill/>
        </p:spPr>
        <p:txBody>
          <a:bodyPr/>
          <a:lstStyle/>
          <a:p>
            <a:fld id="{247F4300-B350-40E5-BD03-B3760D31E6AE}" type="slidenum">
              <a:rPr lang="en-GB" smtClean="0"/>
              <a:pPr/>
              <a:t>3</a:t>
            </a:fld>
            <a:endParaRPr lang="en-GB"/>
          </a:p>
        </p:txBody>
      </p:sp>
    </p:spTree>
    <p:extLst>
      <p:ext uri="{BB962C8B-B14F-4D97-AF65-F5344CB8AC3E}">
        <p14:creationId xmlns:p14="http://schemas.microsoft.com/office/powerpoint/2010/main" val="379232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a:t>Spring Initializr is a Web service from Pivotal, to help you generate a Spring Boot app</a:t>
            </a:r>
          </a:p>
          <a:p>
            <a:pPr lvl="1" eaLnBrk="1" hangingPunct="1"/>
            <a:r>
              <a:rPr lang="en-GB"/>
              <a:t>Accessible via https://start.spring.io</a:t>
            </a:r>
          </a:p>
          <a:p>
            <a:pPr lvl="1" eaLnBrk="1" hangingPunct="1"/>
            <a:endParaRPr lang="en-GB"/>
          </a:p>
          <a:p>
            <a:pPr eaLnBrk="1" hangingPunct="1"/>
            <a:r>
              <a:rPr lang="en-GB"/>
              <a:t>Spring Initializr displays a Web page, where you specify details for your Spring Boot app</a:t>
            </a:r>
          </a:p>
          <a:p>
            <a:pPr lvl="1" eaLnBrk="1" hangingPunct="1"/>
            <a:r>
              <a:rPr lang="en-GB"/>
              <a:t>E.g. Maven dependencies, packaging, etc.</a:t>
            </a:r>
          </a:p>
          <a:p>
            <a:pPr lvl="1" eaLnBrk="1" hangingPunct="1"/>
            <a:r>
              <a:rPr lang="en-GB"/>
              <a:t>Then click "Generate Project", to generate the app as a zip file</a:t>
            </a:r>
          </a:p>
          <a:p>
            <a:pPr lvl="1" eaLnBrk="1" hangingPunct="1"/>
            <a:r>
              <a:rPr lang="en-GB"/>
              <a:t>See next slide for an example</a:t>
            </a:r>
          </a:p>
          <a:p>
            <a:pPr lvl="1" eaLnBrk="1" hangingPunct="1"/>
            <a:endParaRPr lang="en-GB"/>
          </a:p>
          <a:p>
            <a:pPr eaLnBrk="1" hangingPunct="1"/>
            <a:r>
              <a:rPr lang="en-GB"/>
              <a:t>Note:</a:t>
            </a:r>
          </a:p>
          <a:p>
            <a:pPr lvl="1" eaLnBrk="1" hangingPunct="1"/>
            <a:r>
              <a:rPr lang="en-GB"/>
              <a:t>Spring Initializr is what Spring CLI uses under the covers, to generate a Spring Boot app based on command-line options</a:t>
            </a:r>
            <a:endParaRPr lang="en-GB" dirty="0"/>
          </a:p>
        </p:txBody>
      </p:sp>
      <p:sp>
        <p:nvSpPr>
          <p:cNvPr id="10243" name="Rectangle 3"/>
          <p:cNvSpPr>
            <a:spLocks noGrp="1" noChangeArrowheads="1"/>
          </p:cNvSpPr>
          <p:nvPr>
            <p:ph type="title"/>
          </p:nvPr>
        </p:nvSpPr>
        <p:spPr/>
        <p:txBody>
          <a:bodyPr/>
          <a:lstStyle/>
          <a:p>
            <a:pPr eaLnBrk="1" hangingPunct="1"/>
            <a:r>
              <a:rPr lang="en-GB" sz="3400">
                <a:sym typeface="Wingdings" pitchFamily="2" charset="2"/>
              </a:rPr>
              <a:t>Overview of </a:t>
            </a:r>
            <a:r>
              <a:rPr lang="en-GB" sz="3600"/>
              <a:t>Spring Initializr</a:t>
            </a:r>
            <a:endParaRPr lang="en-GB" sz="3400" dirty="0">
              <a:sym typeface="Wingdings" pitchFamily="2" charset="2"/>
            </a:endParaRP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4</a:t>
            </a:fld>
            <a:endParaRPr lang="en-GB"/>
          </a:p>
        </p:txBody>
      </p:sp>
    </p:spTree>
    <p:extLst>
      <p:ext uri="{BB962C8B-B14F-4D97-AF65-F5344CB8AC3E}">
        <p14:creationId xmlns:p14="http://schemas.microsoft.com/office/powerpoint/2010/main" val="294643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a:sym typeface="Wingdings" pitchFamily="2" charset="2"/>
              </a:rPr>
              <a:t>Here's the simple version of the Spring Initializr web page</a:t>
            </a:r>
            <a:endParaRPr lang="en-GB" dirty="0"/>
          </a:p>
        </p:txBody>
      </p:sp>
      <p:sp>
        <p:nvSpPr>
          <p:cNvPr id="10243" name="Rectangle 3"/>
          <p:cNvSpPr>
            <a:spLocks noGrp="1" noChangeArrowheads="1"/>
          </p:cNvSpPr>
          <p:nvPr>
            <p:ph type="title"/>
          </p:nvPr>
        </p:nvSpPr>
        <p:spPr/>
        <p:txBody>
          <a:bodyPr/>
          <a:lstStyle/>
          <a:p>
            <a:pPr eaLnBrk="1" hangingPunct="1"/>
            <a:r>
              <a:rPr lang="en-GB" sz="3400" dirty="0">
                <a:sym typeface="Wingdings" pitchFamily="2" charset="2"/>
              </a:rPr>
              <a:t>Creating a Web Application (1 of 3)</a:t>
            </a: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5</a:t>
            </a:fld>
            <a:endParaRPr lang="en-GB"/>
          </a:p>
        </p:txBody>
      </p:sp>
      <p:pic>
        <p:nvPicPr>
          <p:cNvPr id="4" name="Picture 3" descr="Graphical user interface, text, application&#10;&#10;Description automatically generated">
            <a:extLst>
              <a:ext uri="{FF2B5EF4-FFF2-40B4-BE49-F238E27FC236}">
                <a16:creationId xmlns:a16="http://schemas.microsoft.com/office/drawing/2014/main" id="{05CED566-7BE7-564F-83F3-03A47DDB8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70" y="1769792"/>
            <a:ext cx="8161130" cy="4805291"/>
          </a:xfrm>
          <a:prstGeom prst="rect">
            <a:avLst/>
          </a:prstGeom>
        </p:spPr>
      </p:pic>
    </p:spTree>
    <p:extLst>
      <p:ext uri="{BB962C8B-B14F-4D97-AF65-F5344CB8AC3E}">
        <p14:creationId xmlns:p14="http://schemas.microsoft.com/office/powerpoint/2010/main" val="11662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dirty="0">
                <a:sym typeface="Wingdings" pitchFamily="2" charset="2"/>
              </a:rPr>
              <a:t>Choose project specific configuration, Add dependencies, generate project and extract</a:t>
            </a:r>
            <a:endParaRPr lang="en-GB" dirty="0"/>
          </a:p>
        </p:txBody>
      </p:sp>
      <p:sp>
        <p:nvSpPr>
          <p:cNvPr id="10243" name="Rectangle 3"/>
          <p:cNvSpPr>
            <a:spLocks noGrp="1" noChangeArrowheads="1"/>
          </p:cNvSpPr>
          <p:nvPr>
            <p:ph type="title"/>
          </p:nvPr>
        </p:nvSpPr>
        <p:spPr/>
        <p:txBody>
          <a:bodyPr/>
          <a:lstStyle/>
          <a:p>
            <a:pPr eaLnBrk="1" hangingPunct="1"/>
            <a:r>
              <a:rPr lang="en-GB" sz="3400" dirty="0">
                <a:sym typeface="Wingdings" pitchFamily="2" charset="2"/>
              </a:rPr>
              <a:t>Creating a Web Application(2 of 2)</a:t>
            </a: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6</a:t>
            </a:fld>
            <a:endParaRPr lang="en-GB"/>
          </a:p>
        </p:txBody>
      </p:sp>
      <p:pic>
        <p:nvPicPr>
          <p:cNvPr id="3" name="Picture 2" descr="Graphical user interface, text, application&#10;&#10;Description automatically generated">
            <a:extLst>
              <a:ext uri="{FF2B5EF4-FFF2-40B4-BE49-F238E27FC236}">
                <a16:creationId xmlns:a16="http://schemas.microsoft.com/office/drawing/2014/main" id="{AC0EBBD7-385F-A84D-8AA2-CC9454DE8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21" y="1971830"/>
            <a:ext cx="4144617" cy="2225578"/>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7211311F-8D57-FD4D-9EAA-E83F53DEC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86" y="4331369"/>
            <a:ext cx="4263886" cy="2375382"/>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5410EF24-72B3-C841-AA00-08EA14F062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5864" y="1979613"/>
            <a:ext cx="3672785" cy="4619970"/>
          </a:xfrm>
          <a:prstGeom prst="rect">
            <a:avLst/>
          </a:prstGeom>
        </p:spPr>
      </p:pic>
    </p:spTree>
    <p:extLst>
      <p:ext uri="{BB962C8B-B14F-4D97-AF65-F5344CB8AC3E}">
        <p14:creationId xmlns:p14="http://schemas.microsoft.com/office/powerpoint/2010/main" val="179251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a:noFill/>
        </p:spPr>
        <p:txBody>
          <a:bodyPr/>
          <a:lstStyle/>
          <a:p>
            <a:pPr eaLnBrk="1" hangingPunct="1"/>
            <a:r>
              <a:rPr lang="en-GB" dirty="0">
                <a:sym typeface="Wingdings" pitchFamily="2" charset="2"/>
              </a:rPr>
              <a:t>The application is the same as if you’d used Spring CLI</a:t>
            </a:r>
          </a:p>
          <a:p>
            <a:pPr lvl="1" eaLnBrk="1" hangingPunct="1"/>
            <a:r>
              <a:rPr lang="en-GB" dirty="0">
                <a:sym typeface="Wingdings" pitchFamily="2" charset="2"/>
              </a:rPr>
              <a:t>Same project structure, same code artifacts etc.</a:t>
            </a:r>
          </a:p>
          <a:p>
            <a:pPr lvl="1" eaLnBrk="1" hangingPunct="1"/>
            <a:endParaRPr lang="en-GB" dirty="0">
              <a:sym typeface="Wingdings" pitchFamily="2" charset="2"/>
            </a:endParaRPr>
          </a:p>
          <a:p>
            <a:pPr eaLnBrk="1" hangingPunct="1"/>
            <a:r>
              <a:rPr lang="en-GB" dirty="0">
                <a:sym typeface="Wingdings" pitchFamily="2" charset="2"/>
              </a:rPr>
              <a:t>You can add a simple </a:t>
            </a:r>
            <a:r>
              <a:rPr lang="en-GB" dirty="0" err="1">
                <a:latin typeface="Lucida Console" panose="020B0609040504020204" pitchFamily="49" charset="0"/>
                <a:sym typeface="Wingdings" pitchFamily="2" charset="2"/>
              </a:rPr>
              <a:t>index.html</a:t>
            </a:r>
            <a:r>
              <a:rPr lang="en-GB" dirty="0">
                <a:sym typeface="Wingdings" pitchFamily="2" charset="2"/>
              </a:rPr>
              <a:t> </a:t>
            </a:r>
          </a:p>
          <a:p>
            <a:pPr lvl="1" eaLnBrk="1" hangingPunct="1"/>
            <a:r>
              <a:rPr lang="en-GB" dirty="0">
                <a:sym typeface="Wingdings" pitchFamily="2" charset="2"/>
              </a:rPr>
              <a:t>Put it in the </a:t>
            </a:r>
            <a:r>
              <a:rPr lang="en-GB" dirty="0">
                <a:latin typeface="Lucida Console" panose="020B0609040504020204" pitchFamily="49" charset="0"/>
                <a:sym typeface="Wingdings" pitchFamily="2" charset="2"/>
              </a:rPr>
              <a:t>resources\static</a:t>
            </a:r>
            <a:r>
              <a:rPr lang="en-GB" dirty="0">
                <a:latin typeface="+mj-lt"/>
                <a:sym typeface="Wingdings" pitchFamily="2" charset="2"/>
              </a:rPr>
              <a:t> folder</a:t>
            </a:r>
          </a:p>
          <a:p>
            <a:pPr lvl="1" eaLnBrk="1" hangingPunct="1"/>
            <a:endParaRPr lang="en-GB" dirty="0">
              <a:sym typeface="Wingdings" pitchFamily="2" charset="2"/>
            </a:endParaRPr>
          </a:p>
          <a:p>
            <a:pPr eaLnBrk="1" hangingPunct="1"/>
            <a:r>
              <a:rPr lang="en-GB" dirty="0">
                <a:sym typeface="Wingdings" pitchFamily="2" charset="2"/>
              </a:rPr>
              <a:t>You can specify the server port</a:t>
            </a:r>
          </a:p>
          <a:p>
            <a:pPr lvl="1" eaLnBrk="1" hangingPunct="1"/>
            <a:r>
              <a:rPr lang="en-GB" dirty="0">
                <a:sym typeface="Wingdings" pitchFamily="2" charset="2"/>
              </a:rPr>
              <a:t>Edit </a:t>
            </a:r>
            <a:r>
              <a:rPr lang="en-GB" dirty="0" err="1">
                <a:latin typeface="Lucida Console" panose="020B0609040504020204" pitchFamily="49" charset="0"/>
                <a:sym typeface="Wingdings" pitchFamily="2" charset="2"/>
              </a:rPr>
              <a:t>src</a:t>
            </a:r>
            <a:r>
              <a:rPr lang="en-GB" dirty="0">
                <a:latin typeface="Lucida Console" panose="020B0609040504020204" pitchFamily="49" charset="0"/>
                <a:sym typeface="Wingdings" pitchFamily="2" charset="2"/>
              </a:rPr>
              <a:t>\main\resources\</a:t>
            </a:r>
            <a:r>
              <a:rPr lang="en-GB" dirty="0" err="1">
                <a:latin typeface="Lucida Console" panose="020B0609040504020204" pitchFamily="49" charset="0"/>
                <a:sym typeface="Wingdings" pitchFamily="2" charset="2"/>
              </a:rPr>
              <a:t>application.properties</a:t>
            </a:r>
            <a:endParaRPr lang="en-GB" dirty="0">
              <a:latin typeface="Lucida Console" panose="020B0609040504020204" pitchFamily="49" charset="0"/>
              <a:sym typeface="Wingdings" pitchFamily="2" charset="2"/>
            </a:endParaRPr>
          </a:p>
          <a:p>
            <a:pPr lvl="1" eaLnBrk="1" hangingPunct="1"/>
            <a:r>
              <a:rPr lang="en-GB" dirty="0" err="1">
                <a:latin typeface="Lucida Console" panose="020B0609040504020204" pitchFamily="49" charset="0"/>
                <a:sym typeface="Wingdings" pitchFamily="2" charset="2"/>
              </a:rPr>
              <a:t>Server.port</a:t>
            </a:r>
            <a:r>
              <a:rPr lang="en-GB" dirty="0">
                <a:latin typeface="Lucida Console" panose="020B0609040504020204" pitchFamily="49" charset="0"/>
                <a:sym typeface="Wingdings" pitchFamily="2" charset="2"/>
              </a:rPr>
              <a:t>=8081</a:t>
            </a:r>
          </a:p>
          <a:p>
            <a:pPr lvl="1" eaLnBrk="1" hangingPunct="1"/>
            <a:endParaRPr lang="en-GB" dirty="0">
              <a:sym typeface="Wingdings" pitchFamily="2" charset="2"/>
            </a:endParaRPr>
          </a:p>
          <a:p>
            <a:pPr eaLnBrk="1" hangingPunct="1"/>
            <a:r>
              <a:rPr lang="en-GB" dirty="0">
                <a:sym typeface="Wingdings" pitchFamily="2" charset="2"/>
              </a:rPr>
              <a:t>You can run the app via Maven, as before</a:t>
            </a:r>
          </a:p>
          <a:p>
            <a:pPr lvl="1" eaLnBrk="1" hangingPunct="1"/>
            <a:endParaRPr lang="en-GB" dirty="0">
              <a:sym typeface="Wingdings" pitchFamily="2" charset="2"/>
            </a:endParaRPr>
          </a:p>
          <a:p>
            <a:pPr lvl="1" eaLnBrk="1" hangingPunct="1"/>
            <a:endParaRPr lang="en-GB" dirty="0">
              <a:sym typeface="Wingdings" pitchFamily="2" charset="2"/>
            </a:endParaRPr>
          </a:p>
        </p:txBody>
      </p:sp>
      <p:sp>
        <p:nvSpPr>
          <p:cNvPr id="10243" name="Rectangle 3"/>
          <p:cNvSpPr>
            <a:spLocks noGrp="1" noChangeArrowheads="1"/>
          </p:cNvSpPr>
          <p:nvPr>
            <p:ph type="title"/>
          </p:nvPr>
        </p:nvSpPr>
        <p:spPr/>
        <p:txBody>
          <a:bodyPr/>
          <a:lstStyle/>
          <a:p>
            <a:pPr eaLnBrk="1" hangingPunct="1"/>
            <a:r>
              <a:rPr lang="en-GB" sz="3400">
                <a:sym typeface="Wingdings" pitchFamily="2" charset="2"/>
              </a:rPr>
              <a:t>Example Web Application</a:t>
            </a:r>
            <a:endParaRPr lang="en-GB" sz="3400" dirty="0">
              <a:sym typeface="Wingdings" pitchFamily="2" charset="2"/>
            </a:endParaRPr>
          </a:p>
        </p:txBody>
      </p:sp>
      <p:sp>
        <p:nvSpPr>
          <p:cNvPr id="10242" name="Footer Placeholder 3"/>
          <p:cNvSpPr>
            <a:spLocks noGrp="1"/>
          </p:cNvSpPr>
          <p:nvPr>
            <p:ph type="ftr" sz="quarter" idx="10"/>
          </p:nvPr>
        </p:nvSpPr>
        <p:spPr>
          <a:noFill/>
        </p:spPr>
        <p:txBody>
          <a:bodyPr/>
          <a:lstStyle/>
          <a:p>
            <a:fld id="{957B545F-AF7F-4515-89A6-0A4054BC5158}" type="slidenum">
              <a:rPr lang="en-GB" smtClean="0"/>
              <a:pPr/>
              <a:t>7</a:t>
            </a:fld>
            <a:endParaRPr lang="en-GB"/>
          </a:p>
        </p:txBody>
      </p:sp>
      <p:sp>
        <p:nvSpPr>
          <p:cNvPr id="8" name="TextBox 7"/>
          <p:cNvSpPr txBox="1"/>
          <p:nvPr/>
        </p:nvSpPr>
        <p:spPr>
          <a:xfrm>
            <a:off x="855664" y="5411674"/>
            <a:ext cx="7742646" cy="338554"/>
          </a:xfrm>
          <a:prstGeom prst="rect">
            <a:avLst/>
          </a:prstGeom>
          <a:solidFill>
            <a:schemeClr val="tx1"/>
          </a:solidFill>
        </p:spPr>
        <p:txBody>
          <a:bodyPr wrap="square" rtlCol="0">
            <a:spAutoFit/>
          </a:bodyPr>
          <a:lstStyle/>
          <a:p>
            <a:r>
              <a:rPr lang="en-GB">
                <a:solidFill>
                  <a:schemeClr val="bg1"/>
                </a:solidFill>
                <a:latin typeface="Lucida Console" panose="020B0609040504020204" pitchFamily="49" charset="0"/>
                <a:cs typeface="Courier New" pitchFamily="49" charset="0"/>
              </a:rPr>
              <a:t>mvn spring-boot:run</a:t>
            </a:r>
            <a:endParaRPr lang="en-GB" dirty="0">
              <a:solidFill>
                <a:schemeClr val="bg1"/>
              </a:solidFill>
              <a:latin typeface="Lucida Console" panose="020B0609040504020204" pitchFamily="49" charset="0"/>
              <a:cs typeface="Courier New" pitchFamily="49" charset="0"/>
            </a:endParaRPr>
          </a:p>
        </p:txBody>
      </p:sp>
      <p:pic>
        <p:nvPicPr>
          <p:cNvPr id="3" name="Picture 2" descr="Text&#10;&#10;Description automatically generated">
            <a:extLst>
              <a:ext uri="{FF2B5EF4-FFF2-40B4-BE49-F238E27FC236}">
                <a16:creationId xmlns:a16="http://schemas.microsoft.com/office/drawing/2014/main" id="{B1BA332D-33FA-6B41-8004-DC9049C77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726" y="1997765"/>
            <a:ext cx="2774584" cy="2096363"/>
          </a:xfrm>
          <a:prstGeom prst="rect">
            <a:avLst/>
          </a:prstGeom>
        </p:spPr>
      </p:pic>
    </p:spTree>
    <p:extLst>
      <p:ext uri="{BB962C8B-B14F-4D97-AF65-F5344CB8AC3E}">
        <p14:creationId xmlns:p14="http://schemas.microsoft.com/office/powerpoint/2010/main" val="275053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p:txBody>
          <a:bodyPr/>
          <a:lstStyle/>
          <a:p>
            <a:pPr eaLnBrk="1" hangingPunct="1"/>
            <a:r>
              <a:rPr lang="en-GB">
                <a:sym typeface="Wingdings" pitchFamily="2" charset="2"/>
              </a:rPr>
              <a:t>Open a browser and navigate to http://localhost:8081</a:t>
            </a:r>
          </a:p>
          <a:p>
            <a:pPr lvl="1" eaLnBrk="1" hangingPunct="1"/>
            <a:r>
              <a:rPr lang="en-GB">
                <a:sym typeface="Wingdings" pitchFamily="2" charset="2"/>
              </a:rPr>
              <a:t>Renders index.html, because this is a default filename</a:t>
            </a:r>
            <a:endParaRPr lang="en-GB" dirty="0">
              <a:sym typeface="Wingdings" pitchFamily="2" charset="2"/>
            </a:endParaRPr>
          </a:p>
        </p:txBody>
      </p:sp>
      <p:sp>
        <p:nvSpPr>
          <p:cNvPr id="10243" name="Rectangle 3"/>
          <p:cNvSpPr>
            <a:spLocks noGrp="1" noChangeArrowheads="1"/>
          </p:cNvSpPr>
          <p:nvPr>
            <p:ph type="title"/>
          </p:nvPr>
        </p:nvSpPr>
        <p:spPr/>
        <p:txBody>
          <a:bodyPr/>
          <a:lstStyle/>
          <a:p>
            <a:r>
              <a:rPr lang="en-GB" sz="3400"/>
              <a:t>Pinging the Web Server</a:t>
            </a:r>
            <a:endParaRPr lang="en-GB" sz="3400" dirty="0">
              <a:sym typeface="Wingdings" pitchFamily="2" charset="2"/>
            </a:endParaRPr>
          </a:p>
        </p:txBody>
      </p:sp>
      <p:sp>
        <p:nvSpPr>
          <p:cNvPr id="10242" name="Footer Placeholder 3"/>
          <p:cNvSpPr>
            <a:spLocks noGrp="1"/>
          </p:cNvSpPr>
          <p:nvPr>
            <p:ph type="ftr" sz="quarter" idx="10"/>
          </p:nvPr>
        </p:nvSpPr>
        <p:spPr/>
        <p:txBody>
          <a:bodyPr/>
          <a:lstStyle/>
          <a:p>
            <a:fld id="{957B545F-AF7F-4515-89A6-0A4054BC5158}" type="slidenum">
              <a:rPr lang="en-GB" smtClean="0"/>
              <a:pPr/>
              <a:t>8</a:t>
            </a:fld>
            <a:endParaRPr lang="en-GB"/>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533" y="2108538"/>
            <a:ext cx="772477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63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idx="1"/>
          </p:nvPr>
        </p:nvSpPr>
        <p:spPr/>
        <p:txBody>
          <a:bodyPr/>
          <a:lstStyle/>
          <a:p>
            <a:r>
              <a:rPr lang="en-GB" dirty="0">
                <a:sym typeface="Wingdings" pitchFamily="2" charset="2"/>
              </a:rPr>
              <a:t>Open the downloaded project in </a:t>
            </a:r>
            <a:r>
              <a:rPr lang="en-GB" dirty="0"/>
              <a:t>IntelliJ IDEA</a:t>
            </a:r>
            <a:endParaRPr lang="en-GB" dirty="0">
              <a:sym typeface="Wingdings" pitchFamily="2" charset="2"/>
            </a:endParaRPr>
          </a:p>
          <a:p>
            <a:pPr lvl="1" eaLnBrk="1" hangingPunct="1"/>
            <a:endParaRPr lang="en-GB" dirty="0">
              <a:sym typeface="Wingdings" pitchFamily="2" charset="2"/>
            </a:endParaRPr>
          </a:p>
        </p:txBody>
      </p:sp>
      <p:sp>
        <p:nvSpPr>
          <p:cNvPr id="10243" name="Rectangle 3"/>
          <p:cNvSpPr>
            <a:spLocks noGrp="1" noChangeArrowheads="1"/>
          </p:cNvSpPr>
          <p:nvPr>
            <p:ph type="title"/>
          </p:nvPr>
        </p:nvSpPr>
        <p:spPr/>
        <p:txBody>
          <a:bodyPr/>
          <a:lstStyle/>
          <a:p>
            <a:r>
              <a:rPr lang="en-GB" sz="3400" dirty="0"/>
              <a:t>2. Work with an IDEA (IntelliJ IDEA)</a:t>
            </a:r>
            <a:endParaRPr lang="en-GB" sz="3400" dirty="0">
              <a:sym typeface="Wingdings" pitchFamily="2" charset="2"/>
            </a:endParaRPr>
          </a:p>
        </p:txBody>
      </p:sp>
      <p:sp>
        <p:nvSpPr>
          <p:cNvPr id="10242" name="Footer Placeholder 3"/>
          <p:cNvSpPr>
            <a:spLocks noGrp="1"/>
          </p:cNvSpPr>
          <p:nvPr>
            <p:ph type="ftr" sz="quarter" idx="10"/>
          </p:nvPr>
        </p:nvSpPr>
        <p:spPr/>
        <p:txBody>
          <a:bodyPr/>
          <a:lstStyle/>
          <a:p>
            <a:fld id="{957B545F-AF7F-4515-89A6-0A4054BC5158}" type="slidenum">
              <a:rPr lang="en-GB" smtClean="0"/>
              <a:pPr/>
              <a:t>9</a:t>
            </a:fld>
            <a:endParaRPr lang="en-GB"/>
          </a:p>
        </p:txBody>
      </p:sp>
      <p:pic>
        <p:nvPicPr>
          <p:cNvPr id="4" name="Picture 3" descr="A screenshot of a computer&#10;&#10;Description automatically generated with medium confidence">
            <a:extLst>
              <a:ext uri="{FF2B5EF4-FFF2-40B4-BE49-F238E27FC236}">
                <a16:creationId xmlns:a16="http://schemas.microsoft.com/office/drawing/2014/main" id="{4025BC0E-E078-EC45-9AFC-39A5C9122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12" y="1848678"/>
            <a:ext cx="4343158" cy="4497805"/>
          </a:xfrm>
          <a:prstGeom prst="rect">
            <a:avLst/>
          </a:prstGeom>
        </p:spPr>
      </p:pic>
      <p:pic>
        <p:nvPicPr>
          <p:cNvPr id="6" name="Picture 5" descr="Text&#10;&#10;Description automatically generated">
            <a:extLst>
              <a:ext uri="{FF2B5EF4-FFF2-40B4-BE49-F238E27FC236}">
                <a16:creationId xmlns:a16="http://schemas.microsoft.com/office/drawing/2014/main" id="{CFCC1E7E-02C7-8145-BEBD-25613D3D1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857206"/>
            <a:ext cx="4420945" cy="4497805"/>
          </a:xfrm>
          <a:prstGeom prst="rect">
            <a:avLst/>
          </a:prstGeom>
        </p:spPr>
      </p:pic>
      <p:sp>
        <p:nvSpPr>
          <p:cNvPr id="7" name="Rectangle 6">
            <a:extLst>
              <a:ext uri="{FF2B5EF4-FFF2-40B4-BE49-F238E27FC236}">
                <a16:creationId xmlns:a16="http://schemas.microsoft.com/office/drawing/2014/main" id="{BA869A40-874B-6147-B0C6-564DCD501712}"/>
              </a:ext>
            </a:extLst>
          </p:cNvPr>
          <p:cNvSpPr/>
          <p:nvPr/>
        </p:nvSpPr>
        <p:spPr bwMode="auto">
          <a:xfrm>
            <a:off x="4949687" y="2017643"/>
            <a:ext cx="576470" cy="188844"/>
          </a:xfrm>
          <a:prstGeom prst="rect">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FF0000"/>
              </a:solidFill>
              <a:effectLst/>
              <a:latin typeface="Lucida Console" pitchFamily="49" charset="0"/>
            </a:endParaRPr>
          </a:p>
        </p:txBody>
      </p:sp>
    </p:spTree>
    <p:extLst>
      <p:ext uri="{BB962C8B-B14F-4D97-AF65-F5344CB8AC3E}">
        <p14:creationId xmlns:p14="http://schemas.microsoft.com/office/powerpoint/2010/main" val="1729885831"/>
      </p:ext>
    </p:extLst>
  </p:cSld>
  <p:clrMapOvr>
    <a:masterClrMapping/>
  </p:clrMapOvr>
</p:sld>
</file>

<file path=ppt/theme/theme1.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ewSoft" id="{033E34DD-2F80-0748-8194-A3BDF14DDEED}" vid="{5CEFB84A-30F3-DE47-B8F5-7F4CAB8FF5A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2_Blends</Template>
  <TotalTime>44</TotalTime>
  <Words>1691</Words>
  <Application>Microsoft Macintosh PowerPoint</Application>
  <PresentationFormat>On-screen Show (4:3)</PresentationFormat>
  <Paragraphs>205</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Lucida Console</vt:lpstr>
      <vt:lpstr>Tahoma</vt:lpstr>
      <vt:lpstr>Wingdings</vt:lpstr>
      <vt:lpstr>2_Blends</vt:lpstr>
      <vt:lpstr>Spring Boot Development</vt:lpstr>
      <vt:lpstr>Contents</vt:lpstr>
      <vt:lpstr>1. Creating an App using Spring Initializr</vt:lpstr>
      <vt:lpstr>Overview of Spring Initializr</vt:lpstr>
      <vt:lpstr>Creating a Web Application (1 of 3)</vt:lpstr>
      <vt:lpstr>Creating a Web Application(2 of 2)</vt:lpstr>
      <vt:lpstr>Example Web Application</vt:lpstr>
      <vt:lpstr>Pinging the Web Server</vt:lpstr>
      <vt:lpstr>2. Work with an IDEA (IntelliJ IDEA)</vt:lpstr>
      <vt:lpstr>3. Implementing Application Functionality</vt:lpstr>
      <vt:lpstr>Editing Application Properties</vt:lpstr>
      <vt:lpstr>Restarting the Application </vt:lpstr>
      <vt:lpstr>Implementing a RESTful Web Service</vt:lpstr>
      <vt:lpstr>Testing the RESTful Web Service</vt:lpstr>
      <vt:lpstr>4. Creating an App using STS</vt:lpstr>
      <vt:lpstr>Overview of Spring Tool Suite</vt:lpstr>
      <vt:lpstr>Creating a Spring Boot Project (1 of 3)</vt:lpstr>
      <vt:lpstr>Creating a Spring Boot Project (2 of 3)</vt:lpstr>
      <vt:lpstr>Creating a Spring Boot Project (3 of 3)</vt:lpstr>
      <vt:lpstr>Reviewing the Generated Application Code</vt:lpstr>
      <vt:lpstr>Running the Application</vt:lpstr>
      <vt:lpstr>Any Questions?</vt:lpstr>
      <vt:lpstr>Exercise</vt:lpstr>
    </vt:vector>
  </TitlesOfParts>
  <Manager/>
  <Company>Newsoft Training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Development</dc:title>
  <dc:subject/>
  <dc:creator>Paul Hopkins</dc:creator>
  <cp:keywords/>
  <dc:description/>
  <cp:lastModifiedBy>Nilavalagan Sugumaran</cp:lastModifiedBy>
  <cp:revision>12</cp:revision>
  <cp:lastPrinted>2016-01-08T09:56:39Z</cp:lastPrinted>
  <dcterms:created xsi:type="dcterms:W3CDTF">2020-01-19T20:13:55Z</dcterms:created>
  <dcterms:modified xsi:type="dcterms:W3CDTF">2021-05-18T04:46:43Z</dcterms:modified>
  <cp:category/>
</cp:coreProperties>
</file>