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51"/>
  </p:notesMasterIdLst>
  <p:handoutMasterIdLst>
    <p:handoutMasterId r:id="rId52"/>
  </p:handoutMasterIdLst>
  <p:sldIdLst>
    <p:sldId id="256" r:id="rId2"/>
    <p:sldId id="271" r:id="rId3"/>
    <p:sldId id="353" r:id="rId4"/>
    <p:sldId id="515" r:id="rId5"/>
    <p:sldId id="516" r:id="rId6"/>
    <p:sldId id="540" r:id="rId7"/>
    <p:sldId id="577" r:id="rId8"/>
    <p:sldId id="549" r:id="rId9"/>
    <p:sldId id="550" r:id="rId10"/>
    <p:sldId id="551" r:id="rId11"/>
    <p:sldId id="552" r:id="rId12"/>
    <p:sldId id="564" r:id="rId13"/>
    <p:sldId id="562" r:id="rId14"/>
    <p:sldId id="563" r:id="rId15"/>
    <p:sldId id="556" r:id="rId16"/>
    <p:sldId id="557" r:id="rId17"/>
    <p:sldId id="558" r:id="rId18"/>
    <p:sldId id="559" r:id="rId19"/>
    <p:sldId id="560" r:id="rId20"/>
    <p:sldId id="561" r:id="rId21"/>
    <p:sldId id="573" r:id="rId22"/>
    <p:sldId id="571" r:id="rId23"/>
    <p:sldId id="574" r:id="rId24"/>
    <p:sldId id="575" r:id="rId25"/>
    <p:sldId id="565" r:id="rId26"/>
    <p:sldId id="566" r:id="rId27"/>
    <p:sldId id="567" r:id="rId28"/>
    <p:sldId id="568" r:id="rId29"/>
    <p:sldId id="569" r:id="rId30"/>
    <p:sldId id="570" r:id="rId31"/>
    <p:sldId id="541" r:id="rId32"/>
    <p:sldId id="542" r:id="rId33"/>
    <p:sldId id="544" r:id="rId34"/>
    <p:sldId id="545" r:id="rId35"/>
    <p:sldId id="546" r:id="rId36"/>
    <p:sldId id="547" r:id="rId37"/>
    <p:sldId id="548" r:id="rId38"/>
    <p:sldId id="578" r:id="rId39"/>
    <p:sldId id="579" r:id="rId40"/>
    <p:sldId id="580" r:id="rId41"/>
    <p:sldId id="585" r:id="rId42"/>
    <p:sldId id="581" r:id="rId43"/>
    <p:sldId id="582" r:id="rId44"/>
    <p:sldId id="583" r:id="rId45"/>
    <p:sldId id="514" r:id="rId46"/>
    <p:sldId id="586" r:id="rId47"/>
    <p:sldId id="587" r:id="rId48"/>
    <p:sldId id="588" r:id="rId49"/>
    <p:sldId id="589" r:id="rId5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4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0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4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807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20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327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9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03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4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8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93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3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1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7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913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85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5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2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10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0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27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65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87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79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037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602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4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373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266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65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78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48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641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94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04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80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3725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8850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313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893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3697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31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4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4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9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Boot Data Access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Spring </a:t>
            </a:r>
            <a:r>
              <a:rPr lang="en-GB" dirty="0" err="1">
                <a:latin typeface="Lucida Console" panose="020B0609040504020204" pitchFamily="49" charset="0"/>
              </a:rPr>
              <a:t>JdbcTemplate</a:t>
            </a:r>
            <a:r>
              <a:rPr lang="en-GB" dirty="0"/>
              <a:t> class </a:t>
            </a:r>
            <a:br>
              <a:rPr lang="en-GB" dirty="0"/>
            </a:br>
            <a:r>
              <a:rPr lang="en-GB" dirty="0"/>
              <a:t>greatly simplifies JDBC code</a:t>
            </a:r>
          </a:p>
          <a:p>
            <a:pPr lvl="1" eaLnBrk="1" hangingPunct="1"/>
            <a:r>
              <a:rPr lang="en-GB" dirty="0"/>
              <a:t>Eliminates boilerplate code</a:t>
            </a:r>
          </a:p>
          <a:p>
            <a:pPr lvl="1" eaLnBrk="1" hangingPunct="1"/>
            <a:r>
              <a:rPr lang="en-GB" dirty="0"/>
              <a:t>Reduces chances of bugs/leaks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/>
              <a:t>Application developer can concentrate on real work</a:t>
            </a:r>
          </a:p>
          <a:p>
            <a:pPr lvl="1" eaLnBrk="1" hangingPunct="1"/>
            <a:r>
              <a:rPr lang="en-GB"/>
              <a:t>Freed from mundane coding</a:t>
            </a:r>
          </a:p>
          <a:p>
            <a:pPr lvl="1" eaLnBrk="1" hangingPunct="1"/>
            <a:r>
              <a:rPr lang="en-GB"/>
              <a:t>More productive, better quality </a:t>
            </a:r>
            <a:r>
              <a:rPr lang="en-GB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the Scene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CB22C86-C382-498E-AA48-AB8DD553BE9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5706533" y="1206500"/>
            <a:ext cx="3081867" cy="10175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doSomeDataAccess</a:t>
            </a:r>
            <a:r>
              <a:rPr lang="en-GB" sz="1200" dirty="0">
                <a:latin typeface="Lucida Console" pitchFamily="49" charset="0"/>
              </a:rPr>
              <a:t>(…)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execute SQL via </a:t>
            </a:r>
            <a:r>
              <a:rPr lang="en-GB" sz="1200" dirty="0" err="1">
                <a:latin typeface="Lucida Console" pitchFamily="49" charset="0"/>
              </a:rPr>
              <a:t>JdbcTemplate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process result set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7364413" y="2343150"/>
            <a:ext cx="1546225" cy="274638"/>
            <a:chOff x="4639" y="3125"/>
            <a:chExt cx="974" cy="173"/>
          </a:xfrm>
        </p:grpSpPr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4639" y="3134"/>
              <a:ext cx="153" cy="15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defTabSz="739775"/>
              <a:endParaRPr lang="en-US" sz="1200">
                <a:latin typeface="Lucida Console" pitchFamily="49" charset="0"/>
              </a:endParaRPr>
            </a:p>
          </p:txBody>
        </p:sp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4820" y="3125"/>
              <a:ext cx="793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2"/>
                  </a:solidFill>
                </a:rPr>
                <a:t>Boilerplate code</a:t>
              </a:r>
              <a:endParaRPr lang="en-US" sz="1200">
                <a:solidFill>
                  <a:schemeClr val="tx2"/>
                </a:solidFill>
              </a:endParaRPr>
            </a:p>
          </p:txBody>
        </p:sp>
      </p:grp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7651750" y="2659063"/>
            <a:ext cx="1020763" cy="2746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Unique code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7364413" y="2673350"/>
            <a:ext cx="242887" cy="246063"/>
          </a:xfrm>
          <a:prstGeom prst="rect">
            <a:avLst/>
          </a:prstGeom>
          <a:solidFill>
            <a:srgbClr val="6666FF">
              <a:alpha val="4196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39775"/>
            <a:endParaRPr lang="en-US" sz="1200">
              <a:latin typeface="Lucida Console" pitchFamily="49" charset="0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935134" y="1631950"/>
            <a:ext cx="2737380" cy="377825"/>
          </a:xfrm>
          <a:prstGeom prst="rect">
            <a:avLst/>
          </a:prstGeom>
          <a:solidFill>
            <a:srgbClr val="6666FF">
              <a:alpha val="4196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39775"/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8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Framework</a:t>
            </a:r>
            <a:r>
              <a:rPr lang="en-GB"/>
              <a:t>, you must create a </a:t>
            </a:r>
            <a:r>
              <a:rPr lang="en-GB">
                <a:latin typeface="Lucida Console" pitchFamily="49" charset="0"/>
              </a:rPr>
              <a:t>JdbcTemplate</a:t>
            </a:r>
            <a:r>
              <a:rPr lang="en-GB">
                <a:latin typeface="+mj-lt"/>
              </a:rPr>
              <a:t> bean yourself</a:t>
            </a:r>
          </a:p>
          <a:p>
            <a:pPr lvl="1" eaLnBrk="1" hangingPunct="1"/>
            <a:r>
              <a:rPr lang="en-GB">
                <a:latin typeface="+mj-lt"/>
              </a:rPr>
              <a:t>You must also create a </a:t>
            </a:r>
            <a:r>
              <a:rPr lang="en-GB">
                <a:latin typeface="Lucida Console" pitchFamily="49" charset="0"/>
              </a:rPr>
              <a:t>DataSource</a:t>
            </a:r>
            <a:r>
              <a:rPr lang="en-GB">
                <a:latin typeface="+mj-lt"/>
              </a:rPr>
              <a:t> for the </a:t>
            </a:r>
            <a:r>
              <a:rPr lang="en-GB">
                <a:latin typeface="Lucida Console" pitchFamily="49" charset="0"/>
              </a:rPr>
              <a:t>JdbcTemplate</a:t>
            </a:r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E.g. for a Derby database: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JDBC Configuration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5D34C57-A42B-4CB6-A9D2-E26F9FF276CD}" type="slidenum">
              <a:rPr lang="en-GB" smtClean="0">
                <a:latin typeface="Tahoma" pitchFamily="34" charset="0"/>
              </a:rPr>
              <a:pPr/>
              <a:t>11</a:t>
            </a:fld>
            <a:endParaRPr lang="en-GB">
              <a:latin typeface="Tahoma" pitchFamily="34" charset="0"/>
            </a:endParaRP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549275" y="3265205"/>
            <a:ext cx="8067675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SomeJavaConfig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@Bean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DataSource dataSource() {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BasicDataSource dataSource = new BasicDataSource();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dataSource.setDriverClassName("org.apache.derby.jdbc.ClientDriver");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dataSource.setUrl("jdbc:derby://localhost:1527/Employees");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dataSource.setUsername("user");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dataSource.setPassword("password");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return dataSource;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@Bean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JdbcTemplate jdbcTemplate()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return new JdbcTemplate(dataSource());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81985"/>
            <a:ext cx="8486775" cy="4935538"/>
          </a:xfrm>
        </p:spPr>
        <p:txBody>
          <a:bodyPr/>
          <a:lstStyle/>
          <a:p>
            <a:pPr eaLnBrk="1" hangingPunct="1"/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Boot</a:t>
            </a:r>
            <a:r>
              <a:rPr lang="en-GB"/>
              <a:t>, auto-configuration can create default versions of all the beans you need</a:t>
            </a:r>
          </a:p>
          <a:p>
            <a:pPr lvl="1" eaLnBrk="1" hangingPunct="1"/>
            <a:r>
              <a:rPr lang="en-GB"/>
              <a:t>Just add the Spring Boot Starter JDBC dependency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Spring Boot creates the following beans for you:</a:t>
            </a:r>
          </a:p>
          <a:p>
            <a:pPr lvl="1" eaLnBrk="1" hangingPunct="1"/>
            <a:r>
              <a:rPr lang="en-GB"/>
              <a:t>If you have an embedded database driver on the classpath (e.g. H2, HSQL, Derby), then Spring Boot will create and configure a suitable </a:t>
            </a:r>
            <a:r>
              <a:rPr lang="en-GB">
                <a:latin typeface="Lucida Console" panose="020B0609040504020204" pitchFamily="49" charset="0"/>
              </a:rPr>
              <a:t>DataSource</a:t>
            </a:r>
            <a:r>
              <a:rPr lang="en-GB"/>
              <a:t> bean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PlatformTransactionManager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JdbcTemplate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NamedParameterJdbcTemplate</a:t>
            </a:r>
          </a:p>
          <a:p>
            <a:pPr lvl="1" eaLnBrk="1" hangingPunct="1"/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JDBC Configuration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76FD5A0-CF0B-440A-8AF5-2125C329C29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49275" y="2374200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&lt;groupId&gt;org.springframework.boot&lt;/groupId&gt;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&lt;artifactId&gt;spring-boot-starter-jdbc&lt;/artifactId&gt;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4767" y="292242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248428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06400" y="1175709"/>
            <a:ext cx="8486775" cy="4935538"/>
          </a:xfrm>
          <a:noFill/>
        </p:spPr>
        <p:txBody>
          <a:bodyPr/>
          <a:lstStyle/>
          <a:p>
            <a:pPr eaLnBrk="1" hangingPunct="1"/>
            <a:r>
              <a:rPr lang="en-GB"/>
              <a:t>The demo application shows how to create and use </a:t>
            </a:r>
            <a:r>
              <a:rPr lang="en-GB">
                <a:latin typeface="Lucida Console" panose="020B0609040504020204" pitchFamily="49" charset="0"/>
              </a:rPr>
              <a:t>JdbcTemplate</a:t>
            </a:r>
            <a:r>
              <a:rPr lang="en-GB"/>
              <a:t> in a Spring Boot application</a:t>
            </a:r>
            <a:endParaRPr lang="en-GB" dirty="0">
              <a:latin typeface="+mj-lt"/>
            </a:endParaRPr>
          </a:p>
          <a:p>
            <a:pPr lvl="1" eaLnBrk="1" hangingPunct="1"/>
            <a:r>
              <a:rPr lang="en-GB"/>
              <a:t>See the </a:t>
            </a:r>
            <a:r>
              <a:rPr lang="en-GB">
                <a:latin typeface="Lucida Console" panose="020B0609040504020204" pitchFamily="49" charset="0"/>
              </a:rPr>
              <a:t>demo.springdata.jdbc</a:t>
            </a:r>
            <a:r>
              <a:rPr lang="en-GB"/>
              <a:t> package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We use an in-memory H2 database</a:t>
            </a:r>
          </a:p>
          <a:p>
            <a:pPr lvl="1" eaLnBrk="1" hangingPunct="1"/>
            <a:r>
              <a:rPr lang="en-GB"/>
              <a:t>We've implemented a </a:t>
            </a:r>
            <a:r>
              <a:rPr lang="en-GB">
                <a:latin typeface="Lucida Console" panose="020B0609040504020204" pitchFamily="49" charset="0"/>
              </a:rPr>
              <a:t>SeedDb</a:t>
            </a:r>
            <a:r>
              <a:rPr lang="en-GB"/>
              <a:t> bean that initializes the database each time the application runs</a:t>
            </a:r>
            <a:endParaRPr lang="en-GB">
              <a:latin typeface="Lucida Console" panose="020B0609040504020204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Using JdbcTemplate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5D34C57-A42B-4CB6-A9D2-E26F9FF276CD}" type="slidenum">
              <a:rPr lang="en-GB" smtClean="0">
                <a:latin typeface="Tahoma" pitchFamily="34" charset="0"/>
              </a:rPr>
              <a:pPr/>
              <a:t>13</a:t>
            </a:fld>
            <a:endParaRPr lang="en-GB">
              <a:latin typeface="Tahoma" pitchFamily="34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549276" y="3949169"/>
            <a:ext cx="806767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SeedDb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JdbcTemplate jdbcTemplate;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void init()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// Use JdbcTemplate to create an EMPLOYEES table, and insert some rows.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// See next slide for details…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09567" y="598113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6514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>
                <a:latin typeface="Lucida Console" panose="020B0609040504020204" pitchFamily="49" charset="0"/>
              </a:rPr>
              <a:t>JdbcTemplate</a:t>
            </a:r>
            <a:r>
              <a:rPr lang="en-GB"/>
              <a:t> has lots of methods for executing SQL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execute()</a:t>
            </a:r>
            <a:r>
              <a:rPr lang="en-GB">
                <a:latin typeface="+mj-lt"/>
              </a:rPr>
              <a:t> -  Execute any SQL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update() </a:t>
            </a:r>
            <a:r>
              <a:rPr lang="en-GB">
                <a:latin typeface="+mj-lt"/>
              </a:rPr>
              <a:t> -  Perform a SQL INSERT, UPDATE, or DELETE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query()  </a:t>
            </a:r>
            <a:r>
              <a:rPr lang="en-GB">
                <a:latin typeface="+mj-lt"/>
              </a:rPr>
              <a:t> -  Perform a SQL SELECT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Etc.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+mj-lt"/>
              </a:rPr>
              <a:t>E.g. we execute statements to create an </a:t>
            </a:r>
            <a:r>
              <a:rPr lang="en-GB">
                <a:latin typeface="Lucida Console" panose="020B0609040504020204" pitchFamily="49" charset="0"/>
              </a:rPr>
              <a:t>EMPLOYEES</a:t>
            </a:r>
            <a:r>
              <a:rPr lang="en-GB">
                <a:latin typeface="+mj-lt"/>
              </a:rPr>
              <a:t> table and insert some sample rows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Using JdbcTemplate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5D34C57-A42B-4CB6-A9D2-E26F9FF276CD}" type="slidenum">
              <a:rPr lang="en-GB" smtClean="0">
                <a:latin typeface="Tahoma" pitchFamily="34" charset="0"/>
              </a:rPr>
              <a:pPr/>
              <a:t>14</a:t>
            </a:fld>
            <a:endParaRPr lang="en-GB">
              <a:latin typeface="Tahoma" pitchFamily="34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549276" y="4374489"/>
            <a:ext cx="806767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jdbcTemplate.execute("create table EMPLOYEES(" +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"employeeid int auto_increment, " +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"name varchar(50), " +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"salary double, " +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"region varchar(50), " +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"primary key (employeeid) )");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jdbcTemplate.update("insert into EMPLOYEES (name, salary, region) " +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"values (?, ?, ?)",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new Object[]{"James", 21000, "London"});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// Plus lots of other insert operations…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09567" y="640613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2545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For convenience, we've defined an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Employee</a:t>
            </a:r>
            <a:r>
              <a:rPr lang="en-GB" dirty="0">
                <a:sym typeface="Wingdings" pitchFamily="2" charset="2"/>
              </a:rPr>
              <a:t> model class </a:t>
            </a:r>
          </a:p>
          <a:p>
            <a:pPr lvl="1" eaLnBrk="1" hangingPunct="1"/>
            <a:r>
              <a:rPr lang="en-GB" dirty="0"/>
              <a:t>Represents an employee from </a:t>
            </a:r>
            <a:r>
              <a:rPr lang="en-GB"/>
              <a:t>the </a:t>
            </a:r>
            <a:r>
              <a:rPr lang="en-GB">
                <a:latin typeface="Lucida Console" pitchFamily="49" charset="0"/>
              </a:rPr>
              <a:t>EMPLOYEES</a:t>
            </a:r>
            <a:r>
              <a:rPr lang="en-GB"/>
              <a:t> </a:t>
            </a:r>
            <a:r>
              <a:rPr lang="en-GB" dirty="0"/>
              <a:t>table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a Model Class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8210"/>
            <a:ext cx="8067675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package demo.springdata.jdbc;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Employee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 = -1;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Employee() {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Employee(</a:t>
            </a:r>
            <a:r>
              <a:rPr lang="en-US" sz="1200" dirty="0" err="1"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, String name, double dosh, String region)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this.employeeId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this.name = name;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this.dosh</a:t>
            </a:r>
            <a:r>
              <a:rPr lang="en-US" sz="1200" dirty="0">
                <a:latin typeface="Lucida Console" pitchFamily="49" charset="0"/>
              </a:rPr>
              <a:t> = dosh;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this.region</a:t>
            </a:r>
            <a:r>
              <a:rPr lang="en-US" sz="1200" dirty="0">
                <a:latin typeface="Lucida Console" pitchFamily="49" charset="0"/>
              </a:rPr>
              <a:t> = region;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// Plus getters, setters, </a:t>
            </a:r>
            <a:r>
              <a:rPr lang="en-US" sz="1200" dirty="0" err="1">
                <a:latin typeface="Lucida Console" pitchFamily="49" charset="0"/>
              </a:rPr>
              <a:t>toString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223620" y="5742171"/>
            <a:ext cx="1393330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1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We put all our data access code in a repository class</a:t>
            </a:r>
          </a:p>
          <a:p>
            <a:pPr lvl="1" eaLnBrk="1" hangingPunct="1"/>
            <a:r>
              <a:rPr lang="en-GB" dirty="0"/>
              <a:t>Makes use of an injected </a:t>
            </a:r>
            <a:r>
              <a:rPr lang="en-GB" dirty="0" err="1">
                <a:latin typeface="Lucida Console" panose="020B0609040504020204" pitchFamily="49" charset="0"/>
              </a:rPr>
              <a:t>JdbcTemplate</a:t>
            </a:r>
            <a:r>
              <a:rPr lang="en-GB" dirty="0"/>
              <a:t> to do the work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a Repository Class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9463"/>
            <a:ext cx="8067675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package demo.springdata.jdbc;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endParaRPr lang="en-GB" sz="1200" b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@Repository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JdbcTemplate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template;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long </a:t>
            </a:r>
            <a:r>
              <a:rPr lang="en-US" sz="1200" dirty="0" err="1">
                <a:latin typeface="Lucida Console" pitchFamily="49" charset="0"/>
              </a:rPr>
              <a:t>getEmployeeCount</a:t>
            </a:r>
            <a:r>
              <a:rPr lang="en-US" sz="1200" dirty="0">
                <a:latin typeface="Lucida Console" pitchFamily="49" charset="0"/>
              </a:rPr>
              <a:t>()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Employee </a:t>
            </a:r>
            <a:r>
              <a:rPr lang="en-US" sz="1200" dirty="0" err="1">
                <a:latin typeface="Lucida Console" pitchFamily="49" charset="0"/>
              </a:rPr>
              <a:t>getEmployee</a:t>
            </a:r>
            <a:r>
              <a:rPr lang="en-US" sz="1200" dirty="0">
                <a:latin typeface="Lucida Console" pitchFamily="49" charset="0"/>
              </a:rPr>
              <a:t>(long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List&lt;Employee&gt; </a:t>
            </a:r>
            <a:r>
              <a:rPr lang="en-US" sz="1200" dirty="0" err="1">
                <a:latin typeface="Lucida Console" pitchFamily="49" charset="0"/>
              </a:rPr>
              <a:t>getEmployees</a:t>
            </a:r>
            <a:r>
              <a:rPr lang="en-US" sz="1200" dirty="0">
                <a:latin typeface="Lucida Console" pitchFamily="49" charset="0"/>
              </a:rPr>
              <a:t>()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insertEmployee</a:t>
            </a:r>
            <a:r>
              <a:rPr lang="en-US" sz="1200" dirty="0">
                <a:latin typeface="Lucida Console" pitchFamily="49" charset="0"/>
              </a:rPr>
              <a:t>(Employee </a:t>
            </a:r>
            <a:r>
              <a:rPr lang="en-US" sz="1200" dirty="0" err="1">
                <a:latin typeface="Lucida Console" pitchFamily="49" charset="0"/>
              </a:rPr>
              <a:t>emp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updateEmployee</a:t>
            </a:r>
            <a:r>
              <a:rPr lang="en-US" sz="1200" dirty="0">
                <a:latin typeface="Lucida Console" pitchFamily="49" charset="0"/>
              </a:rPr>
              <a:t>(Employee </a:t>
            </a:r>
            <a:r>
              <a:rPr lang="en-US" sz="1200" dirty="0" err="1">
                <a:latin typeface="Lucida Console" pitchFamily="49" charset="0"/>
              </a:rPr>
              <a:t>emp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deleteEmployee</a:t>
            </a:r>
            <a:r>
              <a:rPr lang="en-US" sz="1200" dirty="0">
                <a:latin typeface="Lucida Console" pitchFamily="49" charset="0"/>
              </a:rPr>
              <a:t>(long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6297422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4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perform a query that returns a single result object: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queryForObject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>
                <a:sym typeface="Wingdings" pitchFamily="2" charset="2"/>
              </a:rPr>
              <a:t>on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JdbcTemplate</a:t>
            </a: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GB">
                <a:latin typeface="Lucida Console" panose="020B0609040504020204" pitchFamily="49" charset="0"/>
              </a:rPr>
              <a:t>queryForObject()</a:t>
            </a:r>
            <a:r>
              <a:rPr lang="en-GB"/>
              <a:t> executes a query that returns a single result</a:t>
            </a:r>
          </a:p>
          <a:p>
            <a:pPr lvl="1"/>
            <a:r>
              <a:rPr lang="en-GB"/>
              <a:t>The result might be a simple scalar (as shown above)</a:t>
            </a:r>
          </a:p>
          <a:p>
            <a:pPr lvl="1"/>
            <a:r>
              <a:rPr lang="en-GB"/>
              <a:t>Or it might be a result row that can be converted to a model object via a suitable mapper class (see next slide)</a:t>
            </a:r>
          </a:p>
          <a:p>
            <a:endParaRPr lang="en-GB"/>
          </a:p>
          <a:p>
            <a:endParaRPr lang="en-GB"/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Performing a Simple Query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9461"/>
            <a:ext cx="806767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long </a:t>
            </a:r>
            <a:r>
              <a:rPr lang="en-GB" sz="1200" dirty="0" err="1">
                <a:latin typeface="Lucida Console" pitchFamily="49" charset="0"/>
              </a:rPr>
              <a:t>getEmployeeCount</a:t>
            </a:r>
            <a:r>
              <a:rPr lang="en-GB" sz="1200" dirty="0">
                <a:latin typeface="Lucida Console" pitchFamily="49" charset="0"/>
              </a:rPr>
              <a:t>() throws </a:t>
            </a:r>
            <a:r>
              <a:rPr lang="en-GB" sz="1200" dirty="0" err="1">
                <a:latin typeface="Lucida Console" pitchFamily="49" charset="0"/>
              </a:rPr>
              <a:t>DataAccessException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"SELECT COUNT(*) </a:t>
            </a:r>
            <a:r>
              <a:rPr lang="en-GB" sz="1200">
                <a:latin typeface="Lucida Console" pitchFamily="49" charset="0"/>
              </a:rPr>
              <a:t>FROM EMPLOYEES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template.queryForObject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Long.class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3338798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4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map a single row to a model object: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queryForObject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and supply a suitable row mapper class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Mapping Rows to Model Objects (1 of 2)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7875"/>
            <a:ext cx="806767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Employee </a:t>
            </a:r>
            <a:r>
              <a:rPr lang="en-GB" sz="1200" dirty="0" err="1">
                <a:latin typeface="Lucida Console" pitchFamily="49" charset="0"/>
              </a:rPr>
              <a:t>getEmployee</a:t>
            </a:r>
            <a:r>
              <a:rPr lang="en-GB" sz="1200" dirty="0">
                <a:latin typeface="Lucida Console" pitchFamily="49" charset="0"/>
              </a:rPr>
              <a:t>(long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) throws </a:t>
            </a:r>
            <a:r>
              <a:rPr lang="en-GB" sz="1200" dirty="0" err="1">
                <a:latin typeface="Lucida Console" pitchFamily="49" charset="0"/>
              </a:rPr>
              <a:t>DataAccessException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"SELECT * </a:t>
            </a:r>
            <a:r>
              <a:rPr lang="en-GB" sz="1200">
                <a:latin typeface="Lucida Console" pitchFamily="49" charset="0"/>
              </a:rPr>
              <a:t>FROM EMPLOYEES </a:t>
            </a:r>
            <a:r>
              <a:rPr lang="en-GB" sz="1200" dirty="0">
                <a:latin typeface="Lucida Console" pitchFamily="49" charset="0"/>
              </a:rPr>
              <a:t>WHERE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=?";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template.queryForObject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new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EmployeeRowMapper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3341179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9275" y="3810542"/>
            <a:ext cx="806767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public class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EmployeeRowMapper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implements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RowMapper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&lt;Employee&gt; {</a:t>
            </a:r>
          </a:p>
          <a:p>
            <a:pPr defTabSz="739775">
              <a:defRPr/>
            </a:pP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public Employee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mapRow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ResultSet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rs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rowNumber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) throws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SQLException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return new Employee(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rs.getInt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"),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                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rs.getString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("Name"),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                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rs.getDouble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("Salary"),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                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rs.getString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("Region"));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386852" y="5473178"/>
            <a:ext cx="223009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EmployeeRowMapper.java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057236" y="3038764"/>
            <a:ext cx="2170546" cy="7717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456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map multiple rows to model objects: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query()</a:t>
            </a:r>
            <a:r>
              <a:rPr lang="en-GB" dirty="0">
                <a:sym typeface="Wingdings" pitchFamily="2" charset="2"/>
              </a:rPr>
              <a:t> and supply a suitable row </a:t>
            </a:r>
            <a:r>
              <a:rPr lang="en-GB">
                <a:sym typeface="Wingdings" pitchFamily="2" charset="2"/>
              </a:rPr>
              <a:t>mapper class</a:t>
            </a: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>
                <a:latin typeface="Lucida Console" panose="020B0609040504020204" pitchFamily="49" charset="0"/>
              </a:rPr>
              <a:t>JdbcTemplate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invokes the </a:t>
            </a:r>
            <a:r>
              <a:rPr lang="en-GB">
                <a:latin typeface="Lucida Console" panose="020B0609040504020204" pitchFamily="49" charset="0"/>
              </a:rPr>
              <a:t>RowMapper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's </a:t>
            </a:r>
            <a:r>
              <a:rPr lang="en-GB">
                <a:latin typeface="Lucida Console" panose="020B0609040504020204" pitchFamily="49" charset="0"/>
              </a:rPr>
              <a:t>mapRow()</a:t>
            </a:r>
            <a:r>
              <a:rPr lang="en-GB"/>
              <a:t> method for each row in the result set</a:t>
            </a:r>
          </a:p>
          <a:p>
            <a:pPr lvl="1" eaLnBrk="1" hangingPunct="1"/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mapRow()</a:t>
            </a:r>
            <a:r>
              <a:rPr lang="en-GB"/>
              <a:t> method converts a row into a domain object</a:t>
            </a:r>
          </a:p>
          <a:p>
            <a:pPr lvl="1" eaLnBrk="1" hangingPunct="1"/>
            <a:r>
              <a:rPr lang="en-GB"/>
              <a:t>At the end of the query, the domain objects are collected into a </a:t>
            </a:r>
            <a:r>
              <a:rPr lang="en-GB">
                <a:latin typeface="Lucida Console" panose="020B0609040504020204" pitchFamily="49" charset="0"/>
              </a:rPr>
              <a:t>List</a:t>
            </a:r>
            <a:r>
              <a:rPr lang="en-GB"/>
              <a:t> and returned to the client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Mapping Rows to Model Objects (2 of 2)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9461"/>
            <a:ext cx="806767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List&lt;Employee&gt; </a:t>
            </a:r>
            <a:r>
              <a:rPr lang="en-GB" sz="1200" dirty="0" err="1">
                <a:latin typeface="Lucida Console" pitchFamily="49" charset="0"/>
              </a:rPr>
              <a:t>getEmployees</a:t>
            </a:r>
            <a:r>
              <a:rPr lang="en-GB" sz="1200" dirty="0">
                <a:latin typeface="Lucida Console" pitchFamily="49" charset="0"/>
              </a:rPr>
              <a:t>() throws </a:t>
            </a:r>
            <a:r>
              <a:rPr lang="en-GB" sz="1200" dirty="0" err="1">
                <a:latin typeface="Lucida Console" pitchFamily="49" charset="0"/>
              </a:rPr>
              <a:t>DataAccessException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"SELECT * </a:t>
            </a:r>
            <a:r>
              <a:rPr lang="en-GB" sz="1200">
                <a:latin typeface="Lucida Console" pitchFamily="49" charset="0"/>
              </a:rPr>
              <a:t>FROM EMPLOYEES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template.query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new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EmployeeRowMapper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3338798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1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GB"/>
              <a:t>Essential concepts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GB"/>
              <a:t>Using JdbcTemplate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GB"/>
              <a:t>Using JPA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GB"/>
              <a:t>Using Spring Data repositories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GB"/>
              <a:t>Accessing MongoDB databases</a:t>
            </a:r>
          </a:p>
          <a:p>
            <a:pPr eaLnBrk="1" hangingPunct="1"/>
            <a:r>
              <a:rPr lang="en-GB"/>
              <a:t>Exercise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8DE91F6-232B-4D0A-BE33-0349D4E087C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90569" y="4964865"/>
            <a:ext cx="7631156" cy="117685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 project: </a:t>
            </a:r>
            <a:endParaRPr lang="en-GB" sz="1800" b="1" dirty="0">
              <a:solidFill>
                <a:schemeClr val="tx2"/>
              </a:solidFill>
              <a:sym typeface="Wingdings" pitchFamily="2" charset="2"/>
            </a:endParaRPr>
          </a:p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DemoSpringData</a:t>
            </a:r>
          </a:p>
        </p:txBody>
      </p:sp>
      <p:pic>
        <p:nvPicPr>
          <p:cNvPr id="12" name="Picture 11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54" y="496486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749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perform data modification operations: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update()</a:t>
            </a:r>
            <a:r>
              <a:rPr lang="en-GB" dirty="0">
                <a:sym typeface="Wingdings" pitchFamily="2" charset="2"/>
              </a:rPr>
              <a:t> with an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INSERT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UPDATE</a:t>
            </a:r>
            <a:r>
              <a:rPr lang="en-GB" dirty="0">
                <a:sym typeface="Wingdings" pitchFamily="2" charset="2"/>
              </a:rPr>
              <a:t>, or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DELETE</a:t>
            </a:r>
            <a:r>
              <a:rPr lang="en-GB" dirty="0">
                <a:sym typeface="Wingdings" pitchFamily="2" charset="2"/>
              </a:rPr>
              <a:t> statement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Performing Data Modification Operations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9463"/>
            <a:ext cx="8067675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insertEmployee</a:t>
            </a:r>
            <a:r>
              <a:rPr lang="en-GB" sz="1200" dirty="0">
                <a:latin typeface="Lucida Console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"INSERT </a:t>
            </a:r>
            <a:r>
              <a:rPr lang="en-GB" sz="1200">
                <a:latin typeface="Lucida Console" pitchFamily="49" charset="0"/>
              </a:rPr>
              <a:t>INTO EMPLOYEES </a:t>
            </a:r>
            <a:r>
              <a:rPr lang="en-GB" sz="1200" dirty="0">
                <a:latin typeface="Lucida Console" pitchFamily="49" charset="0"/>
              </a:rPr>
              <a:t>(Name, Salary, Region) " + 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             "VALUES (?, ?, ?)";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template.update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sql,e.getName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e.getDosh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e.getRegion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updateEmployee</a:t>
            </a:r>
            <a:r>
              <a:rPr lang="en-GB" sz="1200" dirty="0">
                <a:latin typeface="Lucida Console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</a:t>
            </a:r>
            <a:r>
              <a:rPr lang="en-GB" sz="1200">
                <a:latin typeface="Lucida Console" pitchFamily="49" charset="0"/>
              </a:rPr>
              <a:t>UPDATE EMPLOYEES </a:t>
            </a:r>
            <a:r>
              <a:rPr lang="en-GB" sz="1200" dirty="0">
                <a:latin typeface="Lucida Console" pitchFamily="49" charset="0"/>
              </a:rPr>
              <a:t>SET Name=?, Salary=?, Region=? " +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             "WHERE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=?";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template.update(sql,e.getName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e.getDosh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e.getRegion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(),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e.getEmployeeId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deleteEmployee</a:t>
            </a:r>
            <a:r>
              <a:rPr lang="en-GB" sz="1200" dirty="0">
                <a:latin typeface="Lucida Console" pitchFamily="49" charset="0"/>
              </a:rPr>
              <a:t>(long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String </a:t>
            </a:r>
            <a:r>
              <a:rPr lang="en-GB" sz="1200" dirty="0" err="1">
                <a:latin typeface="Lucida Console" pitchFamily="49" charset="0"/>
              </a:rPr>
              <a:t>sql</a:t>
            </a:r>
            <a:r>
              <a:rPr lang="en-GB" sz="1200" dirty="0">
                <a:latin typeface="Lucida Console" pitchFamily="49" charset="0"/>
              </a:rPr>
              <a:t> = "DELETE </a:t>
            </a:r>
            <a:r>
              <a:rPr lang="en-GB" sz="1200">
                <a:latin typeface="Lucida Console" pitchFamily="49" charset="0"/>
              </a:rPr>
              <a:t>FROM EMPLOYEES </a:t>
            </a:r>
            <a:r>
              <a:rPr lang="en-GB" sz="1200" dirty="0">
                <a:latin typeface="Lucida Console" pitchFamily="49" charset="0"/>
              </a:rPr>
              <a:t>WHERE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=?";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template.update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6112756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Setting the scene</a:t>
            </a:r>
          </a:p>
          <a:p>
            <a:pPr eaLnBrk="1" hangingPunct="1"/>
            <a:r>
              <a:rPr lang="en-GB">
                <a:sym typeface="Wingdings" pitchFamily="2" charset="2"/>
              </a:rPr>
              <a:t>JPA configuration</a:t>
            </a:r>
          </a:p>
          <a:p>
            <a:pPr eaLnBrk="1" hangingPunct="1"/>
            <a:r>
              <a:rPr lang="en-GB"/>
              <a:t>Defining an entity class</a:t>
            </a:r>
          </a:p>
          <a:p>
            <a:pPr eaLnBrk="1" hangingPunct="1"/>
            <a:r>
              <a:rPr lang="en-GB"/>
              <a:t>Defining a repository class</a:t>
            </a:r>
          </a:p>
          <a:p>
            <a:pPr eaLnBrk="1" hangingPunct="1"/>
            <a:r>
              <a:rPr lang="en-GB"/>
              <a:t>Performing a simple query</a:t>
            </a:r>
          </a:p>
          <a:p>
            <a:pPr eaLnBrk="1" hangingPunct="1"/>
            <a:r>
              <a:rPr lang="en-GB"/>
              <a:t>Finding an entity by primary key</a:t>
            </a:r>
          </a:p>
          <a:p>
            <a:pPr eaLnBrk="1" hangingPunct="1"/>
            <a:r>
              <a:rPr lang="en-GB"/>
              <a:t>Getting a list of entities</a:t>
            </a:r>
          </a:p>
          <a:p>
            <a:pPr eaLnBrk="1" hangingPunct="1"/>
            <a:r>
              <a:rPr lang="en-GB"/>
              <a:t>Performing data modification operations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  <a:sym typeface="Wingdings" pitchFamily="2" charset="2"/>
              </a:rPr>
              <a:t>demo.springdata.jpa</a:t>
            </a:r>
            <a:endParaRPr lang="en-GB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3. Using JPA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5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JPA = Java Persistence API</a:t>
            </a:r>
          </a:p>
          <a:p>
            <a:pPr lvl="1" eaLnBrk="1" hangingPunct="1"/>
            <a:r>
              <a:rPr lang="en-GB" dirty="0"/>
              <a:t>A standard ORM (object/relational mapping) API</a:t>
            </a:r>
          </a:p>
          <a:p>
            <a:pPr lvl="1" eaLnBrk="1" hangingPunct="1"/>
            <a:r>
              <a:rPr lang="en-GB"/>
              <a:t>Comprises several important components…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Entity classes - map classes to a table</a:t>
            </a:r>
          </a:p>
          <a:p>
            <a:pPr lvl="1" eaLnBrk="1" hangingPunct="1"/>
            <a:r>
              <a:rPr lang="en-GB"/>
              <a:t>Entity objects correspond to specific rows in the database table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Entity manager - enables you to fetch entities from db</a:t>
            </a:r>
          </a:p>
          <a:p>
            <a:pPr lvl="1" eaLnBrk="1" hangingPunct="1"/>
            <a:r>
              <a:rPr lang="en-GB"/>
              <a:t>Also automatically flushes modified entities to the db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Entity manager factory - creates entity managers</a:t>
            </a:r>
          </a:p>
          <a:p>
            <a:pPr lvl="1" eaLnBrk="1" hangingPunct="1"/>
            <a:r>
              <a:rPr lang="en-GB"/>
              <a:t>You configure an entity manager in a persistence unit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the Scene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E6A1D13-0BF3-499B-8EAB-F1709B0BCEE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9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Framework</a:t>
            </a:r>
            <a:r>
              <a:rPr lang="en-GB"/>
              <a:t>, you must create an entity manager factory bean yourself - here's an example: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JPA Configuration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5D34C57-A42B-4CB6-A9D2-E26F9FF276CD}" type="slidenum">
              <a:rPr lang="en-GB" smtClean="0">
                <a:latin typeface="Tahoma" pitchFamily="34" charset="0"/>
              </a:rPr>
              <a:pPr/>
              <a:t>23</a:t>
            </a:fld>
            <a:endParaRPr lang="en-GB">
              <a:latin typeface="Tahoma" pitchFamily="34" charset="0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549275" y="2052371"/>
            <a:ext cx="8067675" cy="41556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</a:t>
            </a:r>
            <a:r>
              <a:rPr lang="en-GB" sz="1200" dirty="0">
                <a:latin typeface="Lucida Console" pitchFamily="49" charset="0"/>
              </a:rPr>
              <a:t>Configuration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SomeConfig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</a:t>
            </a:r>
            <a:r>
              <a:rPr lang="en-US" sz="1200" dirty="0" err="1">
                <a:latin typeface="Lucida Console" pitchFamily="49" charset="0"/>
              </a:rPr>
              <a:t>Autowired</a:t>
            </a:r>
            <a:r>
              <a:rPr lang="en-US" sz="1200" dirty="0">
                <a:latin typeface="Lucida Console" pitchFamily="49" charset="0"/>
              </a:rPr>
              <a:t>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DataSource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dataSource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@Bean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</a:t>
            </a:r>
            <a:r>
              <a:rPr lang="en-US" sz="1200" dirty="0" err="1">
                <a:latin typeface="Lucida Console" pitchFamily="49" charset="0"/>
              </a:rPr>
              <a:t>LocalContainerEntityManagerFactoryBean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entityManagerFactory</a:t>
            </a:r>
            <a:r>
              <a:rPr lang="en-US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LocalContainerEntityManagerFactoryBean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emf</a:t>
            </a:r>
            <a:r>
              <a:rPr lang="en-US" sz="1200" dirty="0">
                <a:latin typeface="Lucida Console" pitchFamily="49" charset="0"/>
              </a:rPr>
              <a:t> =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                 new </a:t>
            </a:r>
            <a:r>
              <a:rPr lang="en-US" sz="1200" dirty="0" err="1">
                <a:latin typeface="Lucida Console" pitchFamily="49" charset="0"/>
              </a:rPr>
              <a:t>LocalContainerEntityManagerFactoryBean</a:t>
            </a:r>
            <a:r>
              <a:rPr lang="en-US" sz="120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emf.setPersistenceUnitName</a:t>
            </a:r>
            <a:r>
              <a:rPr lang="en-US" sz="1200" dirty="0">
                <a:latin typeface="Lucida Console" pitchFamily="49" charset="0"/>
              </a:rPr>
              <a:t>("</a:t>
            </a:r>
            <a:r>
              <a:rPr lang="en-US" sz="1200" dirty="0" err="1">
                <a:latin typeface="Lucida Console" pitchFamily="49" charset="0"/>
              </a:rPr>
              <a:t>myPersistenceUnit</a:t>
            </a:r>
            <a:r>
              <a:rPr lang="en-US" sz="1200" dirty="0">
                <a:latin typeface="Lucida Console" pitchFamily="49" charset="0"/>
              </a:rPr>
              <a:t>");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emf.setDataSource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dataSource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err="1">
                <a:latin typeface="Lucida Console" pitchFamily="49" charset="0"/>
              </a:rPr>
              <a:t>emf.setPackagesToScan</a:t>
            </a:r>
            <a:r>
              <a:rPr lang="en-US" sz="1200">
                <a:latin typeface="Lucida Console" pitchFamily="49" charset="0"/>
              </a:rPr>
              <a:t>("myentitypackage");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HibernateJpaVendorAdapter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vendorAdapter</a:t>
            </a:r>
            <a:r>
              <a:rPr lang="en-US" sz="1200" dirty="0">
                <a:latin typeface="Lucida Console" pitchFamily="49" charset="0"/>
              </a:rPr>
              <a:t> = new </a:t>
            </a:r>
            <a:r>
              <a:rPr lang="en-US" sz="1200" dirty="0" err="1">
                <a:latin typeface="Lucida Console" pitchFamily="49" charset="0"/>
              </a:rPr>
              <a:t>HibernateJpaVendorAdapter</a:t>
            </a:r>
            <a:r>
              <a:rPr lang="en-US" sz="120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vendorAdapter.setShowSql</a:t>
            </a:r>
            <a:r>
              <a:rPr lang="en-US" sz="1200" dirty="0">
                <a:latin typeface="Lucida Console" pitchFamily="49" charset="0"/>
              </a:rPr>
              <a:t>(true);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err="1">
                <a:latin typeface="Lucida Console" pitchFamily="49" charset="0"/>
              </a:rPr>
              <a:t>emf.setJpaVendorAdapter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vendorAdapter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return </a:t>
            </a:r>
            <a:r>
              <a:rPr lang="en-US" sz="1200" dirty="0" err="1">
                <a:latin typeface="Lucida Console" pitchFamily="49" charset="0"/>
              </a:rPr>
              <a:t>emf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93002"/>
            <a:ext cx="8486775" cy="4935538"/>
          </a:xfrm>
        </p:spPr>
        <p:txBody>
          <a:bodyPr/>
          <a:lstStyle/>
          <a:p>
            <a:pPr eaLnBrk="1" hangingPunct="1"/>
            <a:r>
              <a:rPr lang="en-GB"/>
              <a:t>In </a:t>
            </a:r>
            <a:r>
              <a:rPr lang="en-GB">
                <a:solidFill>
                  <a:srgbClr val="FF0000"/>
                </a:solidFill>
              </a:rPr>
              <a:t>Spring Boot</a:t>
            </a:r>
            <a:r>
              <a:rPr lang="en-GB"/>
              <a:t>, auto-configuration can create an entity manager factory for you</a:t>
            </a:r>
          </a:p>
          <a:p>
            <a:pPr lvl="1" eaLnBrk="1" hangingPunct="1"/>
            <a:r>
              <a:rPr lang="en-GB"/>
              <a:t>Just add the Spring Boot Starter Data JPA dependency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Spring Boot automatically does the following:</a:t>
            </a:r>
          </a:p>
          <a:p>
            <a:pPr lvl="1" eaLnBrk="1" hangingPunct="1"/>
            <a:r>
              <a:rPr lang="en-GB"/>
              <a:t>Creates an </a:t>
            </a:r>
            <a:r>
              <a:rPr lang="en-GB">
                <a:latin typeface="Lucida Console" panose="020B0609040504020204" pitchFamily="49" charset="0"/>
              </a:rPr>
              <a:t>EntityManagerFactory</a:t>
            </a:r>
            <a:r>
              <a:rPr lang="en-GB">
                <a:latin typeface="+mj-lt"/>
              </a:rPr>
              <a:t> b</a:t>
            </a:r>
            <a:r>
              <a:rPr lang="en-GB">
                <a:latin typeface="Lucida Console" panose="020B0609040504020204" pitchFamily="49" charset="0"/>
              </a:rPr>
              <a:t>ean</a:t>
            </a:r>
          </a:p>
          <a:p>
            <a:pPr lvl="1" eaLnBrk="1" hangingPunct="1"/>
            <a:r>
              <a:rPr lang="en-GB">
                <a:latin typeface="+mj-lt"/>
              </a:rPr>
              <a:t>Configures persistence properties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>
                <a:latin typeface="+mj-lt"/>
              </a:rPr>
              <a:t>You can customize persistence properties if you need to…</a:t>
            </a:r>
          </a:p>
          <a:p>
            <a:pPr lvl="1" eaLnBrk="1" hangingPunct="1"/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JPA Configuration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76FD5A0-CF0B-440A-8AF5-2125C329C293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49275" y="2374200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&lt;groupId&gt;org.springframework.boot&lt;/groupId&gt;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&lt;artifactId&gt;spring-boot-starter-data-jpa&lt;/artifactId&gt;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4767" y="292242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9147" y="5611322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spring.jpa.hibernate.ddl-auto=create-drop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spring.jpa.properties.hibernate.show_sql=true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spring.jpa.properties.hibernate.use_sql_comments=true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spring.jpa.properties.hibernate.format_sql=true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7741" y="6159545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268259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an example of how to define an entity class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/>
              <a:t>Spring Boot looks for entity classes in the package of your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class, plus sub-packages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You can specify different packages via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@EnableScan</a:t>
            </a: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an Entity Class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1671642"/>
            <a:ext cx="8067675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package demo.springdata.jpa;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endParaRPr lang="en-US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@Entity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@Table(name="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EMPLOYEES") 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Employee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@Id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GeneratedValue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(strategy =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GenerationType.IDENTITY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 = -1;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// Plus constructors, getters/setters, equals(), </a:t>
            </a:r>
            <a:r>
              <a:rPr lang="en-US" sz="1200" dirty="0" err="1">
                <a:latin typeface="Lucida Console" pitchFamily="49" charset="0"/>
              </a:rPr>
              <a:t>hashCode</a:t>
            </a:r>
            <a:r>
              <a:rPr lang="en-US" sz="1200" dirty="0">
                <a:latin typeface="Lucida Console" pitchFamily="49" charset="0"/>
              </a:rPr>
              <a:t>(), and </a:t>
            </a:r>
            <a:r>
              <a:rPr lang="en-US" sz="1200" dirty="0" err="1">
                <a:latin typeface="Lucida Console" pitchFamily="49" charset="0"/>
              </a:rPr>
              <a:t>toString</a:t>
            </a:r>
            <a:r>
              <a:rPr lang="en-US" sz="1200">
                <a:latin typeface="Lucida Console" pitchFamily="49" charset="0"/>
              </a:rPr>
              <a:t>()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223620" y="4828590"/>
            <a:ext cx="1393330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1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the demo, we put our JPA code </a:t>
            </a:r>
            <a:r>
              <a:rPr lang="en-GB" dirty="0">
                <a:sym typeface="Wingdings" pitchFamily="2" charset="2"/>
              </a:rPr>
              <a:t>in a repository class</a:t>
            </a:r>
          </a:p>
          <a:p>
            <a:pPr lvl="1" eaLnBrk="1" hangingPunct="1"/>
            <a:r>
              <a:rPr lang="en-GB" dirty="0"/>
              <a:t>Makes use of an injected </a:t>
            </a:r>
            <a:r>
              <a:rPr lang="en-GB" dirty="0" err="1">
                <a:latin typeface="Lucida Console" panose="020B0609040504020204" pitchFamily="49" charset="0"/>
              </a:rPr>
              <a:t>EntityManager</a:t>
            </a:r>
            <a:r>
              <a:rPr lang="en-GB" dirty="0"/>
              <a:t> to do the work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a Repository Class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53660"/>
            <a:ext cx="8067675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package demo.springdata.jpa;</a:t>
            </a:r>
          </a:p>
          <a:p>
            <a:pPr defTabSz="739775">
              <a:defRPr/>
            </a:pPr>
            <a:endParaRPr lang="en-GB" sz="1200" b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@Repository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</a:t>
            </a:r>
            <a:r>
              <a:rPr lang="en-US" sz="1200" dirty="0">
                <a:latin typeface="Lucida Console" pitchFamily="49" charset="0"/>
              </a:rPr>
              <a:t>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@PersistenceContext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protected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EntityManager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entityManager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long </a:t>
            </a:r>
            <a:r>
              <a:rPr lang="en-US" sz="1200" dirty="0" err="1">
                <a:latin typeface="Lucida Console" pitchFamily="49" charset="0"/>
              </a:rPr>
              <a:t>getEmployeeCount</a:t>
            </a:r>
            <a:r>
              <a:rPr lang="en-US" sz="1200" dirty="0">
                <a:latin typeface="Lucida Console" pitchFamily="49" charset="0"/>
              </a:rPr>
              <a:t>()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Employee </a:t>
            </a:r>
            <a:r>
              <a:rPr lang="en-US" sz="1200" dirty="0" err="1">
                <a:latin typeface="Lucida Console" pitchFamily="49" charset="0"/>
              </a:rPr>
              <a:t>getEmployee</a:t>
            </a:r>
            <a:r>
              <a:rPr lang="en-US" sz="1200" dirty="0">
                <a:latin typeface="Lucida Console" pitchFamily="49" charset="0"/>
              </a:rPr>
              <a:t>(long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List&lt;Employee&gt; </a:t>
            </a:r>
            <a:r>
              <a:rPr lang="en-US" sz="1200" dirty="0" err="1">
                <a:latin typeface="Lucida Console" pitchFamily="49" charset="0"/>
              </a:rPr>
              <a:t>getEmployees</a:t>
            </a:r>
            <a:r>
              <a:rPr lang="en-US" sz="1200" dirty="0">
                <a:latin typeface="Lucida Console" pitchFamily="49" charset="0"/>
              </a:rPr>
              <a:t>()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insertEmployee</a:t>
            </a:r>
            <a:r>
              <a:rPr lang="en-US" sz="1200" dirty="0">
                <a:latin typeface="Lucida Console" pitchFamily="49" charset="0"/>
              </a:rPr>
              <a:t>(Employee </a:t>
            </a:r>
            <a:r>
              <a:rPr lang="en-US" sz="1200" dirty="0" err="1">
                <a:latin typeface="Lucida Console" pitchFamily="49" charset="0"/>
              </a:rPr>
              <a:t>emp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updateEmployee</a:t>
            </a:r>
            <a:r>
              <a:rPr lang="en-US" sz="1200" dirty="0">
                <a:latin typeface="Lucida Console" pitchFamily="49" charset="0"/>
              </a:rPr>
              <a:t>(Employee </a:t>
            </a:r>
            <a:r>
              <a:rPr lang="en-US" sz="1200" dirty="0" err="1">
                <a:latin typeface="Lucida Console" pitchFamily="49" charset="0"/>
              </a:rPr>
              <a:t>emp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deleteEmployee</a:t>
            </a:r>
            <a:r>
              <a:rPr lang="en-US" sz="1200" dirty="0">
                <a:latin typeface="Lucida Console" pitchFamily="49" charset="0"/>
              </a:rPr>
              <a:t>(long </a:t>
            </a:r>
            <a:r>
              <a:rPr lang="en-US" sz="1200" dirty="0" err="1">
                <a:latin typeface="Lucida Console" pitchFamily="49" charset="0"/>
              </a:rPr>
              <a:t>employeeId</a:t>
            </a:r>
            <a:r>
              <a:rPr lang="en-US" sz="1200" dirty="0">
                <a:latin typeface="Lucida Console" pitchFamily="49" charset="0"/>
              </a:rPr>
              <a:t>) { …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6099116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1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Define a query string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Typically JPQL (although it's also possible to use SQL)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Create a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Query</a:t>
            </a:r>
            <a:r>
              <a:rPr lang="en-GB" dirty="0">
                <a:sym typeface="Wingdings" pitchFamily="2" charset="2"/>
              </a:rPr>
              <a:t> or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TypedQuery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&lt;T&gt;</a:t>
            </a:r>
            <a:r>
              <a:rPr lang="en-GB" dirty="0">
                <a:sym typeface="Wingdings" pitchFamily="2" charset="2"/>
              </a:rPr>
              <a:t> object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To do this, call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createQuery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on the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EntityManager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Execute the query, and get a single result back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To do this, call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getSingleResult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 dirty="0">
                <a:latin typeface="+mj-lt"/>
                <a:sym typeface="Wingdings" pitchFamily="2" charset="2"/>
              </a:rPr>
              <a:t> on the query object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Example: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Performing a Simple Query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5430197"/>
            <a:ext cx="806767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long </a:t>
            </a:r>
            <a:r>
              <a:rPr lang="en-US" sz="1200" dirty="0" err="1">
                <a:latin typeface="Lucida Console" pitchFamily="49" charset="0"/>
              </a:rPr>
              <a:t>getEmployeeCount</a:t>
            </a:r>
            <a:r>
              <a:rPr lang="en-US" sz="1200" dirty="0">
                <a:latin typeface="Lucida Console" pitchFamily="49" charset="0"/>
              </a:rPr>
              <a:t>() throws </a:t>
            </a:r>
            <a:r>
              <a:rPr lang="en-US" sz="1200" dirty="0" err="1">
                <a:latin typeface="Lucida Console" pitchFamily="49" charset="0"/>
              </a:rPr>
              <a:t>DataAccessException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String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jpql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TypedQuery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&lt;Long&gt; query =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entityManager.createQuery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jpql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Long.class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return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query.getSingleResult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6169503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find an entity by primary key: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find()</a:t>
            </a:r>
            <a:r>
              <a:rPr lang="en-GB" dirty="0">
                <a:sym typeface="Wingdings" pitchFamily="2" charset="2"/>
              </a:rPr>
              <a:t> on the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EntityManager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Finding an Entity by Primary Key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6835"/>
            <a:ext cx="8067675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Employee </a:t>
            </a:r>
            <a:r>
              <a:rPr lang="en-GB" sz="1200" dirty="0" err="1">
                <a:latin typeface="Lucida Console" pitchFamily="49" charset="0"/>
              </a:rPr>
              <a:t>getEmployee</a:t>
            </a:r>
            <a:r>
              <a:rPr lang="en-GB" sz="1200" dirty="0">
                <a:latin typeface="Lucida Console" pitchFamily="49" charset="0"/>
              </a:rPr>
              <a:t>(long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) throws </a:t>
            </a:r>
            <a:r>
              <a:rPr lang="en-GB" sz="1200" dirty="0" err="1">
                <a:latin typeface="Lucida Console" pitchFamily="49" charset="0"/>
              </a:rPr>
              <a:t>DataAccessException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entityManager.find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3155473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get a list of entities: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Lucida Console" panose="020B0609040504020204" pitchFamily="49" charset="0"/>
                <a:sym typeface="Wingdings" pitchFamily="2" charset="2"/>
              </a:rPr>
              <a:t>getResultList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on a query object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Getting a List of Entities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9463"/>
            <a:ext cx="806767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List&lt;Employee&gt; </a:t>
            </a:r>
            <a:r>
              <a:rPr lang="en-GB" sz="1200" dirty="0" err="1">
                <a:latin typeface="Lucida Console" pitchFamily="49" charset="0"/>
              </a:rPr>
              <a:t>getEmployees</a:t>
            </a:r>
            <a:r>
              <a:rPr lang="en-GB" sz="1200" dirty="0">
                <a:latin typeface="Lucida Console" pitchFamily="49" charset="0"/>
              </a:rPr>
              <a:t>() throws </a:t>
            </a:r>
            <a:r>
              <a:rPr lang="en-GB" sz="1200" dirty="0" err="1">
                <a:latin typeface="Lucida Console" pitchFamily="49" charset="0"/>
              </a:rPr>
              <a:t>DataAccessException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String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jpql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TypedQuery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&lt;Employee&gt; query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entityManager.createQuery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jpql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Employee.class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query.getResultList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3527433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Spring vertical data access APIs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</a:t>
            </a:r>
            <a:r>
              <a:rPr lang="en-GB">
                <a:sym typeface="Wingdings" pitchFamily="2" charset="2"/>
              </a:rPr>
              <a:t>Data project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Specifying Maven dependencies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Configuring database connectivity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</a:t>
            </a:r>
            <a:r>
              <a:rPr lang="en-GB" sz="3400"/>
              <a:t>. Essential Concepts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46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JPA provides different ways to insert, update, and delete entities - see notes below for details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Performing Data Modification Operations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048423"/>
            <a:ext cx="8067675" cy="41556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EmployeeRepository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insertEmployee</a:t>
            </a:r>
            <a:r>
              <a:rPr lang="en-GB" sz="1200" dirty="0">
                <a:latin typeface="Lucida Console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entityManager.persist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updateEmployee</a:t>
            </a:r>
            <a:r>
              <a:rPr lang="en-GB" sz="1200" dirty="0">
                <a:latin typeface="Lucida Console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Employee entity = </a:t>
            </a:r>
            <a:r>
              <a:rPr lang="en-GB" sz="1200" dirty="0" err="1">
                <a:latin typeface="Lucida Console" pitchFamily="49" charset="0"/>
              </a:rPr>
              <a:t>entityManager.find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Employee.class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dirty="0" err="1">
                <a:latin typeface="Lucida Console" pitchFamily="49" charset="0"/>
              </a:rPr>
              <a:t>e.getEmployeeId</a:t>
            </a:r>
            <a:r>
              <a:rPr lang="en-GB" sz="1200" dirty="0"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entity.setName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entity.setDosh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e.getDosh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entity.setRegion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e.getRegion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deleteEmployee</a:t>
            </a:r>
            <a:r>
              <a:rPr lang="en-GB" sz="1200" dirty="0">
                <a:latin typeface="Lucida Console" pitchFamily="49" charset="0"/>
              </a:rPr>
              <a:t>(long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Employee e = </a:t>
            </a:r>
            <a:r>
              <a:rPr lang="en-GB" sz="1200" dirty="0" err="1">
                <a:latin typeface="Lucida Console" pitchFamily="49" charset="0"/>
              </a:rPr>
              <a:t>entityManager.find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Employee.class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dirty="0" err="1">
                <a:latin typeface="Lucida Console" pitchFamily="49" charset="0"/>
              </a:rPr>
              <a:t>employeeId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entityManager.remove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93878" y="5927050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7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/>
              <a:t>Spring Data repository capabilities</a:t>
            </a:r>
          </a:p>
          <a:p>
            <a:pPr eaLnBrk="1" hangingPunct="1"/>
            <a:r>
              <a:rPr lang="en-GB"/>
              <a:t>Domain-specific repositories</a:t>
            </a:r>
          </a:p>
          <a:p>
            <a:pPr eaLnBrk="1" hangingPunct="1"/>
            <a:r>
              <a:rPr lang="en-GB"/>
              <a:t>Configuring Spring to create repositories</a:t>
            </a:r>
          </a:p>
          <a:p>
            <a:pPr eaLnBrk="1" hangingPunct="1"/>
            <a:r>
              <a:rPr lang="en-GB"/>
              <a:t>Using Spring Data repositories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  <a:sym typeface="Wingdings" pitchFamily="2" charset="2"/>
              </a:rPr>
              <a:t>demo.springdata.repositories</a:t>
            </a:r>
            <a:endParaRPr lang="en-GB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4. Using Spring Data Repositories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66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Spring Data is a data-access abstraction mechanism in Spring Framework and Spring Boot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Makes it much easier to access a wide range of data stores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… using a familiar "repository" pattern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It provides template repositories for…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JPA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MongoDB NoSQL database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REST services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ElasticSearch data stores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Etc.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Overview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5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Spring Data defines common data-access repository interfaces, e.g.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CrudRepository</a:t>
            </a:r>
            <a:endParaRPr lang="en-GB">
              <a:sym typeface="Wingdings" pitchFamily="2" charset="2"/>
            </a:endParaRPr>
          </a:p>
          <a:p>
            <a:pPr lvl="1" eaLnBrk="1" hangingPunct="1"/>
            <a:r>
              <a:rPr lang="en-GB">
                <a:sym typeface="Wingdings" pitchFamily="2" charset="2"/>
              </a:rPr>
              <a:t>Specifies common CRUD in an implemententation-agnostic manner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Spring Data Repository Capabilities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0" y="2443256"/>
            <a:ext cx="5385089" cy="42946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31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You can define your own domain-specific interfaces that extend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CrudRepository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Specify two type parameters: the entity type and the PK type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In your interface, specific query methods for your entities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Spring Data reflects on method names, to generate the queries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You can also define JPA queries if you need to give a bit more info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full details, see: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https://docs.spring.io/spring-data/data-commons/docs/current/</a:t>
            </a:r>
            <a:br>
              <a:rPr lang="en-GB">
                <a:sym typeface="Wingdings" pitchFamily="2" charset="2"/>
              </a:rPr>
            </a:br>
            <a:r>
              <a:rPr lang="en-GB">
                <a:sym typeface="Wingdings" pitchFamily="2" charset="2"/>
              </a:rPr>
              <a:t>reference/html/#repositories</a:t>
            </a:r>
          </a:p>
          <a:p>
            <a:pPr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Domain-Specific Repositories (1 of 2)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19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an example of a domain-specific repository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For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Employee</a:t>
            </a:r>
            <a:r>
              <a:rPr lang="en-GB">
                <a:sym typeface="Wingdings" pitchFamily="2" charset="2"/>
              </a:rPr>
              <a:t> entity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The PK type is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Long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We've defined several additional queries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Domain-Specific Repositories (2 of 2)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9275" y="2820113"/>
            <a:ext cx="8272607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package demo.springdata.repositories;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interface EmployeeRepository extends CrudRepository&lt;Employee, Long&gt;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findEmployeesByRegion(String region);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@Query("select emp from Employee emp where emp.dosh &gt;= ?1 and emp.dosh &lt;= ?2")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findEmployeesInSalaryRange(double from, double to);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Page&lt;Employee&gt; findEmployeesByDoshGreaterThan(double salary, Pageable pageable);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498810" y="5036746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39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</a:t>
            </a:r>
            <a:r>
              <a:rPr lang="en-GB">
                <a:solidFill>
                  <a:srgbClr val="FF0000"/>
                </a:solidFill>
                <a:sym typeface="Wingdings" pitchFamily="2" charset="2"/>
              </a:rPr>
              <a:t>Spring Framework</a:t>
            </a:r>
            <a:r>
              <a:rPr lang="en-GB">
                <a:sym typeface="Wingdings" pitchFamily="2" charset="2"/>
              </a:rPr>
              <a:t>, you have to configure Spring to create proxy instances for your repository interfaces</a:t>
            </a:r>
          </a:p>
          <a:p>
            <a:pPr lvl="1" eaLnBrk="1" hangingPunct="1"/>
            <a:r>
              <a:rPr lang="en-GB"/>
              <a:t>Via </a:t>
            </a:r>
            <a:r>
              <a:rPr lang="en-GB">
                <a:latin typeface="Lucida Console" panose="020B0609040504020204" pitchFamily="49" charset="0"/>
              </a:rPr>
              <a:t>@EnableXxxRepositories</a:t>
            </a:r>
            <a:r>
              <a:rPr lang="en-GB"/>
              <a:t> on a Java config class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E.g. for JPA repositores, use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@EnableJpaRepositories</a:t>
            </a: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In </a:t>
            </a:r>
            <a:r>
              <a:rPr lang="en-GB">
                <a:solidFill>
                  <a:srgbClr val="FF0000"/>
                </a:solidFill>
                <a:sym typeface="Wingdings" pitchFamily="2" charset="2"/>
              </a:rPr>
              <a:t>Spring Boot</a:t>
            </a:r>
            <a:r>
              <a:rPr lang="en-GB">
                <a:sym typeface="Wingdings" pitchFamily="2" charset="2"/>
              </a:rPr>
              <a:t>, </a:t>
            </a:r>
            <a:r>
              <a:rPr lang="en-GB"/>
              <a:t>JPA repository support is supported automatically by default</a:t>
            </a:r>
          </a:p>
          <a:p>
            <a:pPr lvl="1" eaLnBrk="1" hangingPunct="1"/>
            <a:r>
              <a:rPr lang="en-GB"/>
              <a:t>Spring Boot looks for JPA repository classes in the package of your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class, plus sub-packages</a:t>
            </a:r>
            <a:endParaRPr lang="en-GB" b="1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Configuring Spring to Create Repositories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3442" y="2786630"/>
            <a:ext cx="786384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@EnableJpaRepositories("my.repo.package")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MyConfig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34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This example shows how to use a Spring Data repository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Using Spring Data Repositories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9275" y="1683325"/>
            <a:ext cx="8272607" cy="49252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EmployeeService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@Autowired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private EmployeeRepository repository;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public void doDemo()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// Insert an employee.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Employee newEmp = new Employee(-1, "Simon Peter", 10000, "Israel");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repository.save(newEmp);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System.out.printf("There are now %d employees\n", repository.count());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// Get all employees.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displayEmployees("All employees after insert: ",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repository.findAll()</a:t>
            </a:r>
            <a:r>
              <a:rPr lang="en-US" sz="120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// Get employees by salary range.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List&lt;Employee&gt; emps = repository.findEmployeesInSalaryRange(20000, 50000);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displayEmployees("Employees earning 20k to 50k: ", emps);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// Get a page of employees.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Pageable pageable = PageRequest.of(1, 3, Direction.DESC, "dosh");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Page&lt;Employee&gt; page = repository.findEmployeesByDoshGreaterThan(50000, pageable);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displayEmployees("Page 1 of employees more than 50k: ",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page.getContent()</a:t>
            </a:r>
            <a:r>
              <a:rPr lang="en-US" sz="120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…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777733" y="6331619"/>
            <a:ext cx="2044149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EmployeeService.java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/>
              <a:t>Spring Boot APIs for MongoDB</a:t>
            </a:r>
          </a:p>
          <a:p>
            <a:pPr eaLnBrk="1" hangingPunct="1"/>
            <a:r>
              <a:rPr lang="en-GB"/>
              <a:t>Defining a MongoDB entity class</a:t>
            </a:r>
          </a:p>
          <a:p>
            <a:pPr eaLnBrk="1" hangingPunct="1"/>
            <a:r>
              <a:rPr lang="en-GB">
                <a:sym typeface="Wingdings" pitchFamily="2" charset="2"/>
              </a:rPr>
              <a:t>Defining a repository</a:t>
            </a:r>
          </a:p>
          <a:p>
            <a:pPr eaLnBrk="1" hangingPunct="1"/>
            <a:r>
              <a:rPr lang="en-GB">
                <a:sym typeface="Wingdings" pitchFamily="2" charset="2"/>
              </a:rPr>
              <a:t>Seeding the MongoDB database</a:t>
            </a:r>
          </a:p>
          <a:p>
            <a:pPr eaLnBrk="1" hangingPunct="1"/>
            <a:r>
              <a:rPr lang="en-GB">
                <a:sym typeface="Wingdings" pitchFamily="2" charset="2"/>
              </a:rPr>
              <a:t>Other useful info about the demo app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  <a:sym typeface="Wingdings" pitchFamily="2" charset="2"/>
              </a:rPr>
              <a:t>demo.springdata.mongodb</a:t>
            </a:r>
            <a:endParaRPr lang="en-GB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5. Accessing MongoDB Databases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868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this section we'll show how to access MongoDB databases in Spring Boot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You need the following Maven dependency: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By default, Spring Boot assumes the following URI to connect to MongoDB (you can customize if necessary)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Overview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49275" y="2912080"/>
            <a:ext cx="806767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&lt;groupId&gt;org.springframework.boot&lt;/groupId&gt;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&lt;artifactId&gt;spring-boot-starter-data-mongodb&lt;/artifactId&gt;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4767" y="346030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9275" y="5358539"/>
            <a:ext cx="8067675" cy="27764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spring.data.mongodb.uri=mongodb://localhost:27017/test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1188" y="5707007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5034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Spring provides vertical APIs for data access</a:t>
            </a:r>
          </a:p>
          <a:p>
            <a:pPr lvl="1" eaLnBrk="1" hangingPunct="1"/>
            <a:r>
              <a:rPr lang="cy-GB" dirty="0"/>
              <a:t>Full support for data access, persistence, and transactions</a:t>
            </a:r>
          </a:p>
          <a:p>
            <a:pPr lvl="1" eaLnBrk="1" hangingPunct="1"/>
            <a:r>
              <a:rPr lang="cy-GB" dirty="0"/>
              <a:t>Many technologies, including JDBC, JPA, Hibernate, etc.</a:t>
            </a:r>
          </a:p>
          <a:p>
            <a:pPr lvl="1" eaLnBrk="1" hangingPunct="1"/>
            <a:endParaRPr lang="cy-GB" dirty="0"/>
          </a:p>
          <a:p>
            <a:pPr eaLnBrk="1" hangingPunct="1"/>
            <a:r>
              <a:rPr lang="en-GB" dirty="0"/>
              <a:t>Declarative transaction management</a:t>
            </a:r>
          </a:p>
          <a:p>
            <a:pPr lvl="1" eaLnBrk="1" hangingPunct="1"/>
            <a:r>
              <a:rPr lang="en-GB" dirty="0"/>
              <a:t>Transactional boundaries declared via configuration</a:t>
            </a:r>
          </a:p>
          <a:p>
            <a:pPr lvl="1" eaLnBrk="1" hangingPunct="1"/>
            <a:r>
              <a:rPr lang="en-GB" dirty="0"/>
              <a:t>Enforced by a Spring </a:t>
            </a:r>
            <a:r>
              <a:rPr lang="en-GB"/>
              <a:t>transaction manager</a:t>
            </a:r>
          </a:p>
          <a:p>
            <a:pPr lvl="1" eaLnBrk="1" hangingPunct="1"/>
            <a:r>
              <a:rPr lang="en-GB"/>
              <a:t>Available implicitly via Spring Boot auto-configuration</a:t>
            </a:r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Automatic connection management</a:t>
            </a:r>
          </a:p>
          <a:p>
            <a:pPr lvl="1" eaLnBrk="1" hangingPunct="1"/>
            <a:r>
              <a:rPr lang="en-GB" dirty="0"/>
              <a:t>Acquires/releases connections automatically</a:t>
            </a:r>
          </a:p>
          <a:p>
            <a:pPr lvl="1" eaLnBrk="1" hangingPunct="1"/>
            <a:r>
              <a:rPr lang="en-GB" dirty="0"/>
              <a:t>No possibility of resource leaks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Spring Vertical Data Access APIs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E91EB2-E9A6-4C3A-83F3-1F9A6A45E2B8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149435" y="4960419"/>
            <a:ext cx="2548943" cy="1798564"/>
            <a:chOff x="3710" y="1998"/>
            <a:chExt cx="1868" cy="1318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CCCC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CCCC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CCCC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158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Spring Boot has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MongoTemplate</a:t>
            </a:r>
            <a:r>
              <a:rPr lang="en-GB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Allows you to perform low-level MongoDB operations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Similar purpose to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JdbcTemplate</a:t>
            </a:r>
            <a:r>
              <a:rPr lang="en-GB">
                <a:sym typeface="Wingdings" pitchFamily="2" charset="2"/>
              </a:rPr>
              <a:t> (for low-level JDBC operations)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Alternatively you can use Spring Data Repositories, similar to the previous section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an interface that extends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CrudRepository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Declare method signatures, representing the queries you need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Spring Data implements the methods automatically, using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MongoTemplate</a:t>
            </a:r>
            <a:r>
              <a:rPr lang="en-GB">
                <a:sym typeface="Wingdings" pitchFamily="2" charset="2"/>
              </a:rPr>
              <a:t> under the covers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We'll take this approach…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Spring Boot APIs for MongoDB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If you're using Spring Data Repositories to access MongoDB, you must define MongoDB entity classes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Similar to JPA entity classes, but note the differences highlighted:</a:t>
            </a: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Defining a MongoDB Entity Class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407023"/>
            <a:ext cx="8272607" cy="433606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import org.springframework.data.annotation.Id;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import org.springframework.data.mongodb.core.mapping.Field;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Employee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@Id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long employeeId = -1;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@Field("salary")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Employee() {}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Employee(int employeeId, String name, double dosh, String region)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this.employeeId = employeeId;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this.name = name;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this.dosh = dosh;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this.region = region;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428552" y="6452642"/>
            <a:ext cx="1393330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Employee.java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+mj-lt"/>
                <a:sym typeface="Wingdings" pitchFamily="2" charset="2"/>
              </a:rPr>
              <a:t>A Spring Data repository for MongoDB is very similar to any other Spring Data repository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But note,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@Query</a:t>
            </a:r>
            <a:r>
              <a:rPr lang="en-GB">
                <a:latin typeface="+mj-lt"/>
                <a:sym typeface="Wingdings" pitchFamily="2" charset="2"/>
              </a:rPr>
              <a:t> annotation uses MongoDB query syntax!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We extended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MongoRepository</a:t>
            </a:r>
            <a:r>
              <a:rPr lang="en-GB">
                <a:latin typeface="+mj-lt"/>
                <a:sym typeface="Wingdings" pitchFamily="2" charset="2"/>
              </a:rPr>
              <a:t> rather than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CrudRepository, </a:t>
            </a:r>
            <a:r>
              <a:rPr lang="en-GB">
                <a:latin typeface="+mj-lt"/>
                <a:sym typeface="Wingdings" pitchFamily="2" charset="2"/>
              </a:rPr>
              <a:t>for reasons explained here:</a:t>
            </a:r>
            <a:br>
              <a:rPr lang="en-GB">
                <a:latin typeface="+mj-lt"/>
                <a:sym typeface="Wingdings" pitchFamily="2" charset="2"/>
              </a:rPr>
            </a:br>
            <a:r>
              <a:rPr lang="en-GB">
                <a:latin typeface="+mj-lt"/>
                <a:sym typeface="Wingdings" pitchFamily="2" charset="2"/>
              </a:rPr>
              <a:t>https://docs.spring.io/spring-data/jpa/docs/current/reference/html/</a:t>
            </a:r>
            <a:br>
              <a:rPr lang="en-GB">
                <a:latin typeface="+mj-lt"/>
                <a:sym typeface="Wingdings" pitchFamily="2" charset="2"/>
              </a:rPr>
            </a:br>
            <a:r>
              <a:rPr lang="en-GB">
                <a:latin typeface="+mj-lt"/>
                <a:sym typeface="Wingdings" pitchFamily="2" charset="2"/>
              </a:rPr>
              <a:t>#repositories.multiple-modules</a:t>
            </a: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Defining a Repository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275" y="2386949"/>
            <a:ext cx="8272607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import org.springframework.data.mongodb.repository.MongoRepository;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import org.springframework.data.mongodb.repository.Query;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interface EmployeeRepository extends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MongoRepository&lt;Employee,Long&gt;</a:t>
            </a:r>
            <a:r>
              <a:rPr lang="en-US" sz="120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findEmployeesByRegion(String region);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@Query("{'dosh' : {$gte : ?0, $lte : ?1}}")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findEmployeesInSalaryRange(double from, double to);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Page&lt;Employee&gt; findEmployeesByDoshGreaterThan(double salary, Pageable pageable);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498810" y="4610403"/>
            <a:ext cx="232307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EmployeeRepository.java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9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We've defined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SeedDb</a:t>
            </a:r>
            <a:r>
              <a:rPr lang="en-GB">
                <a:sym typeface="Wingdings" pitchFamily="2" charset="2"/>
              </a:rPr>
              <a:t> component to create MongoDB documents at startup, and to delete them at the end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Seeding the Database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9275" y="2037516"/>
            <a:ext cx="8272607" cy="36016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SeedDb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private EmployeeRepository repository;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init() {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repository.save(new Employee(1,  "James", 21000,  "London"));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repository.save(new Employee(2,  "Marie", 22000,  "Edinburgh"));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repository.save(new Employee(3,  "Peter", 23000,  "Belfast"));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@PreDestroy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cleanup()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repository.deleteAll();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614500" y="5350855"/>
            <a:ext cx="1207382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SeedDb.java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9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The MongoDB demo app is semantically equivalent to the JPA repository example in the previous section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In fact,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EmployeeService.java</a:t>
            </a:r>
            <a:r>
              <a:rPr lang="en-GB">
                <a:latin typeface="+mj-lt"/>
                <a:sym typeface="Wingdings" pitchFamily="2" charset="2"/>
              </a:rPr>
              <a:t> is identical to the JPA example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>
                <a:latin typeface="+mj-lt"/>
                <a:sym typeface="Wingdings" pitchFamily="2" charset="2"/>
              </a:rPr>
              <a:t>About the demo app: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The demo creates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Employee</a:t>
            </a:r>
            <a:r>
              <a:rPr lang="en-GB">
                <a:latin typeface="+mj-lt"/>
                <a:sym typeface="Wingdings" pitchFamily="2" charset="2"/>
              </a:rPr>
              <a:t> documents in the MongoDB database, manipulates them, and then deletes them at the end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All these tasks are achieved using the high-level Spring Data repository for MongoDB - nice 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>
                <a:solidFill>
                  <a:srgbClr val="FF0000"/>
                </a:solidFill>
                <a:sym typeface="Wingdings" pitchFamily="2" charset="2"/>
              </a:rPr>
              <a:t>Note: </a:t>
            </a:r>
          </a:p>
          <a:p>
            <a:pPr lvl="1" eaLnBrk="1" hangingPunct="1"/>
            <a:r>
              <a:rPr lang="en-GB">
                <a:solidFill>
                  <a:srgbClr val="FF0000"/>
                </a:solidFill>
                <a:sym typeface="Wingdings" pitchFamily="2" charset="2"/>
              </a:rPr>
              <a:t>MongoDB must be running when you run the demo (!)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endParaRPr lang="en-GB" b="1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Other Useful Info About the Demo App</a:t>
            </a:r>
            <a:endParaRPr lang="en-GB" sz="3400" dirty="0"/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12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45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8065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this exercise, you'll enhance your "Online Retailer" app so users can suggest new products for the company to sell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Overview (see details on following slides):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Maven dependencies for persistence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Implement a persistence mechanism to store product suggestions in the database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Implement a simple REST service to test the persistence mechanism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SolutionSpringData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Overview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927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Add the following Maven dependencies to your POM, to support JPA persistence to an embedded H2 database: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spring-boot-starter-data-jpa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h2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application.properties</a:t>
            </a:r>
            <a:r>
              <a:rPr lang="en-GB">
                <a:sym typeface="Wingdings" pitchFamily="2" charset="2"/>
              </a:rPr>
              <a:t>, define properties to configure JPA support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1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9366" y="4421631"/>
            <a:ext cx="599515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4752975" algn="l"/>
              </a:tabLst>
            </a:pPr>
            <a:r>
              <a:rPr lang="en-GB" b="1">
                <a:solidFill>
                  <a:srgbClr val="00B050"/>
                </a:solidFill>
                <a:latin typeface="+mj-lt"/>
              </a:rPr>
              <a:t>Name of property	Value</a:t>
            </a:r>
          </a:p>
          <a:p>
            <a:pPr>
              <a:spcBef>
                <a:spcPts val="600"/>
              </a:spcBef>
              <a:tabLst>
                <a:tab pos="4752975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spring.jpa.hibernate.ddl-auto	create-drop</a:t>
            </a:r>
          </a:p>
          <a:p>
            <a:pPr>
              <a:spcBef>
                <a:spcPts val="600"/>
              </a:spcBef>
              <a:tabLst>
                <a:tab pos="4752975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spring.jpa.properties.hibernate.show_sql	true</a:t>
            </a:r>
          </a:p>
          <a:p>
            <a:pPr>
              <a:spcBef>
                <a:spcPts val="600"/>
              </a:spcBef>
              <a:tabLst>
                <a:tab pos="4752975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spring.jpa.properties.hibernate.use_sql_comments	true</a:t>
            </a:r>
          </a:p>
          <a:p>
            <a:pPr>
              <a:spcBef>
                <a:spcPts val="600"/>
              </a:spcBef>
              <a:tabLst>
                <a:tab pos="4752975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spring.jpa.properties.hibernate.format_sql	true 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89365" y="4749693"/>
            <a:ext cx="5995151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89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Implement a persistence mechanism to store product suggestions in the database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We've already defined a JPA entity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ProductSuggestion</a:t>
            </a:r>
            <a:r>
              <a:rPr lang="en-GB">
                <a:sym typeface="Wingdings" pitchFamily="2" charset="2"/>
              </a:rPr>
              <a:t> in the student folder, to get you started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Define a JPA repository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ProductSuggestionRepository</a:t>
            </a:r>
            <a:r>
              <a:rPr lang="en-GB">
                <a:sym typeface="Wingdings" pitchFamily="2" charset="2"/>
              </a:rPr>
              <a:t>, with the following functionality: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Get all product suggestions from the database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Insert a new product suggestion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Modify price of a product suggestion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Modify estimated-sales of a product suggestion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Delete all product suggestions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2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781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Implement a simple REST service to test the persistence mechanism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REST controller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ProductSuggestionRestController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Autowire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ProductSuggestionRepository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Implement REST endpoints to call each of the methods on the repository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Test your REST controller using Chrome Advanced Rest Client (or Postman, etc.)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3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8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 dirty="0"/>
              <a:t>In recent times, the Spring Data project has emerged </a:t>
            </a:r>
          </a:p>
          <a:p>
            <a:pPr lvl="1" eaLnBrk="1" hangingPunct="1"/>
            <a:r>
              <a:rPr lang="en-GB" dirty="0"/>
              <a:t>Supports a wider range of data access technologies, including REST, RDBMS</a:t>
            </a:r>
            <a:r>
              <a:rPr lang="en-GB"/>
              <a:t>, NoSQL, </a:t>
            </a:r>
            <a:r>
              <a:rPr lang="en-GB" dirty="0"/>
              <a:t>elastic search, etc.</a:t>
            </a:r>
          </a:p>
          <a:p>
            <a:pPr lvl="1"/>
            <a:r>
              <a:rPr lang="en-GB" dirty="0"/>
              <a:t>Powerful repository and custom object-mapping abstractions</a:t>
            </a:r>
          </a:p>
          <a:p>
            <a:pPr lvl="1"/>
            <a:r>
              <a:rPr lang="en-GB" dirty="0"/>
              <a:t>Dynamic query derivation from repository method names</a:t>
            </a:r>
          </a:p>
          <a:p>
            <a:pPr lvl="1"/>
            <a:r>
              <a:rPr lang="en-GB" dirty="0"/>
              <a:t>Implementation domain base classes providing basic properties</a:t>
            </a:r>
          </a:p>
          <a:p>
            <a:pPr lvl="1"/>
            <a:r>
              <a:rPr lang="en-GB" dirty="0"/>
              <a:t>Support for transparent auditing (created, last changed)</a:t>
            </a:r>
          </a:p>
          <a:p>
            <a:pPr lvl="1"/>
            <a:r>
              <a:rPr lang="en-GB" dirty="0"/>
              <a:t>Advanced integration with Spring MVC controllers</a:t>
            </a:r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/>
          </a:p>
          <a:p>
            <a:pPr lvl="1" eaLnBrk="1" hangingPunct="1"/>
            <a:endParaRPr lang="cy-GB" dirty="0"/>
          </a:p>
          <a:p>
            <a:pPr eaLnBrk="1" hangingPunct="1"/>
            <a:endParaRPr lang="cy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Spring Data Project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E91EB2-E9A6-4C3A-83F3-1F9A6A45E2B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57085"/>
            <a:ext cx="5971922" cy="249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6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81985"/>
            <a:ext cx="8486775" cy="4935538"/>
          </a:xfrm>
        </p:spPr>
        <p:txBody>
          <a:bodyPr/>
          <a:lstStyle/>
          <a:p>
            <a:r>
              <a:rPr lang="en-GB"/>
              <a:t>Add the appropriate Maven dependency for the type of data source you wish to access</a:t>
            </a:r>
          </a:p>
          <a:p>
            <a:pPr lvl="1"/>
            <a:endParaRPr lang="en-GB"/>
          </a:p>
          <a:p>
            <a:r>
              <a:rPr lang="en-GB"/>
              <a:t>E.g. using an H2 in-memory database…</a:t>
            </a:r>
          </a:p>
          <a:p>
            <a:pPr lvl="1"/>
            <a:r>
              <a:rPr lang="en-GB"/>
              <a:t>Database is created automatically when the application starts</a:t>
            </a:r>
          </a:p>
          <a:p>
            <a:pPr lvl="1"/>
            <a:r>
              <a:rPr lang="en-GB"/>
              <a:t>Database is dropped automatically when the application ends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E.g. using a MySQL database…</a:t>
            </a:r>
          </a:p>
          <a:p>
            <a:pPr lvl="1"/>
            <a:r>
              <a:rPr lang="en-GB"/>
              <a:t>Database is not created/dropped automatically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Configuring Maven Dependencies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76FD5A0-CF0B-440A-8AF5-2125C329C29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853441" y="3616076"/>
            <a:ext cx="7863840" cy="101630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&lt;groupId&gt;com.h2database&lt;/groupId&gt;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&lt;artifactId&gt;h2&lt;/artifactId&gt;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&lt;version&gt;1.4.195&lt;/version&gt;&lt;!--$NO-MVN-MAN-VER$--&gt;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9831" y="4341696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53441" y="5918210"/>
            <a:ext cx="7863840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&lt;dependency&gt;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&lt;groupId&gt;mysql&lt;/groupId&gt;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&lt;artifactId&gt;mysql-connector-java&lt;/artifactId&gt;</a:t>
            </a:r>
          </a:p>
          <a:p>
            <a:r>
              <a:rPr lang="en-GB" sz="1200">
                <a:latin typeface="Lucida Console" panose="020B06090405040202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31" y="6470815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345850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400" y="1181985"/>
            <a:ext cx="8486775" cy="4935538"/>
          </a:xfrm>
        </p:spPr>
        <p:txBody>
          <a:bodyPr/>
          <a:lstStyle/>
          <a:p>
            <a:r>
              <a:rPr lang="en-GB"/>
              <a:t>If you're using H2, the database connectivity is configured automatically to the following defaults: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For other types of database, you must configure database connectivity yourself. For example, if you're using MySQL:</a:t>
            </a:r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Configuring Database Connectivity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76FD5A0-CF0B-440A-8AF5-2125C329C29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853441" y="2040981"/>
            <a:ext cx="7863840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spring.datasource.url=jdbc:h2:mem:example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spring.datasource.username=sa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spring.datasource.password=</a:t>
            </a:r>
          </a:p>
          <a:p>
            <a:r>
              <a:rPr lang="en-GB" sz="1200">
                <a:latin typeface="Lucida Console" panose="020B0609040504020204" pitchFamily="49" charset="0"/>
              </a:rPr>
              <a:t>spring.jpa.database-platform=org.hibernate.dialect.H2Dialect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7748" y="294320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53441" y="4961681"/>
            <a:ext cx="7863840" cy="64697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#spring.datasource.url=jdbc:mysql://localhost:3306/someExistingDatabaseName</a:t>
            </a:r>
          </a:p>
          <a:p>
            <a:r>
              <a:rPr lang="en-GB" sz="1200">
                <a:latin typeface="Lucida Console" panose="020B0609040504020204" pitchFamily="49" charset="0"/>
              </a:rPr>
              <a:t>#spring.datasource.username=someUsername</a:t>
            </a:r>
          </a:p>
          <a:p>
            <a:r>
              <a:rPr lang="en-GB" sz="1200">
                <a:latin typeface="Lucida Console" panose="020B0609040504020204" pitchFamily="49" charset="0"/>
              </a:rPr>
              <a:t>#spring.datasource.password=somePassword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7748" y="5637105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271688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Setting the scene</a:t>
            </a:r>
          </a:p>
          <a:p>
            <a:pPr eaLnBrk="1" hangingPunct="1"/>
            <a:r>
              <a:rPr lang="en-GB">
                <a:sym typeface="Wingdings" pitchFamily="2" charset="2"/>
              </a:rPr>
              <a:t>JDBC configuration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Using JdbcTemplate </a:t>
            </a:r>
          </a:p>
          <a:p>
            <a:pPr eaLnBrk="1" hangingPunct="1"/>
            <a:r>
              <a:rPr lang="en-GB"/>
              <a:t>Defining a model class</a:t>
            </a:r>
          </a:p>
          <a:p>
            <a:pPr eaLnBrk="1" hangingPunct="1"/>
            <a:r>
              <a:rPr lang="en-GB"/>
              <a:t>Defining a repository class</a:t>
            </a:r>
          </a:p>
          <a:p>
            <a:pPr eaLnBrk="1" hangingPunct="1"/>
            <a:r>
              <a:rPr lang="en-GB"/>
              <a:t>Performing a simple query</a:t>
            </a:r>
          </a:p>
          <a:p>
            <a:pPr eaLnBrk="1" hangingPunct="1"/>
            <a:r>
              <a:rPr lang="en-GB"/>
              <a:t>Mapping rows to model objects</a:t>
            </a:r>
          </a:p>
          <a:p>
            <a:pPr eaLnBrk="1" hangingPunct="1"/>
            <a:r>
              <a:rPr lang="en-GB"/>
              <a:t>Performing data modification operations</a:t>
            </a:r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  <a:sym typeface="Wingdings" pitchFamily="2" charset="2"/>
              </a:rPr>
              <a:t>demo.springdata.jdbc</a:t>
            </a:r>
            <a:endParaRPr lang="en-GB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2</a:t>
            </a:r>
            <a:r>
              <a:rPr lang="en-GB" sz="3400"/>
              <a:t>. Using JdbcTemplate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D09B6B0-4F04-4360-BFDD-B5055C1DF53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In raw JDBC, an application must:</a:t>
            </a:r>
          </a:p>
          <a:p>
            <a:pPr lvl="1" eaLnBrk="1" hangingPunct="1"/>
            <a:r>
              <a:rPr lang="en-GB" dirty="0"/>
              <a:t>Open a connection</a:t>
            </a:r>
          </a:p>
          <a:p>
            <a:pPr lvl="1" eaLnBrk="1" hangingPunct="1"/>
            <a:r>
              <a:rPr lang="en-GB" dirty="0"/>
              <a:t>Begin a transaction</a:t>
            </a:r>
          </a:p>
          <a:p>
            <a:pPr lvl="1" eaLnBrk="1" hangingPunct="1"/>
            <a:r>
              <a:rPr lang="en-GB" dirty="0"/>
              <a:t>Do business logic</a:t>
            </a:r>
          </a:p>
          <a:p>
            <a:pPr lvl="1" eaLnBrk="1" hangingPunct="1"/>
            <a:r>
              <a:rPr lang="en-GB" dirty="0"/>
              <a:t>Commit/rollback the transaction</a:t>
            </a:r>
          </a:p>
          <a:p>
            <a:pPr lvl="1" eaLnBrk="1" hangingPunct="1"/>
            <a:r>
              <a:rPr lang="en-GB" dirty="0"/>
              <a:t>Close the connection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Traditionally, data access is manual</a:t>
            </a:r>
          </a:p>
          <a:p>
            <a:pPr lvl="1" eaLnBrk="1" hangingPunct="1"/>
            <a:r>
              <a:rPr lang="en-GB" dirty="0"/>
              <a:t>Responsibility of application developer</a:t>
            </a:r>
          </a:p>
          <a:p>
            <a:pPr lvl="1" eaLnBrk="1" hangingPunct="1"/>
            <a:r>
              <a:rPr lang="en-GB" dirty="0"/>
              <a:t>Repetitive</a:t>
            </a:r>
          </a:p>
          <a:p>
            <a:pPr lvl="1" eaLnBrk="1" hangingPunct="1"/>
            <a:r>
              <a:rPr lang="en-GB" dirty="0"/>
              <a:t>Error-prone</a:t>
            </a:r>
          </a:p>
          <a:p>
            <a:pPr lvl="1" eaLnBrk="1" hangingPunct="1"/>
            <a:r>
              <a:rPr lang="en-GB" dirty="0"/>
              <a:t>Liable to leaks (e.g. forget to close connection)</a:t>
            </a:r>
          </a:p>
          <a:p>
            <a:pPr lvl="1" eaLnBrk="1" hangingPunct="1"/>
            <a:r>
              <a:rPr lang="en-GB" dirty="0"/>
              <a:t>Forced to handle exceptions (and do what???)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the Scene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E6A1D13-0BF3-499B-8EAB-F1709B0BCEE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90532" name="Rectangle 36"/>
          <p:cNvSpPr>
            <a:spLocks noChangeArrowheads="1"/>
          </p:cNvSpPr>
          <p:nvPr/>
        </p:nvSpPr>
        <p:spPr bwMode="auto">
          <a:xfrm>
            <a:off x="5945188" y="1206500"/>
            <a:ext cx="2843212" cy="3630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doSomeDataAccess</a:t>
            </a:r>
            <a:r>
              <a:rPr lang="en-GB" sz="1200" dirty="0">
                <a:latin typeface="Lucida Console" pitchFamily="49" charset="0"/>
              </a:rPr>
              <a:t>(…)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try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open </a:t>
            </a:r>
            <a:r>
              <a:rPr lang="en-GB" sz="1200" dirty="0">
                <a:latin typeface="Lucida Console" pitchFamily="49" charset="0"/>
              </a:rPr>
              <a:t>connection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begin transaction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execute SQL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process result set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commit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catch (</a:t>
            </a:r>
            <a:r>
              <a:rPr lang="en-GB" sz="1200" dirty="0" err="1">
                <a:latin typeface="Lucida Console" pitchFamily="49" charset="0"/>
              </a:rPr>
              <a:t>SQLException</a:t>
            </a:r>
            <a:r>
              <a:rPr lang="en-GB" sz="1200" dirty="0">
                <a:latin typeface="Lucida Console" pitchFamily="49" charset="0"/>
              </a:rPr>
              <a:t> ex)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rollback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throw app exception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finally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try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close connection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catch {}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grpSp>
        <p:nvGrpSpPr>
          <p:cNvPr id="10246" name="Group 39"/>
          <p:cNvGrpSpPr>
            <a:grpSpLocks/>
          </p:cNvGrpSpPr>
          <p:nvPr/>
        </p:nvGrpSpPr>
        <p:grpSpPr bwMode="auto">
          <a:xfrm>
            <a:off x="7364413" y="4960938"/>
            <a:ext cx="1546225" cy="274637"/>
            <a:chOff x="4639" y="3125"/>
            <a:chExt cx="974" cy="173"/>
          </a:xfrm>
        </p:grpSpPr>
        <p:sp>
          <p:nvSpPr>
            <p:cNvPr id="10250" name="Rectangle 37"/>
            <p:cNvSpPr>
              <a:spLocks noChangeArrowheads="1"/>
            </p:cNvSpPr>
            <p:nvPr/>
          </p:nvSpPr>
          <p:spPr bwMode="auto">
            <a:xfrm>
              <a:off x="4639" y="3134"/>
              <a:ext cx="153" cy="15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defTabSz="739775"/>
              <a:endParaRPr lang="en-US" sz="1200">
                <a:latin typeface="Lucida Console" pitchFamily="49" charset="0"/>
              </a:endParaRPr>
            </a:p>
          </p:txBody>
        </p:sp>
        <p:sp>
          <p:nvSpPr>
            <p:cNvPr id="10251" name="Text Box 38"/>
            <p:cNvSpPr txBox="1">
              <a:spLocks noChangeArrowheads="1"/>
            </p:cNvSpPr>
            <p:nvPr/>
          </p:nvSpPr>
          <p:spPr bwMode="auto">
            <a:xfrm>
              <a:off x="4820" y="3125"/>
              <a:ext cx="793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2"/>
                  </a:solidFill>
                </a:rPr>
                <a:t>Boilerplate code</a:t>
              </a:r>
              <a:endParaRPr lang="en-US" sz="1200">
                <a:solidFill>
                  <a:schemeClr val="tx2"/>
                </a:solidFill>
              </a:endParaRPr>
            </a:p>
          </p:txBody>
        </p:sp>
      </p:grpSp>
      <p:sp>
        <p:nvSpPr>
          <p:cNvPr id="10247" name="Text Box 42"/>
          <p:cNvSpPr txBox="1">
            <a:spLocks noChangeArrowheads="1"/>
          </p:cNvSpPr>
          <p:nvPr/>
        </p:nvSpPr>
        <p:spPr bwMode="auto">
          <a:xfrm>
            <a:off x="7651750" y="5276850"/>
            <a:ext cx="1020763" cy="2746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Unique code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248" name="Rectangle 43"/>
          <p:cNvSpPr>
            <a:spLocks noChangeArrowheads="1"/>
          </p:cNvSpPr>
          <p:nvPr/>
        </p:nvSpPr>
        <p:spPr bwMode="auto">
          <a:xfrm>
            <a:off x="7364413" y="5291138"/>
            <a:ext cx="242887" cy="246062"/>
          </a:xfrm>
          <a:prstGeom prst="rect">
            <a:avLst/>
          </a:prstGeom>
          <a:solidFill>
            <a:srgbClr val="6666FF">
              <a:alpha val="4196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39775"/>
            <a:endParaRPr lang="en-US" sz="1200">
              <a:latin typeface="Lucida Console" pitchFamily="49" charset="0"/>
            </a:endParaRPr>
          </a:p>
        </p:txBody>
      </p:sp>
      <p:sp>
        <p:nvSpPr>
          <p:cNvPr id="10249" name="Rectangle 44"/>
          <p:cNvSpPr>
            <a:spLocks noChangeArrowheads="1"/>
          </p:cNvSpPr>
          <p:nvPr/>
        </p:nvSpPr>
        <p:spPr bwMode="auto">
          <a:xfrm>
            <a:off x="6381750" y="2009775"/>
            <a:ext cx="2130425" cy="377825"/>
          </a:xfrm>
          <a:prstGeom prst="rect">
            <a:avLst/>
          </a:prstGeom>
          <a:solidFill>
            <a:srgbClr val="6666FF">
              <a:alpha val="4196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39775"/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861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0</TotalTime>
  <Words>4859</Words>
  <Application>Microsoft Macintosh PowerPoint</Application>
  <PresentationFormat>On-screen Show (4:3)</PresentationFormat>
  <Paragraphs>926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Lucida Console</vt:lpstr>
      <vt:lpstr>Tahoma</vt:lpstr>
      <vt:lpstr>Wingdings</vt:lpstr>
      <vt:lpstr>2_Blends</vt:lpstr>
      <vt:lpstr>Spring Boot Data Access</vt:lpstr>
      <vt:lpstr>Contents</vt:lpstr>
      <vt:lpstr>1. Essential Concepts</vt:lpstr>
      <vt:lpstr>Spring Vertical Data Access APIs</vt:lpstr>
      <vt:lpstr>Spring Data Project</vt:lpstr>
      <vt:lpstr>Configuring Maven Dependencies</vt:lpstr>
      <vt:lpstr>Configuring Database Connectivity</vt:lpstr>
      <vt:lpstr>2. Using JdbcTemplate</vt:lpstr>
      <vt:lpstr>Setting the Scene (1 of 2)</vt:lpstr>
      <vt:lpstr>Setting the Scene (2 of 2)</vt:lpstr>
      <vt:lpstr>JDBC Configuration (1 of 2)</vt:lpstr>
      <vt:lpstr>JDBC Configuration (2 of 2)</vt:lpstr>
      <vt:lpstr>Using JdbcTemplate (1 of 2)</vt:lpstr>
      <vt:lpstr>Using JdbcTemplate (2 of 2)</vt:lpstr>
      <vt:lpstr>Defining a Model Class</vt:lpstr>
      <vt:lpstr>Defining a Repository Class</vt:lpstr>
      <vt:lpstr>Performing a Simple Query</vt:lpstr>
      <vt:lpstr>Mapping Rows to Model Objects (1 of 2)</vt:lpstr>
      <vt:lpstr>Mapping Rows to Model Objects (2 of 2)</vt:lpstr>
      <vt:lpstr>Performing Data Modification Operations</vt:lpstr>
      <vt:lpstr>3. Using JPA</vt:lpstr>
      <vt:lpstr>Setting the Scene</vt:lpstr>
      <vt:lpstr>JPA Configuration (1 of 2)</vt:lpstr>
      <vt:lpstr>JPA Configuration (2 of 2)</vt:lpstr>
      <vt:lpstr>Defining an Entity Class</vt:lpstr>
      <vt:lpstr>Defining a Repository Class</vt:lpstr>
      <vt:lpstr>Performing a Simple Query</vt:lpstr>
      <vt:lpstr>Finding an Entity by Primary Key</vt:lpstr>
      <vt:lpstr>Getting a List of Entities</vt:lpstr>
      <vt:lpstr>Performing Data Modification Operations</vt:lpstr>
      <vt:lpstr>4. Using Spring Data Repositories</vt:lpstr>
      <vt:lpstr>Overview</vt:lpstr>
      <vt:lpstr>Spring Data Repository Capabilities</vt:lpstr>
      <vt:lpstr>Domain-Specific Repositories (1 of 2)</vt:lpstr>
      <vt:lpstr>Domain-Specific Repositories (2 of 2)</vt:lpstr>
      <vt:lpstr>Configuring Spring to Create Repositories</vt:lpstr>
      <vt:lpstr>Using Spring Data Repositories</vt:lpstr>
      <vt:lpstr>5. Accessing MongoDB Databases</vt:lpstr>
      <vt:lpstr>Overview</vt:lpstr>
      <vt:lpstr>Spring Boot APIs for MongoDB</vt:lpstr>
      <vt:lpstr>Defining a MongoDB Entity Class</vt:lpstr>
      <vt:lpstr>Defining a Repository</vt:lpstr>
      <vt:lpstr>Seeding the Database</vt:lpstr>
      <vt:lpstr>Other Useful Info About the Demo App</vt:lpstr>
      <vt:lpstr>Any Questions?</vt:lpstr>
      <vt:lpstr>Exercise - Overview</vt:lpstr>
      <vt:lpstr>Exercise - Step 1</vt:lpstr>
      <vt:lpstr>Exercise - Step 2</vt:lpstr>
      <vt:lpstr>Exercise - Step 3</vt:lpstr>
    </vt:vector>
  </TitlesOfParts>
  <Manager/>
  <Company>Newsoft Training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Data Access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2020-01-19T20:29:48Z</dcterms:created>
  <dcterms:modified xsi:type="dcterms:W3CDTF">2020-01-19T20:30:41Z</dcterms:modified>
  <cp:category/>
</cp:coreProperties>
</file>