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698" r:id="rId3"/>
    <p:sldId id="765" r:id="rId4"/>
    <p:sldId id="766" r:id="rId5"/>
    <p:sldId id="770" r:id="rId6"/>
    <p:sldId id="780" r:id="rId7"/>
    <p:sldId id="782" r:id="rId8"/>
    <p:sldId id="767" r:id="rId9"/>
    <p:sldId id="781" r:id="rId10"/>
    <p:sldId id="795" r:id="rId11"/>
    <p:sldId id="784" r:id="rId12"/>
    <p:sldId id="785" r:id="rId13"/>
    <p:sldId id="796" r:id="rId14"/>
    <p:sldId id="797" r:id="rId15"/>
    <p:sldId id="788" r:id="rId16"/>
    <p:sldId id="789" r:id="rId17"/>
    <p:sldId id="798" r:id="rId18"/>
    <p:sldId id="772" r:id="rId19"/>
    <p:sldId id="773" r:id="rId20"/>
    <p:sldId id="774" r:id="rId21"/>
    <p:sldId id="775" r:id="rId22"/>
    <p:sldId id="776" r:id="rId23"/>
    <p:sldId id="777" r:id="rId24"/>
    <p:sldId id="792" r:id="rId25"/>
    <p:sldId id="799" r:id="rId26"/>
    <p:sldId id="791" r:id="rId27"/>
    <p:sldId id="800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8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8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7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14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1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0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98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2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42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76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4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7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07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2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ln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964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3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9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8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6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REST Services</a:t>
            </a:r>
            <a:endParaRPr lang="en-GB" dirty="0"/>
          </a:p>
        </p:txBody>
      </p:sp>
      <p:sp>
        <p:nvSpPr>
          <p:cNvPr id="5427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Going Further with REST Services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US"/>
              <a:t>Advanced Rest Client, </a:t>
            </a:r>
            <a:r>
              <a:rPr lang="en-US">
                <a:solidFill>
                  <a:srgbClr val="FF0000"/>
                </a:solidFill>
              </a:rPr>
              <a:t>POST</a:t>
            </a:r>
            <a:r>
              <a:rPr lang="en-US"/>
              <a:t> JSON data as follows…</a:t>
            </a:r>
          </a:p>
          <a:p>
            <a:pPr lvl="2">
              <a:tabLst>
                <a:tab pos="2508250" algn="l"/>
              </a:tabLst>
            </a:pPr>
            <a:endParaRPr lang="en-US"/>
          </a:p>
          <a:p>
            <a:pPr>
              <a:tabLst>
                <a:tab pos="2508250" algn="l"/>
              </a:tabLst>
            </a:pPr>
            <a:r>
              <a:rPr lang="en-GB"/>
              <a:t>Request URL: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http://localhost:8081/itemManager/item </a:t>
            </a:r>
          </a:p>
          <a:p>
            <a:pPr lvl="2">
              <a:tabLst>
                <a:tab pos="2508250" algn="l"/>
              </a:tabLst>
            </a:pPr>
            <a:endParaRPr lang="en-GB"/>
          </a:p>
          <a:p>
            <a:pPr>
              <a:tabLst>
                <a:tab pos="2508250" algn="l"/>
              </a:tabLst>
            </a:pPr>
            <a:r>
              <a:rPr lang="en-GB"/>
              <a:t>Headers: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Content-Type: application/json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Accept: application/json</a:t>
            </a:r>
          </a:p>
          <a:p>
            <a:pPr lvl="2">
              <a:tabLst>
                <a:tab pos="2508250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2508250" algn="l"/>
              </a:tabLst>
            </a:pPr>
            <a:r>
              <a:rPr lang="en-GB">
                <a:latin typeface="+mj-lt"/>
              </a:rPr>
              <a:t>Body: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Data as JSON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13F0E2-1BBE-4A60-8C68-733B18C3D56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03275" y="5189326"/>
            <a:ext cx="3370140" cy="83163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>
                <a:latin typeface="Lucida Console" pitchFamily="49" charset="0"/>
              </a:rPr>
              <a:t>{"what":"Mazda3","who":"Jayne"}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89357" y="5253638"/>
            <a:ext cx="1288473" cy="638216"/>
          </a:xfrm>
          <a:prstGeom prst="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677586" y="5068888"/>
            <a:ext cx="2801399" cy="1680616"/>
          </a:xfrm>
          <a:prstGeom prst="roundRect">
            <a:avLst>
              <a:gd name="adj" fmla="val 578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7830" y="4730334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Response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67" y="5104078"/>
            <a:ext cx="1385999" cy="13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1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HTTP PUT in the service</a:t>
            </a:r>
          </a:p>
          <a:p>
            <a:pPr eaLnBrk="1" hangingPunct="1"/>
            <a:r>
              <a:rPr lang="en-GB" dirty="0"/>
              <a:t>Sending data as XML</a:t>
            </a:r>
          </a:p>
          <a:p>
            <a:pPr eaLnBrk="1" hangingPunct="1"/>
            <a:r>
              <a:rPr lang="en-GB" dirty="0"/>
              <a:t>Sending data as JSON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3. Using HTTP PUT to Update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3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Typical role of an HTTP PUT handler method:</a:t>
            </a:r>
          </a:p>
          <a:p>
            <a:pPr lvl="1">
              <a:defRPr/>
            </a:pPr>
            <a:r>
              <a:rPr lang="en-GB" dirty="0"/>
              <a:t>To update an existing item in a back-end data store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Here's how to do it: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dirty="0"/>
              <a:t>The URL includes the item id as a path variable (standard REST)</a:t>
            </a:r>
          </a:p>
          <a:p>
            <a:pPr lvl="1">
              <a:defRPr/>
            </a:pPr>
            <a:r>
              <a:rPr lang="en-US" dirty="0"/>
              <a:t>The HTTP message body in the response is empty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Implementing HTTP PUT in the Service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917387"/>
            <a:ext cx="7918450" cy="184730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RequestMethod.PUT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>
                <a:latin typeface="Lucida Console" pitchFamily="49" charset="0"/>
              </a:rPr>
              <a:t>                value="/item/{id}",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headers={"Content-Type=application/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application/xml", </a:t>
            </a:r>
          </a:p>
          <a:p>
            <a:r>
              <a:rPr lang="en-GB" sz="1200" dirty="0">
                <a:latin typeface="Lucida Console" pitchFamily="49" charset="0"/>
              </a:rPr>
              <a:t>                         "Accept=*/*" })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public @</a:t>
            </a:r>
            <a:r>
              <a:rPr lang="en-GB" sz="1200" dirty="0" err="1">
                <a:latin typeface="Lucida Console" pitchFamily="49" charset="0"/>
              </a:rPr>
              <a:t>ResponseBody</a:t>
            </a:r>
            <a:r>
              <a:rPr lang="en-GB" sz="1200" dirty="0">
                <a:latin typeface="Lucida Console" pitchFamily="49" charset="0"/>
              </a:rPr>
              <a:t> void </a:t>
            </a:r>
            <a:r>
              <a:rPr lang="en-GB" sz="1200" dirty="0" err="1">
                <a:latin typeface="Lucida Console" pitchFamily="49" charset="0"/>
              </a:rPr>
              <a:t>modifyItem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PathVariable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id, </a:t>
            </a:r>
          </a:p>
          <a:p>
            <a:r>
              <a:rPr lang="en-GB" sz="1200" dirty="0">
                <a:latin typeface="Lucida Console" pitchFamily="49" charset="0"/>
              </a:rPr>
              <a:t>                                     @</a:t>
            </a:r>
            <a:r>
              <a:rPr lang="en-GB" sz="1200" dirty="0" err="1">
                <a:latin typeface="Lucida Console" pitchFamily="49" charset="0"/>
              </a:rPr>
              <a:t>RequestBody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CatalogItem</a:t>
            </a:r>
            <a:r>
              <a:rPr lang="en-GB" sz="1200" dirty="0">
                <a:latin typeface="Lucida Console" pitchFamily="49" charset="0"/>
              </a:rPr>
              <a:t> item)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System.out.println</a:t>
            </a:r>
            <a:r>
              <a:rPr lang="en-GB" sz="1200" dirty="0">
                <a:latin typeface="Lucida Console" pitchFamily="49" charset="0"/>
              </a:rPr>
              <a:t>("Modifying item to " + item);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service.update</a:t>
            </a:r>
            <a:r>
              <a:rPr lang="en-GB" sz="1200" dirty="0">
                <a:latin typeface="Lucida Console" pitchFamily="49" charset="0"/>
              </a:rPr>
              <a:t>(item);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6569578" y="4487690"/>
            <a:ext cx="2137124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MyFullController.java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US"/>
              <a:t>Advanced Rest Client, </a:t>
            </a:r>
            <a:r>
              <a:rPr lang="en-US">
                <a:solidFill>
                  <a:srgbClr val="FF0000"/>
                </a:solidFill>
              </a:rPr>
              <a:t>PUT</a:t>
            </a:r>
            <a:r>
              <a:rPr lang="en-US"/>
              <a:t> XML data as follows…</a:t>
            </a:r>
          </a:p>
          <a:p>
            <a:pPr lvl="2">
              <a:tabLst>
                <a:tab pos="2508250" algn="l"/>
              </a:tabLst>
            </a:pPr>
            <a:endParaRPr lang="en-US"/>
          </a:p>
          <a:p>
            <a:pPr>
              <a:tabLst>
                <a:tab pos="2508250" algn="l"/>
              </a:tabLst>
            </a:pPr>
            <a:r>
              <a:rPr lang="en-GB"/>
              <a:t>Request URL: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http://localhost:8081/itemManager/item/1 </a:t>
            </a:r>
          </a:p>
          <a:p>
            <a:pPr lvl="2">
              <a:tabLst>
                <a:tab pos="2508250" algn="l"/>
              </a:tabLst>
            </a:pPr>
            <a:endParaRPr lang="en-GB"/>
          </a:p>
          <a:p>
            <a:pPr>
              <a:tabLst>
                <a:tab pos="2508250" algn="l"/>
              </a:tabLst>
            </a:pPr>
            <a:r>
              <a:rPr lang="en-GB"/>
              <a:t>Headers: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Content-Type: application/xml</a:t>
            </a:r>
          </a:p>
          <a:p>
            <a:pPr lvl="2">
              <a:tabLst>
                <a:tab pos="2508250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2508250" algn="l"/>
              </a:tabLst>
            </a:pPr>
            <a:r>
              <a:rPr lang="en-GB">
                <a:latin typeface="+mj-lt"/>
              </a:rPr>
              <a:t>Body: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Data as XML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13F0E2-1BBE-4A60-8C68-733B18C3D56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03275" y="4830977"/>
            <a:ext cx="3370140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&lt;CatalogItem&gt;</a:t>
            </a:r>
          </a:p>
          <a:p>
            <a:r>
              <a:rPr lang="en-GB" sz="1200">
                <a:latin typeface="Lucida Console" pitchFamily="49" charset="0"/>
              </a:rPr>
              <a:t>  &lt;id&gt;1&lt;/id&gt;</a:t>
            </a:r>
          </a:p>
          <a:p>
            <a:r>
              <a:rPr lang="en-GB" sz="1200">
                <a:latin typeface="Lucida Console" pitchFamily="49" charset="0"/>
              </a:rPr>
              <a:t>  &lt;what&gt;Tesla&lt;/what&gt;</a:t>
            </a:r>
          </a:p>
          <a:p>
            <a:r>
              <a:rPr lang="en-GB" sz="1200">
                <a:latin typeface="Lucida Console" pitchFamily="49" charset="0"/>
              </a:rPr>
              <a:t>  &lt;who&gt;Andy&lt;/who&gt;</a:t>
            </a:r>
          </a:p>
          <a:p>
            <a:r>
              <a:rPr lang="en-GB" sz="1200">
                <a:latin typeface="Lucida Console" pitchFamily="49" charset="0"/>
              </a:rPr>
              <a:t>&lt;/CatalogItem&gt;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89357" y="5004248"/>
            <a:ext cx="1288473" cy="638216"/>
          </a:xfrm>
          <a:prstGeom prst="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677586" y="4694803"/>
            <a:ext cx="2801399" cy="1680616"/>
          </a:xfrm>
          <a:prstGeom prst="roundRect">
            <a:avLst>
              <a:gd name="adj" fmla="val 578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7830" y="435624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Response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18" y="4926575"/>
            <a:ext cx="1864146" cy="110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8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25" y="4944739"/>
            <a:ext cx="1628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US"/>
              <a:t>Advanced Rest Client, </a:t>
            </a:r>
            <a:r>
              <a:rPr lang="en-US">
                <a:solidFill>
                  <a:srgbClr val="FF0000"/>
                </a:solidFill>
              </a:rPr>
              <a:t>PUT</a:t>
            </a:r>
            <a:r>
              <a:rPr lang="en-US"/>
              <a:t> JSON data as follows…</a:t>
            </a:r>
          </a:p>
          <a:p>
            <a:pPr lvl="2">
              <a:tabLst>
                <a:tab pos="2508250" algn="l"/>
              </a:tabLst>
            </a:pPr>
            <a:endParaRPr lang="en-US"/>
          </a:p>
          <a:p>
            <a:pPr>
              <a:tabLst>
                <a:tab pos="2508250" algn="l"/>
              </a:tabLst>
            </a:pPr>
            <a:r>
              <a:rPr lang="en-GB"/>
              <a:t>Request URL: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http://localhost:8081/itemManager/item/1 </a:t>
            </a:r>
          </a:p>
          <a:p>
            <a:pPr lvl="2">
              <a:tabLst>
                <a:tab pos="2508250" algn="l"/>
              </a:tabLst>
            </a:pPr>
            <a:endParaRPr lang="en-GB"/>
          </a:p>
          <a:p>
            <a:pPr>
              <a:tabLst>
                <a:tab pos="2508250" algn="l"/>
              </a:tabLst>
            </a:pPr>
            <a:r>
              <a:rPr lang="en-GB"/>
              <a:t>Headers: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Content-Type: application/json</a:t>
            </a:r>
          </a:p>
          <a:p>
            <a:pPr lvl="2">
              <a:tabLst>
                <a:tab pos="2508250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2508250" algn="l"/>
              </a:tabLst>
            </a:pPr>
            <a:r>
              <a:rPr lang="en-GB">
                <a:latin typeface="+mj-lt"/>
              </a:rPr>
              <a:t>Body: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Data as JSON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13F0E2-1BBE-4A60-8C68-733B18C3D56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03275" y="4830977"/>
            <a:ext cx="3370140" cy="101630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{</a:t>
            </a:r>
          </a:p>
          <a:p>
            <a:r>
              <a:rPr lang="en-GB" sz="1200">
                <a:latin typeface="Lucida Console" pitchFamily="49" charset="0"/>
              </a:rPr>
              <a:t>  "id":2,</a:t>
            </a:r>
          </a:p>
          <a:p>
            <a:r>
              <a:rPr lang="en-GB" sz="1200">
                <a:latin typeface="Lucida Console" pitchFamily="49" charset="0"/>
              </a:rPr>
              <a:t>  "what":"Mini",</a:t>
            </a:r>
          </a:p>
          <a:p>
            <a:r>
              <a:rPr lang="en-GB" sz="1200">
                <a:latin typeface="Lucida Console" pitchFamily="49" charset="0"/>
              </a:rPr>
              <a:t>  "who":"Jayne"</a:t>
            </a:r>
          </a:p>
          <a:p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89357" y="5004248"/>
            <a:ext cx="1288473" cy="638216"/>
          </a:xfrm>
          <a:prstGeom prst="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677586" y="4694803"/>
            <a:ext cx="2801399" cy="1680616"/>
          </a:xfrm>
          <a:prstGeom prst="roundRect">
            <a:avLst>
              <a:gd name="adj" fmla="val 578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7830" y="435624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8735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HTTP DELETE in the service</a:t>
            </a:r>
          </a:p>
          <a:p>
            <a:pPr eaLnBrk="1" hangingPunct="1"/>
            <a:r>
              <a:rPr lang="en-GB" dirty="0"/>
              <a:t>Sending an HTTP DELETE request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4. Using HTTP DELETE to Delete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3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Typical role of an HTTP DELETE handler method:</a:t>
            </a:r>
          </a:p>
          <a:p>
            <a:pPr lvl="1">
              <a:defRPr/>
            </a:pPr>
            <a:r>
              <a:rPr lang="en-GB" dirty="0"/>
              <a:t>To delete an existing item in a back-end data store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Here's how to do it: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Notes:</a:t>
            </a:r>
          </a:p>
          <a:p>
            <a:pPr lvl="1">
              <a:defRPr/>
            </a:pPr>
            <a:r>
              <a:rPr lang="en-US" dirty="0"/>
              <a:t>The URL includes the item id as a path variable (standard REST)</a:t>
            </a:r>
          </a:p>
          <a:p>
            <a:pPr lvl="1">
              <a:defRPr/>
            </a:pPr>
            <a:r>
              <a:rPr lang="en-US" dirty="0"/>
              <a:t>The HTTP message body in the response is empty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Implementing HTTP DELETE in the Service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892322"/>
            <a:ext cx="7918450" cy="129330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RequestMethod.DELETE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>
                <a:latin typeface="Lucida Console" pitchFamily="49" charset="0"/>
              </a:rPr>
              <a:t>                value="/item/{id}",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headers="Accept=*/*")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public @</a:t>
            </a:r>
            <a:r>
              <a:rPr lang="en-GB" sz="1200" dirty="0" err="1">
                <a:latin typeface="Lucida Console" pitchFamily="49" charset="0"/>
              </a:rPr>
              <a:t>ResponseBody</a:t>
            </a:r>
            <a:r>
              <a:rPr lang="en-GB" sz="1200" dirty="0">
                <a:latin typeface="Lucida Console" pitchFamily="49" charset="0"/>
              </a:rPr>
              <a:t> void </a:t>
            </a:r>
            <a:r>
              <a:rPr lang="en-GB" sz="1200" dirty="0" err="1">
                <a:latin typeface="Lucida Console" pitchFamily="49" charset="0"/>
              </a:rPr>
              <a:t>deleteItem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PathVariable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id) {</a:t>
            </a:r>
          </a:p>
          <a:p>
            <a:r>
              <a:rPr lang="en-GB" sz="1200">
                <a:latin typeface="Lucida Console" pitchFamily="49" charset="0"/>
              </a:rPr>
              <a:t>    service.delete(id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6569578" y="3918102"/>
            <a:ext cx="2137124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MyFullController.java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4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US"/>
              <a:t>Advanced Rest Client, </a:t>
            </a:r>
            <a:r>
              <a:rPr lang="en-US">
                <a:solidFill>
                  <a:srgbClr val="FF0000"/>
                </a:solidFill>
              </a:rPr>
              <a:t>DELETE</a:t>
            </a:r>
            <a:r>
              <a:rPr lang="en-US"/>
              <a:t> an item as follows…</a:t>
            </a:r>
          </a:p>
          <a:p>
            <a:pPr lvl="2">
              <a:tabLst>
                <a:tab pos="2508250" algn="l"/>
              </a:tabLst>
            </a:pPr>
            <a:endParaRPr lang="en-US"/>
          </a:p>
          <a:p>
            <a:pPr>
              <a:tabLst>
                <a:tab pos="2508250" algn="l"/>
              </a:tabLst>
            </a:pPr>
            <a:r>
              <a:rPr lang="en-GB"/>
              <a:t>Request URL: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http://localhost:8081/itemManager/item/1 </a:t>
            </a:r>
          </a:p>
          <a:p>
            <a:pPr lvl="2">
              <a:tabLst>
                <a:tab pos="2508250" algn="l"/>
              </a:tabLst>
            </a:pPr>
            <a:endParaRPr lang="en-GB"/>
          </a:p>
          <a:p>
            <a:pPr>
              <a:tabLst>
                <a:tab pos="2508250" algn="l"/>
              </a:tabLst>
            </a:pPr>
            <a:r>
              <a:rPr lang="en-GB"/>
              <a:t>Headers: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+mj-lt"/>
              </a:rPr>
              <a:t>(None)</a:t>
            </a:r>
          </a:p>
          <a:p>
            <a:pPr lvl="1">
              <a:tabLst>
                <a:tab pos="2508250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2508250" algn="l"/>
              </a:tabLst>
            </a:pPr>
            <a:r>
              <a:rPr lang="en-GB">
                <a:latin typeface="+mj-lt"/>
              </a:rPr>
              <a:t>Body: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+mj-lt"/>
              </a:rPr>
              <a:t>(None)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an HTTP DELETE Request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13F0E2-1BBE-4A60-8C68-733B18C3D56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" name="Right Arrow 8"/>
          <p:cNvSpPr/>
          <p:nvPr/>
        </p:nvSpPr>
        <p:spPr bwMode="auto">
          <a:xfrm>
            <a:off x="2415270" y="4520966"/>
            <a:ext cx="1288473" cy="638216"/>
          </a:xfrm>
          <a:prstGeom prst="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023299" y="4677497"/>
            <a:ext cx="2801399" cy="1680616"/>
          </a:xfrm>
          <a:prstGeom prst="roundRect">
            <a:avLst>
              <a:gd name="adj" fmla="val 578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543" y="4338943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Response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0" y="5011881"/>
            <a:ext cx="1543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1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Java clients</a:t>
            </a:r>
          </a:p>
          <a:p>
            <a:pPr eaLnBrk="1" hangingPunct="1"/>
            <a:r>
              <a:rPr lang="en-GB" dirty="0"/>
              <a:t>Using </a:t>
            </a:r>
            <a:r>
              <a:rPr lang="en-GB" dirty="0" err="1"/>
              <a:t>RestTemplate</a:t>
            </a:r>
            <a:endParaRPr lang="en-GB" dirty="0"/>
          </a:p>
          <a:p>
            <a:pPr eaLnBrk="1" hangingPunct="1"/>
            <a:r>
              <a:rPr lang="en-GB" dirty="0" err="1"/>
              <a:t>RestTemplate</a:t>
            </a:r>
            <a:r>
              <a:rPr lang="en-GB" dirty="0"/>
              <a:t> methods</a:t>
            </a:r>
          </a:p>
          <a:p>
            <a:pPr eaLnBrk="1" hangingPunct="1"/>
            <a:r>
              <a:rPr lang="en-GB" dirty="0"/>
              <a:t>Example Java client</a:t>
            </a:r>
          </a:p>
          <a:p>
            <a:pPr eaLnBrk="1" hangingPunct="1"/>
            <a:r>
              <a:rPr lang="en-GB" dirty="0"/>
              <a:t>Implementing HTML clients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5. </a:t>
            </a:r>
            <a:r>
              <a:rPr lang="en-GB" sz="3400"/>
              <a:t>Implementing REST Clients</a:t>
            </a:r>
            <a:endParaRPr lang="en-GB" sz="3400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90569" y="4964865"/>
            <a:ext cx="7631156" cy="117685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 client project: </a:t>
            </a:r>
            <a:endParaRPr lang="en-GB" sz="1800" b="1" dirty="0">
              <a:solidFill>
                <a:schemeClr val="tx2"/>
              </a:solidFill>
              <a:sym typeface="Wingdings" pitchFamily="2" charset="2"/>
            </a:endParaRPr>
          </a:p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DemoRestClients</a:t>
            </a:r>
          </a:p>
        </p:txBody>
      </p:sp>
      <p:pic>
        <p:nvPicPr>
          <p:cNvPr id="6" name="Picture 5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54" y="496486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97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So far we've seen how to implement a completely </a:t>
            </a:r>
            <a:r>
              <a:rPr lang="en-US">
                <a:latin typeface="+mj-lt"/>
              </a:rPr>
              <a:t>functional REST service</a:t>
            </a:r>
            <a:endParaRPr lang="en-US" dirty="0">
              <a:latin typeface="+mj-lt"/>
            </a:endParaRPr>
          </a:p>
          <a:p>
            <a:pPr lvl="1">
              <a:defRPr/>
            </a:pPr>
            <a:r>
              <a:rPr lang="en-US" dirty="0">
                <a:latin typeface="+mj-lt"/>
              </a:rPr>
              <a:t>Supports GET, POST, PUT, and DELETE HTTP verbs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We've also seen how to test the service interactively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Using the Chrome Advanced Rest Client tool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Spring also allows you to </a:t>
            </a:r>
            <a:r>
              <a:rPr lang="en-US">
                <a:latin typeface="+mj-lt"/>
              </a:rPr>
              <a:t>invoke REST </a:t>
            </a:r>
            <a:r>
              <a:rPr lang="en-US" dirty="0">
                <a:latin typeface="+mj-lt"/>
              </a:rPr>
              <a:t>services from a fully fledged client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Enables you to submit HTTP requests as XML or as objects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Also allows you to retrieve response as XML or as objects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Overview of Java Clients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8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Font typeface="Wingdings" pitchFamily="2" charset="2"/>
              <a:buAutoNum type="arabicPeriod"/>
            </a:pPr>
            <a:r>
              <a:rPr lang="en-US" dirty="0"/>
              <a:t>Setting the scene</a:t>
            </a:r>
          </a:p>
          <a:p>
            <a:pPr marL="360363" indent="-360363">
              <a:buFont typeface="Wingdings" pitchFamily="2" charset="2"/>
              <a:buAutoNum type="arabicPeriod"/>
            </a:pPr>
            <a:r>
              <a:rPr lang="en-US" dirty="0"/>
              <a:t>Using HTTP POST to insert</a:t>
            </a:r>
          </a:p>
          <a:p>
            <a:pPr marL="360363" indent="-360363">
              <a:buFont typeface="Wingdings" pitchFamily="2" charset="2"/>
              <a:buAutoNum type="arabicPeriod"/>
            </a:pPr>
            <a:r>
              <a:rPr lang="en-US" dirty="0"/>
              <a:t>Using HTTP PUT to update</a:t>
            </a:r>
          </a:p>
          <a:p>
            <a:pPr marL="360363" indent="-360363">
              <a:buFont typeface="Wingdings" pitchFamily="2" charset="2"/>
              <a:buAutoNum type="arabicPeriod"/>
            </a:pPr>
            <a:r>
              <a:rPr lang="en-US" dirty="0"/>
              <a:t>Using HTTP DELETE to delete</a:t>
            </a:r>
          </a:p>
          <a:p>
            <a:pPr marL="360363" indent="-360363">
              <a:buFont typeface="Wingdings" pitchFamily="2" charset="2"/>
              <a:buAutoNum type="arabicPeriod"/>
            </a:pPr>
            <a:r>
              <a:rPr lang="en-US"/>
              <a:t>Implementing REST clients</a:t>
            </a:r>
          </a:p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20771BB-E4E6-4EA2-824A-1107C33B8B6D}" type="slidenum">
              <a:rPr lang="en-GB"/>
              <a:pPr/>
              <a:t>2</a:t>
            </a:fld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90569" y="4964865"/>
            <a:ext cx="7631156" cy="117685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 service project: </a:t>
            </a:r>
            <a:endParaRPr lang="en-GB" sz="1800" b="1" dirty="0">
              <a:solidFill>
                <a:schemeClr val="tx2"/>
              </a:solidFill>
              <a:sym typeface="Wingdings" pitchFamily="2" charset="2"/>
            </a:endParaRPr>
          </a:p>
          <a:p>
            <a:pPr marL="1252538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>
                <a:solidFill>
                  <a:schemeClr val="tx2"/>
                </a:solidFill>
                <a:sym typeface="Wingdings" pitchFamily="2" charset="2"/>
              </a:rPr>
              <a:t>DemoRestServices</a:t>
            </a:r>
          </a:p>
        </p:txBody>
      </p:sp>
      <p:pic>
        <p:nvPicPr>
          <p:cNvPr id="7" name="Picture 6" descr="bd09771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54" y="4964865"/>
            <a:ext cx="18748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278" y="1325327"/>
            <a:ext cx="2731126" cy="230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675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key ingredient in Spring's support </a:t>
            </a:r>
            <a:r>
              <a:rPr lang="en-US"/>
              <a:t>for REST </a:t>
            </a:r>
            <a:r>
              <a:rPr lang="en-US" dirty="0"/>
              <a:t>clients is the </a:t>
            </a:r>
            <a:r>
              <a:rPr lang="en-US" dirty="0" err="1">
                <a:latin typeface="Lucida Console" pitchFamily="49" charset="0"/>
              </a:rPr>
              <a:t>RestTemplate</a:t>
            </a:r>
            <a:r>
              <a:rPr lang="en-US" dirty="0"/>
              <a:t> class</a:t>
            </a:r>
          </a:p>
          <a:p>
            <a:pPr lvl="1">
              <a:defRPr/>
            </a:pPr>
            <a:endParaRPr lang="en-GB">
              <a:cs typeface="Lao UI" panose="020B0502040204020203" pitchFamily="34" charset="0"/>
            </a:endParaRPr>
          </a:p>
          <a:p>
            <a:pPr>
              <a:defRPr/>
            </a:pPr>
            <a:r>
              <a:rPr lang="en-GB">
                <a:cs typeface="Lao UI" panose="020B0502040204020203" pitchFamily="34" charset="0"/>
              </a:rPr>
              <a:t>Spring Boot auto-configuration includes </a:t>
            </a:r>
            <a:r>
              <a:rPr lang="en-GB">
                <a:latin typeface="Lucida Console" panose="020B0609040504020204" pitchFamily="49" charset="0"/>
                <a:cs typeface="Lao UI" panose="020B0502040204020203" pitchFamily="34" charset="0"/>
              </a:rPr>
              <a:t>RestTemplate</a:t>
            </a:r>
            <a:r>
              <a:rPr lang="en-GB">
                <a:cs typeface="Lao UI" panose="020B0502040204020203" pitchFamily="34" charset="0"/>
              </a:rPr>
              <a:t> automatically</a:t>
            </a:r>
          </a:p>
          <a:p>
            <a:pPr lvl="1">
              <a:defRPr/>
            </a:pPr>
            <a:r>
              <a:rPr lang="en-GB">
                <a:cs typeface="Lao UI" panose="020B0502040204020203" pitchFamily="34" charset="0"/>
              </a:rPr>
              <a:t>You can configure if necessary, via </a:t>
            </a:r>
            <a:r>
              <a:rPr lang="en-GB">
                <a:latin typeface="Lucida Console" panose="020B0609040504020204" pitchFamily="49" charset="0"/>
                <a:cs typeface="Lao UI" panose="020B0502040204020203" pitchFamily="34" charset="0"/>
              </a:rPr>
              <a:t>RestTemplateBuilder </a:t>
            </a:r>
          </a:p>
          <a:p>
            <a:pPr lvl="1">
              <a:defRPr/>
            </a:pPr>
            <a:endParaRPr lang="en-GB" dirty="0">
              <a:latin typeface="Lucida Console" pitchFamily="49" charset="0"/>
            </a:endParaRPr>
          </a:p>
          <a:p>
            <a:pPr>
              <a:defRPr/>
            </a:pPr>
            <a:r>
              <a:rPr lang="en-GB" dirty="0" err="1">
                <a:latin typeface="Lucida Console" pitchFamily="49" charset="0"/>
              </a:rPr>
              <a:t>RestTemplate</a:t>
            </a:r>
            <a:r>
              <a:rPr lang="en-GB" dirty="0">
                <a:latin typeface="+mj-lt"/>
              </a:rPr>
              <a:t> follows the conventional approach</a:t>
            </a:r>
            <a:r>
              <a:rPr lang="en-US" dirty="0">
                <a:latin typeface="+mj-lt"/>
              </a:rPr>
              <a:t> in Spring integration APIs</a:t>
            </a:r>
          </a:p>
          <a:p>
            <a:pPr lvl="1">
              <a:defRPr/>
            </a:pPr>
            <a:r>
              <a:rPr lang="en-US" dirty="0"/>
              <a:t>Simplifies sending HTTP requests </a:t>
            </a:r>
            <a:r>
              <a:rPr lang="en-US"/>
              <a:t>to REST </a:t>
            </a:r>
            <a:r>
              <a:rPr lang="en-US" dirty="0"/>
              <a:t>service endpoints, and retrieving the responses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Using </a:t>
            </a:r>
            <a:r>
              <a:rPr lang="en-GB" sz="3400" dirty="0" err="1"/>
              <a:t>RestTemplate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Here are </a:t>
            </a:r>
            <a:r>
              <a:rPr lang="en-US"/>
              <a:t>some key </a:t>
            </a:r>
            <a:r>
              <a:rPr lang="en-US" dirty="0"/>
              <a:t>methods in the </a:t>
            </a:r>
            <a:r>
              <a:rPr lang="en-US" dirty="0" err="1">
                <a:latin typeface="Lucida Console" pitchFamily="49" charset="0"/>
              </a:rPr>
              <a:t>RestTemplate</a:t>
            </a:r>
            <a:r>
              <a:rPr lang="en-US" dirty="0"/>
              <a:t> class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/>
              <a:t>RestTemplate</a:t>
            </a:r>
            <a:r>
              <a:rPr lang="en-GB" sz="3400" dirty="0"/>
              <a:t> Methods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4387" y="1685248"/>
            <a:ext cx="4790151" cy="280987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  <a:latin typeface="Lucida Console" pitchFamily="49" charset="0"/>
              </a:rPr>
              <a:t>Method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625176" y="1685248"/>
            <a:ext cx="3096549" cy="280987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140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625176" y="1999093"/>
            <a:ext cx="3096549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</a:rPr>
              <a:t>Performs an HTTP GET operation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14387" y="1999093"/>
            <a:ext cx="4790151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err="1">
                <a:solidFill>
                  <a:schemeClr val="tx2"/>
                </a:solidFill>
                <a:latin typeface="Lucida Console" pitchFamily="49" charset="0"/>
              </a:rPr>
              <a:t>getForObject</a:t>
            </a:r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(String, Class, Object...)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803275" y="2725320"/>
            <a:ext cx="4790151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put(String, Object, Object...)</a:t>
            </a:r>
            <a:endParaRPr lang="en-US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625176" y="2725320"/>
            <a:ext cx="3096549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</a:rPr>
              <a:t>Performs an HTTP PUT operation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803275" y="2360065"/>
            <a:ext cx="4790151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 err="1">
                <a:solidFill>
                  <a:schemeClr val="tx2"/>
                </a:solidFill>
                <a:latin typeface="Lucida Console" pitchFamily="49" charset="0"/>
              </a:rPr>
              <a:t>postForObject</a:t>
            </a:r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(String, Object, Class, Object...)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614064" y="2360065"/>
            <a:ext cx="3096549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</a:rPr>
              <a:t>Performs an HTTP POST operation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803275" y="3092163"/>
            <a:ext cx="4790151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delete(String, Object...)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614064" y="3092163"/>
            <a:ext cx="3096549" cy="329911"/>
          </a:xfrm>
          <a:prstGeom prst="rect">
            <a:avLst/>
          </a:prstGeom>
          <a:solidFill>
            <a:srgbClr val="FFFF66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</a:rPr>
              <a:t>Performs an HTTP DELETE operation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92163" y="3468966"/>
            <a:ext cx="4790151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exchange(String, </a:t>
            </a:r>
            <a:r>
              <a:rPr lang="en-GB" sz="1200" dirty="0" err="1">
                <a:solidFill>
                  <a:schemeClr val="tx2"/>
                </a:solidFill>
                <a:latin typeface="Lucida Console" pitchFamily="49" charset="0"/>
              </a:rPr>
              <a:t>HttpMethod</a:t>
            </a:r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, object, </a:t>
            </a:r>
            <a:r>
              <a:rPr lang="en-GB" sz="1200" dirty="0" err="1">
                <a:solidFill>
                  <a:schemeClr val="tx2"/>
                </a:solidFill>
                <a:latin typeface="Lucida Console" pitchFamily="49" charset="0"/>
              </a:rPr>
              <a:t>responseType</a:t>
            </a:r>
            <a:r>
              <a:rPr lang="en-GB" sz="12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  <a:endParaRPr lang="en-US" sz="1200" dirty="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614064" y="3468966"/>
            <a:ext cx="3096549" cy="329911"/>
          </a:xfrm>
          <a:prstGeom prst="rect">
            <a:avLst/>
          </a:prstGeom>
          <a:solidFill>
            <a:srgbClr val="FFBD5D"/>
          </a:solidFill>
          <a:ln w="28575">
            <a:noFill/>
            <a:miter lim="800000"/>
            <a:headEnd/>
            <a:tailEnd type="none" w="lg" len="lg"/>
          </a:ln>
        </p:spPr>
        <p:txBody>
          <a:bodyPr anchor="ctr" anchorCtr="0"/>
          <a:lstStyle/>
          <a:p>
            <a:r>
              <a:rPr lang="en-GB" sz="1200" dirty="0">
                <a:solidFill>
                  <a:schemeClr val="tx2"/>
                </a:solidFill>
              </a:rPr>
              <a:t>Performs any HTTP operation, as specified</a:t>
            </a:r>
          </a:p>
        </p:txBody>
      </p:sp>
    </p:spTree>
    <p:extLst>
      <p:ext uri="{BB962C8B-B14F-4D97-AF65-F5344CB8AC3E}">
        <p14:creationId xmlns:p14="http://schemas.microsoft.com/office/powerpoint/2010/main" val="339330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j-lt"/>
              </a:rPr>
              <a:t>The </a:t>
            </a:r>
            <a:r>
              <a:rPr lang="en-US">
                <a:latin typeface="Lucida Console" pitchFamily="49" charset="0"/>
              </a:rPr>
              <a:t>DemoRestClients</a:t>
            </a:r>
            <a:r>
              <a:rPr lang="en-US"/>
              <a:t> </a:t>
            </a:r>
            <a:r>
              <a:rPr lang="en-US" dirty="0"/>
              <a:t>project invokes </a:t>
            </a:r>
            <a:r>
              <a:rPr lang="en-US"/>
              <a:t>a REST </a:t>
            </a:r>
            <a:r>
              <a:rPr lang="en-US" dirty="0"/>
              <a:t>service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Example Java Client (1 of 2)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1690563"/>
            <a:ext cx="7980362" cy="6906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public interface </a:t>
            </a:r>
            <a:r>
              <a:rPr lang="en-GB" sz="1200" dirty="0" err="1">
                <a:latin typeface="Lucida Console" pitchFamily="49" charset="0"/>
              </a:rPr>
              <a:t>MyRestClient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public void </a:t>
            </a:r>
            <a:r>
              <a:rPr lang="en-GB" sz="1200" dirty="0" err="1">
                <a:latin typeface="Lucida Console" pitchFamily="49" charset="0"/>
              </a:rPr>
              <a:t>doRestCalls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7055771" y="2090226"/>
            <a:ext cx="1765227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MyRestClient.java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06813" y="2693707"/>
            <a:ext cx="798036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@Component("</a:t>
            </a:r>
            <a:r>
              <a:rPr lang="en-GB" sz="1200" dirty="0" err="1">
                <a:latin typeface="Lucida Console" pitchFamily="49" charset="0"/>
              </a:rPr>
              <a:t>MyRestClient</a:t>
            </a:r>
            <a:r>
              <a:rPr lang="en-GB" sz="1200" dirty="0">
                <a:latin typeface="Lucida Console" pitchFamily="49" charset="0"/>
              </a:rPr>
              <a:t>")</a:t>
            </a:r>
          </a:p>
          <a:p>
            <a:r>
              <a:rPr lang="en-GB" sz="1200" dirty="0">
                <a:latin typeface="Lucida Console" pitchFamily="49" charset="0"/>
              </a:rPr>
              <a:t>public class </a:t>
            </a:r>
            <a:r>
              <a:rPr lang="en-GB" sz="1200" dirty="0" err="1">
                <a:latin typeface="Lucida Console" pitchFamily="49" charset="0"/>
              </a:rPr>
              <a:t>MyRestClientImpl</a:t>
            </a:r>
            <a:r>
              <a:rPr lang="en-GB" sz="1200" dirty="0">
                <a:latin typeface="Lucida Console" pitchFamily="49" charset="0"/>
              </a:rPr>
              <a:t> implements </a:t>
            </a:r>
            <a:r>
              <a:rPr lang="en-GB" sz="1200" dirty="0" err="1">
                <a:latin typeface="Lucida Console" pitchFamily="49" charset="0"/>
              </a:rPr>
              <a:t>MyRestClient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private String baseAddress = "http://localhost:8081/itemManager";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r>
              <a:rPr lang="en-GB" sz="1200" dirty="0">
                <a:latin typeface="Lucida Console" pitchFamily="49" charset="0"/>
              </a:rPr>
              <a:t>    public void </a:t>
            </a:r>
            <a:r>
              <a:rPr lang="en-GB" sz="1200" dirty="0" err="1">
                <a:latin typeface="Lucida Console" pitchFamily="49" charset="0"/>
              </a:rPr>
              <a:t>doRestCalls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r>
              <a:rPr lang="en-GB" sz="1200" dirty="0">
                <a:latin typeface="Lucida Console" pitchFamily="49" charset="0"/>
              </a:rPr>
              <a:t>        // Code to </a:t>
            </a:r>
            <a:r>
              <a:rPr lang="en-GB" sz="1200">
                <a:latin typeface="Lucida Console" pitchFamily="49" charset="0"/>
              </a:rPr>
              <a:t>call REST </a:t>
            </a:r>
            <a:r>
              <a:rPr lang="en-GB" sz="1200" dirty="0">
                <a:latin typeface="Lucida Console" pitchFamily="49" charset="0"/>
              </a:rPr>
              <a:t>service via </a:t>
            </a:r>
            <a:r>
              <a:rPr lang="en-GB" sz="1200" dirty="0" err="1">
                <a:latin typeface="Lucida Console" pitchFamily="49" charset="0"/>
              </a:rPr>
              <a:t>RestTemplate</a:t>
            </a:r>
            <a:r>
              <a:rPr lang="en-GB" sz="1200" dirty="0">
                <a:latin typeface="Lucida Console" pitchFamily="49" charset="0"/>
              </a:rPr>
              <a:t> object - see next slide.</a:t>
            </a:r>
          </a:p>
          <a:p>
            <a:r>
              <a:rPr lang="en-GB" sz="1200" dirty="0">
                <a:latin typeface="Lucida Console" pitchFamily="49" charset="0"/>
              </a:rPr>
              <a:t>    }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6687412" y="4756396"/>
            <a:ext cx="2137124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MyRestClientImpl.java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3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>
                <a:latin typeface="Lucida Console" pitchFamily="49" charset="0"/>
              </a:rPr>
              <a:t>doRestCalls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>
                <a:latin typeface="+mj-lt"/>
              </a:rPr>
              <a:t> performs the following tasks:</a:t>
            </a: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Create a </a:t>
            </a:r>
            <a:r>
              <a:rPr lang="en-GB" dirty="0" err="1">
                <a:latin typeface="Lucida Console" panose="020B0609040504020204" pitchFamily="49" charset="0"/>
              </a:rPr>
              <a:t>RestTemplate</a:t>
            </a:r>
            <a:r>
              <a:rPr lang="en-GB" dirty="0">
                <a:latin typeface="+mj-lt"/>
              </a:rPr>
              <a:t> object, for use throughout the method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Get a single item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Get a collection of items</a:t>
            </a: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endParaRPr lang="en-GB" dirty="0">
              <a:latin typeface="+mj-lt"/>
            </a:endParaRPr>
          </a:p>
          <a:p>
            <a:pPr marL="457200" lvl="1" indent="0" eaLnBrk="1" hangingPunct="1">
              <a:buNone/>
              <a:defRPr/>
            </a:pPr>
            <a:endParaRPr lang="en-GB" dirty="0">
              <a:latin typeface="+mj-lt"/>
            </a:endParaRPr>
          </a:p>
          <a:p>
            <a:pPr eaLnBrk="1" hangingPunct="1">
              <a:defRPr/>
            </a:pPr>
            <a:endParaRPr lang="en-GB" dirty="0">
              <a:latin typeface="+mj-lt"/>
            </a:endParaRPr>
          </a:p>
          <a:p>
            <a:pPr lvl="1" eaLnBrk="1" hangingPunct="1">
              <a:defRPr/>
            </a:pPr>
            <a:r>
              <a:rPr lang="en-GB" dirty="0">
                <a:latin typeface="+mj-lt"/>
              </a:rPr>
              <a:t>Delete a single item</a:t>
            </a:r>
            <a:endParaRPr lang="en-US" dirty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Example Java Client (2 of 2)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03275" y="6187389"/>
            <a:ext cx="7918450" cy="2622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100" dirty="0" err="1">
                <a:latin typeface="Lucida Console" pitchFamily="49" charset="0"/>
              </a:rPr>
              <a:t>template.delete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baseAddress</a:t>
            </a:r>
            <a:r>
              <a:rPr lang="en-GB" sz="1100" dirty="0">
                <a:latin typeface="Lucida Console" pitchFamily="49" charset="0"/>
              </a:rPr>
              <a:t> + "/item/2");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03275" y="2013972"/>
            <a:ext cx="7918450" cy="2622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100" dirty="0" err="1">
                <a:latin typeface="Lucida Console" pitchFamily="49" charset="0"/>
              </a:rPr>
              <a:t>RestTemplate</a:t>
            </a:r>
            <a:r>
              <a:rPr lang="en-GB" sz="1100" dirty="0">
                <a:latin typeface="Lucida Console" pitchFamily="49" charset="0"/>
              </a:rPr>
              <a:t> template = new </a:t>
            </a:r>
            <a:r>
              <a:rPr lang="en-GB" sz="1100" dirty="0" err="1">
                <a:latin typeface="Lucida Console" pitchFamily="49" charset="0"/>
              </a:rPr>
              <a:t>RestTemplate</a:t>
            </a:r>
            <a:r>
              <a:rPr lang="en-GB" sz="1100" dirty="0">
                <a:latin typeface="Lucida Console" pitchFamily="49" charset="0"/>
              </a:rPr>
              <a:t>();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03275" y="3128822"/>
            <a:ext cx="7918450" cy="2622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 item2 = </a:t>
            </a:r>
            <a:r>
              <a:rPr lang="en-GB" sz="1100" dirty="0" err="1">
                <a:latin typeface="Lucida Console" pitchFamily="49" charset="0"/>
              </a:rPr>
              <a:t>template.getForObject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baseAddress</a:t>
            </a:r>
            <a:r>
              <a:rPr lang="en-GB" sz="1100" dirty="0">
                <a:latin typeface="Lucida Console" pitchFamily="49" charset="0"/>
              </a:rPr>
              <a:t> + "/item/2", </a:t>
            </a:r>
            <a:r>
              <a:rPr lang="en-GB" sz="1100" dirty="0" err="1">
                <a:latin typeface="Lucida Console" pitchFamily="49" charset="0"/>
              </a:rPr>
              <a:t>CatalogItem.class</a:t>
            </a:r>
            <a:r>
              <a:rPr lang="en-GB" sz="1100" dirty="0">
                <a:latin typeface="Lucida Console" pitchFamily="49" charset="0"/>
              </a:rPr>
              <a:t>);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803275" y="4228910"/>
            <a:ext cx="7918450" cy="127791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100" dirty="0" err="1">
                <a:latin typeface="Lucida Console" pitchFamily="49" charset="0"/>
              </a:rPr>
              <a:t>ParameterizedTypeReference</a:t>
            </a:r>
            <a:r>
              <a:rPr lang="en-GB" sz="1100" dirty="0">
                <a:latin typeface="Lucida Console" pitchFamily="49" charset="0"/>
              </a:rPr>
              <a:t>&lt;List&lt;</a:t>
            </a:r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&gt;&gt; </a:t>
            </a:r>
            <a:r>
              <a:rPr lang="en-GB" sz="1100" dirty="0" err="1">
                <a:latin typeface="Lucida Console" pitchFamily="49" charset="0"/>
              </a:rPr>
              <a:t>responseType</a:t>
            </a:r>
            <a:r>
              <a:rPr lang="en-GB" sz="1100" dirty="0">
                <a:latin typeface="Lucida Console" pitchFamily="49" charset="0"/>
              </a:rPr>
              <a:t> = </a:t>
            </a:r>
          </a:p>
          <a:p>
            <a:r>
              <a:rPr lang="en-GB" sz="1100" dirty="0">
                <a:latin typeface="Lucida Console" pitchFamily="49" charset="0"/>
              </a:rPr>
              <a:t>                               new </a:t>
            </a:r>
            <a:r>
              <a:rPr lang="en-GB" sz="1100" dirty="0" err="1">
                <a:latin typeface="Lucida Console" pitchFamily="49" charset="0"/>
              </a:rPr>
              <a:t>ParameterizedTypeReference</a:t>
            </a:r>
            <a:r>
              <a:rPr lang="en-GB" sz="1100" dirty="0">
                <a:latin typeface="Lucida Console" pitchFamily="49" charset="0"/>
              </a:rPr>
              <a:t>&lt;List&lt;</a:t>
            </a:r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&gt;&gt;() {};</a:t>
            </a:r>
          </a:p>
          <a:p>
            <a:endParaRPr lang="en-GB" sz="1100" dirty="0">
              <a:latin typeface="Lucida Console" pitchFamily="49" charset="0"/>
            </a:endParaRPr>
          </a:p>
          <a:p>
            <a:r>
              <a:rPr lang="en-GB" sz="1100" dirty="0" err="1">
                <a:latin typeface="Lucida Console" pitchFamily="49" charset="0"/>
              </a:rPr>
              <a:t>ResponseEntity</a:t>
            </a:r>
            <a:r>
              <a:rPr lang="en-GB" sz="1100" dirty="0">
                <a:latin typeface="Lucida Console" pitchFamily="49" charset="0"/>
              </a:rPr>
              <a:t>&lt;List&lt;</a:t>
            </a:r>
            <a:r>
              <a:rPr lang="en-GB" sz="1100" dirty="0" err="1">
                <a:latin typeface="Lucida Console" pitchFamily="49" charset="0"/>
              </a:rPr>
              <a:t>CatalogItem</a:t>
            </a:r>
            <a:r>
              <a:rPr lang="en-GB" sz="1100" dirty="0">
                <a:latin typeface="Lucida Console" pitchFamily="49" charset="0"/>
              </a:rPr>
              <a:t>&gt;&gt; response = </a:t>
            </a:r>
            <a:r>
              <a:rPr lang="en-GB" sz="1100" dirty="0" err="1">
                <a:latin typeface="Lucida Console" pitchFamily="49" charset="0"/>
              </a:rPr>
              <a:t>template.exchange</a:t>
            </a:r>
            <a:r>
              <a:rPr lang="en-GB" sz="1100" dirty="0">
                <a:latin typeface="Lucida Console" pitchFamily="49" charset="0"/>
              </a:rPr>
              <a:t>(</a:t>
            </a:r>
            <a:r>
              <a:rPr lang="en-GB" sz="1100" dirty="0" err="1">
                <a:latin typeface="Lucida Console" pitchFamily="49" charset="0"/>
              </a:rPr>
              <a:t>baseAddress</a:t>
            </a:r>
            <a:r>
              <a:rPr lang="en-GB" sz="1100" dirty="0">
                <a:latin typeface="Lucida Console" pitchFamily="49" charset="0"/>
              </a:rPr>
              <a:t> + "/items", </a:t>
            </a:r>
          </a:p>
          <a:p>
            <a:r>
              <a:rPr lang="en-GB" sz="1100" dirty="0">
                <a:latin typeface="Lucida Console" pitchFamily="49" charset="0"/>
              </a:rPr>
              <a:t>                                                               </a:t>
            </a:r>
            <a:r>
              <a:rPr lang="en-GB" sz="1100" dirty="0" err="1">
                <a:latin typeface="Lucida Console" pitchFamily="49" charset="0"/>
              </a:rPr>
              <a:t>HttpMethod.GET</a:t>
            </a:r>
            <a:r>
              <a:rPr lang="en-GB" sz="1100" dirty="0">
                <a:latin typeface="Lucida Console" pitchFamily="49" charset="0"/>
              </a:rPr>
              <a:t>, </a:t>
            </a:r>
          </a:p>
          <a:p>
            <a:r>
              <a:rPr lang="en-GB" sz="1100" dirty="0">
                <a:latin typeface="Lucida Console" pitchFamily="49" charset="0"/>
              </a:rPr>
              <a:t>                                                               null, </a:t>
            </a:r>
          </a:p>
          <a:p>
            <a:r>
              <a:rPr lang="en-GB" sz="1100" dirty="0">
                <a:latin typeface="Lucida Console" pitchFamily="49" charset="0"/>
              </a:rPr>
              <a:t>                                                               </a:t>
            </a:r>
            <a:r>
              <a:rPr lang="en-GB" sz="1100" dirty="0" err="1">
                <a:latin typeface="Lucida Console" pitchFamily="49" charset="0"/>
              </a:rPr>
              <a:t>responseType</a:t>
            </a:r>
            <a:r>
              <a:rPr lang="en-GB" sz="1100" dirty="0"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449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It's very easy to </a:t>
            </a:r>
            <a:r>
              <a:rPr lang="en-US"/>
              <a:t>call REST </a:t>
            </a:r>
            <a:r>
              <a:rPr lang="en-US" dirty="0"/>
              <a:t>services from an HTML web page – this is one of the reasons REST is so popular</a:t>
            </a:r>
          </a:p>
          <a:p>
            <a:pPr lvl="1" eaLnBrk="1" hangingPunct="1">
              <a:defRPr/>
            </a:pPr>
            <a:r>
              <a:rPr lang="en-US" dirty="0"/>
              <a:t>Use JavaScript code to ping the </a:t>
            </a:r>
            <a:r>
              <a:rPr lang="en-US"/>
              <a:t>appropriate REST </a:t>
            </a:r>
            <a:r>
              <a:rPr lang="en-US" dirty="0"/>
              <a:t>URLs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Typical scenario:</a:t>
            </a:r>
          </a:p>
          <a:p>
            <a:pPr lvl="1" eaLnBrk="1" hangingPunct="1">
              <a:defRPr/>
            </a:pPr>
            <a:r>
              <a:rPr lang="en-US" dirty="0"/>
              <a:t>Use Ajax to </a:t>
            </a:r>
            <a:r>
              <a:rPr lang="en-US"/>
              <a:t>invoke REST </a:t>
            </a:r>
            <a:r>
              <a:rPr lang="en-US" dirty="0"/>
              <a:t>services asynchronously</a:t>
            </a:r>
          </a:p>
          <a:p>
            <a:pPr lvl="1" eaLnBrk="1" hangingPunct="1">
              <a:defRPr/>
            </a:pPr>
            <a:r>
              <a:rPr lang="en-US" dirty="0"/>
              <a:t>Use JSON as the data format in transit</a:t>
            </a:r>
          </a:p>
          <a:p>
            <a:pPr lvl="1" eaLnBrk="1" hangingPunct="1">
              <a:defRPr/>
            </a:pPr>
            <a:r>
              <a:rPr lang="en-US" dirty="0"/>
              <a:t>Use a library such as </a:t>
            </a:r>
            <a:r>
              <a:rPr lang="en-US" dirty="0" err="1"/>
              <a:t>jQuery</a:t>
            </a:r>
            <a:r>
              <a:rPr lang="en-US" dirty="0"/>
              <a:t> to simplify your code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/>
              <a:t>In the </a:t>
            </a:r>
            <a:r>
              <a:rPr lang="en-US">
                <a:latin typeface="Lucida Console" pitchFamily="49" charset="0"/>
              </a:rPr>
              <a:t>DemoRestClients</a:t>
            </a:r>
            <a:r>
              <a:rPr lang="en-US"/>
              <a:t> project, see the </a:t>
            </a:r>
            <a:r>
              <a:rPr lang="en-US">
                <a:latin typeface="Lucida Console" panose="020B0609040504020204" pitchFamily="49" charset="0"/>
              </a:rPr>
              <a:t>static</a:t>
            </a:r>
            <a:r>
              <a:rPr lang="en-US"/>
              <a:t> folder</a:t>
            </a:r>
            <a:endParaRPr lang="en-US" dirty="0"/>
          </a:p>
          <a:p>
            <a:pPr lvl="1" eaLnBrk="1" hangingPunct="1">
              <a:defRPr/>
            </a:pPr>
            <a:r>
              <a:rPr lang="en-US">
                <a:latin typeface="Lucida Console" pitchFamily="49" charset="0"/>
              </a:rPr>
              <a:t>index.html</a:t>
            </a:r>
          </a:p>
          <a:p>
            <a:pPr lvl="1" eaLnBrk="1" hangingPunct="1">
              <a:defRPr/>
            </a:pPr>
            <a:r>
              <a:rPr lang="en-US">
                <a:latin typeface="Lucida Console" pitchFamily="49" charset="0"/>
              </a:rPr>
              <a:t>scripts/jquery-1.11.3.min.js</a:t>
            </a:r>
          </a:p>
          <a:p>
            <a:pPr lvl="1" eaLnBrk="1" hangingPunct="1">
              <a:defRPr/>
            </a:pPr>
            <a:r>
              <a:rPr lang="en-US">
                <a:latin typeface="Lucida Console" pitchFamily="49" charset="0"/>
              </a:rPr>
              <a:t>styles/stylesheet.css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Implementing </a:t>
            </a:r>
            <a:r>
              <a:rPr lang="en-GB" sz="3400"/>
              <a:t>HTML Clients (1 of 2)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1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Run the </a:t>
            </a:r>
            <a:r>
              <a:rPr lang="en-US">
                <a:latin typeface="Lucida Console" pitchFamily="49" charset="0"/>
              </a:rPr>
              <a:t>DemoRestClients</a:t>
            </a:r>
            <a:r>
              <a:rPr lang="en-US"/>
              <a:t> project</a:t>
            </a:r>
          </a:p>
          <a:p>
            <a:pPr lvl="1" eaLnBrk="1" hangingPunct="1">
              <a:defRPr/>
            </a:pPr>
            <a:r>
              <a:rPr lang="en-US"/>
              <a:t>Then browse to </a:t>
            </a:r>
            <a:r>
              <a:rPr lang="en-US">
                <a:latin typeface="Lucida Console" pitchFamily="49" charset="0"/>
              </a:rPr>
              <a:t>http://localhost:8082/index.html</a:t>
            </a:r>
          </a:p>
          <a:p>
            <a:pPr lvl="1" eaLnBrk="1" hangingPunct="1">
              <a:defRPr/>
            </a:pPr>
            <a:r>
              <a:rPr lang="en-US">
                <a:latin typeface="+mj-lt"/>
              </a:rPr>
              <a:t>You can get an employee as XML or JSON</a:t>
            </a:r>
            <a:endParaRPr lang="en-US" dirty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Implementing </a:t>
            </a:r>
            <a:r>
              <a:rPr lang="en-GB" sz="3400"/>
              <a:t>HTML Clients (1 of 2)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8" y="2494073"/>
            <a:ext cx="7742359" cy="359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63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590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your "Online Retailer" app, define a class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CatalogRestController</a:t>
            </a:r>
            <a:r>
              <a:rPr lang="en-GB">
                <a:sym typeface="Wingdings" pitchFamily="2" charset="2"/>
              </a:rPr>
              <a:t>, to support catalog management tasks: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Insert, update, and delete items in the catalog</a:t>
            </a:r>
          </a:p>
          <a:p>
            <a:pPr lvl="2" eaLnBrk="1" hangingPunct="1"/>
            <a:endParaRPr lang="en-GB" sz="100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Test your new features via a tool such as the Chrome Advanced REST client</a:t>
            </a:r>
          </a:p>
          <a:p>
            <a:pPr lvl="2" eaLnBrk="1" hangingPunct="1"/>
            <a:endParaRPr lang="en-GB" sz="100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If time permits: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Write code to consume the REST service operations programmatically, by using Spring's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RestTemplate</a:t>
            </a:r>
            <a:r>
              <a:rPr lang="en-GB">
                <a:sym typeface="Wingdings" pitchFamily="2" charset="2"/>
              </a:rPr>
              <a:t> class</a:t>
            </a:r>
          </a:p>
          <a:p>
            <a:pPr lvl="2" eaLnBrk="1" hangingPunct="1"/>
            <a:endParaRPr lang="en-GB" sz="100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 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SolutionRest2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 application</a:t>
            </a:r>
          </a:p>
          <a:p>
            <a:pPr eaLnBrk="1" hangingPunct="1"/>
            <a:r>
              <a:rPr lang="en-GB" dirty="0"/>
              <a:t>Testing the example application</a:t>
            </a:r>
          </a:p>
          <a:p>
            <a:pPr eaLnBrk="1" hangingPunct="1"/>
            <a:endParaRPr lang="en-GB" dirty="0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1. Setting the Scene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All of the examples so far have shown how to GET data from </a:t>
            </a:r>
            <a:r>
              <a:rPr lang="en-US"/>
              <a:t>a REST </a:t>
            </a:r>
            <a:r>
              <a:rPr lang="en-US" dirty="0"/>
              <a:t>service</a:t>
            </a:r>
          </a:p>
          <a:p>
            <a:pPr lvl="1">
              <a:defRPr/>
            </a:pPr>
            <a:r>
              <a:rPr lang="en-US" dirty="0"/>
              <a:t>By annotating controller methods like this…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It's also possible (and extremely commonplace) to support the other HTTP verbs</a:t>
            </a:r>
          </a:p>
          <a:p>
            <a:pPr lvl="1">
              <a:defRPr/>
            </a:pPr>
            <a:r>
              <a:rPr lang="en-US" dirty="0"/>
              <a:t>By annotating controller methods like this…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Overview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03275" y="2419493"/>
            <a:ext cx="7918450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method=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RequestMethod.GET</a:t>
            </a:r>
            <a:r>
              <a:rPr lang="en-GB" sz="1200" dirty="0">
                <a:latin typeface="Lucida Console" pitchFamily="49" charset="0"/>
              </a:rPr>
              <a:t>, value= … 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4391168"/>
            <a:ext cx="7918450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method=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RequestMethod.POST</a:t>
            </a:r>
            <a:r>
              <a:rPr lang="en-GB" sz="1200" dirty="0">
                <a:latin typeface="Lucida Console" pitchFamily="49" charset="0"/>
              </a:rPr>
              <a:t>, value= … )        // Insert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03275" y="4905518"/>
            <a:ext cx="7918450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method=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RequestMethod.PUT</a:t>
            </a:r>
            <a:r>
              <a:rPr lang="en-GB" sz="1200" dirty="0">
                <a:latin typeface="Lucida Console" pitchFamily="49" charset="0"/>
              </a:rPr>
              <a:t>, value= … )         // Update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03275" y="5419868"/>
            <a:ext cx="7918450" cy="30465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method=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RequestMethod.DELETE</a:t>
            </a:r>
            <a:r>
              <a:rPr lang="en-GB" sz="1200" dirty="0">
                <a:latin typeface="Lucida Console" pitchFamily="49" charset="0"/>
              </a:rPr>
              <a:t>, value= … )      // Delete</a:t>
            </a:r>
          </a:p>
        </p:txBody>
      </p:sp>
    </p:spTree>
    <p:extLst>
      <p:ext uri="{BB962C8B-B14F-4D97-AF65-F5344CB8AC3E}">
        <p14:creationId xmlns:p14="http://schemas.microsoft.com/office/powerpoint/2010/main" val="2059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project:</a:t>
            </a:r>
            <a:endParaRPr lang="en-US" dirty="0"/>
          </a:p>
          <a:p>
            <a:pPr lvl="1" eaLnBrk="1" hangingPunct="1">
              <a:defRPr/>
            </a:pPr>
            <a:r>
              <a:rPr lang="en-US">
                <a:latin typeface="+mj-lt"/>
              </a:rPr>
              <a:t> </a:t>
            </a:r>
            <a:r>
              <a:rPr lang="en-US">
                <a:latin typeface="Lucida Console" pitchFamily="49" charset="0"/>
              </a:rPr>
              <a:t>DemoRestServices</a:t>
            </a:r>
            <a:endParaRPr lang="en-US" dirty="0">
              <a:latin typeface="Lucida Console" pitchFamily="49" charset="0"/>
            </a:endParaRPr>
          </a:p>
          <a:p>
            <a:pPr lvl="2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Domain class</a:t>
            </a:r>
          </a:p>
          <a:p>
            <a:pPr lvl="1">
              <a:defRPr/>
            </a:pPr>
            <a:r>
              <a:rPr lang="en-US">
                <a:latin typeface="+mj-lt"/>
              </a:rPr>
              <a:t> </a:t>
            </a:r>
            <a:r>
              <a:rPr lang="en-US">
                <a:latin typeface="Lucida Console" pitchFamily="49" charset="0"/>
              </a:rPr>
              <a:t>CatalogItem</a:t>
            </a:r>
            <a:endParaRPr lang="en-US" dirty="0">
              <a:latin typeface="Lucida Console" pitchFamily="49" charset="0"/>
            </a:endParaRP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Service-layer </a:t>
            </a:r>
          </a:p>
          <a:p>
            <a:pPr lvl="1">
              <a:defRPr/>
            </a:pPr>
            <a:r>
              <a:rPr lang="en-US">
                <a:latin typeface="+mj-lt"/>
              </a:rPr>
              <a:t> </a:t>
            </a:r>
            <a:r>
              <a:rPr lang="en-US">
                <a:latin typeface="Lucida Console" pitchFamily="49" charset="0"/>
              </a:rPr>
              <a:t>ItemService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r>
              <a:rPr lang="en-US">
                <a:latin typeface="+mj-lt"/>
              </a:rPr>
              <a:t> </a:t>
            </a:r>
            <a:r>
              <a:rPr lang="en-US">
                <a:latin typeface="Lucida Console" pitchFamily="49" charset="0"/>
              </a:rPr>
              <a:t>ItemServiceImpl</a:t>
            </a:r>
            <a:endParaRPr lang="en-US" dirty="0">
              <a:latin typeface="Lucida Console" pitchFamily="49" charset="0"/>
            </a:endParaRP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/>
              <a:t>REST controller</a:t>
            </a:r>
            <a:endParaRPr lang="en-US" dirty="0"/>
          </a:p>
          <a:p>
            <a:pPr lvl="1">
              <a:defRPr/>
            </a:pPr>
            <a:r>
              <a:rPr lang="en-US">
                <a:latin typeface="+mj-lt"/>
              </a:rPr>
              <a:t> </a:t>
            </a:r>
            <a:r>
              <a:rPr lang="en-US">
                <a:latin typeface="Lucida Console" pitchFamily="49" charset="0"/>
              </a:rPr>
              <a:t>MyFullController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Example Application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test the example, we'll use the Advanced Rest Client in the Chrome browser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You can install this easily in Chrome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Allows you to submit all kinds of requests to a URL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GET, PUT, POST, DELETE, etc.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Also allows you to set HTTP headers on your request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E.g. </a:t>
            </a:r>
            <a:r>
              <a:rPr lang="en-US" dirty="0">
                <a:latin typeface="Lucida Console" pitchFamily="49" charset="0"/>
              </a:rPr>
              <a:t>Content-Type=application/xml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E.g. </a:t>
            </a:r>
            <a:r>
              <a:rPr lang="en-US" dirty="0">
                <a:latin typeface="Lucida Console" pitchFamily="49" charset="0"/>
              </a:rPr>
              <a:t>Content-Type=application/</a:t>
            </a:r>
            <a:r>
              <a:rPr lang="en-US" dirty="0" err="1">
                <a:latin typeface="Lucida Console" pitchFamily="49" charset="0"/>
              </a:rPr>
              <a:t>json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>
                <a:latin typeface="+mj-lt"/>
              </a:rPr>
              <a:t>E.g. </a:t>
            </a:r>
            <a:r>
              <a:rPr lang="en-US" dirty="0">
                <a:latin typeface="Lucida Console" pitchFamily="49" charset="0"/>
              </a:rPr>
              <a:t>Accept=application/xml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E.g. </a:t>
            </a:r>
            <a:r>
              <a:rPr lang="en-US" dirty="0">
                <a:latin typeface="Lucida Console" pitchFamily="49" charset="0"/>
              </a:rPr>
              <a:t>Accept=application/</a:t>
            </a:r>
            <a:r>
              <a:rPr lang="en-US" dirty="0" err="1">
                <a:latin typeface="Lucida Console" pitchFamily="49" charset="0"/>
              </a:rPr>
              <a:t>json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Testing the Example Application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HTTP POST in the service</a:t>
            </a:r>
          </a:p>
          <a:p>
            <a:pPr eaLnBrk="1" hangingPunct="1"/>
            <a:r>
              <a:rPr lang="en-GB" dirty="0"/>
              <a:t>Sending data as XML</a:t>
            </a:r>
          </a:p>
          <a:p>
            <a:pPr eaLnBrk="1" hangingPunct="1"/>
            <a:r>
              <a:rPr lang="en-GB" dirty="0"/>
              <a:t>Sending data as JSON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dirty="0"/>
              <a:t>2. Using HTTP POST to Insert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979162B-F3B1-464C-9965-00DDDD431F2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3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Typical role of an HTTP POST handler method:</a:t>
            </a:r>
          </a:p>
          <a:p>
            <a:pPr lvl="1">
              <a:defRPr/>
            </a:pPr>
            <a:r>
              <a:rPr lang="en-US" dirty="0"/>
              <a:t>To insert a new item into a back-end data store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Here's how to do it: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Notes: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Client passes the new object (as JSON or XML)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Service returns the object after insertion </a:t>
            </a:r>
            <a:r>
              <a:rPr lang="en-GB" dirty="0">
                <a:latin typeface="+mj-lt"/>
              </a:rPr>
              <a:t>(as JSON or XML) - why?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Service also returns a "CREATED" HTTP status</a:t>
            </a:r>
          </a:p>
          <a:p>
            <a:pPr lvl="1">
              <a:defRPr/>
            </a:pPr>
            <a:endParaRPr lang="en-US" dirty="0">
              <a:latin typeface="Lucida Console" pitchFamily="49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Implementing HTTP POST in the Service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13F0E2-1BBE-4A60-8C68-733B18C3D56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03275" y="2911322"/>
            <a:ext cx="7918450" cy="184730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RequestMapping</a:t>
            </a:r>
            <a:r>
              <a:rPr lang="en-GB" sz="1200" dirty="0">
                <a:latin typeface="Lucida Console" pitchFamily="49" charset="0"/>
              </a:rPr>
              <a:t>(method=</a:t>
            </a:r>
            <a:r>
              <a:rPr lang="en-GB" sz="1200" dirty="0" err="1">
                <a:latin typeface="Lucida Console" pitchFamily="49" charset="0"/>
              </a:rPr>
              <a:t>RequestMethod.POST</a:t>
            </a:r>
            <a:r>
              <a:rPr lang="en-GB" sz="1200" dirty="0">
                <a:latin typeface="Lucida Console" pitchFamily="49" charset="0"/>
              </a:rPr>
              <a:t>, </a:t>
            </a:r>
          </a:p>
          <a:p>
            <a:r>
              <a:rPr lang="en-GB" sz="1200" dirty="0">
                <a:latin typeface="Lucida Console" pitchFamily="49" charset="0"/>
              </a:rPr>
              <a:t>                value="/item", </a:t>
            </a:r>
          </a:p>
          <a:p>
            <a:r>
              <a:rPr lang="en-GB" sz="1200" dirty="0">
                <a:latin typeface="Lucida Console" pitchFamily="49" charset="0"/>
              </a:rPr>
              <a:t>                headers={"Content-Type=application/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application/xml",</a:t>
            </a:r>
          </a:p>
          <a:p>
            <a:r>
              <a:rPr lang="en-GB" sz="1200" dirty="0">
                <a:latin typeface="Lucida Console" pitchFamily="49" charset="0"/>
              </a:rPr>
              <a:t>                         "Accept=application/</a:t>
            </a:r>
            <a:r>
              <a:rPr lang="en-GB" sz="1200" dirty="0" err="1">
                <a:latin typeface="Lucida Console" pitchFamily="49" charset="0"/>
              </a:rPr>
              <a:t>json</a:t>
            </a:r>
            <a:r>
              <a:rPr lang="en-GB" sz="1200" dirty="0">
                <a:latin typeface="Lucida Console" pitchFamily="49" charset="0"/>
              </a:rPr>
              <a:t>, application/xml" })</a:t>
            </a:r>
          </a:p>
          <a:p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ResponseStatus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HttpStatus.CREATED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endParaRPr lang="en-GB" sz="600" dirty="0">
              <a:latin typeface="Lucida Console" pitchFamily="49" charset="0"/>
            </a:endParaRPr>
          </a:p>
          <a:p>
            <a:r>
              <a:rPr lang="en-GB" sz="1200">
                <a:latin typeface="Lucida Console" pitchFamily="49" charset="0"/>
              </a:rPr>
              <a:t>public CatalogItem </a:t>
            </a:r>
            <a:r>
              <a:rPr lang="en-GB" sz="1200" dirty="0" err="1">
                <a:latin typeface="Lucida Console" pitchFamily="49" charset="0"/>
              </a:rPr>
              <a:t>addItem</a:t>
            </a:r>
            <a:r>
              <a:rPr lang="en-GB" sz="1200" dirty="0">
                <a:latin typeface="Lucida Console" pitchFamily="49" charset="0"/>
              </a:rPr>
              <a:t>(@</a:t>
            </a:r>
            <a:r>
              <a:rPr lang="en-GB" sz="1200" dirty="0" err="1">
                <a:latin typeface="Lucida Console" pitchFamily="49" charset="0"/>
              </a:rPr>
              <a:t>RequestBody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CatalogItem</a:t>
            </a:r>
            <a:r>
              <a:rPr lang="en-GB" sz="1200" dirty="0">
                <a:latin typeface="Lucida Console" pitchFamily="49" charset="0"/>
              </a:rPr>
              <a:t> item) 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service.insert</a:t>
            </a:r>
            <a:r>
              <a:rPr lang="en-GB" sz="1200" dirty="0">
                <a:latin typeface="Lucida Console" pitchFamily="49" charset="0"/>
              </a:rPr>
              <a:t>(item);</a:t>
            </a:r>
          </a:p>
          <a:p>
            <a:r>
              <a:rPr lang="en-GB" sz="1200" dirty="0">
                <a:latin typeface="Lucida Console" pitchFamily="49" charset="0"/>
              </a:rPr>
              <a:t>    return item;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569578" y="4481625"/>
            <a:ext cx="2137124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MyFullController.java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US"/>
              <a:t>Advanced Rest Client, </a:t>
            </a:r>
            <a:r>
              <a:rPr lang="en-US">
                <a:solidFill>
                  <a:srgbClr val="FF0000"/>
                </a:solidFill>
              </a:rPr>
              <a:t>POST</a:t>
            </a:r>
            <a:r>
              <a:rPr lang="en-US"/>
              <a:t> XML data as follows…</a:t>
            </a:r>
          </a:p>
          <a:p>
            <a:pPr lvl="2">
              <a:tabLst>
                <a:tab pos="2508250" algn="l"/>
              </a:tabLst>
            </a:pPr>
            <a:endParaRPr lang="en-US"/>
          </a:p>
          <a:p>
            <a:pPr>
              <a:tabLst>
                <a:tab pos="2508250" algn="l"/>
              </a:tabLst>
            </a:pPr>
            <a:r>
              <a:rPr lang="en-GB"/>
              <a:t>Request URL: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http://localhost:8081/itemManager/item </a:t>
            </a:r>
          </a:p>
          <a:p>
            <a:pPr lvl="2">
              <a:tabLst>
                <a:tab pos="2508250" algn="l"/>
              </a:tabLst>
            </a:pPr>
            <a:endParaRPr lang="en-GB"/>
          </a:p>
          <a:p>
            <a:pPr>
              <a:tabLst>
                <a:tab pos="2508250" algn="l"/>
              </a:tabLst>
            </a:pPr>
            <a:r>
              <a:rPr lang="en-GB"/>
              <a:t>Headers: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Content-Type: application/xml</a:t>
            </a:r>
          </a:p>
          <a:p>
            <a:pPr lvl="1">
              <a:tabLst>
                <a:tab pos="2508250" algn="l"/>
              </a:tabLst>
            </a:pPr>
            <a:r>
              <a:rPr lang="en-GB">
                <a:latin typeface="Lucida Console" panose="020B0609040504020204" pitchFamily="49" charset="0"/>
              </a:rPr>
              <a:t>Accept: application/xml</a:t>
            </a:r>
          </a:p>
          <a:p>
            <a:pPr lvl="2">
              <a:tabLst>
                <a:tab pos="2508250" algn="l"/>
              </a:tabLst>
            </a:pPr>
            <a:endParaRPr lang="en-GB">
              <a:latin typeface="Lucida Console" panose="020B0609040504020204" pitchFamily="49" charset="0"/>
            </a:endParaRPr>
          </a:p>
          <a:p>
            <a:pPr>
              <a:tabLst>
                <a:tab pos="2508250" algn="l"/>
              </a:tabLst>
            </a:pPr>
            <a:r>
              <a:rPr lang="en-GB">
                <a:latin typeface="+mj-lt"/>
              </a:rPr>
              <a:t>Body: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Sending Data as XML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13F0E2-1BBE-4A60-8C68-733B18C3D56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03275" y="5189326"/>
            <a:ext cx="3370140" cy="83163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&lt;CatalogItem&gt;</a:t>
            </a:r>
          </a:p>
          <a:p>
            <a:r>
              <a:rPr lang="en-GB" sz="1200">
                <a:latin typeface="Lucida Console" pitchFamily="49" charset="0"/>
              </a:rPr>
              <a:t>  &lt;what&gt;Bugatti&lt;/what&gt;</a:t>
            </a:r>
          </a:p>
          <a:p>
            <a:r>
              <a:rPr lang="en-GB" sz="1200">
                <a:latin typeface="Lucida Console" pitchFamily="49" charset="0"/>
              </a:rPr>
              <a:t>  &lt;who&gt;Andy&lt;/who&gt;</a:t>
            </a:r>
          </a:p>
          <a:p>
            <a:r>
              <a:rPr lang="en-GB" sz="1200">
                <a:latin typeface="Lucida Console" pitchFamily="49" charset="0"/>
              </a:rPr>
              <a:t>&lt;/CatalogItem&gt;</a:t>
            </a:r>
            <a:endParaRPr lang="en-GB" sz="1200" dirty="0">
              <a:latin typeface="Lucida Console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3" y="5089570"/>
            <a:ext cx="1830520" cy="161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4289357" y="5253638"/>
            <a:ext cx="1288473" cy="638216"/>
          </a:xfrm>
          <a:prstGeom prst="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677586" y="5068888"/>
            <a:ext cx="2801399" cy="1680616"/>
          </a:xfrm>
          <a:prstGeom prst="roundRect">
            <a:avLst>
              <a:gd name="adj" fmla="val 578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7830" y="4730334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21892393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0</TotalTime>
  <Words>1772</Words>
  <Application>Microsoft Macintosh PowerPoint</Application>
  <PresentationFormat>On-screen Show (4:3)</PresentationFormat>
  <Paragraphs>373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Lucida Console</vt:lpstr>
      <vt:lpstr>Tahoma</vt:lpstr>
      <vt:lpstr>Wingdings</vt:lpstr>
      <vt:lpstr>2_Blends</vt:lpstr>
      <vt:lpstr>Going Further with REST Services</vt:lpstr>
      <vt:lpstr>Contents</vt:lpstr>
      <vt:lpstr>1. Setting the Scene</vt:lpstr>
      <vt:lpstr>Overview</vt:lpstr>
      <vt:lpstr>Example Application</vt:lpstr>
      <vt:lpstr>Testing the Example Application</vt:lpstr>
      <vt:lpstr>2. Using HTTP POST to Insert</vt:lpstr>
      <vt:lpstr>Implementing HTTP POST in the Service</vt:lpstr>
      <vt:lpstr>Sending Data as XML</vt:lpstr>
      <vt:lpstr>Sending Data as JSON</vt:lpstr>
      <vt:lpstr>3. Using HTTP PUT to Update</vt:lpstr>
      <vt:lpstr>Implementing HTTP PUT in the Service</vt:lpstr>
      <vt:lpstr>Sending Data as XML</vt:lpstr>
      <vt:lpstr>Sending Data as JSON</vt:lpstr>
      <vt:lpstr>4. Using HTTP DELETE to Delete</vt:lpstr>
      <vt:lpstr>Implementing HTTP DELETE in the Service</vt:lpstr>
      <vt:lpstr>Sending an HTTP DELETE Request</vt:lpstr>
      <vt:lpstr>5. Implementing REST Clients</vt:lpstr>
      <vt:lpstr>Overview of Java Clients</vt:lpstr>
      <vt:lpstr>Using RestTemplate</vt:lpstr>
      <vt:lpstr>RestTemplate Methods</vt:lpstr>
      <vt:lpstr>Example Java Client (1 of 2)</vt:lpstr>
      <vt:lpstr>Example Java Client (2 of 2)</vt:lpstr>
      <vt:lpstr>Implementing HTML Clients (1 of 2)</vt:lpstr>
      <vt:lpstr>Implementing HTML Clients (1 of 2)</vt:lpstr>
      <vt:lpstr>Any Questions?</vt:lpstr>
      <vt:lpstr>Exercise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Further with REST Services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2020-01-19T20:28:04Z</dcterms:created>
  <dcterms:modified xsi:type="dcterms:W3CDTF">2020-01-19T20:29:03Z</dcterms:modified>
  <cp:category/>
</cp:coreProperties>
</file>