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353" r:id="rId4"/>
    <p:sldId id="448" r:id="rId5"/>
    <p:sldId id="630" r:id="rId6"/>
    <p:sldId id="634" r:id="rId7"/>
    <p:sldId id="635" r:id="rId8"/>
    <p:sldId id="633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8" r:id="rId21"/>
    <p:sldId id="649" r:id="rId22"/>
    <p:sldId id="650" r:id="rId23"/>
    <p:sldId id="651" r:id="rId24"/>
    <p:sldId id="655" r:id="rId25"/>
    <p:sldId id="652" r:id="rId26"/>
    <p:sldId id="653" r:id="rId27"/>
    <p:sldId id="622" r:id="rId28"/>
    <p:sldId id="654" r:id="rId29"/>
    <p:sldId id="656" r:id="rId3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02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28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78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3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18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8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0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2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4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8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091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51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202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18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6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25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358658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4044206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5302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40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57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29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4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79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l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po.spring.io/release/org/springframework/boot/spring-boot-cli/2.4.5/spring-boot-cli-2.4.5-bin.zi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Spring Boot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 of Spring Boot CLI</a:t>
            </a:r>
          </a:p>
          <a:p>
            <a:r>
              <a:rPr lang="en-GB"/>
              <a:t>Using Spring Boot CLI</a:t>
            </a:r>
          </a:p>
          <a:p>
            <a:r>
              <a:rPr lang="en-GB">
                <a:sym typeface="Wingdings" pitchFamily="2" charset="2"/>
              </a:rPr>
              <a:t>Creating a simple Spring Boot app</a:t>
            </a:r>
            <a:endParaRPr lang="en-GB"/>
          </a:p>
          <a:p>
            <a:r>
              <a:rPr lang="en-GB"/>
              <a:t>Application structure</a:t>
            </a:r>
          </a:p>
          <a:p>
            <a:r>
              <a:rPr lang="en-GB"/>
              <a:t>Maven POM file</a:t>
            </a:r>
          </a:p>
          <a:p>
            <a:r>
              <a:rPr lang="en-GB"/>
              <a:t>Code artifacts</a:t>
            </a:r>
          </a:p>
          <a:p>
            <a:r>
              <a:rPr lang="en-GB"/>
              <a:t>Running the application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2. Creating a Simple Spring Boot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2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CLI is a command-line tool for creating and running Spring Boot applications</a:t>
            </a:r>
          </a:p>
          <a:p>
            <a:pPr lvl="1"/>
            <a:r>
              <a:rPr lang="en-GB" dirty="0"/>
              <a:t>Generates a template application in Java or Groovy</a:t>
            </a:r>
          </a:p>
          <a:p>
            <a:pPr lvl="1"/>
            <a:r>
              <a:rPr lang="en-GB" dirty="0"/>
              <a:t>In Java, you can specify whether to use Maven or Gradle</a:t>
            </a:r>
          </a:p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- https://docs.spring.io/spring-boot/docs/current/reference/html/cli.html</a:t>
            </a:r>
            <a:r>
              <a:rPr lang="en-GB" dirty="0"/>
              <a:t> </a:t>
            </a:r>
          </a:p>
          <a:p>
            <a:r>
              <a:rPr lang="en-GB" dirty="0"/>
              <a:t>You can download the Spring CLI distribution from the Spring Boot repository, via one of the following URLs:</a:t>
            </a:r>
          </a:p>
          <a:p>
            <a:pPr lvl="2"/>
            <a:endParaRPr lang="en-GB" dirty="0"/>
          </a:p>
          <a:p>
            <a:pPr lvl="1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https://repo.spring.io/release/org/springframework/boot/spring-boot-cli/</a:t>
            </a:r>
            <a:r>
              <a:rPr lang="en-GB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2.5.4/spring-boot-cli-2.5.4-bin.zip</a:t>
            </a:r>
          </a:p>
          <a:p>
            <a:pPr lvl="1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https://repo.spring.io/release/org/springframework/boot/spring-boot-cli/</a:t>
            </a:r>
            <a:r>
              <a:rPr lang="en-GB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2.5.4/spring-boot-cli-2.5.4-bin.tar.gz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 of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9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already downloaded Spring CLI</a:t>
            </a:r>
          </a:p>
          <a:p>
            <a:pPr lvl="1"/>
            <a:r>
              <a:rPr lang="en-GB" dirty="0"/>
              <a:t>We've installed it in </a:t>
            </a:r>
            <a:r>
              <a:rPr lang="en-GB" dirty="0">
                <a:latin typeface="Lucida Console" panose="020B0609040504020204" pitchFamily="49" charset="0"/>
              </a:rPr>
              <a:t>C:\</a:t>
            </a:r>
            <a:r>
              <a:rPr lang="en-GB" dirty="0" err="1">
                <a:latin typeface="Lucida Console" panose="020B0609040504020204" pitchFamily="49" charset="0"/>
              </a:rPr>
              <a:t>springcli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We've added </a:t>
            </a:r>
            <a:r>
              <a:rPr lang="en-GB" dirty="0">
                <a:latin typeface="Lucida Console" panose="020B0609040504020204" pitchFamily="49" charset="0"/>
              </a:rPr>
              <a:t>C:\</a:t>
            </a:r>
            <a:r>
              <a:rPr lang="en-GB" dirty="0" err="1">
                <a:latin typeface="Lucida Console" panose="020B0609040504020204" pitchFamily="49" charset="0"/>
              </a:rPr>
              <a:t>springcli</a:t>
            </a:r>
            <a:r>
              <a:rPr lang="en-GB" dirty="0">
                <a:latin typeface="Lucida Console" panose="020B0609040504020204" pitchFamily="49" charset="0"/>
              </a:rPr>
              <a:t>\bin</a:t>
            </a:r>
            <a:r>
              <a:rPr lang="en-GB" dirty="0"/>
              <a:t> to the PATH</a:t>
            </a:r>
          </a:p>
          <a:p>
            <a:pPr lvl="1"/>
            <a:endParaRPr lang="en-GB" dirty="0"/>
          </a:p>
          <a:p>
            <a:r>
              <a:rPr lang="en-GB" dirty="0"/>
              <a:t>To run Spring CLI:</a:t>
            </a:r>
          </a:p>
          <a:p>
            <a:pPr lvl="1"/>
            <a:r>
              <a:rPr lang="en-GB" dirty="0"/>
              <a:t>Open a Command Prompt window</a:t>
            </a:r>
          </a:p>
          <a:p>
            <a:pPr lvl="1"/>
            <a:r>
              <a:rPr lang="en-GB" dirty="0"/>
              <a:t>Run </a:t>
            </a:r>
            <a:r>
              <a:rPr lang="en-GB" dirty="0" err="1">
                <a:latin typeface="Lucida Console" panose="020B0609040504020204" pitchFamily="49" charset="0"/>
              </a:rPr>
              <a:t>spring.bat</a:t>
            </a:r>
            <a:r>
              <a:rPr lang="en-GB" dirty="0"/>
              <a:t> and verify the version</a:t>
            </a:r>
          </a:p>
          <a:p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Using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408045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--version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5" y="4853940"/>
            <a:ext cx="7742646" cy="178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1463040" y="4465320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7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528848"/>
            <a:ext cx="7730691" cy="15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simple Spring Boot Maven-based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Lucida Console" panose="020B0609040504020204" pitchFamily="49" charset="0"/>
              </a:rPr>
              <a:t>init</a:t>
            </a:r>
            <a:r>
              <a:rPr lang="en-GB" dirty="0"/>
              <a:t> command tells Spring CLI to create a new app</a:t>
            </a:r>
          </a:p>
          <a:p>
            <a:pPr lvl="1"/>
            <a:r>
              <a:rPr lang="en-GB" dirty="0"/>
              <a:t>Spring CLI calls a web service at </a:t>
            </a:r>
            <a:r>
              <a:rPr lang="en-GB" dirty="0">
                <a:latin typeface="Lucida Console" panose="020B0609040504020204" pitchFamily="49" charset="0"/>
              </a:rPr>
              <a:t>https://</a:t>
            </a:r>
            <a:r>
              <a:rPr lang="en-GB" dirty="0" err="1">
                <a:latin typeface="Lucida Console" panose="020B0609040504020204" pitchFamily="49" charset="0"/>
              </a:rPr>
              <a:t>start.spring.io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This creates a simple Spring Boot app (zipped)</a:t>
            </a:r>
          </a:p>
          <a:p>
            <a:pPr lvl="1"/>
            <a:r>
              <a:rPr lang="en-GB" dirty="0"/>
              <a:t>Spring CLI extracts the zip into the specified folder</a:t>
            </a:r>
          </a:p>
          <a:p>
            <a:r>
              <a:rPr lang="en-GB" dirty="0"/>
              <a:t>To check cli options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a Simple Spring Boot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init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--build maven 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MySimpleApp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1463040" y="2125367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56044-A9D8-8C4B-A08B-0C043C43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402732"/>
            <a:ext cx="3695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generated application is a regular Maven project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Application Structure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30" y="1997780"/>
            <a:ext cx="3566413" cy="380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3847664"/>
            <a:ext cx="2217398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9" y="5433884"/>
            <a:ext cx="2296122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4535906" y="4052008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2052884"/>
            <a:ext cx="1176915" cy="3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>
            <a:off x="4012183" y="2215011"/>
            <a:ext cx="12354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35906" y="5624134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705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 are the relevant sections in the Maven POM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Maven POM File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1692065"/>
            <a:ext cx="7646570" cy="470962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&lt;packaging&gt;jar&lt;/packaging&gt;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&lt;artifactId&gt;spring-boot-starter-parent&lt;/artifactId&gt;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&lt;version&gt;2.1.3.RELEASE&lt;/version&gt;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&lt;relativePath/&gt;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&lt;artifactId&gt;spring-boot-starter-test&lt;/artifactId&gt;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&lt;/project&gt;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765885" y="2199246"/>
            <a:ext cx="358541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539163" y="202129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Package app as a JAR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727032" y="2748686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39163" y="25707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063916" y="4245165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39163" y="4067213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6063915" y="515555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539162" y="497760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test dependency</a:t>
            </a:r>
          </a:p>
        </p:txBody>
      </p:sp>
    </p:spTree>
    <p:extLst>
      <p:ext uri="{BB962C8B-B14F-4D97-AF65-F5344CB8AC3E}">
        <p14:creationId xmlns:p14="http://schemas.microsoft.com/office/powerpoint/2010/main" val="327612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@</a:t>
            </a:r>
            <a:r>
              <a:rPr lang="en-GB" dirty="0" err="1">
                <a:latin typeface="Lucida Console" panose="020B0609040504020204" pitchFamily="49" charset="0"/>
              </a:rPr>
              <a:t>SpringBootApplication</a:t>
            </a:r>
            <a:r>
              <a:rPr lang="en-GB" dirty="0"/>
              <a:t> is a convenience annotation equivalent to declaring 3 separate annotations: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@</a:t>
            </a:r>
            <a:r>
              <a:rPr lang="en-GB" dirty="0" err="1">
                <a:latin typeface="Lucida Console" panose="020B0609040504020204" pitchFamily="49" charset="0"/>
              </a:rPr>
              <a:t>SpringBootConfiguration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  <a:sym typeface="Wingdings" pitchFamily="2" charset="2"/>
              </a:rPr>
              <a:t> @Configuration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@</a:t>
            </a:r>
            <a:r>
              <a:rPr lang="en-GB" dirty="0" err="1">
                <a:latin typeface="Lucida Console" panose="020B0609040504020204" pitchFamily="49" charset="0"/>
              </a:rPr>
              <a:t>EnableAutoConfiguration</a:t>
            </a:r>
            <a:r>
              <a:rPr lang="en-GB" dirty="0">
                <a:latin typeface="Lucida Console" panose="020B0609040504020204" pitchFamily="49" charset="0"/>
              </a:rPr>
              <a:t> 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@</a:t>
            </a:r>
            <a:r>
              <a:rPr lang="en-GB" dirty="0" err="1">
                <a:latin typeface="Lucida Console" panose="020B0609040504020204" pitchFamily="49" charset="0"/>
              </a:rPr>
              <a:t>ComponentScan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Code Artifacts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2961" y="1700636"/>
            <a:ext cx="767133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com.example.MySimpleApp;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import org.springframework.boot.SpringApplication;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import org.springframework.boot.autoconfigure.SpringBootApplication;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DemoApplication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static void main(String[] args)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SpringApplication.run(DemoApplication.class, args);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146" y="374490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DemoApplication.java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2203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build/run the application via Maven as follows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Running the Application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6681293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mvn spring-boot:run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623244"/>
            <a:ext cx="6693987" cy="295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1463040" y="2114939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8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</a:t>
            </a:r>
          </a:p>
          <a:p>
            <a:r>
              <a:rPr lang="en-GB">
                <a:sym typeface="Wingdings" pitchFamily="2" charset="2"/>
              </a:rPr>
              <a:t>Creating a web app using Spring Boot CLI</a:t>
            </a:r>
          </a:p>
          <a:p>
            <a:r>
              <a:rPr lang="en-GB"/>
              <a:t>Web application structure</a:t>
            </a:r>
          </a:p>
          <a:p>
            <a:r>
              <a:rPr lang="en-GB"/>
              <a:t>Maven POM file</a:t>
            </a:r>
          </a:p>
          <a:p>
            <a:r>
              <a:rPr lang="en-GB">
                <a:sym typeface="Wingdings" pitchFamily="2" charset="2"/>
              </a:rPr>
              <a:t>Adding web content</a:t>
            </a:r>
          </a:p>
          <a:p>
            <a:r>
              <a:rPr lang="en-GB">
                <a:sym typeface="Wingdings" pitchFamily="2" charset="2"/>
              </a:rPr>
              <a:t>Configuring the web server port</a:t>
            </a:r>
          </a:p>
          <a:p>
            <a:r>
              <a:rPr lang="en-GB"/>
              <a:t>Running the application</a:t>
            </a:r>
          </a:p>
          <a:p>
            <a:r>
              <a:rPr lang="en-GB"/>
              <a:t>Pinging the web server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3. Creating a Spring Boot Web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5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makes it very easy to develop web apps</a:t>
            </a:r>
          </a:p>
          <a:p>
            <a:pPr lvl="1"/>
            <a:r>
              <a:rPr lang="en-GB"/>
              <a:t>Include </a:t>
            </a:r>
            <a:r>
              <a:rPr lang="en-GB">
                <a:latin typeface="Lucida Console" panose="020B0609040504020204" pitchFamily="49" charset="0"/>
              </a:rPr>
              <a:t>spring-boot-starter-web</a:t>
            </a:r>
            <a:r>
              <a:rPr lang="en-GB"/>
              <a:t> in your POM</a:t>
            </a:r>
          </a:p>
          <a:p>
            <a:pPr lvl="1"/>
            <a:r>
              <a:rPr lang="en-GB"/>
              <a:t>Implement web artifacts, e.g. HTML pages, JSPs, etc.</a:t>
            </a:r>
          </a:p>
          <a:p>
            <a:pPr lvl="1"/>
            <a:endParaRPr lang="en-GB"/>
          </a:p>
          <a:p>
            <a:r>
              <a:rPr lang="en-GB"/>
              <a:t>You typically package the app as a JAR (not a WAR)</a:t>
            </a:r>
          </a:p>
          <a:p>
            <a:pPr lvl="1"/>
            <a:r>
              <a:rPr lang="en-GB"/>
              <a:t>Contains a built-in Tomcat or Jetty web server</a:t>
            </a:r>
          </a:p>
          <a:p>
            <a:pPr lvl="1"/>
            <a:r>
              <a:rPr lang="en-GB"/>
              <a:t>You can then run it as a standalone Java app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/>
              <a:t>Overview of Spring Boot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Creating a simple Spring Boot app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Creating a Spring Boot web app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Exercise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 folder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DemoIntroSpringBoot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6245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Spring Boot CLI to create a web app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 the </a:t>
            </a:r>
            <a:r>
              <a:rPr lang="en-GB">
                <a:latin typeface="Lucida Console" panose="020B0609040504020204" pitchFamily="49" charset="0"/>
              </a:rPr>
              <a:t>-d</a:t>
            </a:r>
            <a:r>
              <a:rPr lang="en-GB"/>
              <a:t> option</a:t>
            </a:r>
          </a:p>
          <a:p>
            <a:pPr lvl="1"/>
            <a:r>
              <a:rPr lang="en-GB"/>
              <a:t>Specifies dependencies </a:t>
            </a:r>
          </a:p>
          <a:p>
            <a:pPr lvl="1"/>
            <a:r>
              <a:rPr lang="en-GB"/>
              <a:t>We've just specified the </a:t>
            </a:r>
            <a:r>
              <a:rPr lang="en-GB">
                <a:latin typeface="Lucida Console" panose="020B0609040504020204" pitchFamily="49" charset="0"/>
              </a:rPr>
              <a:t>web</a:t>
            </a:r>
            <a:r>
              <a:rPr lang="en-GB"/>
              <a:t> dependency here</a:t>
            </a:r>
          </a:p>
          <a:p>
            <a:pPr lvl="1"/>
            <a:r>
              <a:rPr lang="en-GB"/>
              <a:t>Many dependencies are available, e.g. </a:t>
            </a:r>
            <a:r>
              <a:rPr lang="en-GB">
                <a:latin typeface="Lucida Console" panose="020B0609040504020204" pitchFamily="49" charset="0"/>
              </a:rPr>
              <a:t>jdbc</a:t>
            </a:r>
            <a:r>
              <a:rPr lang="en-GB" sz="1800"/>
              <a:t>, </a:t>
            </a:r>
            <a:r>
              <a:rPr lang="en-GB">
                <a:latin typeface="Lucida Console" panose="020B0609040504020204" pitchFamily="49" charset="0"/>
              </a:rPr>
              <a:t>data-jpa</a:t>
            </a:r>
            <a:r>
              <a:rPr lang="en-GB">
                <a:latin typeface="+mj-lt"/>
              </a:rPr>
              <a:t>, </a:t>
            </a:r>
            <a:r>
              <a:rPr lang="en-GB"/>
              <a:t>etc.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a Web App using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init -dweb --build maven MyWebApp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598645"/>
            <a:ext cx="7707722" cy="131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1463040" y="2157921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8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generated application is a regular Maven </a:t>
            </a:r>
            <a:r>
              <a:rPr lang="en-GB">
                <a:solidFill>
                  <a:srgbClr val="FF0000"/>
                </a:solidFill>
              </a:rPr>
              <a:t>web</a:t>
            </a:r>
            <a:r>
              <a:rPr lang="en-GB"/>
              <a:t> project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Web Application Structure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47" y="2057448"/>
            <a:ext cx="3810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3943920"/>
            <a:ext cx="2217398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9" y="6143772"/>
            <a:ext cx="2296122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4535906" y="4148264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012183" y="2215011"/>
            <a:ext cx="12354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35906" y="6334022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24133" y="4697706"/>
            <a:ext cx="1423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247679" y="4516397"/>
            <a:ext cx="3280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Put your static HTML content here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2052884"/>
            <a:ext cx="1176915" cy="3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7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POM file now specifies the Spring Boot </a:t>
            </a:r>
            <a:r>
              <a:rPr lang="en-GB">
                <a:solidFill>
                  <a:srgbClr val="FF0000"/>
                </a:solidFill>
              </a:rPr>
              <a:t>web</a:t>
            </a:r>
            <a:r>
              <a:rPr lang="en-GB"/>
              <a:t> starter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Maven POM File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1692065"/>
            <a:ext cx="7646570" cy="470962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&lt;packaging&gt;jar&lt;/packaging&gt;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&lt;artifactId&gt;spring-boot-starter-parent&lt;/artifactId&gt;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&lt;version&gt;2.1.3.RELEASE&lt;/version&gt;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&lt;relativePath/&gt;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    &lt;artifactId&gt;spring-boot-starter-web&lt;/artifactId&gt;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&lt;artifactId&gt;spring-boot-starter-test&lt;/artifactId&gt;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&lt;/project&gt;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063916" y="4212797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39163" y="4034845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web dependency</a:t>
            </a:r>
          </a:p>
        </p:txBody>
      </p:sp>
    </p:spTree>
    <p:extLst>
      <p:ext uri="{BB962C8B-B14F-4D97-AF65-F5344CB8AC3E}">
        <p14:creationId xmlns:p14="http://schemas.microsoft.com/office/powerpoint/2010/main" val="332416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code artifacts are exactly the same as the simple app we saw earlier</a:t>
            </a:r>
          </a:p>
          <a:p>
            <a:pPr lvl="1"/>
            <a:r>
              <a:rPr lang="en-GB"/>
              <a:t>Specifically, there's no need for a </a:t>
            </a:r>
            <a:r>
              <a:rPr lang="en-GB">
                <a:latin typeface="Lucida Console" panose="020B0609040504020204" pitchFamily="49" charset="0"/>
              </a:rPr>
              <a:t>WEB-INFO</a:t>
            </a:r>
            <a:r>
              <a:rPr lang="en-GB"/>
              <a:t> folder, </a:t>
            </a:r>
            <a:r>
              <a:rPr lang="en-GB">
                <a:latin typeface="Lucida Console" panose="020B0609040504020204" pitchFamily="49" charset="0"/>
              </a:rPr>
              <a:t>web.xml</a:t>
            </a:r>
            <a:r>
              <a:rPr lang="en-GB"/>
              <a:t>, etc.</a:t>
            </a:r>
          </a:p>
          <a:p>
            <a:pPr lvl="1"/>
            <a:endParaRPr lang="en-GB"/>
          </a:p>
          <a:p>
            <a:r>
              <a:rPr lang="en-GB"/>
              <a:t>We can just add static content directly</a:t>
            </a:r>
          </a:p>
          <a:p>
            <a:pPr lvl="1"/>
            <a:r>
              <a:rPr lang="en-GB"/>
              <a:t>In the </a:t>
            </a:r>
            <a:r>
              <a:rPr lang="en-GB">
                <a:latin typeface="Lucida Console" panose="020B0609040504020204" pitchFamily="49" charset="0"/>
              </a:rPr>
              <a:t>src\main\resources\static</a:t>
            </a:r>
            <a:r>
              <a:rPr lang="en-GB"/>
              <a:t> folder</a:t>
            </a:r>
          </a:p>
          <a:p>
            <a:pPr lvl="1"/>
            <a:r>
              <a:rPr lang="en-GB"/>
              <a:t>E.g. let's add a simple HTML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Adding Web Content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8988" y="4047618"/>
            <a:ext cx="7705307" cy="1570303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&lt;head&gt;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&lt;title&gt;Home&lt;/title&gt;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&lt;/head&gt;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&lt;body&gt;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Hello world!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&lt;/body&gt;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9887" y="534092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64265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is "opinionated"</a:t>
            </a:r>
          </a:p>
          <a:p>
            <a:pPr lvl="1"/>
            <a:r>
              <a:rPr lang="en-GB"/>
              <a:t>It has lots of default settings, which makes life easy for you</a:t>
            </a:r>
          </a:p>
          <a:p>
            <a:pPr lvl="1"/>
            <a:r>
              <a:rPr lang="en-GB"/>
              <a:t>You can override the default setting if you want/need to</a:t>
            </a:r>
          </a:p>
          <a:p>
            <a:pPr lvl="1"/>
            <a:endParaRPr lang="en-GB"/>
          </a:p>
          <a:p>
            <a:r>
              <a:rPr lang="en-GB"/>
              <a:t>E.g. by default Web server in a Spring Boot application starts on port 8080</a:t>
            </a:r>
          </a:p>
          <a:p>
            <a:pPr lvl="1"/>
            <a:r>
              <a:rPr lang="en-GB"/>
              <a:t>You can specify a different port number (e.g. to avoid port conflict)</a:t>
            </a:r>
          </a:p>
          <a:p>
            <a:pPr lvl="1"/>
            <a:r>
              <a:rPr lang="en-GB"/>
              <a:t>Edit </a:t>
            </a:r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</a:rPr>
              <a:t>src\main\resources\application.properties</a:t>
            </a:r>
          </a:p>
          <a:p>
            <a:pPr lvl="1"/>
            <a:r>
              <a:rPr lang="en-GB"/>
              <a:t>Set the </a:t>
            </a:r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</a:rPr>
              <a:t>server.port</a:t>
            </a:r>
            <a:r>
              <a:rPr lang="en-GB"/>
              <a:t>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Configuring the Web Server Port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4755220"/>
            <a:ext cx="7646570" cy="27764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server.port=8081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4197" y="511232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209087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784510"/>
            <a:ext cx="7751276" cy="321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Build/run the application via Maven as before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Running the Application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mvn spring-boot:run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463040" y="2114939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063916" y="347321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/>
          <p:nvPr/>
        </p:nvCxnSpPr>
        <p:spPr bwMode="auto">
          <a:xfrm>
            <a:off x="6075958" y="3608548"/>
            <a:ext cx="0" cy="158343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ounded Rectangle 3"/>
          <p:cNvSpPr/>
          <p:nvPr/>
        </p:nvSpPr>
        <p:spPr bwMode="auto">
          <a:xfrm>
            <a:off x="706582" y="5245577"/>
            <a:ext cx="8046720" cy="365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3422" y="3206059"/>
            <a:ext cx="3814767" cy="1169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App contains an embedded Tomcat server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When the app starts, Tomcat starts up on the specified port (default is 8080)</a:t>
            </a:r>
          </a:p>
        </p:txBody>
      </p:sp>
    </p:spTree>
    <p:extLst>
      <p:ext uri="{BB962C8B-B14F-4D97-AF65-F5344CB8AC3E}">
        <p14:creationId xmlns:p14="http://schemas.microsoft.com/office/powerpoint/2010/main" val="184128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Open a browser and navigate to http://localhost:8081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Renders index.html, because this is a default filename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Pinging the Web Server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3" y="2147888"/>
            <a:ext cx="7540750" cy="26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2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577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Use Spring CLI to create a Spring Boot web application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Add some static content to the web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E.g. HTML files, CSS style sheets, etc.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Build and run the web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View the web app in a browser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Verify it works as expected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See sample solution on next slide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(1 of 2)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4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our sample solution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See Solutions\SolutionIntroSpringBoot folder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It's the "Breakout" game 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(2 of 2)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23" y="2460307"/>
            <a:ext cx="5648325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7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What is Spring Boot?</a:t>
            </a:r>
          </a:p>
          <a:p>
            <a:pPr eaLnBrk="1" hangingPunct="1"/>
            <a:r>
              <a:rPr lang="en-GB">
                <a:sym typeface="Wingdings" pitchFamily="2" charset="2"/>
              </a:rPr>
              <a:t>Getting Spring Boot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Spring Boot documentation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What can you do with Spring Boot?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Sping Boot features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1. Overview of Spring Boot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framework from Pivotal, to simplify developing and running Spring applications</a:t>
            </a:r>
          </a:p>
          <a:p>
            <a:pPr lvl="1"/>
            <a:r>
              <a:rPr lang="en-GB" dirty="0"/>
              <a:t>Dramatically minimizes the amount of boilerplate configuration</a:t>
            </a:r>
          </a:p>
          <a:p>
            <a:pPr lvl="1"/>
            <a:r>
              <a:rPr lang="en-GB" dirty="0"/>
              <a:t>Makes extensive use of "convention over configuration"</a:t>
            </a:r>
          </a:p>
          <a:p>
            <a:pPr lvl="1"/>
            <a:r>
              <a:rPr lang="en-GB" dirty="0"/>
              <a:t>We say Spring Boot is "opinionated"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What is Spring Boot?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513201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java –</a:t>
            </a:r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jar MySpringBootApp.jar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900" dirty="0"/>
              <a:t>https://</a:t>
            </a:r>
            <a:r>
              <a:rPr lang="en-GB" sz="1900" dirty="0" err="1"/>
              <a:t>spring.io</a:t>
            </a:r>
            <a:r>
              <a:rPr lang="en-GB" sz="1900" dirty="0"/>
              <a:t>/projects/spring-boot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Getting Spring Boot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02BCC7-30A9-1945-94DE-CD1A5091C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" y="2136913"/>
            <a:ext cx="7859188" cy="45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900" dirty="0"/>
              <a:t>https://</a:t>
            </a:r>
            <a:r>
              <a:rPr lang="en-GB" sz="1900" dirty="0" err="1"/>
              <a:t>docs.spring.io</a:t>
            </a:r>
            <a:r>
              <a:rPr lang="en-GB" sz="1900" dirty="0"/>
              <a:t>/spring-boot/docs/current/reference/</a:t>
            </a:r>
            <a:r>
              <a:rPr lang="en-GB" sz="1900" dirty="0" err="1"/>
              <a:t>htmlsingle</a:t>
            </a:r>
            <a:endParaRPr lang="en-GB" sz="19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Documentation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ED860D-CBBF-F946-95FF-736AE4A94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2148119"/>
            <a:ext cx="7640527" cy="44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/>
              <a:t>Boot has extensive APIs that address all aspects of contemporary systems</a:t>
            </a:r>
            <a:endParaRPr lang="en-GB" dirty="0"/>
          </a:p>
          <a:p>
            <a:pPr lvl="1"/>
            <a:r>
              <a:rPr lang="en-GB"/>
              <a:t>Web applications</a:t>
            </a:r>
          </a:p>
          <a:p>
            <a:pPr lvl="1"/>
            <a:r>
              <a:rPr lang="en-GB"/>
              <a:t>REST services</a:t>
            </a:r>
          </a:p>
          <a:p>
            <a:pPr lvl="1"/>
            <a:r>
              <a:rPr lang="en-GB"/>
              <a:t>SQL and NoSQL data sources</a:t>
            </a:r>
            <a:endParaRPr lang="en-GB" dirty="0"/>
          </a:p>
          <a:p>
            <a:pPr lvl="1"/>
            <a:r>
              <a:rPr lang="en-GB"/>
              <a:t>Distributed transactions</a:t>
            </a:r>
          </a:p>
          <a:p>
            <a:pPr lvl="1"/>
            <a:r>
              <a:rPr lang="en-GB"/>
              <a:t>Messaging</a:t>
            </a:r>
          </a:p>
          <a:p>
            <a:pPr lvl="1"/>
            <a:r>
              <a:rPr lang="en-GB"/>
              <a:t>JMX monitoring</a:t>
            </a:r>
          </a:p>
          <a:p>
            <a:pPr lvl="1"/>
            <a:r>
              <a:rPr lang="en-GB"/>
              <a:t>Spring Integration</a:t>
            </a:r>
          </a:p>
          <a:p>
            <a:pPr lvl="1"/>
            <a:r>
              <a:rPr lang="en-GB"/>
              <a:t>Spring Cloud and Data Flow</a:t>
            </a:r>
          </a:p>
          <a:p>
            <a:pPr lvl="1"/>
            <a:r>
              <a:rPr lang="en-GB"/>
              <a:t>Web Sockets</a:t>
            </a:r>
          </a:p>
          <a:p>
            <a:pPr lvl="1"/>
            <a:r>
              <a:rPr lang="en-GB"/>
              <a:t>SOAP services</a:t>
            </a:r>
          </a:p>
          <a:p>
            <a:pPr lvl="1"/>
            <a:r>
              <a:rPr lang="en-GB"/>
              <a:t>Plus testing, security, logging, etc.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What Can You Do With Spring Boot?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0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 Starters</a:t>
            </a:r>
          </a:p>
          <a:p>
            <a:pPr lvl="1"/>
            <a:r>
              <a:rPr lang="en-GB" dirty="0"/>
              <a:t>Convenient dependency descriptors you can include in your app</a:t>
            </a:r>
          </a:p>
          <a:p>
            <a:pPr lvl="1"/>
            <a:r>
              <a:rPr lang="en-GB" dirty="0"/>
              <a:t>Contain a lot of the dependencies you need to get a project started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spring-boot-starter-web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spring-boot-starter-data-</a:t>
            </a:r>
            <a:r>
              <a:rPr lang="en-GB" dirty="0" err="1">
                <a:latin typeface="Lucida Console" panose="020B0609040504020204" pitchFamily="49" charset="0"/>
              </a:rPr>
              <a:t>jpa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Spring Boot Auto Configuration</a:t>
            </a:r>
          </a:p>
          <a:p>
            <a:pPr lvl="1"/>
            <a:r>
              <a:rPr lang="en-GB" dirty="0"/>
              <a:t>Detects the presence of certain frameworks (e.g. Spring Data JPA)</a:t>
            </a:r>
          </a:p>
          <a:p>
            <a:pPr lvl="1"/>
            <a:r>
              <a:rPr lang="en-GB" dirty="0"/>
              <a:t>Auto-configures that framework with sensible defaults</a:t>
            </a:r>
          </a:p>
          <a:p>
            <a:pPr lvl="1"/>
            <a:r>
              <a:rPr lang="en-GB" dirty="0"/>
              <a:t>You can override the defaults via your own configuration</a:t>
            </a:r>
          </a:p>
          <a:p>
            <a:pPr lvl="1"/>
            <a:r>
              <a:rPr lang="en-GB" dirty="0"/>
              <a:t>Dramatically reduces the amount of config you have to write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Features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7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Standalone &amp; Opinionated</a:t>
            </a:r>
          </a:p>
          <a:p>
            <a:pPr lvl="1"/>
            <a:r>
              <a:rPr lang="en-GB" dirty="0"/>
              <a:t>Package application </a:t>
            </a:r>
            <a:r>
              <a:rPr lang="en-GB" dirty="0">
                <a:sym typeface="Wingdings" pitchFamily="2" charset="2"/>
              </a:rPr>
              <a:t> Run as standalone – </a:t>
            </a:r>
            <a:r>
              <a:rPr lang="en-GB" dirty="0">
                <a:highlight>
                  <a:srgbClr val="FFFF00"/>
                </a:highlight>
                <a:sym typeface="Wingdings" pitchFamily="2" charset="2"/>
              </a:rPr>
              <a:t>java –jar </a:t>
            </a:r>
            <a:r>
              <a:rPr lang="en-GB" dirty="0" err="1">
                <a:highlight>
                  <a:srgbClr val="FFFF00"/>
                </a:highlight>
                <a:sym typeface="Wingdings" pitchFamily="2" charset="2"/>
              </a:rPr>
              <a:t>app.jar</a:t>
            </a:r>
            <a:endParaRPr lang="en-GB" dirty="0"/>
          </a:p>
          <a:p>
            <a:pPr lvl="1"/>
            <a:r>
              <a:rPr lang="en-GB" dirty="0"/>
              <a:t>Production ready application with embedded webservers</a:t>
            </a:r>
            <a:endParaRPr lang="en-GB" dirty="0">
              <a:highlight>
                <a:srgbClr val="FFFF00"/>
              </a:highlight>
              <a:sym typeface="Wingdings" pitchFamily="2" charset="2"/>
            </a:endParaRPr>
          </a:p>
          <a:p>
            <a:pPr lvl="1"/>
            <a:r>
              <a:rPr lang="en-GB" dirty="0"/>
              <a:t>Takes opinionated view and configures application with standard libraries example - web, logging, collection framework, and the build tools</a:t>
            </a:r>
          </a:p>
          <a:p>
            <a:r>
              <a:rPr lang="en-GB" dirty="0"/>
              <a:t>Spring Boot Actuator</a:t>
            </a:r>
          </a:p>
          <a:p>
            <a:pPr lvl="1"/>
            <a:r>
              <a:rPr lang="en-GB" dirty="0"/>
              <a:t>A module you can include in your Spring Boot application, to add support for metrics, health monitoring, etc.</a:t>
            </a:r>
          </a:p>
          <a:p>
            <a:r>
              <a:rPr lang="en-GB" dirty="0"/>
              <a:t>Spring Boot Developer Tools</a:t>
            </a:r>
          </a:p>
          <a:p>
            <a:pPr lvl="1"/>
            <a:r>
              <a:rPr lang="en-GB" dirty="0"/>
              <a:t>A module you can include in your Spring Boot application, to add support for development tools (e.g. restart app if files change)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Features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117</TotalTime>
  <Words>1816</Words>
  <Application>Microsoft Macintosh PowerPoint</Application>
  <PresentationFormat>On-screen Show (4:3)</PresentationFormat>
  <Paragraphs>341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Lucida Console</vt:lpstr>
      <vt:lpstr>Tahoma</vt:lpstr>
      <vt:lpstr>Wingdings</vt:lpstr>
      <vt:lpstr>2_Blends</vt:lpstr>
      <vt:lpstr>Introduction to Spring Boot</vt:lpstr>
      <vt:lpstr>Contents</vt:lpstr>
      <vt:lpstr>1. Overview of Spring Boot</vt:lpstr>
      <vt:lpstr>What is Spring Boot?</vt:lpstr>
      <vt:lpstr>Getting Spring Boot</vt:lpstr>
      <vt:lpstr>Spring Boot Documentation</vt:lpstr>
      <vt:lpstr>What Can You Do With Spring Boot?</vt:lpstr>
      <vt:lpstr>Spring Boot Features (1 of 2)</vt:lpstr>
      <vt:lpstr>Spring Boot Features (2 of 2)</vt:lpstr>
      <vt:lpstr>2. Creating a Simple Spring Boot App</vt:lpstr>
      <vt:lpstr>Overview of Spring Boot CLI</vt:lpstr>
      <vt:lpstr>Using Spring Boot CLI</vt:lpstr>
      <vt:lpstr>Creating a Simple Spring Boot App</vt:lpstr>
      <vt:lpstr>Application Structure</vt:lpstr>
      <vt:lpstr>Maven POM File</vt:lpstr>
      <vt:lpstr>Code Artifacts</vt:lpstr>
      <vt:lpstr>Running the Application</vt:lpstr>
      <vt:lpstr>3. Creating a Spring Boot Web App</vt:lpstr>
      <vt:lpstr>Overview</vt:lpstr>
      <vt:lpstr>Creating a Web App using Spring Boot CLI</vt:lpstr>
      <vt:lpstr>Web Application Structure</vt:lpstr>
      <vt:lpstr>Maven POM File</vt:lpstr>
      <vt:lpstr>Adding Web Content</vt:lpstr>
      <vt:lpstr>Configuring the Web Server Port</vt:lpstr>
      <vt:lpstr>Running the Application</vt:lpstr>
      <vt:lpstr>Pinging the Web Server</vt:lpstr>
      <vt:lpstr>Any Questions?</vt:lpstr>
      <vt:lpstr>Exercise (1 of 2)</vt:lpstr>
      <vt:lpstr>Exercise (2 of 2)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subject/>
  <dc:creator>Paul Hopkins</dc:creator>
  <cp:keywords/>
  <dc:description/>
  <cp:lastModifiedBy>Nilavalagan Sugumaran</cp:lastModifiedBy>
  <cp:revision>8</cp:revision>
  <cp:lastPrinted>2016-01-08T09:56:39Z</cp:lastPrinted>
  <dcterms:created xsi:type="dcterms:W3CDTF">2020-01-19T20:12:16Z</dcterms:created>
  <dcterms:modified xsi:type="dcterms:W3CDTF">2022-01-23T06:03:46Z</dcterms:modified>
  <cp:category/>
</cp:coreProperties>
</file>