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1" r:id="rId3"/>
    <p:sldId id="353" r:id="rId4"/>
    <p:sldId id="659" r:id="rId5"/>
    <p:sldId id="448" r:id="rId6"/>
    <p:sldId id="670" r:id="rId7"/>
    <p:sldId id="672" r:id="rId8"/>
    <p:sldId id="630" r:id="rId9"/>
    <p:sldId id="647" r:id="rId10"/>
    <p:sldId id="648" r:id="rId11"/>
    <p:sldId id="660" r:id="rId12"/>
    <p:sldId id="661" r:id="rId13"/>
    <p:sldId id="662" r:id="rId14"/>
    <p:sldId id="663" r:id="rId15"/>
    <p:sldId id="629" r:id="rId16"/>
    <p:sldId id="503" r:id="rId17"/>
    <p:sldId id="684" r:id="rId18"/>
    <p:sldId id="664" r:id="rId19"/>
    <p:sldId id="665" r:id="rId20"/>
    <p:sldId id="666" r:id="rId21"/>
    <p:sldId id="667" r:id="rId22"/>
    <p:sldId id="668" r:id="rId23"/>
    <p:sldId id="669" r:id="rId24"/>
    <p:sldId id="673" r:id="rId25"/>
    <p:sldId id="674" r:id="rId26"/>
    <p:sldId id="675" r:id="rId27"/>
    <p:sldId id="681" r:id="rId28"/>
    <p:sldId id="676" r:id="rId29"/>
    <p:sldId id="677" r:id="rId30"/>
    <p:sldId id="680" r:id="rId31"/>
    <p:sldId id="678" r:id="rId32"/>
    <p:sldId id="683" r:id="rId33"/>
    <p:sldId id="622" r:id="rId34"/>
    <p:sldId id="685" r:id="rId35"/>
    <p:sldId id="686" r:id="rId36"/>
    <p:sldId id="687" r:id="rId37"/>
    <p:sldId id="688" r:id="rId38"/>
    <p:sldId id="689" r:id="rId39"/>
    <p:sldId id="649" r:id="rId40"/>
    <p:sldId id="650" r:id="rId41"/>
    <p:sldId id="651" r:id="rId42"/>
    <p:sldId id="652" r:id="rId43"/>
    <p:sldId id="653" r:id="rId44"/>
    <p:sldId id="654" r:id="rId45"/>
    <p:sldId id="655" r:id="rId4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48" autoAdjust="0"/>
  </p:normalViewPr>
  <p:slideViewPr>
    <p:cSldViewPr snapToGrid="0" showGuides="1">
      <p:cViewPr varScale="1">
        <p:scale>
          <a:sx n="97" d="100"/>
          <a:sy n="97" d="100"/>
        </p:scale>
        <p:origin x="1688" y="184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8097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14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16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6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3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62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65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07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87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793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9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16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73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71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60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2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403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2075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132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468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664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07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079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22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1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00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82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957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630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781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457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265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0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41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62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79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03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49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91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9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03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4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1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8097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73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Beans and Configuration</a:t>
            </a:r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8097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31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Beans and Configuration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itchFamily="49" charset="0"/>
              </a:rPr>
              <a:t>@SpringBootApplication</a:t>
            </a:r>
            <a:r>
              <a:rPr lang="en-GB"/>
              <a:t> allows you to fine-tune which packages to scan for components…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>
                <a:latin typeface="Lucida Console" panose="020B0609040504020204" pitchFamily="49" charset="0"/>
              </a:rPr>
              <a:t>scanBasePackages</a:t>
            </a:r>
            <a:r>
              <a:rPr lang="en-GB"/>
              <a:t> property (</a:t>
            </a:r>
            <a:r>
              <a:rPr lang="en-GB">
                <a:latin typeface="Lucida Console" panose="020B0609040504020204" pitchFamily="49" charset="0"/>
              </a:rPr>
              <a:t>String</a:t>
            </a:r>
            <a:r>
              <a:rPr lang="en-GB"/>
              <a:t> array)</a:t>
            </a:r>
          </a:p>
          <a:p>
            <a:pPr lvl="1"/>
            <a:r>
              <a:rPr lang="en-GB"/>
              <a:t>Tells Spring Boot to scan the base packages specified</a:t>
            </a:r>
          </a:p>
          <a:p>
            <a:pPr lvl="1"/>
            <a:r>
              <a:rPr lang="en-GB"/>
              <a:t>for scanning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>
                <a:latin typeface="Lucida Console" panose="020B0609040504020204" pitchFamily="49" charset="0"/>
              </a:rPr>
              <a:t>scanBasePackageClasses</a:t>
            </a:r>
            <a:r>
              <a:rPr lang="en-GB"/>
              <a:t> property (</a:t>
            </a:r>
            <a:r>
              <a:rPr lang="en-GB">
                <a:latin typeface="Lucida Console" panose="020B0609040504020204" pitchFamily="49" charset="0"/>
              </a:rPr>
              <a:t>Class</a:t>
            </a:r>
            <a:r>
              <a:rPr lang="en-GB"/>
              <a:t> array)</a:t>
            </a:r>
          </a:p>
          <a:p>
            <a:pPr lvl="1"/>
            <a:r>
              <a:rPr lang="en-GB"/>
              <a:t>Tells Spring Boot to scan the package of each class specified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Fine-Tuning Component Scanning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22961" y="3280979"/>
            <a:ext cx="786384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@SpringBootApplication(</a:t>
            </a:r>
          </a:p>
          <a:p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  scanBasePackages={"mypackage1", "mypackage2"}</a:t>
            </a:r>
          </a:p>
          <a:p>
            <a:r>
              <a:rPr lang="en-GB" sz="1200">
                <a:latin typeface="Lucida Console" panose="020B06090405040202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Application {…}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5609425"/>
            <a:ext cx="786384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@SpringBootApplication(</a:t>
            </a:r>
          </a:p>
          <a:p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  scanBasePackageClasses={mypackage1.MyBean1.class, mypackage2.MyBean2.class}</a:t>
            </a:r>
          </a:p>
          <a:p>
            <a:r>
              <a:rPr lang="en-GB" sz="1200">
                <a:latin typeface="Lucida Console" panose="020B06090405040202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>
                <a:latin typeface="Lucida Console" panose="020B0609040504020204" pitchFamily="49" charset="0"/>
              </a:rPr>
              <a:t>public class Application {…}</a:t>
            </a:r>
            <a:endParaRPr lang="en-GB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Injecting dependencies via </a:t>
            </a:r>
            <a:r>
              <a:rPr lang="en-GB">
                <a:latin typeface="Lucida Console" panose="020B0609040504020204" pitchFamily="49" charset="0"/>
              </a:rPr>
              <a:t>@Autowired</a:t>
            </a:r>
            <a:endParaRPr lang="en-GB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/>
              <a:t>Fine-tuning autowiring</a:t>
            </a:r>
          </a:p>
          <a:p>
            <a:pPr eaLnBrk="1" hangingPunct="1"/>
            <a:r>
              <a:rPr lang="en-GB"/>
              <a:t>Autowiring collections</a:t>
            </a:r>
          </a:p>
          <a:p>
            <a:pPr eaLnBrk="1" hangingPunct="1"/>
            <a:r>
              <a:rPr lang="en-GB">
                <a:sym typeface="Wingdings" pitchFamily="2" charset="2"/>
              </a:rPr>
              <a:t>Injecting </a:t>
            </a:r>
            <a:r>
              <a:rPr lang="en-GB" dirty="0">
                <a:sym typeface="Wingdings" pitchFamily="2" charset="2"/>
              </a:rPr>
              <a:t>values into beans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Specifying values in </a:t>
            </a:r>
            <a:r>
              <a:rPr lang="en-GB">
                <a:sym typeface="Wingdings" pitchFamily="2" charset="2"/>
              </a:rPr>
              <a:t>application properties</a:t>
            </a:r>
          </a:p>
          <a:p>
            <a:pPr eaLnBrk="1" hangingPunct="1"/>
            <a:r>
              <a:rPr lang="en-GB">
                <a:sym typeface="Wingdings" pitchFamily="2" charset="2"/>
              </a:rPr>
              <a:t>Aside: Common application properties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demo.autowiring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2. Autowiring in </a:t>
            </a:r>
            <a:r>
              <a:rPr lang="en-GB" sz="3400" dirty="0"/>
              <a:t>Spring Boot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2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If a bean has dependencies...</a:t>
            </a:r>
          </a:p>
          <a:p>
            <a:pPr lvl="1" eaLnBrk="1" hangingPunct="1"/>
            <a:r>
              <a:rPr lang="en-GB" dirty="0"/>
              <a:t>You can annotate with </a:t>
            </a:r>
            <a:r>
              <a:rPr lang="en-GB" dirty="0">
                <a:latin typeface="Lucida Console" pitchFamily="49" charset="0"/>
              </a:rPr>
              <a:t>@</a:t>
            </a:r>
            <a:r>
              <a:rPr lang="en-GB" dirty="0" err="1">
                <a:latin typeface="Lucida Console" pitchFamily="49" charset="0"/>
              </a:rPr>
              <a:t>Autowired</a:t>
            </a:r>
            <a:r>
              <a:rPr lang="en-GB" dirty="0"/>
              <a:t> in the bean code</a:t>
            </a:r>
          </a:p>
          <a:p>
            <a:pPr lvl="1" eaLnBrk="1" hangingPunct="1"/>
            <a:r>
              <a:rPr lang="en-GB"/>
              <a:t>You can also use </a:t>
            </a:r>
            <a:r>
              <a:rPr lang="en-GB">
                <a:latin typeface="Lucida Console" panose="020B0609040504020204" pitchFamily="49" charset="0"/>
              </a:rPr>
              <a:t>@</a:t>
            </a:r>
            <a:r>
              <a:rPr lang="en-GB" dirty="0">
                <a:latin typeface="Lucida Console" panose="020B0609040504020204" pitchFamily="49" charset="0"/>
              </a:rPr>
              <a:t>Inject</a:t>
            </a:r>
            <a:r>
              <a:rPr lang="en-GB" dirty="0"/>
              <a:t> (as per JSR 330)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Constructor DI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Property setter DI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Injecting Dependencies via @Autowired</a:t>
            </a:r>
            <a:endParaRPr lang="en-GB" sz="3400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EE779D4-4C3B-4520-98BC-0C093B20566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3502856" y="2883128"/>
            <a:ext cx="5237918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@Service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public class </a:t>
            </a:r>
            <a:r>
              <a:rPr lang="en-US" sz="1200" b="0" dirty="0" err="1">
                <a:latin typeface="Lucida Console" pitchFamily="49" charset="0"/>
              </a:rPr>
              <a:t>BankServiceImpl</a:t>
            </a:r>
            <a:r>
              <a:rPr lang="en-US" sz="1200" b="0" dirty="0">
                <a:latin typeface="Lucida Console" pitchFamily="49" charset="0"/>
              </a:rPr>
              <a:t> implements </a:t>
            </a:r>
            <a:r>
              <a:rPr lang="en-US" sz="1200" b="0" dirty="0" err="1">
                <a:latin typeface="Lucida Console" pitchFamily="49" charset="0"/>
              </a:rPr>
              <a:t>BankService</a:t>
            </a:r>
            <a:r>
              <a:rPr lang="en-US" sz="1200" b="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private </a:t>
            </a:r>
            <a:r>
              <a:rPr lang="en-US" sz="1200" b="0" dirty="0" err="1">
                <a:latin typeface="Lucida Console" pitchFamily="49" charset="0"/>
              </a:rPr>
              <a:t>BankRepository</a:t>
            </a:r>
            <a:r>
              <a:rPr lang="en-US" sz="1200" b="0" dirty="0">
                <a:latin typeface="Lucida Console" pitchFamily="49" charset="0"/>
              </a:rPr>
              <a:t> repository;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Autowired</a:t>
            </a: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BankServiceImpl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BankRepository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repository) {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this.repository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= repository;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02856" y="5219595"/>
            <a:ext cx="5237918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@Service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public class </a:t>
            </a:r>
            <a:r>
              <a:rPr lang="en-US" sz="1200" b="0" dirty="0" err="1">
                <a:latin typeface="Lucida Console" pitchFamily="49" charset="0"/>
              </a:rPr>
              <a:t>BankServiceImpl</a:t>
            </a:r>
            <a:r>
              <a:rPr lang="en-US" sz="1200" b="0" dirty="0">
                <a:latin typeface="Lucida Console" pitchFamily="49" charset="0"/>
              </a:rPr>
              <a:t> implements </a:t>
            </a:r>
            <a:r>
              <a:rPr lang="en-US" sz="1200" b="0" dirty="0" err="1">
                <a:latin typeface="Lucida Console" pitchFamily="49" charset="0"/>
              </a:rPr>
              <a:t>BankService</a:t>
            </a:r>
            <a:r>
              <a:rPr lang="en-US" sz="1200" b="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Autowired</a:t>
            </a:r>
            <a:endParaRPr lang="en-US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   private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BankRepository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repository;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…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9296" y="4742482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BankServiceImpl.java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6625" y="6328233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BankServiceImpl.java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5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You can indicate which particular instance of a bean you want to reference</a:t>
            </a:r>
          </a:p>
          <a:p>
            <a:pPr lvl="1" eaLnBrk="1" hangingPunct="1"/>
            <a:r>
              <a:rPr lang="en-GB" dirty="0"/>
              <a:t>Use </a:t>
            </a:r>
            <a:r>
              <a:rPr lang="en-GB" dirty="0">
                <a:latin typeface="Lucida Console" pitchFamily="49" charset="0"/>
              </a:rPr>
              <a:t>@Qualifier</a:t>
            </a:r>
            <a:r>
              <a:rPr lang="en-GB" dirty="0"/>
              <a:t> to specify the bean name you want to inject</a:t>
            </a:r>
          </a:p>
          <a:p>
            <a:pPr lvl="1" eaLnBrk="1" hangingPunct="1"/>
            <a:r>
              <a:rPr lang="en-GB" dirty="0"/>
              <a:t>Disambiguates references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mark an </a:t>
            </a:r>
            <a:r>
              <a:rPr lang="en-GB" dirty="0">
                <a:latin typeface="Lucida Console" panose="020B0609040504020204" pitchFamily="49" charset="0"/>
              </a:rPr>
              <a:t>@</a:t>
            </a:r>
            <a:r>
              <a:rPr lang="en-GB" dirty="0" err="1">
                <a:latin typeface="Lucida Console" panose="020B0609040504020204" pitchFamily="49" charset="0"/>
              </a:rPr>
              <a:t>Autowired</a:t>
            </a:r>
            <a:r>
              <a:rPr lang="en-GB" dirty="0"/>
              <a:t> member as optional</a:t>
            </a:r>
          </a:p>
          <a:p>
            <a:pPr lvl="1" eaLnBrk="1" hangingPunct="1"/>
            <a:r>
              <a:rPr lang="en-GB" dirty="0"/>
              <a:t>Set </a:t>
            </a:r>
            <a:r>
              <a:rPr lang="en-GB" dirty="0">
                <a:latin typeface="Lucida Console" pitchFamily="49" charset="0"/>
              </a:rPr>
              <a:t>required=false</a:t>
            </a:r>
          </a:p>
          <a:p>
            <a:pPr lvl="1" eaLnBrk="1" hangingPunct="1"/>
            <a:r>
              <a:rPr lang="en-GB" dirty="0"/>
              <a:t>Prevents errors if no matching beans</a:t>
            </a:r>
          </a:p>
          <a:p>
            <a:pPr lvl="1" eaLnBrk="1" hangingPunct="1"/>
            <a:r>
              <a:rPr lang="en-GB" dirty="0"/>
              <a:t>Also a handy way to specify defaults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Fine-Tuning Autowiring</a:t>
            </a:r>
            <a:endParaRPr lang="en-GB" sz="3400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DFCB5B-AC8A-4329-B89D-DDE8BE55A08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847725" y="2776538"/>
            <a:ext cx="7893050" cy="6683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</a:t>
            </a:r>
            <a:r>
              <a:rPr lang="en-US" sz="1200" b="0" dirty="0" err="1">
                <a:latin typeface="Lucida Console" pitchFamily="49" charset="0"/>
              </a:rPr>
              <a:t>Autowired</a:t>
            </a: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@Qualifier("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primaryRepository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")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private </a:t>
            </a:r>
            <a:r>
              <a:rPr lang="en-US" sz="1200" b="0" dirty="0" err="1">
                <a:latin typeface="Lucida Console" pitchFamily="49" charset="0"/>
              </a:rPr>
              <a:t>BankRepository</a:t>
            </a:r>
            <a:r>
              <a:rPr lang="en-US" sz="1200" b="0" dirty="0">
                <a:latin typeface="Lucida Console" pitchFamily="49" charset="0"/>
              </a:rPr>
              <a:t> repository;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847725" y="5483460"/>
            <a:ext cx="7893050" cy="5318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</a:t>
            </a:r>
            <a:r>
              <a:rPr lang="en-US" sz="1200" b="0" dirty="0" err="1">
                <a:latin typeface="Lucida Console" pitchFamily="49" charset="0"/>
              </a:rPr>
              <a:t>Autowired</a:t>
            </a:r>
            <a:r>
              <a:rPr lang="en-US" sz="1200" b="0" dirty="0">
                <a:latin typeface="Lucida Console" pitchFamily="49" charset="0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required=false</a:t>
            </a:r>
            <a:r>
              <a:rPr lang="en-US" sz="1200" b="0" dirty="0"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private </a:t>
            </a:r>
            <a:r>
              <a:rPr lang="en-US" sz="1200" b="0" dirty="0" err="1">
                <a:latin typeface="Lucida Console" pitchFamily="49" charset="0"/>
              </a:rPr>
              <a:t>BankRepository</a:t>
            </a:r>
            <a:r>
              <a:rPr lang="en-US" sz="1200" b="0" dirty="0">
                <a:latin typeface="Lucida Console" pitchFamily="49" charset="0"/>
              </a:rPr>
              <a:t> repository = new </a:t>
            </a:r>
            <a:r>
              <a:rPr lang="en-US" sz="1200" b="0" dirty="0" err="1">
                <a:latin typeface="Lucida Console" pitchFamily="49" charset="0"/>
              </a:rPr>
              <a:t>DefaultBankRepositoryImpl</a:t>
            </a:r>
            <a:r>
              <a:rPr lang="en-US" sz="1200" b="0" dirty="0">
                <a:latin typeface="Lucida Console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104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>
                <a:latin typeface="Lucida Console" pitchFamily="49" charset="0"/>
              </a:rPr>
              <a:t>@</a:t>
            </a:r>
            <a:r>
              <a:rPr lang="en-GB" dirty="0" err="1">
                <a:latin typeface="Lucida Console" pitchFamily="49" charset="0"/>
              </a:rPr>
              <a:t>Autowired</a:t>
            </a:r>
            <a:r>
              <a:rPr lang="en-GB" dirty="0"/>
              <a:t> works for collections</a:t>
            </a:r>
          </a:p>
          <a:p>
            <a:pPr lvl="1" eaLnBrk="1" hangingPunct="1"/>
            <a:r>
              <a:rPr lang="en-GB" dirty="0"/>
              <a:t>Use a typed </a:t>
            </a:r>
            <a:r>
              <a:rPr lang="en-GB" dirty="0">
                <a:latin typeface="Lucida Console" pitchFamily="49" charset="0"/>
              </a:rPr>
              <a:t>Collection</a:t>
            </a:r>
            <a:endParaRPr lang="en-GB" dirty="0"/>
          </a:p>
          <a:p>
            <a:pPr lvl="1" eaLnBrk="1" hangingPunct="1"/>
            <a:r>
              <a:rPr lang="en-GB" dirty="0"/>
              <a:t>Spring injects all beans of that type, which are currently available in the application context</a:t>
            </a:r>
            <a:endParaRPr lang="en-GB" dirty="0">
              <a:latin typeface="Lucida Console" pitchFamily="49" charset="0"/>
            </a:endParaRPr>
          </a:p>
          <a:p>
            <a:pPr lvl="1" eaLnBrk="1" hangingPunct="1"/>
            <a:endParaRPr lang="en-GB" dirty="0">
              <a:latin typeface="Lucida Console" pitchFamily="49" charset="0"/>
            </a:endParaRPr>
          </a:p>
          <a:p>
            <a:pPr eaLnBrk="1" hangingPunct="1"/>
            <a:r>
              <a:rPr lang="en-GB"/>
              <a:t>Example</a:t>
            </a:r>
          </a:p>
          <a:p>
            <a:pPr lvl="1" eaLnBrk="1" hangingPunct="1"/>
            <a:r>
              <a:rPr lang="en-GB"/>
              <a:t>Autowires </a:t>
            </a:r>
            <a:r>
              <a:rPr lang="en-GB">
                <a:latin typeface="Lucida Console" panose="020B0609040504020204" pitchFamily="49" charset="0"/>
              </a:rPr>
              <a:t>repositories</a:t>
            </a:r>
            <a:r>
              <a:rPr lang="en-GB"/>
              <a:t> with a collection of all the beans that implement the </a:t>
            </a:r>
            <a:r>
              <a:rPr lang="en-GB">
                <a:latin typeface="Lucida Console" panose="020B0609040504020204" pitchFamily="49" charset="0"/>
              </a:rPr>
              <a:t>BankRepository</a:t>
            </a:r>
            <a:r>
              <a:rPr lang="en-GB"/>
              <a:t> interface</a:t>
            </a:r>
            <a:endParaRPr lang="en-GB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Autowiring Collections</a:t>
            </a:r>
            <a:endParaRPr lang="en-GB" sz="3400" dirty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1C3BD8A-A010-4DB9-84A1-CB69C4D9476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24325" name="Rectangle 5"/>
          <p:cNvSpPr>
            <a:spLocks noChangeArrowheads="1"/>
          </p:cNvSpPr>
          <p:nvPr/>
        </p:nvSpPr>
        <p:spPr bwMode="auto">
          <a:xfrm>
            <a:off x="847725" y="4231380"/>
            <a:ext cx="7893050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@Service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public class </a:t>
            </a:r>
            <a:r>
              <a:rPr lang="en-US" sz="1200" b="0" dirty="0" err="1">
                <a:latin typeface="Lucida Console" pitchFamily="49" charset="0"/>
              </a:rPr>
              <a:t>BankServiceImpl</a:t>
            </a:r>
            <a:r>
              <a:rPr lang="en-US" sz="1200" b="0" dirty="0">
                <a:latin typeface="Lucida Console" pitchFamily="49" charset="0"/>
              </a:rPr>
              <a:t> implements </a:t>
            </a:r>
            <a:r>
              <a:rPr lang="en-US" sz="1200" b="0" dirty="0" err="1">
                <a:latin typeface="Lucida Console" pitchFamily="49" charset="0"/>
              </a:rPr>
              <a:t>BankService</a:t>
            </a:r>
            <a:r>
              <a:rPr lang="en-US" sz="1200" b="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Autowired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private List&lt;</a:t>
            </a:r>
            <a:r>
              <a:rPr lang="en-US" sz="1200" b="0" dirty="0" err="1">
                <a:latin typeface="Lucida Console" pitchFamily="49" charset="0"/>
              </a:rPr>
              <a:t>BankRepository</a:t>
            </a:r>
            <a:r>
              <a:rPr lang="en-US" sz="1200" b="0" dirty="0">
                <a:latin typeface="Lucida Console" pitchFamily="49" charset="0"/>
              </a:rPr>
              <a:t>&gt; repositories;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80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You can inject values into beans, via </a:t>
            </a:r>
            <a:r>
              <a:rPr lang="en-GB">
                <a:latin typeface="Lucida Console" panose="020B0609040504020204" pitchFamily="49" charset="0"/>
              </a:rPr>
              <a:t>@Value</a:t>
            </a:r>
          </a:p>
          <a:p>
            <a:pPr lvl="1" eaLnBrk="1" hangingPunct="1"/>
            <a:r>
              <a:rPr lang="en-GB">
                <a:latin typeface="+mj-lt"/>
              </a:rPr>
              <a:t>Use </a:t>
            </a:r>
            <a:r>
              <a:rPr lang="en-GB">
                <a:solidFill>
                  <a:srgbClr val="FF0000"/>
                </a:solidFill>
                <a:latin typeface="+mj-lt"/>
              </a:rPr>
              <a:t>$</a:t>
            </a:r>
            <a:r>
              <a:rPr lang="en-GB">
                <a:latin typeface="+mj-lt"/>
              </a:rPr>
              <a:t> to inject an application property value</a:t>
            </a:r>
            <a:endParaRPr lang="en-GB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>
                <a:latin typeface="+mj-lt"/>
              </a:rPr>
              <a:t>Use </a:t>
            </a:r>
            <a:r>
              <a:rPr lang="en-GB">
                <a:solidFill>
                  <a:srgbClr val="FF0000"/>
                </a:solidFill>
                <a:latin typeface="+mj-lt"/>
              </a:rPr>
              <a:t>#</a:t>
            </a:r>
            <a:r>
              <a:rPr lang="en-GB">
                <a:latin typeface="+mj-lt"/>
              </a:rPr>
              <a:t> to inject a general Java value via SpEL (see Annex for info)</a:t>
            </a:r>
            <a:endParaRPr lang="en-GB" dirty="0">
              <a:latin typeface="+mj-lt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Injecting Values into Beans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57B545F-AF7F-4515-89A6-0A4054BC515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905000" y="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333399"/>
                </a:solidFill>
                <a:latin typeface="Lucida Console" panose="020B0609040504020204" pitchFamily="49" charset="0"/>
              </a:rPr>
              <a:t>MyBean2.java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2429377"/>
            <a:ext cx="7863840" cy="39709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demo.autowiring;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org.springframework.beans.factory.annotation.Value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MyBeanWithValues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   @Value("${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name}")           // Inject value of "name" application property.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private String </a:t>
            </a:r>
            <a:r>
              <a:rPr lang="en-GB" sz="1200">
                <a:latin typeface="Lucida Console" pitchFamily="49" charset="0"/>
              </a:rPr>
              <a:t>name;   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@Value("#{ 5 * 7.5 }")      // Inject general Java value via SpEL.</a:t>
            </a:r>
          </a:p>
          <a:p>
            <a:r>
              <a:rPr lang="en-GB" sz="1200">
                <a:latin typeface="Lucida Console" pitchFamily="49" charset="0"/>
              </a:rPr>
              <a:t>    private double workingWeek;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</a:t>
            </a:r>
            <a:r>
              <a:rPr lang="en-GB" sz="1200" err="1">
                <a:latin typeface="Lucida Console" pitchFamily="49" charset="0"/>
              </a:rPr>
              <a:t>String.format</a:t>
            </a:r>
            <a:r>
              <a:rPr lang="en-GB" sz="1200">
                <a:latin typeface="Lucida Console" pitchFamily="49" charset="0"/>
              </a:rPr>
              <a:t>(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           "Hello from MyBeanWithValues, name %s, working week %.2f",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            name, workingWeek);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9677" y="61138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MyBeanWithValues.java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6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You can define values in the application properties file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how to access the bean in the main code</a:t>
            </a:r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sym typeface="Wingdings" pitchFamily="2" charset="2"/>
              </a:rPr>
              <a:t>Specifying Values in Application Properties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FC0CCC-74EE-4497-A462-ED118E93CE9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855663" y="1707812"/>
            <a:ext cx="7831138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name=John </a:t>
            </a:r>
            <a:r>
              <a:rPr lang="en-GB" sz="1200" dirty="0">
                <a:latin typeface="Lucida Console" pitchFamily="49" charset="0"/>
              </a:rPr>
              <a:t>Smith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703" y="1687667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Lucida Console" panose="020B06090405040202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22961" y="2901040"/>
            <a:ext cx="786384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demo.autowiring;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MyBeanWithValues beanWithValues = ctx.getBean(MyBeanWithValues.class);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System.out.println(beanWithValues);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dirty="0">
                <a:latin typeface="Lucida Console" pitchFamily="49" charset="0"/>
              </a:rPr>
              <a:t>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4548" y="510883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849880" y="4985827"/>
            <a:ext cx="0" cy="6657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3" y="5675901"/>
            <a:ext cx="5866729" cy="2799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5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Spring Boot defines lots of common application properties by default - you can see the full list here:</a:t>
            </a:r>
          </a:p>
          <a:p>
            <a:pPr lvl="1" eaLnBrk="1" hangingPunct="1"/>
            <a:r>
              <a:rPr lang="en-GB"/>
              <a:t>https://docs.spring.io/spring-boot/docs/current/reference/html/common-application-properties.html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You can override any of these property values if your like</a:t>
            </a:r>
          </a:p>
          <a:p>
            <a:pPr lvl="1" eaLnBrk="1" hangingPunct="1"/>
            <a:r>
              <a:rPr lang="en-GB"/>
              <a:t>Define your new property values in </a:t>
            </a:r>
            <a:r>
              <a:rPr lang="en-GB">
                <a:latin typeface="Lucida Console" panose="020B0609040504020204" pitchFamily="49" charset="0"/>
              </a:rPr>
              <a:t>application.properties</a:t>
            </a:r>
            <a:r>
              <a:rPr lang="en-GB">
                <a:latin typeface="+mj-lt"/>
              </a:rPr>
              <a:t> or </a:t>
            </a:r>
            <a:r>
              <a:rPr lang="en-GB">
                <a:latin typeface="Lucida Console" panose="020B0609040504020204" pitchFamily="49" charset="0"/>
              </a:rPr>
              <a:t>application.yml</a:t>
            </a:r>
            <a:r>
              <a:rPr lang="en-GB">
                <a:latin typeface="+mj-lt"/>
              </a:rPr>
              <a:t> file (see later for more info about YAML</a:t>
            </a:r>
            <a:r>
              <a:rPr lang="en-GB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sym typeface="Wingdings" pitchFamily="2" charset="2"/>
              </a:rPr>
              <a:t>Aside: Common Application </a:t>
            </a:r>
            <a:r>
              <a:rPr lang="en-GB" sz="3400" dirty="0">
                <a:sym typeface="Wingdings" pitchFamily="2" charset="2"/>
              </a:rPr>
              <a:t>Properties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3FC0CCC-74EE-4497-A462-ED118E93CE9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2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</a:p>
          <a:p>
            <a:pPr eaLnBrk="1" hangingPunct="1"/>
            <a:r>
              <a:rPr lang="en-GB">
                <a:sym typeface="Wingdings" pitchFamily="2" charset="2"/>
              </a:rPr>
              <a:t>Two types of command-line arguments</a:t>
            </a:r>
          </a:p>
          <a:p>
            <a:pPr eaLnBrk="1" hangingPunct="1"/>
            <a:r>
              <a:rPr lang="en-GB"/>
              <a:t>Passing command-line arguments in STS</a:t>
            </a:r>
          </a:p>
          <a:p>
            <a:pPr eaLnBrk="1" hangingPunct="1"/>
            <a:r>
              <a:rPr lang="en-GB"/>
              <a:t>Accessing command-line arguments</a:t>
            </a:r>
          </a:p>
          <a:p>
            <a:pPr eaLnBrk="1" hangingPunct="1"/>
            <a:r>
              <a:rPr lang="en-GB">
                <a:sym typeface="Wingdings" pitchFamily="2" charset="2"/>
              </a:rPr>
              <a:t>Example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demo.commandlineargs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3. Working with Command-Line Arguments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Here's a reminder of how we've been bootstrapping our Spring Boot applications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Note we pass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args</a:t>
            </a:r>
            <a:r>
              <a:rPr lang="en-GB">
                <a:latin typeface="+mj-lt"/>
                <a:sym typeface="Wingdings" pitchFamily="2" charset="2"/>
              </a:rPr>
              <a:t> into </a:t>
            </a:r>
            <a:r>
              <a:rPr lang="en-GB">
                <a:latin typeface="Lucida Console" pitchFamily="49" charset="0"/>
              </a:rPr>
              <a:t>SpringApplication.run()</a:t>
            </a:r>
          </a:p>
          <a:p>
            <a:pPr lvl="1" eaLnBrk="1" hangingPunct="1"/>
            <a:endParaRPr lang="en-GB">
              <a:latin typeface="Lucida Console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itchFamily="49" charset="0"/>
              <a:sym typeface="Wingdings" pitchFamily="2" charset="2"/>
            </a:endParaRPr>
          </a:p>
          <a:p>
            <a:pPr lvl="1" eaLnBrk="1" hangingPunct="1"/>
            <a:endParaRPr lang="en-GB">
              <a:latin typeface="Lucida Console" pitchFamily="49" charset="0"/>
              <a:sym typeface="Wingdings" pitchFamily="2" charset="2"/>
            </a:endParaRPr>
          </a:p>
          <a:p>
            <a:pPr eaLnBrk="1" hangingPunct="1"/>
            <a:r>
              <a:rPr lang="en-GB">
                <a:latin typeface="+mj-lt"/>
                <a:sym typeface="Wingdings" pitchFamily="2" charset="2"/>
              </a:rPr>
              <a:t>When you pass the command-line arguments into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run()</a:t>
            </a:r>
            <a:r>
              <a:rPr lang="en-GB">
                <a:latin typeface="+mj-lt"/>
                <a:sym typeface="Wingdings" pitchFamily="2" charset="2"/>
              </a:rPr>
              <a:t>, you can autowire them into components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Overview</a:t>
            </a:r>
            <a:endParaRPr lang="en-GB" sz="3400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EE779D4-4C3B-4520-98BC-0C093B205669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22961" y="2409144"/>
            <a:ext cx="786384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</a:t>
            </a:r>
            <a:r>
              <a:rPr lang="en-GB" sz="1200" dirty="0">
                <a:latin typeface="Lucida Console" pitchFamily="49" charset="0"/>
              </a:rPr>
              <a:t>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…    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  <a:endParaRPr lang="en-GB" sz="1200" dirty="0">
              <a:latin typeface="Lucida Console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22961" y="4741201"/>
            <a:ext cx="7863840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MyBeanWithArgs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public MyBeanWithArgs(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ApplicationArguments args</a:t>
            </a:r>
            <a:r>
              <a:rPr lang="en-GB" sz="120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// You can access command-line arguments here…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5626" y="6219171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MyBeanWithArgs.java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 dirty="0"/>
              <a:t>Beans in Spring Boot</a:t>
            </a:r>
          </a:p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/>
              <a:t>Autowiring in Spring Boot</a:t>
            </a:r>
          </a:p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/>
              <a:t>Working with command-line arguments</a:t>
            </a:r>
          </a:p>
          <a:p>
            <a:pPr marL="357188" indent="-357188" eaLnBrk="1" hangingPunct="1">
              <a:buFont typeface="Wingdings" pitchFamily="2" charset="2"/>
              <a:buAutoNum type="arabicPeriod"/>
            </a:pPr>
            <a:r>
              <a:rPr lang="en-GB"/>
              <a:t>Configuration in Spring Boot</a:t>
            </a:r>
          </a:p>
          <a:p>
            <a:pPr eaLnBrk="1" hangingPunct="1"/>
            <a:r>
              <a:rPr lang="en-GB"/>
              <a:t>Exercise</a:t>
            </a:r>
          </a:p>
          <a:p>
            <a:pPr marL="857250" lvl="1" indent="-457200" eaLnBrk="1" hangingPunct="1">
              <a:buFont typeface="Wingdings" pitchFamily="2" charset="2"/>
              <a:buAutoNum type="arabicPeriod"/>
            </a:pPr>
            <a:endParaRPr lang="en-GB"/>
          </a:p>
          <a:p>
            <a:pPr marL="0" indent="0" eaLnBrk="1" hangingPunct="1">
              <a:buNone/>
            </a:pPr>
            <a:r>
              <a:rPr lang="en-GB" u="sng">
                <a:sym typeface="Wingdings" pitchFamily="2" charset="2"/>
              </a:rPr>
              <a:t>Annex</a:t>
            </a:r>
          </a:p>
          <a:p>
            <a:pPr eaLnBrk="1" hangingPunct="1"/>
            <a:r>
              <a:rPr lang="en-GB">
                <a:sym typeface="Wingdings" pitchFamily="2" charset="2"/>
              </a:rPr>
              <a:t>Spring Expression Language (SpEL)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2359D1F-A9DB-43B1-949B-0FABF2F65C29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211517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DemoBeansAndConfig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8571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Spring Boot supports two types of command-line args…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Option arguments, prefixed by --</a:t>
            </a:r>
          </a:p>
          <a:p>
            <a:pPr lvl="1" eaLnBrk="1" hangingPunct="1"/>
            <a:r>
              <a:rPr lang="en-GB"/>
              <a:t>An option argument has a name and value(s)</a:t>
            </a:r>
          </a:p>
          <a:p>
            <a:pPr lvl="1" eaLnBrk="1" hangingPunct="1"/>
            <a:r>
              <a:rPr lang="en-GB"/>
              <a:t>E.g. here are 2 option arguments (</a:t>
            </a:r>
            <a:r>
              <a:rPr lang="en-GB">
                <a:latin typeface="Lucida Console" panose="020B0609040504020204" pitchFamily="49" charset="0"/>
              </a:rPr>
              <a:t>target</a:t>
            </a:r>
            <a:r>
              <a:rPr lang="en-GB"/>
              <a:t> and </a:t>
            </a:r>
            <a:r>
              <a:rPr lang="en-GB">
                <a:latin typeface="Lucida Console" panose="020B0609040504020204" pitchFamily="49" charset="0"/>
              </a:rPr>
              <a:t>db</a:t>
            </a:r>
            <a:r>
              <a:rPr lang="en-GB"/>
              <a:t>):</a:t>
            </a:r>
          </a:p>
          <a:p>
            <a:pPr lvl="1" eaLnBrk="1" hangingPunct="1"/>
            <a:endParaRPr lang="en-GB"/>
          </a:p>
          <a:p>
            <a:pPr lvl="1" eaLnBrk="1" hangingPunct="1"/>
            <a:endParaRPr lang="en-GB"/>
          </a:p>
          <a:p>
            <a:pPr eaLnBrk="1" hangingPunct="1"/>
            <a:r>
              <a:rPr lang="en-GB"/>
              <a:t>Non-option arguments, not prefixed by --</a:t>
            </a:r>
          </a:p>
          <a:p>
            <a:pPr lvl="1" eaLnBrk="1" hangingPunct="1"/>
            <a:r>
              <a:rPr lang="en-GB"/>
              <a:t>A non-option argument just has a value</a:t>
            </a:r>
          </a:p>
          <a:p>
            <a:pPr lvl="1" eaLnBrk="1" hangingPunct="1"/>
            <a:r>
              <a:rPr lang="en-GB"/>
              <a:t>E.g. here are 4 non-option arguments:</a:t>
            </a:r>
            <a:endParaRPr lang="en-GB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Two Types of Command-Line Arguments</a:t>
            </a:r>
            <a:endParaRPr lang="en-GB" sz="3400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DFCB5B-AC8A-4329-B89D-DDE8BE55A08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2961" y="3256231"/>
            <a:ext cx="7863840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  <a:latin typeface="Lucida Console" panose="020B0609040504020204" pitchFamily="49" charset="0"/>
              </a:rPr>
              <a:t>--target=windows  --target=linux  --target=osx  --db=oracle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1" y="5245524"/>
            <a:ext cx="7863840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  <a:latin typeface="Lucida Console" panose="020B0609040504020204" pitchFamily="49" charset="0"/>
              </a:rPr>
              <a:t>norway  oslo  krone  -1</a:t>
            </a:r>
          </a:p>
        </p:txBody>
      </p:sp>
    </p:spTree>
    <p:extLst>
      <p:ext uri="{BB962C8B-B14F-4D97-AF65-F5344CB8AC3E}">
        <p14:creationId xmlns:p14="http://schemas.microsoft.com/office/powerpoint/2010/main" val="354179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/>
              <a:t>Here's how to pass command-line args using STS</a:t>
            </a:r>
            <a:endParaRPr lang="en-GB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Passing Command Line Arguments in STS</a:t>
            </a:r>
            <a:endParaRPr lang="en-GB" sz="3400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DFCB5B-AC8A-4329-B89D-DDE8BE55A08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39" y="1705065"/>
            <a:ext cx="6489812" cy="497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835625" y="3034513"/>
            <a:ext cx="1755971" cy="1246174"/>
          </a:xfrm>
          <a:prstGeom prst="roundRect">
            <a:avLst>
              <a:gd name="adj" fmla="val 497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8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>
                <a:solidFill>
                  <a:srgbClr val="333399"/>
                </a:solidFill>
                <a:latin typeface="+mj-lt"/>
              </a:rPr>
              <a:t>The </a:t>
            </a:r>
            <a:r>
              <a:rPr lang="en-GB">
                <a:solidFill>
                  <a:srgbClr val="333399"/>
                </a:solidFill>
                <a:latin typeface="Lucida Console" pitchFamily="49" charset="0"/>
              </a:rPr>
              <a:t>ApplicationArguments</a:t>
            </a:r>
            <a:r>
              <a:rPr lang="en-GB">
                <a:solidFill>
                  <a:srgbClr val="333399"/>
                </a:solidFill>
                <a:latin typeface="+mj-lt"/>
              </a:rPr>
              <a:t> class has various methods that enable you to access command-line arguments…</a:t>
            </a:r>
            <a:r>
              <a:rPr lang="en-GB">
                <a:latin typeface="+mj-lt"/>
              </a:rPr>
              <a:t> </a:t>
            </a:r>
          </a:p>
          <a:p>
            <a:pPr lvl="2" eaLnBrk="1" hangingPunct="1"/>
            <a:endParaRPr lang="en-GB">
              <a:latin typeface="+mj-lt"/>
            </a:endParaRPr>
          </a:p>
          <a:p>
            <a:pPr eaLnBrk="1" hangingPunct="1"/>
            <a:r>
              <a:rPr lang="en-GB">
                <a:latin typeface="Lucida Console" panose="020B0609040504020204" pitchFamily="49" charset="0"/>
              </a:rPr>
              <a:t>getSourceArgs()</a:t>
            </a:r>
          </a:p>
          <a:p>
            <a:pPr lvl="1" eaLnBrk="1" hangingPunct="1"/>
            <a:r>
              <a:rPr lang="en-GB">
                <a:latin typeface="+mj-lt"/>
              </a:rPr>
              <a:t>Gets all arguments as raw (unprocessed) strings, as a </a:t>
            </a:r>
            <a:r>
              <a:rPr lang="en-GB">
                <a:latin typeface="Lucida Console" panose="020B0609040504020204" pitchFamily="49" charset="0"/>
              </a:rPr>
              <a:t>String[]</a:t>
            </a:r>
          </a:p>
          <a:p>
            <a:pPr lvl="2" eaLnBrk="1" hangingPunct="1"/>
            <a:endParaRPr lang="en-GB">
              <a:latin typeface="Lucida Console" panose="020B0609040504020204" pitchFamily="49" charset="0"/>
            </a:endParaRPr>
          </a:p>
          <a:p>
            <a:pPr eaLnBrk="1" hangingPunct="1"/>
            <a:r>
              <a:rPr lang="en-GB">
                <a:latin typeface="Lucida Console" panose="020B0609040504020204" pitchFamily="49" charset="0"/>
              </a:rPr>
              <a:t>getOptionNames()</a:t>
            </a:r>
          </a:p>
          <a:p>
            <a:pPr lvl="1" eaLnBrk="1" hangingPunct="1"/>
            <a:r>
              <a:rPr lang="en-GB"/>
              <a:t>Gets the names of all the option arguments, as a </a:t>
            </a:r>
            <a:r>
              <a:rPr lang="en-GB">
                <a:latin typeface="Lucida Console" panose="020B0609040504020204" pitchFamily="49" charset="0"/>
              </a:rPr>
              <a:t>Set&lt;String&gt;</a:t>
            </a:r>
          </a:p>
          <a:p>
            <a:pPr lvl="2" eaLnBrk="1" hangingPunct="1"/>
            <a:endParaRPr lang="en-GB">
              <a:latin typeface="Lucida Console" panose="020B0609040504020204" pitchFamily="49" charset="0"/>
            </a:endParaRPr>
          </a:p>
          <a:p>
            <a:pPr eaLnBrk="1" hangingPunct="1"/>
            <a:r>
              <a:rPr lang="en-GB">
                <a:latin typeface="Lucida Console" panose="020B0609040504020204" pitchFamily="49" charset="0"/>
              </a:rPr>
              <a:t>getOptionValues(optionName)</a:t>
            </a:r>
          </a:p>
          <a:p>
            <a:pPr lvl="1" eaLnBrk="1" hangingPunct="1"/>
            <a:r>
              <a:rPr lang="en-GB"/>
              <a:t>Gets all the values for a specified option argument</a:t>
            </a:r>
          </a:p>
          <a:p>
            <a:pPr lvl="2" eaLnBrk="1" hangingPunct="1"/>
            <a:endParaRPr lang="en-GB">
              <a:latin typeface="Lucida Console" panose="020B0609040504020204" pitchFamily="49" charset="0"/>
            </a:endParaRPr>
          </a:p>
          <a:p>
            <a:pPr eaLnBrk="1" hangingPunct="1"/>
            <a:r>
              <a:rPr lang="en-GB">
                <a:latin typeface="Lucida Console" panose="020B0609040504020204" pitchFamily="49" charset="0"/>
              </a:rPr>
              <a:t>getNonOptionArgs()</a:t>
            </a:r>
          </a:p>
          <a:p>
            <a:pPr lvl="1" eaLnBrk="1" hangingPunct="1"/>
            <a:r>
              <a:rPr lang="en-GB"/>
              <a:t>Gets all the non-option arguments, as a </a:t>
            </a:r>
            <a:r>
              <a:rPr lang="en-GB">
                <a:latin typeface="Lucida Console" panose="020B0609040504020204" pitchFamily="49" charset="0"/>
              </a:rPr>
              <a:t>List&lt;String&gt;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Accessing Command-Line Arguments</a:t>
            </a:r>
            <a:endParaRPr lang="en-GB" sz="3400" dirty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1C3BD8A-A010-4DB9-84A1-CB69C4D9476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6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Example</a:t>
            </a:r>
            <a:endParaRPr lang="en-GB" sz="3400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EE779D4-4C3B-4520-98BC-0C093B205669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22961" y="1177062"/>
            <a:ext cx="7863840" cy="54422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MyBeanWithArgs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public MyBeanWithArgs(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ApplicationArguments args</a:t>
            </a:r>
            <a:r>
              <a:rPr lang="en-GB" sz="120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System.out.println("Raw (unprocessed) args");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for (String sourceArg :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args.getSourceArgs()</a:t>
            </a:r>
            <a:r>
              <a:rPr lang="en-GB" sz="120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    System.out.println("  " + sourceArg);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}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System.out.println("Option names");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for (String optName :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args.getOptionNames()</a:t>
            </a:r>
            <a:r>
              <a:rPr lang="en-GB" sz="120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    System.out.println("  " + optName);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System.out.println("Values for 'target' option");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if (args.containsOption("target"))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    for (String optValue :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args.getOptionValues("target")</a:t>
            </a:r>
            <a:r>
              <a:rPr lang="en-GB" sz="120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        System.out.println("  " + optValue);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System.out.println("Non-option args");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for (String nonOptArg :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args.getNonOptionArgs()</a:t>
            </a:r>
            <a:r>
              <a:rPr lang="en-GB" sz="120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	    System.out.println("  " + nonOptArg);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5626" y="633245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MyBeanWithArgs.java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64" y="1147005"/>
            <a:ext cx="2458145" cy="305175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854797" y="1319002"/>
            <a:ext cx="643108" cy="345513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0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Defining a configuration class</a:t>
            </a:r>
          </a:p>
          <a:p>
            <a:pPr eaLnBrk="1" hangingPunct="1"/>
            <a:r>
              <a:rPr lang="en-GB">
                <a:sym typeface="Wingdings" pitchFamily="2" charset="2"/>
              </a:rPr>
              <a:t>Location of configuration classes</a:t>
            </a:r>
          </a:p>
          <a:p>
            <a:pPr eaLnBrk="1" hangingPunct="1"/>
            <a:r>
              <a:rPr lang="en-GB">
                <a:sym typeface="Wingdings" pitchFamily="2" charset="2"/>
              </a:rPr>
              <a:t>Defining beans in a </a:t>
            </a:r>
            <a:r>
              <a:rPr lang="en-GB"/>
              <a:t>Spring Boot application class</a:t>
            </a:r>
            <a:endParaRPr lang="en-GB">
              <a:sym typeface="Wingdings" pitchFamily="2" charset="2"/>
            </a:endParaRPr>
          </a:p>
          <a:p>
            <a:pPr eaLnBrk="1" hangingPunct="1"/>
            <a:r>
              <a:rPr lang="en-US"/>
              <a:t>Customizing bean names </a:t>
            </a:r>
            <a:endParaRPr lang="en-GB">
              <a:sym typeface="Wingdings" pitchFamily="2" charset="2"/>
            </a:endParaRPr>
          </a:p>
          <a:p>
            <a:pPr eaLnBrk="1" hangingPunct="1"/>
            <a:r>
              <a:rPr lang="en-GB"/>
              <a:t>Looking-up named beans</a:t>
            </a:r>
            <a:endParaRPr lang="en-GB">
              <a:sym typeface="Wingdings" pitchFamily="2" charset="2"/>
            </a:endParaRPr>
          </a:p>
          <a:p>
            <a:pPr eaLnBrk="1" hangingPunct="1"/>
            <a:r>
              <a:rPr lang="en-GB"/>
              <a:t>Injecting dependencies</a:t>
            </a:r>
          </a:p>
          <a:p>
            <a:pPr eaLnBrk="1" hangingPunct="1"/>
            <a:r>
              <a:rPr lang="en-GB"/>
              <a:t>Additional techniques</a:t>
            </a:r>
          </a:p>
          <a:p>
            <a:pPr eaLnBrk="1" hangingPunct="1"/>
            <a:r>
              <a:rPr lang="en-GB">
                <a:sym typeface="Wingdings" pitchFamily="2" charset="2"/>
              </a:rPr>
              <a:t>Importing configurations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demo.configuration</a:t>
            </a:r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4. Configuration in Spring Boot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28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define a configuration class, which creates bean instances for use in the application</a:t>
            </a:r>
          </a:p>
          <a:p>
            <a:pPr lvl="1"/>
            <a:r>
              <a:rPr lang="en-GB"/>
              <a:t>Define a class annotated with </a:t>
            </a:r>
            <a:r>
              <a:rPr lang="en-GB">
                <a:latin typeface="Lucida Console" panose="020B0609040504020204" pitchFamily="49" charset="0"/>
              </a:rPr>
              <a:t>@Configuration</a:t>
            </a:r>
          </a:p>
          <a:p>
            <a:pPr lvl="1"/>
            <a:r>
              <a:rPr lang="en-GB"/>
              <a:t>Implement methods annotated with </a:t>
            </a:r>
            <a:r>
              <a:rPr lang="en-GB">
                <a:latin typeface="Lucida Console" panose="020B0609040504020204" pitchFamily="49" charset="0"/>
              </a:rPr>
              <a:t>@Bean</a:t>
            </a:r>
            <a:r>
              <a:rPr lang="en-GB"/>
              <a:t>, to return beans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Defining a Configuration Class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7088" y="2763479"/>
            <a:ext cx="7913687" cy="247527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package demo.configuration;</a:t>
            </a: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import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org.springframework.context.annotation.Bean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import 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org.springframework.context.annotation.Configuration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public class </a:t>
            </a:r>
            <a:r>
              <a:rPr lang="en-US" sz="1200" b="0" dirty="0" err="1">
                <a:latin typeface="Lucida Console" pitchFamily="49" charset="0"/>
              </a:rPr>
              <a:t>ConfigSimple</a:t>
            </a:r>
            <a:r>
              <a:rPr lang="en-US" sz="1200" b="0" dirty="0">
                <a:latin typeface="Lucida Console" pitchFamily="49" charset="0"/>
              </a:rPr>
              <a:t> {</a:t>
            </a:r>
          </a:p>
          <a:p>
            <a:pPr defTabSz="739775">
              <a:defRPr/>
            </a:pP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@Bean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</a:t>
            </a:r>
            <a:r>
              <a:rPr lang="en-US" sz="1200" b="0">
                <a:latin typeface="Lucida Console" pitchFamily="49" charset="0"/>
              </a:rPr>
              <a:t>public MyBean myBean() </a:t>
            </a:r>
            <a:r>
              <a:rPr lang="en-US" sz="1200" b="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    return </a:t>
            </a:r>
            <a:r>
              <a:rPr lang="en-US" sz="1200" b="0">
                <a:latin typeface="Lucida Console" pitchFamily="49" charset="0"/>
              </a:rPr>
              <a:t>new MyBean();</a:t>
            </a: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975548" y="4961752"/>
            <a:ext cx="1765227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  <a:cs typeface="Lao UI" panose="020B0502040204020203" pitchFamily="34" charset="0"/>
              </a:rPr>
              <a:t>ConfigSimple.java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33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put configuration classes in the same package (or sub-package) as your Spring Boot app class</a:t>
            </a:r>
          </a:p>
          <a:p>
            <a:pPr lvl="1"/>
            <a:endParaRPr lang="en-GB"/>
          </a:p>
          <a:p>
            <a:r>
              <a:rPr lang="en-GB"/>
              <a:t>This is because of the </a:t>
            </a:r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annotation on your Spring Boot app class…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>
                <a:latin typeface="+mj-lt"/>
              </a:rPr>
              <a:t> incorporates </a:t>
            </a:r>
            <a:r>
              <a:rPr lang="en-GB">
                <a:latin typeface="Lucida Console" panose="020B0609040504020204" pitchFamily="49" charset="0"/>
              </a:rPr>
              <a:t>@ComponentScan</a:t>
            </a: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r>
              <a:rPr lang="en-GB">
                <a:latin typeface="+mj-lt"/>
              </a:rPr>
              <a:t>Configuration classes are special kinds of components, so they'll be detected by Spring Boot component scanning</a:t>
            </a: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Location of Configuration Classes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3687536"/>
            <a:ext cx="7917814" cy="462307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@ComponentScan</a:t>
            </a:r>
            <a:r>
              <a:rPr lang="en-GB" sz="120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public @interface SpringBootApplication { … }</a:t>
            </a:r>
          </a:p>
        </p:txBody>
      </p:sp>
    </p:spTree>
    <p:extLst>
      <p:ext uri="{BB962C8B-B14F-4D97-AF65-F5344CB8AC3E}">
        <p14:creationId xmlns:p14="http://schemas.microsoft.com/office/powerpoint/2010/main" val="97797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define beans inside your Spring Boot app class </a:t>
            </a:r>
          </a:p>
          <a:p>
            <a:pPr lvl="1"/>
            <a:r>
              <a:rPr lang="en-GB"/>
              <a:t>In fact, this is quite common practice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This is because of the </a:t>
            </a:r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annotation on your Spring Boot app class…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incorporates </a:t>
            </a:r>
            <a:r>
              <a:rPr lang="en-GB">
                <a:latin typeface="Lucida Console" panose="020B0609040504020204" pitchFamily="49" charset="0"/>
              </a:rPr>
              <a:t>@Configuration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Defining Beans in a </a:t>
            </a:r>
            <a:r>
              <a:rPr lang="en-GB" sz="3400"/>
              <a:t>Spring Boot App Class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822961" y="6196066"/>
            <a:ext cx="7917814" cy="462307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@Configuration</a:t>
            </a:r>
            <a:r>
              <a:rPr lang="en-GB" sz="120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…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public @interface SpringBootApplication { … }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22961" y="2031875"/>
            <a:ext cx="7917814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</a:t>
            </a:r>
            <a:r>
              <a:rPr lang="en-GB" sz="1200" dirty="0" err="1">
                <a:latin typeface="Lucida Console" pitchFamily="49" charset="0"/>
              </a:rPr>
              <a:t>ApplicationContext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 dirty="0" err="1"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public MyBean myBean() {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return new MyBean();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// etc.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39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By default, the bean name is the same as the method name</a:t>
            </a:r>
          </a:p>
          <a:p>
            <a:pPr lvl="1" eaLnBrk="1" hangingPunct="1"/>
            <a:r>
              <a:rPr lang="en-GB">
                <a:latin typeface="+mj-lt"/>
              </a:rPr>
              <a:t>If </a:t>
            </a:r>
            <a:r>
              <a:rPr lang="en-GB" dirty="0">
                <a:latin typeface="+mj-lt"/>
              </a:rPr>
              <a:t>you like, you can specify a different name for the bean</a:t>
            </a:r>
          </a:p>
          <a:p>
            <a:pPr lvl="1" eaLnBrk="1" hangingPunct="1"/>
            <a:r>
              <a:rPr lang="en-GB" dirty="0">
                <a:latin typeface="+mj-lt"/>
              </a:rPr>
              <a:t>Set the </a:t>
            </a:r>
            <a:r>
              <a:rPr lang="en-GB" dirty="0">
                <a:latin typeface="Lucida Console" pitchFamily="49" charset="0"/>
              </a:rPr>
              <a:t>name</a:t>
            </a:r>
            <a:r>
              <a:rPr lang="en-GB" dirty="0">
                <a:latin typeface="+mj-lt"/>
              </a:rPr>
              <a:t> property in the </a:t>
            </a:r>
            <a:r>
              <a:rPr lang="en-GB" dirty="0">
                <a:latin typeface="Lucida Console" pitchFamily="49" charset="0"/>
              </a:rPr>
              <a:t>@Bean</a:t>
            </a:r>
            <a:r>
              <a:rPr lang="en-GB" dirty="0">
                <a:latin typeface="+mj-lt"/>
              </a:rPr>
              <a:t> annotation</a:t>
            </a:r>
          </a:p>
          <a:p>
            <a:pPr lvl="1" eaLnBrk="1" hangingPunct="1"/>
            <a:r>
              <a:rPr lang="en-GB" dirty="0">
                <a:latin typeface="+mj-lt"/>
              </a:rPr>
              <a:t>Specify a single name, or an array of aliases</a:t>
            </a:r>
          </a:p>
          <a:p>
            <a:pPr eaLnBrk="1" hangingPunct="1"/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Customizing Bean Names </a:t>
            </a:r>
            <a:endParaRPr lang="en-GB" sz="3400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387C6D8-3EC0-4CD2-8811-A0A923E824A8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1827" y="3182828"/>
            <a:ext cx="7918947" cy="19391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>
                <a:latin typeface="Lucida Console" pitchFamily="49" charset="0"/>
              </a:rPr>
              <a:t>@Configuration</a:t>
            </a:r>
          </a:p>
          <a:p>
            <a:r>
              <a:rPr lang="en-GB" sz="1200" b="0" dirty="0">
                <a:latin typeface="Lucida Console" pitchFamily="49" charset="0"/>
              </a:rPr>
              <a:t>public </a:t>
            </a:r>
            <a:r>
              <a:rPr lang="en-GB" sz="1200" b="0">
                <a:latin typeface="Lucida Console" pitchFamily="49" charset="0"/>
              </a:rPr>
              <a:t>class </a:t>
            </a:r>
            <a:r>
              <a:rPr lang="en-GB" sz="1200">
                <a:latin typeface="Lucida Console" pitchFamily="49" charset="0"/>
              </a:rPr>
              <a:t>ConfigAdvanced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@Bean(name = "cool-bean")</a:t>
            </a:r>
          </a:p>
          <a:p>
            <a:r>
              <a:rPr lang="en-GB" sz="1200" b="0" dirty="0">
                <a:latin typeface="Lucida Console" pitchFamily="49" charset="0"/>
              </a:rPr>
              <a:t>    public </a:t>
            </a:r>
            <a:r>
              <a:rPr lang="en-GB" sz="1200" b="0" dirty="0" err="1">
                <a:latin typeface="Lucida Console" pitchFamily="49" charset="0"/>
              </a:rPr>
              <a:t>SimpleService</a:t>
            </a:r>
            <a:r>
              <a:rPr lang="en-GB" sz="1200" b="0" dirty="0">
                <a:latin typeface="Lucida Console" pitchFamily="49" charset="0"/>
              </a:rPr>
              <a:t> mySimpleService1() {…}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@Bean(name = {"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subsystemA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-bean", "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subsystemB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-bean", "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subsystemC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-bean"})</a:t>
            </a:r>
          </a:p>
          <a:p>
            <a:r>
              <a:rPr lang="en-GB" sz="1200" b="0" dirty="0">
                <a:latin typeface="Lucida Console" pitchFamily="49" charset="0"/>
              </a:rPr>
              <a:t>    public </a:t>
            </a:r>
            <a:r>
              <a:rPr lang="en-GB" sz="1200" b="0" dirty="0" err="1">
                <a:latin typeface="Lucida Console" pitchFamily="49" charset="0"/>
              </a:rPr>
              <a:t>SimpleService</a:t>
            </a:r>
            <a:r>
              <a:rPr lang="en-GB" sz="1200" b="0" dirty="0">
                <a:latin typeface="Lucida Console" pitchFamily="49" charset="0"/>
              </a:rPr>
              <a:t> mySimpleService2() {…}</a:t>
            </a:r>
          </a:p>
          <a:p>
            <a:r>
              <a:rPr lang="en-GB" sz="1200" b="0" dirty="0">
                <a:latin typeface="Lucida Console" pitchFamily="49" charset="0"/>
              </a:rPr>
              <a:t>    …</a:t>
            </a:r>
          </a:p>
          <a:p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794859" y="4834750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ConfigAdvanced.java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79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To look up beans by their name(s):</a:t>
            </a:r>
          </a:p>
          <a:p>
            <a:pPr lvl="1" eaLnBrk="1" hangingPunct="1"/>
            <a:r>
              <a:rPr lang="en-GB"/>
              <a:t>Call </a:t>
            </a:r>
            <a:r>
              <a:rPr lang="en-GB">
                <a:latin typeface="Lucida Console" pitchFamily="49" charset="0"/>
              </a:rPr>
              <a:t>getBean()</a:t>
            </a:r>
            <a:endParaRPr lang="en-GB" dirty="0"/>
          </a:p>
          <a:p>
            <a:pPr lvl="1" eaLnBrk="1" hangingPunct="1"/>
            <a:r>
              <a:rPr lang="en-GB" dirty="0"/>
              <a:t>Specify the name of the bean you want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Looking-Up Named Beans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CAF02BB-3A95-4E24-BD66-DAE9219734F8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21827" y="2392018"/>
            <a:ext cx="7918947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itchFamily="49" charset="0"/>
              </a:rPr>
              <a:t>private static void demoAdvancedJavaConfig(ApplicationContext ctx) {</a:t>
            </a:r>
            <a:endParaRPr lang="en-GB" sz="1200" b="0" dirty="0">
              <a:latin typeface="Lucida Console" pitchFamily="49" charset="0"/>
            </a:endParaRP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>
                <a:latin typeface="Lucida Console" pitchFamily="49" charset="0"/>
              </a:rPr>
              <a:t>    // </a:t>
            </a:r>
            <a:r>
              <a:rPr lang="en-GB" sz="1200" b="0" dirty="0">
                <a:latin typeface="Lucida Console" pitchFamily="49" charset="0"/>
              </a:rPr>
              <a:t>Lookup 1st bean via its name.</a:t>
            </a:r>
          </a:p>
          <a:p>
            <a:r>
              <a:rPr lang="en-GB" sz="1200" b="1">
                <a:latin typeface="Lucida Console" pitchFamily="49" charset="0"/>
              </a:rPr>
              <a:t>   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SimpleService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refBean1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ctx.getBean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("cool-bean",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SimpleService.class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200" b="0">
                <a:latin typeface="Lucida Console" pitchFamily="49" charset="0"/>
              </a:rPr>
              <a:t>    refBean1.doSomething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>
                <a:latin typeface="Lucida Console" pitchFamily="49" charset="0"/>
              </a:rPr>
              <a:t>    // </a:t>
            </a:r>
            <a:r>
              <a:rPr lang="en-GB" sz="1200" b="0" dirty="0">
                <a:latin typeface="Lucida Console" pitchFamily="49" charset="0"/>
              </a:rPr>
              <a:t>Lookup 2nd bean via its various aliases.</a:t>
            </a:r>
          </a:p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SimpleService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refBean2a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ctx.getBean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subsystemA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-bean",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SimpleService.class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SimpleService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refBean2b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ctx.getBean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subsystemB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-bean",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SimpleService.class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SimpleService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refBean2c =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ctx.getBean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("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subsystemC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-bean",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SimpleService.class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r>
              <a:rPr lang="en-GB" sz="1200" b="0">
                <a:latin typeface="Lucida Console" pitchFamily="49" charset="0"/>
              </a:rPr>
              <a:t>    refBean2a.doSomething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r>
              <a:rPr lang="en-GB" sz="1200" b="0">
                <a:latin typeface="Lucida Console" pitchFamily="49" charset="0"/>
              </a:rPr>
              <a:t>    refBean2b.doSomething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r>
              <a:rPr lang="en-GB" sz="1200" b="0">
                <a:latin typeface="Lucida Console" pitchFamily="49" charset="0"/>
              </a:rPr>
              <a:t>    refBean2c.doSomething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r>
              <a:rPr lang="en-GB" sz="1200" b="0">
                <a:latin typeface="Lucida Console" pitchFamily="49" charset="0"/>
              </a:rPr>
              <a:t>    …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7068521" y="4977983"/>
            <a:ext cx="1672253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Application.java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Overview</a:t>
            </a:r>
          </a:p>
          <a:p>
            <a:pPr eaLnBrk="1" hangingPunct="1"/>
            <a:r>
              <a:rPr lang="en-GB">
                <a:sym typeface="Wingdings" pitchFamily="2" charset="2"/>
              </a:rPr>
              <a:t>Defining beans in Spring Boot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Bean scope</a:t>
            </a:r>
          </a:p>
          <a:p>
            <a:pPr eaLnBrk="1" hangingPunct="1"/>
            <a:r>
              <a:rPr lang="en-GB">
                <a:sym typeface="Wingdings" pitchFamily="2" charset="2"/>
              </a:rPr>
              <a:t>Bean instantiation</a:t>
            </a:r>
          </a:p>
          <a:p>
            <a:pPr eaLnBrk="1" hangingPunct="1"/>
            <a:r>
              <a:rPr lang="en-GB">
                <a:sym typeface="Wingdings" pitchFamily="2" charset="2"/>
              </a:rPr>
              <a:t>Accessing beans in Spring Boot</a:t>
            </a: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Component scanning in Spring Boot</a:t>
            </a:r>
          </a:p>
          <a:p>
            <a:pPr eaLnBrk="1" hangingPunct="1"/>
            <a:r>
              <a:rPr lang="en-GB">
                <a:sym typeface="Wingdings" pitchFamily="2" charset="2"/>
              </a:rPr>
              <a:t>Fine-tuning component scanning</a:t>
            </a: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solidFill>
                  <a:srgbClr val="333399"/>
                </a:solidFill>
                <a:latin typeface="Lucida Console" panose="020B0609040504020204" pitchFamily="49" charset="0"/>
                <a:sym typeface="Wingdings" pitchFamily="2" charset="2"/>
              </a:rPr>
              <a:t>demo.beans</a:t>
            </a:r>
            <a:endParaRPr lang="en-GB">
              <a:solidFill>
                <a:srgbClr val="333399"/>
              </a:solidFill>
              <a:sym typeface="Wingdings" pitchFamily="2" charset="2"/>
            </a:endParaRPr>
          </a:p>
          <a:p>
            <a:pPr eaLnBrk="1" hangingPunct="1"/>
            <a:endParaRPr lang="en-GB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1. Beans in Spring Boot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85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wire-up dependencies between beans as follows: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Injecting Dependencies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E66B8E4-CE59-4875-ACE8-3AC9A1F9F0E9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7019" y="1704975"/>
            <a:ext cx="7923753" cy="2333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>
                <a:latin typeface="Lucida Console" pitchFamily="49" charset="0"/>
              </a:rPr>
              <a:t>@Configuration</a:t>
            </a:r>
          </a:p>
          <a:p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>
                <a:latin typeface="Lucida Console" pitchFamily="49" charset="0"/>
              </a:rPr>
              <a:t>ConfigAdvanced</a:t>
            </a:r>
            <a:r>
              <a:rPr lang="en-GB" sz="1200" b="0" dirty="0">
                <a:latin typeface="Lucida Console" pitchFamily="49" charset="0"/>
              </a:rPr>
              <a:t> {</a:t>
            </a:r>
          </a:p>
          <a:p>
            <a:r>
              <a:rPr lang="en-GB" sz="1200" b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…</a:t>
            </a:r>
          </a:p>
          <a:p>
            <a:r>
              <a:rPr lang="en-GB" sz="1200" b="0" dirty="0">
                <a:latin typeface="Lucida Console" pitchFamily="49" charset="0"/>
              </a:rPr>
              <a:t>    @Bean(name = "</a:t>
            </a:r>
            <a:r>
              <a:rPr lang="en-GB" sz="1200" b="0" dirty="0" err="1">
                <a:latin typeface="Lucida Console" pitchFamily="49" charset="0"/>
              </a:rPr>
              <a:t>bankservice</a:t>
            </a:r>
            <a:r>
              <a:rPr lang="en-GB" sz="1200" b="0" dirty="0">
                <a:latin typeface="Lucida Console" pitchFamily="49" charset="0"/>
              </a:rPr>
              <a:t>-bean")</a:t>
            </a:r>
          </a:p>
          <a:p>
            <a:r>
              <a:rPr lang="en-GB" sz="1200" b="0" dirty="0">
                <a:latin typeface="Lucida Console" pitchFamily="49" charset="0"/>
              </a:rPr>
              <a:t>    public </a:t>
            </a:r>
            <a:r>
              <a:rPr lang="en-GB" sz="1200" b="0" dirty="0" err="1">
                <a:latin typeface="Lucida Console" pitchFamily="49" charset="0"/>
              </a:rPr>
              <a:t>BankService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myBankService</a:t>
            </a:r>
            <a:r>
              <a:rPr lang="en-GB" sz="1200" b="0" dirty="0">
                <a:latin typeface="Lucida Console" pitchFamily="49" charset="0"/>
              </a:rPr>
              <a:t>() {</a:t>
            </a:r>
          </a:p>
          <a:p>
            <a:r>
              <a:rPr lang="en-GB" sz="1200" b="0" dirty="0">
                <a:latin typeface="Lucida Console" pitchFamily="49" charset="0"/>
              </a:rPr>
              <a:t>        return </a:t>
            </a:r>
            <a:r>
              <a:rPr lang="en-GB" sz="1200" b="0">
                <a:latin typeface="Lucida Console" pitchFamily="49" charset="0"/>
              </a:rPr>
              <a:t>new BankServiceImpl(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myRepository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</a:t>
            </a:r>
            <a:r>
              <a:rPr lang="en-GB" sz="1200" b="0" dirty="0">
                <a:latin typeface="Lucida Console" pitchFamily="49" charset="0"/>
              </a:rPr>
              <a:t>);</a:t>
            </a:r>
          </a:p>
          <a:p>
            <a:r>
              <a:rPr lang="en-GB" sz="1200" b="0" dirty="0">
                <a:latin typeface="Lucida Console" pitchFamily="49" charset="0"/>
              </a:rPr>
              <a:t>    }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  @Bean(name = "</a:t>
            </a:r>
            <a:r>
              <a:rPr lang="en-GB" sz="1200" b="0" dirty="0" err="1">
                <a:latin typeface="Lucida Console" pitchFamily="49" charset="0"/>
              </a:rPr>
              <a:t>bankrepository</a:t>
            </a:r>
            <a:r>
              <a:rPr lang="en-GB" sz="1200" b="0" dirty="0">
                <a:latin typeface="Lucida Console" pitchFamily="49" charset="0"/>
              </a:rPr>
              <a:t>-bean")</a:t>
            </a:r>
          </a:p>
          <a:p>
            <a:r>
              <a:rPr lang="en-GB" sz="1200" b="0" dirty="0">
                <a:latin typeface="Lucida Console" pitchFamily="49" charset="0"/>
              </a:rPr>
              <a:t>    public Repository </a:t>
            </a:r>
            <a:r>
              <a:rPr lang="en-GB" sz="1200" b="0" dirty="0" err="1">
                <a:latin typeface="Lucida Console" pitchFamily="49" charset="0"/>
              </a:rPr>
              <a:t>myRepository</a:t>
            </a:r>
            <a:r>
              <a:rPr lang="en-GB" sz="1200" b="0" dirty="0">
                <a:latin typeface="Lucida Console" pitchFamily="49" charset="0"/>
              </a:rPr>
              <a:t>() {</a:t>
            </a:r>
          </a:p>
          <a:p>
            <a:r>
              <a:rPr lang="en-GB" sz="1200" b="0" dirty="0">
                <a:latin typeface="Lucida Console" pitchFamily="49" charset="0"/>
              </a:rPr>
              <a:t>        return new </a:t>
            </a:r>
            <a:r>
              <a:rPr lang="en-GB" sz="1200" b="0" dirty="0" err="1">
                <a:latin typeface="Lucida Console" pitchFamily="49" charset="0"/>
              </a:rPr>
              <a:t>RepositoryImpl</a:t>
            </a:r>
            <a:r>
              <a:rPr lang="en-GB" sz="1200" b="0" dirty="0">
                <a:latin typeface="Lucida Console" pitchFamily="49" charset="0"/>
              </a:rPr>
              <a:t>();</a:t>
            </a:r>
          </a:p>
          <a:p>
            <a:r>
              <a:rPr lang="en-GB" sz="1200" b="0" dirty="0">
                <a:latin typeface="Lucida Console" pitchFamily="49" charset="0"/>
              </a:rPr>
              <a:t>    }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780092" y="3761274"/>
            <a:ext cx="1951175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 dirty="0">
                <a:solidFill>
                  <a:schemeClr val="tx2"/>
                </a:solidFill>
                <a:latin typeface="Lucida Console" panose="020B0609040504020204" pitchFamily="49" charset="0"/>
              </a:rPr>
              <a:t>ConfigAdvanced.java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3887757" y="2983513"/>
            <a:ext cx="383628" cy="1598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666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You can set the </a:t>
            </a:r>
            <a:r>
              <a:rPr lang="en-GB" dirty="0"/>
              <a:t>scope of </a:t>
            </a:r>
            <a:r>
              <a:rPr lang="en-GB"/>
              <a:t>a bean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You can specify that all singleton beans in a configuration class should be instantiated lazily</a:t>
            </a:r>
            <a:endParaRPr lang="en-GB" dirty="0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/>
              <a:t>Additional Techniques</a:t>
            </a:r>
            <a:endParaRPr lang="en-GB" sz="3400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58D63AF-D0BF-4173-9E99-B349F546F81C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672192"/>
            <a:ext cx="7913685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0" dirty="0">
                <a:latin typeface="Lucida Console" pitchFamily="49" charset="0"/>
              </a:rPr>
              <a:t>@Configuration</a:t>
            </a:r>
          </a:p>
          <a:p>
            <a:r>
              <a:rPr lang="en-GB" sz="1200" b="0" dirty="0">
                <a:latin typeface="Lucida Console" pitchFamily="49" charset="0"/>
              </a:rPr>
              <a:t>public class </a:t>
            </a:r>
            <a:r>
              <a:rPr lang="en-GB" sz="1200" b="0" dirty="0" err="1">
                <a:latin typeface="Lucida Console" pitchFamily="49" charset="0"/>
              </a:rPr>
              <a:t>ConfigAdvanced</a:t>
            </a:r>
            <a:r>
              <a:rPr lang="en-GB" sz="1200" b="0" dirty="0">
                <a:latin typeface="Lucida Console" pitchFamily="49" charset="0"/>
              </a:rPr>
              <a:t> {</a:t>
            </a:r>
          </a:p>
          <a:p>
            <a:r>
              <a:rPr lang="en-GB" sz="1200" b="0" dirty="0">
                <a:latin typeface="Lucida Console" pitchFamily="49" charset="0"/>
              </a:rPr>
              <a:t>    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0" dirty="0">
                <a:latin typeface="Lucida Console" pitchFamily="49" charset="0"/>
              </a:rPr>
              <a:t>@Bean</a:t>
            </a:r>
          </a:p>
          <a:p>
            <a:r>
              <a:rPr lang="en-GB" sz="120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@Scope("prototype")</a:t>
            </a:r>
          </a:p>
          <a:p>
            <a:r>
              <a:rPr lang="en-GB" sz="1200" b="0" dirty="0">
                <a:latin typeface="Lucida Console" pitchFamily="49" charset="0"/>
              </a:rPr>
              <a:t>    public </a:t>
            </a:r>
            <a:r>
              <a:rPr lang="en-GB" sz="1200" b="0" dirty="0" err="1">
                <a:latin typeface="Lucida Console" pitchFamily="49" charset="0"/>
              </a:rPr>
              <a:t>SimpleService</a:t>
            </a:r>
            <a:r>
              <a:rPr lang="en-GB" sz="1200" b="0" dirty="0">
                <a:latin typeface="Lucida Console" pitchFamily="49" charset="0"/>
              </a:rPr>
              <a:t> mySimpleService3() { … }</a:t>
            </a:r>
          </a:p>
          <a:p>
            <a:r>
              <a:rPr lang="en-GB" sz="1200" b="0" dirty="0">
                <a:latin typeface="Lucida Console" pitchFamily="49" charset="0"/>
              </a:rPr>
              <a:t>    …</a:t>
            </a:r>
          </a:p>
          <a:p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088" y="4618304"/>
            <a:ext cx="7913685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public class </a:t>
            </a:r>
            <a:r>
              <a:rPr lang="en-US" sz="1200" b="0" dirty="0" err="1">
                <a:latin typeface="Lucida Console" pitchFamily="49" charset="0"/>
              </a:rPr>
              <a:t>SomeConfigurationClass</a:t>
            </a:r>
            <a:r>
              <a:rPr lang="en-US" sz="1200" b="0" dirty="0">
                <a:latin typeface="Lucida Console" pitchFamily="49" charset="0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4273144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configuration class can import another configuration class via </a:t>
            </a:r>
            <a:r>
              <a:rPr lang="en-GB">
                <a:latin typeface="Lucida Console" panose="020B0609040504020204" pitchFamily="49" charset="0"/>
              </a:rPr>
              <a:t>@Import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/>
              <a:t>A configuration class can import an XML configuration file (if you have any!) via </a:t>
            </a:r>
            <a:r>
              <a:rPr lang="en-GB">
                <a:latin typeface="Lucida Console" panose="020B0609040504020204" pitchFamily="49" charset="0"/>
              </a:rPr>
              <a:t>@ImportResource</a:t>
            </a: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Importing Configurations</a:t>
            </a:r>
            <a:endParaRPr lang="en-GB" sz="3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58D63AF-D0BF-4173-9E99-B349F546F81C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6598" y="2007095"/>
            <a:ext cx="7932737" cy="10840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>
                <a:latin typeface="Lucida Console" pitchFamily="49" charset="0"/>
              </a:rPr>
              <a:t>@Configuration </a:t>
            </a:r>
          </a:p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@Import(SomeOtherConfig.class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 </a:t>
            </a:r>
          </a:p>
          <a:p>
            <a:r>
              <a:rPr lang="en-GB" sz="1200" b="0" dirty="0">
                <a:latin typeface="Lucida Console" pitchFamily="49" charset="0"/>
              </a:rPr>
              <a:t>public </a:t>
            </a:r>
            <a:r>
              <a:rPr lang="en-GB" sz="1200" b="0">
                <a:latin typeface="Lucida Console" pitchFamily="49" charset="0"/>
              </a:rPr>
              <a:t>class MyConfig </a:t>
            </a:r>
            <a:r>
              <a:rPr lang="en-GB" sz="1200" b="0" dirty="0">
                <a:latin typeface="Lucida Console" pitchFamily="49" charset="0"/>
              </a:rPr>
              <a:t>{ </a:t>
            </a:r>
          </a:p>
          <a:p>
            <a:r>
              <a:rPr lang="en-GB" sz="1200" b="0">
                <a:latin typeface="Lucida Console" pitchFamily="49" charset="0"/>
              </a:rPr>
              <a:t>    …</a:t>
            </a:r>
          </a:p>
          <a:p>
            <a:r>
              <a:rPr lang="en-GB" sz="1200" b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597" y="4360529"/>
            <a:ext cx="7932737" cy="10840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b="0" dirty="0">
                <a:latin typeface="Lucida Console" pitchFamily="49" charset="0"/>
              </a:rPr>
              <a:t>@Configuration </a:t>
            </a:r>
          </a:p>
          <a:p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@ImportResource("SomeOtherConfig.xml") </a:t>
            </a:r>
            <a:endParaRPr lang="en-GB" sz="1200" b="1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public </a:t>
            </a:r>
            <a:r>
              <a:rPr lang="en-GB" sz="1200" b="0">
                <a:latin typeface="Lucida Console" pitchFamily="49" charset="0"/>
              </a:rPr>
              <a:t>class MyConfig </a:t>
            </a:r>
            <a:r>
              <a:rPr lang="en-GB" sz="1200" b="0" dirty="0">
                <a:latin typeface="Lucida Console" pitchFamily="49" charset="0"/>
              </a:rPr>
              <a:t>{ </a:t>
            </a:r>
          </a:p>
          <a:p>
            <a:r>
              <a:rPr lang="en-GB" sz="1200" b="0">
                <a:latin typeface="Lucida Console" pitchFamily="49" charset="0"/>
              </a:rPr>
              <a:t>    …</a:t>
            </a:r>
          </a:p>
          <a:p>
            <a:r>
              <a:rPr lang="en-GB" sz="1200" b="0">
                <a:latin typeface="Lucida Console" pitchFamily="49" charset="0"/>
              </a:rPr>
              <a:t>}</a:t>
            </a:r>
            <a:endParaRPr lang="en-GB" sz="1200" b="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1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33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8943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In this exercise, you'll implement an online retailer Spring Boot application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Import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StudentOnlineRetailer</a:t>
            </a:r>
            <a:r>
              <a:rPr lang="en-GB">
                <a:sym typeface="Wingdings" pitchFamily="2" charset="2"/>
              </a:rPr>
              <a:t> project to get you started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Overview (see details on following slides):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repository bean that stores items for a user's shopping cart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service bean that lets a customer choose items from a catalog, and add to cart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Write client code to utilize the service bean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Solution: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SolutionBeansAndConfig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Overview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201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marL="342900" lvl="1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>
                <a:sym typeface="Wingdings" pitchFamily="2" charset="2"/>
              </a:rPr>
              <a:t>Define a repository bean that stores items for a user's shopping cart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Name the class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CartRepository</a:t>
            </a:r>
            <a:r>
              <a:rPr lang="en-GB">
                <a:latin typeface="+mj-lt"/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Map&lt;Integer,Integer&gt;</a:t>
            </a:r>
            <a:r>
              <a:rPr lang="en-GB">
                <a:sym typeface="Wingdings" pitchFamily="2" charset="2"/>
              </a:rPr>
              <a:t> - the keys are the item IDs, and the values are the quantity of each item 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add()</a:t>
            </a:r>
            <a:r>
              <a:rPr lang="en-GB">
                <a:sym typeface="Wingdings" pitchFamily="2" charset="2"/>
              </a:rPr>
              <a:t>,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remove()</a:t>
            </a:r>
            <a:r>
              <a:rPr lang="en-GB">
                <a:sym typeface="Wingdings" pitchFamily="2" charset="2"/>
              </a:rPr>
              <a:t>,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getAll()</a:t>
            </a:r>
            <a:r>
              <a:rPr lang="en-GB">
                <a:sym typeface="Wingdings" pitchFamily="2" charset="2"/>
              </a:rPr>
              <a:t> methods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1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164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Define a service bean that lets a customer choose items from a catalog, and add to their shopping cart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Name the class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</a:p>
          <a:p>
            <a:pPr lvl="1" eaLnBrk="1" hangingPunct="1"/>
            <a:r>
              <a:rPr lang="en-GB">
                <a:latin typeface="+mj-lt"/>
                <a:sym typeface="Wingdings" pitchFamily="2" charset="2"/>
              </a:rPr>
              <a:t>Autowire-in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CartRepository</a:t>
            </a:r>
            <a:r>
              <a:rPr lang="en-GB">
                <a:latin typeface="+mj-lt"/>
                <a:sym typeface="Wingdings" pitchFamily="2" charset="2"/>
              </a:rPr>
              <a:t> bean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Map&lt;Integer,Item&gt;</a:t>
            </a:r>
            <a:r>
              <a:rPr lang="en-GB">
                <a:sym typeface="Wingdings" pitchFamily="2" charset="2"/>
              </a:rPr>
              <a:t> to hold all the available catalog items (indexed by ID) - you can use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Item</a:t>
            </a:r>
            <a:r>
              <a:rPr lang="en-GB">
                <a:sym typeface="Wingdings" pitchFamily="2" charset="2"/>
              </a:rPr>
              <a:t> class in the student folder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methods to add/remove items in cart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methods to get all items in cart, and to calculate the total cost of all the items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2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034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Write client code to utilize the service bean</a:t>
            </a:r>
          </a:p>
          <a:p>
            <a:pPr marL="742950" lvl="2" indent="-342900" eaLnBrk="1" hangingPunct="1">
              <a:spcBef>
                <a:spcPct val="40000"/>
              </a:spcBef>
              <a:buClr>
                <a:schemeClr val="folHlink"/>
              </a:buClr>
              <a:buSzPct val="60000"/>
            </a:pPr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Hints: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Get a reference to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latin typeface="+mj-lt"/>
                <a:sym typeface="Wingdings" pitchFamily="2" charset="2"/>
              </a:rPr>
              <a:t> bean from the Spring Boot application context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Invoke various methods on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sym typeface="Wingdings" pitchFamily="2" charset="2"/>
              </a:rPr>
              <a:t> bean, to add/remove/query items in the customer's shopping cart 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3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813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In the main application class: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Define a "bean method" named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catalog()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Implement the "bean method" so that it creates and populates a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Map&lt;Integer,Item&gt;</a:t>
            </a:r>
            <a:r>
              <a:rPr lang="en-GB">
                <a:sym typeface="Wingdings" pitchFamily="2" charset="2"/>
              </a:rPr>
              <a:t> holding all the items in the catalog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Then in the </a:t>
            </a:r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CartService</a:t>
            </a:r>
            <a:r>
              <a:rPr lang="en-GB">
                <a:sym typeface="Wingdings" pitchFamily="2" charset="2"/>
              </a:rPr>
              <a:t> class: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Autowire-in the catalog bean you just created in the application class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Run the application again, to verify your service is picking up the catalog items correctly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lvl="1" eaLnBrk="1" hangingPunct="1"/>
            <a:endParaRPr lang="en-GB">
              <a:sym typeface="Wingdings" pitchFamily="2" charset="2"/>
            </a:endParaRP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 - Step 4 (If Time Permits)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44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Where can you use </a:t>
            </a:r>
            <a:r>
              <a:rPr lang="en-GB" dirty="0" err="1"/>
              <a:t>SpEL</a:t>
            </a:r>
            <a:r>
              <a:rPr lang="en-GB" dirty="0"/>
              <a:t>?</a:t>
            </a:r>
            <a:r>
              <a:rPr lang="en-US" dirty="0"/>
              <a:t> </a:t>
            </a:r>
          </a:p>
          <a:p>
            <a:pPr eaLnBrk="1" hangingPunct="1"/>
            <a:r>
              <a:rPr lang="en-GB" dirty="0"/>
              <a:t>Simple </a:t>
            </a:r>
            <a:r>
              <a:rPr lang="en-GB" dirty="0" err="1"/>
              <a:t>SpEL</a:t>
            </a:r>
            <a:r>
              <a:rPr lang="en-GB" dirty="0"/>
              <a:t> example</a:t>
            </a:r>
          </a:p>
          <a:p>
            <a:pPr eaLnBrk="1" hangingPunct="1"/>
            <a:r>
              <a:rPr lang="en-GB" dirty="0" err="1"/>
              <a:t>SpEL</a:t>
            </a:r>
            <a:r>
              <a:rPr lang="en-GB" dirty="0"/>
              <a:t> scalar expressions</a:t>
            </a:r>
          </a:p>
          <a:p>
            <a:pPr eaLnBrk="1" hangingPunct="1"/>
            <a:r>
              <a:rPr lang="en-GB" dirty="0"/>
              <a:t>Using </a:t>
            </a:r>
            <a:r>
              <a:rPr lang="en-GB" dirty="0" err="1"/>
              <a:t>SpEL</a:t>
            </a:r>
            <a:r>
              <a:rPr lang="en-GB" dirty="0"/>
              <a:t> for collections</a:t>
            </a:r>
            <a:endParaRPr lang="en-GB" sz="1800" dirty="0"/>
          </a:p>
          <a:p>
            <a:pPr eaLnBrk="1" hangingPunct="1"/>
            <a:r>
              <a:rPr lang="en-GB" dirty="0"/>
              <a:t>Using </a:t>
            </a:r>
            <a:r>
              <a:rPr lang="en-GB" dirty="0" err="1"/>
              <a:t>SpEL</a:t>
            </a:r>
            <a:r>
              <a:rPr lang="en-GB" dirty="0"/>
              <a:t> for fields/properties</a:t>
            </a:r>
          </a:p>
          <a:p>
            <a:pPr eaLnBrk="1" hangingPunct="1"/>
            <a:r>
              <a:rPr lang="en-GB" dirty="0"/>
              <a:t>Using </a:t>
            </a:r>
            <a:r>
              <a:rPr lang="en-GB" dirty="0" err="1"/>
              <a:t>SpEL</a:t>
            </a:r>
            <a:r>
              <a:rPr lang="en-GB" dirty="0"/>
              <a:t> </a:t>
            </a:r>
            <a:r>
              <a:rPr lang="en-GB"/>
              <a:t>for parameters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r>
              <a:rPr lang="en-GB">
                <a:sym typeface="Wingdings" pitchFamily="2" charset="2"/>
              </a:rPr>
              <a:t>For the demos in this section, see this package: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demo.spel</a:t>
            </a:r>
            <a:endParaRPr lang="en-GB">
              <a:sym typeface="Wingdings" pitchFamily="2" charset="2"/>
            </a:endParaRPr>
          </a:p>
          <a:p>
            <a:pPr eaLnBrk="1" hangingPunct="1"/>
            <a:endParaRPr lang="en-GB" dirty="0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en-GB" sz="3400"/>
              <a:t>Annex: Spring Expression Language</a:t>
            </a:r>
            <a:endParaRPr lang="en-GB" sz="3400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252A832-755E-4D6A-B280-A1C14DF93EBA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beans in Spring Boot just like you do in normal </a:t>
            </a:r>
            <a:r>
              <a:rPr lang="en-GB"/>
              <a:t>Spring Framework applications…</a:t>
            </a:r>
            <a:endParaRPr lang="en-GB" dirty="0"/>
          </a:p>
          <a:p>
            <a:pPr lvl="1"/>
            <a:endParaRPr lang="en-GB"/>
          </a:p>
          <a:p>
            <a:r>
              <a:rPr lang="en-GB"/>
              <a:t>As auto-discovered components 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@Component</a:t>
            </a:r>
            <a:endParaRPr lang="en-GB"/>
          </a:p>
          <a:p>
            <a:pPr lvl="1"/>
            <a:r>
              <a:rPr lang="en-GB">
                <a:latin typeface="Lucida Console" panose="020B0609040504020204" pitchFamily="49" charset="0"/>
              </a:rPr>
              <a:t>@Service</a:t>
            </a:r>
            <a:endParaRPr lang="en-GB"/>
          </a:p>
          <a:p>
            <a:pPr lvl="1"/>
            <a:r>
              <a:rPr lang="en-GB">
                <a:latin typeface="Lucida Console" panose="020B0609040504020204" pitchFamily="49" charset="0"/>
              </a:rPr>
              <a:t>@Repository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@Controller</a:t>
            </a:r>
            <a:r>
              <a:rPr lang="en-GB"/>
              <a:t> and </a:t>
            </a:r>
            <a:r>
              <a:rPr lang="en-GB">
                <a:latin typeface="Lucida Console" panose="020B0609040504020204" pitchFamily="49" charset="0"/>
              </a:rPr>
              <a:t>@RestController</a:t>
            </a:r>
            <a:endParaRPr lang="en-GB"/>
          </a:p>
          <a:p>
            <a:pPr lvl="1"/>
            <a:endParaRPr lang="en-GB"/>
          </a:p>
          <a:p>
            <a:r>
              <a:rPr lang="en-GB"/>
              <a:t>Via configuration</a:t>
            </a:r>
          </a:p>
          <a:p>
            <a:pPr lvl="1"/>
            <a:r>
              <a:rPr lang="en-GB"/>
              <a:t>Java configuration classes</a:t>
            </a:r>
          </a:p>
          <a:p>
            <a:pPr lvl="1"/>
            <a:r>
              <a:rPr lang="en-GB"/>
              <a:t>XML configuration files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Overview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39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You can use </a:t>
            </a:r>
            <a:r>
              <a:rPr lang="en-GB" dirty="0" err="1"/>
              <a:t>SpEL</a:t>
            </a:r>
            <a:r>
              <a:rPr lang="en-GB" dirty="0"/>
              <a:t> across all the products in the Spring portfolio</a:t>
            </a:r>
          </a:p>
          <a:p>
            <a:pPr lvl="1" eaLnBrk="1" hangingPunct="1"/>
            <a:r>
              <a:rPr lang="en-GB"/>
              <a:t>In </a:t>
            </a:r>
            <a:r>
              <a:rPr lang="en-GB" dirty="0"/>
              <a:t>beans, via </a:t>
            </a:r>
            <a:r>
              <a:rPr lang="en-GB" dirty="0">
                <a:latin typeface="Lucida Console" panose="020B0609040504020204" pitchFamily="49" charset="0"/>
              </a:rPr>
              <a:t>@Value</a:t>
            </a:r>
            <a:r>
              <a:rPr lang="en-GB" dirty="0"/>
              <a:t> annotations on fields/values</a:t>
            </a:r>
          </a:p>
          <a:p>
            <a:pPr lvl="1" eaLnBrk="1" hangingPunct="1"/>
            <a:r>
              <a:rPr lang="en-GB" dirty="0"/>
              <a:t>On parameters in </a:t>
            </a:r>
            <a:r>
              <a:rPr lang="en-GB" dirty="0" err="1"/>
              <a:t>autowired</a:t>
            </a:r>
            <a:r>
              <a:rPr lang="en-GB" dirty="0"/>
              <a:t> methods</a:t>
            </a:r>
          </a:p>
          <a:p>
            <a:pPr lvl="1" eaLnBrk="1" hangingPunct="1"/>
            <a:r>
              <a:rPr lang="en-GB" dirty="0"/>
              <a:t>Within XML configuration files</a:t>
            </a:r>
          </a:p>
          <a:p>
            <a:pPr lvl="1" eaLnBrk="1" hangingPunct="1"/>
            <a:r>
              <a:rPr lang="en-GB"/>
              <a:t>Etc.</a:t>
            </a:r>
          </a:p>
          <a:p>
            <a:pPr lvl="1" eaLnBrk="1" hangingPunct="1"/>
            <a:endParaRPr lang="en-GB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Where Can You Use </a:t>
            </a:r>
            <a:r>
              <a:rPr lang="en-GB" sz="3400" dirty="0" err="1"/>
              <a:t>SpEL</a:t>
            </a:r>
            <a:r>
              <a:rPr lang="en-GB" sz="3400" dirty="0"/>
              <a:t>?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1DFCB5B-AC8A-4329-B89D-DDE8BE55A089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1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Here's a simple </a:t>
            </a:r>
            <a:r>
              <a:rPr lang="en-GB" dirty="0" err="1">
                <a:latin typeface="+mj-lt"/>
              </a:rPr>
              <a:t>SpEL</a:t>
            </a:r>
            <a:r>
              <a:rPr lang="en-GB" dirty="0">
                <a:latin typeface="+mj-lt"/>
              </a:rPr>
              <a:t> example in a Java bean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/>
              <a:t>You </a:t>
            </a:r>
            <a:r>
              <a:rPr lang="en-GB" dirty="0"/>
              <a:t>can use the following types of literals in </a:t>
            </a:r>
            <a:r>
              <a:rPr lang="en-GB" dirty="0" err="1"/>
              <a:t>SpEL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/>
              <a:t>Strings, dates, numeric values, </a:t>
            </a:r>
            <a:r>
              <a:rPr lang="en-GB" dirty="0" err="1"/>
              <a:t>boolean</a:t>
            </a:r>
            <a:r>
              <a:rPr lang="en-GB" dirty="0"/>
              <a:t>, and null</a:t>
            </a:r>
          </a:p>
          <a:p>
            <a:pPr lvl="1" eaLnBrk="1" hangingPunct="1"/>
            <a:r>
              <a:rPr lang="en-GB" dirty="0"/>
              <a:t>Strings are </a:t>
            </a:r>
            <a:r>
              <a:rPr lang="en-GB" dirty="0">
                <a:latin typeface="Lucida Console" pitchFamily="49" charset="0"/>
              </a:rPr>
              <a:t>'xxx'</a:t>
            </a:r>
            <a:r>
              <a:rPr lang="en-GB" dirty="0"/>
              <a:t>, not </a:t>
            </a:r>
            <a:r>
              <a:rPr lang="en-GB" dirty="0">
                <a:latin typeface="Lucida Console" pitchFamily="49" charset="0"/>
              </a:rPr>
              <a:t>"xxx"</a:t>
            </a:r>
            <a:r>
              <a:rPr lang="en-GB" dirty="0"/>
              <a:t> (for a literal quote, use two ')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>
              <a:buNone/>
            </a:pPr>
            <a:endParaRPr lang="en-GB" dirty="0">
              <a:latin typeface="+mj-lt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Simple </a:t>
            </a:r>
            <a:r>
              <a:rPr lang="en-GB" sz="3400" dirty="0" err="1"/>
              <a:t>SpEL</a:t>
            </a:r>
            <a:r>
              <a:rPr lang="en-GB" sz="3400" dirty="0"/>
              <a:t> Example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1C3BD8A-A010-4DB9-84A1-CB69C4D94769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26881" y="1684681"/>
            <a:ext cx="7902775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0" dirty="0">
                <a:latin typeface="Lucida Console" pitchFamily="49" charset="0"/>
              </a:rPr>
              <a:t>@Component</a:t>
            </a:r>
          </a:p>
          <a:p>
            <a:r>
              <a:rPr lang="en-GB" sz="1200" b="0" dirty="0">
                <a:latin typeface="Lucida Console" pitchFamily="49" charset="0"/>
              </a:rPr>
              <a:t>@Scope("prototype")</a:t>
            </a:r>
          </a:p>
          <a:p>
            <a:r>
              <a:rPr lang="en-GB" sz="1200" b="0" dirty="0">
                <a:latin typeface="Lucida Console" pitchFamily="49" charset="0"/>
              </a:rPr>
              <a:t>public </a:t>
            </a:r>
            <a:r>
              <a:rPr lang="en-GB" sz="1200" b="0">
                <a:latin typeface="Lucida Console" pitchFamily="49" charset="0"/>
              </a:rPr>
              <a:t>class SpelBean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5 * 7.5 }")</a:t>
            </a:r>
          </a:p>
          <a:p>
            <a:r>
              <a:rPr lang="en-GB" sz="1200" b="0" dirty="0">
                <a:latin typeface="Lucida Console" pitchFamily="49" charset="0"/>
              </a:rPr>
              <a:t>    private double </a:t>
            </a:r>
            <a:r>
              <a:rPr lang="en-GB" sz="1200" b="0" dirty="0" err="1">
                <a:latin typeface="Lucida Console" pitchFamily="49" charset="0"/>
              </a:rPr>
              <a:t>workingWeek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r>
              <a:rPr lang="en-GB" sz="1200" b="0" dirty="0">
                <a:latin typeface="Lucida Console" pitchFamily="49" charset="0"/>
              </a:rPr>
              <a:t>    …</a:t>
            </a:r>
          </a:p>
          <a:p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25463" y="2980422"/>
            <a:ext cx="1393330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SpelBean.java</a:t>
            </a:r>
            <a:endParaRPr lang="en-GB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27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These examples illustrate scalar </a:t>
            </a:r>
            <a:r>
              <a:rPr lang="en-GB" dirty="0" err="1"/>
              <a:t>SpEL</a:t>
            </a:r>
            <a:r>
              <a:rPr lang="en-GB" dirty="0"/>
              <a:t> techniques</a:t>
            </a:r>
          </a:p>
          <a:p>
            <a:pPr lvl="1" eaLnBrk="1" hangingPunct="1"/>
            <a:r>
              <a:rPr lang="en-GB" dirty="0"/>
              <a:t>Calling a constructor to create a new object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Calling a static method via the </a:t>
            </a:r>
            <a:r>
              <a:rPr lang="en-GB" dirty="0">
                <a:latin typeface="Lucida Console" pitchFamily="49" charset="0"/>
              </a:rPr>
              <a:t>T(…)</a:t>
            </a:r>
            <a:r>
              <a:rPr lang="en-GB" dirty="0"/>
              <a:t> syntax (T for "type" here)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en-GB" dirty="0"/>
              <a:t>Performing arbitrary operations</a:t>
            </a:r>
          </a:p>
          <a:p>
            <a:pPr lvl="1" eaLnBrk="1" hangingPunct="1"/>
            <a:endParaRPr lang="en-GB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err="1"/>
              <a:t>SpEL</a:t>
            </a:r>
            <a:r>
              <a:rPr lang="en-GB" sz="3400" dirty="0"/>
              <a:t> Scalar Expressions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2FBD483-9F0F-4097-B156-E4CC21F4B3F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26881" y="2040559"/>
            <a:ext cx="8164721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new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java.util.Date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 }")</a:t>
            </a:r>
          </a:p>
          <a:p>
            <a:r>
              <a:rPr lang="en-GB" sz="1200" b="0" dirty="0">
                <a:latin typeface="Lucida Console" pitchFamily="49" charset="0"/>
              </a:rPr>
              <a:t>private Date timestamp;	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26880" y="3503599"/>
            <a:ext cx="8164721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Value("#{ T(java.lang.Math).random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 * 100.0 }")</a:t>
            </a:r>
          </a:p>
          <a:p>
            <a:r>
              <a:rPr lang="en-GB" sz="1200" b="0" dirty="0">
                <a:latin typeface="Lucida Console" pitchFamily="49" charset="0"/>
              </a:rPr>
              <a:t>private </a:t>
            </a:r>
            <a:r>
              <a:rPr lang="en-GB" sz="1200" b="0" dirty="0" err="1">
                <a:latin typeface="Lucida Console" pitchFamily="49" charset="0"/>
              </a:rPr>
              <a:t>int</a:t>
            </a:r>
            <a:r>
              <a:rPr lang="en-GB" sz="1200" b="0" dirty="0">
                <a:latin typeface="Lucida Console" pitchFamily="49" charset="0"/>
              </a:rPr>
              <a:t> </a:t>
            </a:r>
            <a:r>
              <a:rPr lang="en-GB" sz="1200" b="0" dirty="0" err="1">
                <a:latin typeface="Lucida Console" pitchFamily="49" charset="0"/>
              </a:rPr>
              <a:t>luckyNumber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26879" y="4981879"/>
            <a:ext cx="8164721" cy="46230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@Value("Today #{T(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java.lang.Math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).random() &gt; 0.5 ? 'is' : 'is not'} your lucky day!")</a:t>
            </a:r>
          </a:p>
          <a:p>
            <a:r>
              <a:rPr lang="en-GB" sz="1200" b="0" dirty="0">
                <a:latin typeface="Lucida Console" pitchFamily="49" charset="0"/>
              </a:rPr>
              <a:t>private String message;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598270" y="5544248"/>
            <a:ext cx="1393330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SpelBean.java</a:t>
            </a:r>
            <a:endParaRPr lang="en-GB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4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You can use </a:t>
            </a:r>
            <a:r>
              <a:rPr lang="en-GB" dirty="0" err="1"/>
              <a:t>SpEL</a:t>
            </a:r>
            <a:r>
              <a:rPr lang="en-GB" dirty="0"/>
              <a:t> to access array/collection/map items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Using </a:t>
            </a:r>
            <a:r>
              <a:rPr lang="en-GB" sz="3400" dirty="0" err="1"/>
              <a:t>SpEL</a:t>
            </a:r>
            <a:r>
              <a:rPr lang="en-GB" sz="3400" dirty="0"/>
              <a:t> for Collections (1 of 2)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2FBD483-9F0F-4097-B156-E4CC21F4B3FE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16018" y="1694152"/>
            <a:ext cx="7902775" cy="37862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itchFamily="49" charset="0"/>
              </a:rPr>
              <a:t>@SpringBootApplication</a:t>
            </a:r>
          </a:p>
          <a:p>
            <a:r>
              <a:rPr lang="en-GB" sz="1200">
                <a:latin typeface="Lucida Console" pitchFamily="49" charset="0"/>
              </a:rPr>
              <a:t>public class Application {</a:t>
            </a:r>
          </a:p>
          <a:p>
            <a:r>
              <a:rPr lang="en-GB" sz="1200" b="0">
                <a:latin typeface="Lucida Console" pitchFamily="49" charset="0"/>
              </a:rPr>
              <a:t>    …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  @Bean </a:t>
            </a:r>
          </a:p>
          <a:p>
            <a:r>
              <a:rPr lang="en-GB" sz="1200" b="0" dirty="0">
                <a:latin typeface="Lucida Console" pitchFamily="49" charset="0"/>
              </a:rPr>
              <a:t>    public List&lt;String&gt; cities() {</a:t>
            </a:r>
          </a:p>
          <a:p>
            <a:r>
              <a:rPr lang="en-GB" sz="1200" b="0" dirty="0">
                <a:latin typeface="Lucida Console" pitchFamily="49" charset="0"/>
              </a:rPr>
              <a:t>        List&lt;String&gt; cities = new </a:t>
            </a:r>
            <a:r>
              <a:rPr lang="en-GB" sz="1200" b="0" dirty="0" err="1">
                <a:latin typeface="Lucida Console" pitchFamily="49" charset="0"/>
              </a:rPr>
              <a:t>ArrayList</a:t>
            </a:r>
            <a:r>
              <a:rPr lang="en-GB" sz="1200" b="0" dirty="0">
                <a:latin typeface="Lucida Console" pitchFamily="49" charset="0"/>
              </a:rPr>
              <a:t>&lt;&gt;();</a:t>
            </a:r>
          </a:p>
          <a:p>
            <a:r>
              <a:rPr lang="en-GB" sz="1200" b="0" dirty="0">
                <a:latin typeface="Lucida Console" pitchFamily="49" charset="0"/>
              </a:rPr>
              <a:t>        </a:t>
            </a:r>
            <a:r>
              <a:rPr lang="en-GB" sz="1200" b="0" dirty="0" err="1">
                <a:latin typeface="Lucida Console" pitchFamily="49" charset="0"/>
              </a:rPr>
              <a:t>cities.add</a:t>
            </a:r>
            <a:r>
              <a:rPr lang="en-GB" sz="1200" b="0" dirty="0">
                <a:latin typeface="Lucida Console" pitchFamily="49" charset="0"/>
              </a:rPr>
              <a:t>("Aberdeen");</a:t>
            </a:r>
          </a:p>
          <a:p>
            <a:r>
              <a:rPr lang="en-GB" sz="1200" b="0" dirty="0">
                <a:latin typeface="Lucida Console" pitchFamily="49" charset="0"/>
              </a:rPr>
              <a:t>        …</a:t>
            </a:r>
          </a:p>
          <a:p>
            <a:r>
              <a:rPr lang="en-GB" sz="1200" b="0" dirty="0">
                <a:latin typeface="Lucida Console" pitchFamily="49" charset="0"/>
              </a:rPr>
              <a:t>        return cities;</a:t>
            </a:r>
          </a:p>
          <a:p>
            <a:r>
              <a:rPr lang="en-GB" sz="1200" b="0" dirty="0">
                <a:latin typeface="Lucida Console" pitchFamily="49" charset="0"/>
              </a:rPr>
              <a:t>    }</a:t>
            </a:r>
          </a:p>
          <a:p>
            <a:r>
              <a:rPr lang="en-GB" sz="1200" b="0" dirty="0">
                <a:latin typeface="Lucida Console" pitchFamily="49" charset="0"/>
              </a:rPr>
              <a:t>    </a:t>
            </a:r>
          </a:p>
          <a:p>
            <a:r>
              <a:rPr lang="en-GB" sz="1200" b="0" dirty="0">
                <a:latin typeface="Lucida Console" pitchFamily="49" charset="0"/>
              </a:rPr>
              <a:t>    @Bean </a:t>
            </a:r>
          </a:p>
          <a:p>
            <a:r>
              <a:rPr lang="en-GB" sz="1200" b="0" dirty="0">
                <a:latin typeface="Lucida Console" pitchFamily="49" charset="0"/>
              </a:rPr>
              <a:t>    public Map&lt;String, String&gt; currencies() {</a:t>
            </a:r>
          </a:p>
          <a:p>
            <a:r>
              <a:rPr lang="en-GB" sz="1200" b="0" dirty="0">
                <a:latin typeface="Lucida Console" pitchFamily="49" charset="0"/>
              </a:rPr>
              <a:t>        Map&lt;String, String&gt; currencies = new </a:t>
            </a:r>
            <a:r>
              <a:rPr lang="en-GB" sz="1200" b="0" dirty="0" err="1">
                <a:latin typeface="Lucida Console" pitchFamily="49" charset="0"/>
              </a:rPr>
              <a:t>HashMap</a:t>
            </a:r>
            <a:r>
              <a:rPr lang="en-GB" sz="1200" b="0" dirty="0">
                <a:latin typeface="Lucida Console" pitchFamily="49" charset="0"/>
              </a:rPr>
              <a:t>&lt;&gt;();</a:t>
            </a:r>
          </a:p>
          <a:p>
            <a:r>
              <a:rPr lang="en-GB" sz="1200" b="0" dirty="0">
                <a:latin typeface="Lucida Console" pitchFamily="49" charset="0"/>
              </a:rPr>
              <a:t>        </a:t>
            </a:r>
            <a:r>
              <a:rPr lang="en-GB" sz="1200" b="0" dirty="0" err="1">
                <a:latin typeface="Lucida Console" pitchFamily="49" charset="0"/>
              </a:rPr>
              <a:t>currencies.put</a:t>
            </a:r>
            <a:r>
              <a:rPr lang="en-GB" sz="1200" b="0" dirty="0">
                <a:latin typeface="Lucida Console" pitchFamily="49" charset="0"/>
              </a:rPr>
              <a:t>("UK", "GBP");</a:t>
            </a:r>
          </a:p>
          <a:p>
            <a:r>
              <a:rPr lang="en-GB" sz="1200" b="0" dirty="0">
                <a:latin typeface="Lucida Console" pitchFamily="49" charset="0"/>
              </a:rPr>
              <a:t>        …</a:t>
            </a:r>
          </a:p>
          <a:p>
            <a:r>
              <a:rPr lang="en-GB" sz="1200" b="0" dirty="0">
                <a:latin typeface="Lucida Console" pitchFamily="49" charset="0"/>
              </a:rPr>
              <a:t>        return currencies;</a:t>
            </a:r>
          </a:p>
          <a:p>
            <a:r>
              <a:rPr lang="en-GB" sz="1200" b="0" dirty="0">
                <a:latin typeface="Lucida Console" pitchFamily="49" charset="0"/>
              </a:rPr>
              <a:t>    }</a:t>
            </a:r>
          </a:p>
          <a:p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046540" y="5203447"/>
            <a:ext cx="1672253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Application.java</a:t>
            </a:r>
            <a:endParaRPr lang="en-GB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16018" y="5673162"/>
            <a:ext cx="790277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cities[9] }")</a:t>
            </a:r>
          </a:p>
          <a:p>
            <a:r>
              <a:rPr lang="en-GB" sz="1200" b="0" dirty="0">
                <a:latin typeface="Lucida Console" pitchFamily="49" charset="0"/>
              </a:rPr>
              <a:t>private String city;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currencies['UK'] }")</a:t>
            </a:r>
          </a:p>
          <a:p>
            <a:r>
              <a:rPr lang="en-GB" sz="1200" b="0" dirty="0">
                <a:latin typeface="Lucida Console" pitchFamily="49" charset="0"/>
              </a:rPr>
              <a:t>private String currency;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7325463" y="6412468"/>
            <a:ext cx="1393330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SpelBean.java</a:t>
            </a:r>
            <a:endParaRPr lang="en-GB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05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err="1"/>
              <a:t>SpEL</a:t>
            </a:r>
            <a:r>
              <a:rPr lang="en-GB" dirty="0"/>
              <a:t> provides various operators for processing items in arrays/collections/maps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Using </a:t>
            </a:r>
            <a:r>
              <a:rPr lang="en-GB" sz="3400" dirty="0" err="1"/>
              <a:t>SpEL</a:t>
            </a:r>
            <a:r>
              <a:rPr lang="en-GB" sz="3400" dirty="0"/>
              <a:t> for Collections (2 of 2)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2FBD483-9F0F-4097-B156-E4CC21F4B3FE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16018" y="2053034"/>
            <a:ext cx="7902775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cities.?[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startsWith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('B')] }")</a:t>
            </a:r>
          </a:p>
          <a:p>
            <a:r>
              <a:rPr lang="en-GB" sz="1200" b="0" dirty="0">
                <a:latin typeface="Lucida Console" pitchFamily="49" charset="0"/>
              </a:rPr>
              <a:t>private List&lt;String&gt; </a:t>
            </a:r>
            <a:r>
              <a:rPr lang="en-GB" sz="1200" b="0" dirty="0" err="1">
                <a:latin typeface="Lucida Console" pitchFamily="49" charset="0"/>
              </a:rPr>
              <a:t>allBCities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endParaRPr lang="en-GB" sz="1200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cities.^[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startsWith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('B')] }")</a:t>
            </a:r>
          </a:p>
          <a:p>
            <a:r>
              <a:rPr lang="en-GB" sz="1200" b="0" dirty="0">
                <a:latin typeface="Lucida Console" pitchFamily="49" charset="0"/>
              </a:rPr>
              <a:t>private String </a:t>
            </a:r>
            <a:r>
              <a:rPr lang="en-GB" sz="1200" b="0" dirty="0" err="1">
                <a:latin typeface="Lucida Console" pitchFamily="49" charset="0"/>
              </a:rPr>
              <a:t>firstBCity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endParaRPr lang="en-GB" sz="1200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cities.$[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startsWith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('B')] }")</a:t>
            </a:r>
          </a:p>
          <a:p>
            <a:r>
              <a:rPr lang="en-GB" sz="1200" b="0" dirty="0">
                <a:latin typeface="Lucida Console" pitchFamily="49" charset="0"/>
              </a:rPr>
              <a:t>private String </a:t>
            </a:r>
            <a:r>
              <a:rPr lang="en-GB" sz="1200" b="0" dirty="0" err="1">
                <a:latin typeface="Lucida Console" pitchFamily="49" charset="0"/>
              </a:rPr>
              <a:t>lastBCity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endParaRPr lang="en-GB" sz="1200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cities.![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toUpperCase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()] }")</a:t>
            </a:r>
          </a:p>
          <a:p>
            <a:r>
              <a:rPr lang="en-GB" sz="1200" b="0" dirty="0">
                <a:latin typeface="Lucida Console" pitchFamily="49" charset="0"/>
              </a:rPr>
              <a:t>private List&lt;String&gt; </a:t>
            </a:r>
            <a:r>
              <a:rPr lang="en-GB" sz="1200" b="0" dirty="0" err="1">
                <a:latin typeface="Lucida Console" pitchFamily="49" charset="0"/>
              </a:rPr>
              <a:t>upperCities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endParaRPr lang="en-GB" sz="1200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 cities.?[matches('^Aber.*')] }")</a:t>
            </a:r>
          </a:p>
          <a:p>
            <a:r>
              <a:rPr lang="en-GB" sz="1200" b="0" dirty="0">
                <a:latin typeface="Lucida Console" pitchFamily="49" charset="0"/>
              </a:rPr>
              <a:t>private List&lt;String&gt; </a:t>
            </a:r>
            <a:r>
              <a:rPr lang="en-GB" sz="1200" b="0" dirty="0" err="1">
                <a:latin typeface="Lucida Console" pitchFamily="49" charset="0"/>
              </a:rPr>
              <a:t>matchCities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325463" y="4450761"/>
            <a:ext cx="1393330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SpelBean.java</a:t>
            </a:r>
            <a:endParaRPr lang="en-GB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62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You can also use </a:t>
            </a:r>
            <a:r>
              <a:rPr lang="en-GB" dirty="0" err="1"/>
              <a:t>SpEL</a:t>
            </a:r>
            <a:r>
              <a:rPr lang="en-GB" dirty="0"/>
              <a:t> for parameters on </a:t>
            </a:r>
            <a:r>
              <a:rPr lang="en-GB" dirty="0" err="1"/>
              <a:t>autowired</a:t>
            </a:r>
            <a:r>
              <a:rPr lang="en-GB" dirty="0"/>
              <a:t> methods/constructors</a:t>
            </a:r>
          </a:p>
          <a:p>
            <a:pPr lvl="1" eaLnBrk="1" hangingPunct="1"/>
            <a:r>
              <a:rPr lang="en-GB" dirty="0"/>
              <a:t>Annotate method/constructor with </a:t>
            </a:r>
            <a:r>
              <a:rPr lang="en-GB" dirty="0">
                <a:latin typeface="Lucida Console" pitchFamily="49" charset="0"/>
              </a:rPr>
              <a:t>@</a:t>
            </a:r>
            <a:r>
              <a:rPr lang="en-GB" dirty="0" err="1">
                <a:latin typeface="Lucida Console" pitchFamily="49" charset="0"/>
              </a:rPr>
              <a:t>Autowired</a:t>
            </a:r>
            <a:endParaRPr lang="en-GB" dirty="0">
              <a:latin typeface="Lucida Console" pitchFamily="49" charset="0"/>
            </a:endParaRPr>
          </a:p>
          <a:p>
            <a:pPr lvl="1" eaLnBrk="1" hangingPunct="1"/>
            <a:r>
              <a:rPr lang="en-GB" dirty="0"/>
              <a:t>Annotate parameter(s) with </a:t>
            </a:r>
            <a:r>
              <a:rPr lang="en-GB" dirty="0">
                <a:latin typeface="Lucida Console" pitchFamily="49" charset="0"/>
              </a:rPr>
              <a:t>@Value</a:t>
            </a:r>
            <a:r>
              <a:rPr lang="en-GB" dirty="0"/>
              <a:t> and specify an </a:t>
            </a:r>
            <a:r>
              <a:rPr lang="en-GB" dirty="0" err="1"/>
              <a:t>SpEL</a:t>
            </a:r>
            <a:r>
              <a:rPr lang="en-GB" dirty="0"/>
              <a:t> expression value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Example</a:t>
            </a:r>
          </a:p>
          <a:p>
            <a:pPr lvl="1" eaLnBrk="1" hangingPunct="1"/>
            <a:r>
              <a:rPr lang="en-GB" dirty="0"/>
              <a:t>Evaluates user name and assigns it to the parameter</a:t>
            </a:r>
            <a:endParaRPr lang="en-GB" dirty="0">
              <a:latin typeface="Lucida Console" pitchFamily="49" charset="0"/>
            </a:endParaRPr>
          </a:p>
          <a:p>
            <a:pPr eaLnBrk="1" hangingPunct="1"/>
            <a:endParaRPr lang="en-GB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Using </a:t>
            </a:r>
            <a:r>
              <a:rPr lang="en-GB" sz="3400" dirty="0" err="1"/>
              <a:t>SpEL</a:t>
            </a:r>
            <a:r>
              <a:rPr lang="en-GB" sz="3400" dirty="0"/>
              <a:t> for Parameters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87E0D07-2709-41B1-B784-676DEF4E9BCA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27282" y="4330848"/>
            <a:ext cx="7891512" cy="23089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0" dirty="0">
                <a:latin typeface="Lucida Console" pitchFamily="49" charset="0"/>
              </a:rPr>
              <a:t>@Component</a:t>
            </a:r>
          </a:p>
          <a:p>
            <a:r>
              <a:rPr lang="en-GB" sz="1200" b="0" dirty="0">
                <a:latin typeface="Lucida Console" pitchFamily="49" charset="0"/>
              </a:rPr>
              <a:t>@Scope("prototype")</a:t>
            </a:r>
          </a:p>
          <a:p>
            <a:r>
              <a:rPr lang="en-GB" sz="1200" b="0" dirty="0">
                <a:latin typeface="Lucida Console" pitchFamily="49" charset="0"/>
              </a:rPr>
              <a:t>public </a:t>
            </a:r>
            <a:r>
              <a:rPr lang="en-GB" sz="1200" b="0">
                <a:latin typeface="Lucida Console" pitchFamily="49" charset="0"/>
              </a:rPr>
              <a:t>class SpelBean </a:t>
            </a:r>
            <a:r>
              <a:rPr lang="en-GB" sz="1200" b="0" dirty="0">
                <a:latin typeface="Lucida Console" pitchFamily="49" charset="0"/>
              </a:rPr>
              <a:t>{</a:t>
            </a:r>
          </a:p>
          <a:p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  private String </a:t>
            </a:r>
            <a:r>
              <a:rPr lang="en-GB" sz="1200" b="0" dirty="0" err="1">
                <a:latin typeface="Lucida Console" pitchFamily="49" charset="0"/>
              </a:rPr>
              <a:t>userName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r>
              <a:rPr lang="en-GB" sz="1200" b="0" dirty="0">
                <a:latin typeface="Lucida Console" pitchFamily="49" charset="0"/>
              </a:rPr>
              <a:t>	</a:t>
            </a:r>
          </a:p>
          <a:p>
            <a:r>
              <a:rPr lang="en-GB" sz="1200" b="0" dirty="0">
                <a:latin typeface="Lucida Console" pitchFamily="49" charset="0"/>
              </a:rPr>
              <a:t>    @</a:t>
            </a:r>
            <a:r>
              <a:rPr lang="en-GB" sz="1200" b="0" dirty="0" err="1">
                <a:latin typeface="Lucida Console" pitchFamily="49" charset="0"/>
              </a:rPr>
              <a:t>Autowired</a:t>
            </a:r>
            <a:endParaRPr lang="en-GB" sz="1200" b="0" dirty="0">
              <a:latin typeface="Lucida Console" pitchFamily="49" charset="0"/>
            </a:endParaRPr>
          </a:p>
          <a:p>
            <a:r>
              <a:rPr lang="en-GB" sz="1200" b="0" dirty="0">
                <a:latin typeface="Lucida Console" pitchFamily="49" charset="0"/>
              </a:rPr>
              <a:t>    public void </a:t>
            </a:r>
            <a:r>
              <a:rPr lang="en-GB" sz="1200" b="0" dirty="0" err="1">
                <a:latin typeface="Lucida Console" pitchFamily="49" charset="0"/>
              </a:rPr>
              <a:t>setUserName</a:t>
            </a:r>
            <a:r>
              <a:rPr lang="en-GB" sz="1200" b="0" dirty="0">
                <a:latin typeface="Lucida Console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@Value("#{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systemProperties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['user.name'] }") String n</a:t>
            </a:r>
            <a:r>
              <a:rPr lang="en-GB" sz="1200" b="0" dirty="0">
                <a:latin typeface="Lucida Console" pitchFamily="49" charset="0"/>
              </a:rPr>
              <a:t>) {</a:t>
            </a:r>
          </a:p>
          <a:p>
            <a:r>
              <a:rPr lang="en-GB" sz="1200" b="0" dirty="0">
                <a:latin typeface="Lucida Console" pitchFamily="49" charset="0"/>
              </a:rPr>
              <a:t>        </a:t>
            </a:r>
            <a:r>
              <a:rPr lang="en-GB" sz="1200" b="0" dirty="0" err="1">
                <a:latin typeface="Lucida Console" pitchFamily="49" charset="0"/>
              </a:rPr>
              <a:t>this.userName</a:t>
            </a:r>
            <a:r>
              <a:rPr lang="en-GB" sz="1200" b="0" dirty="0">
                <a:latin typeface="Lucida Console" pitchFamily="49" charset="0"/>
              </a:rPr>
              <a:t> = </a:t>
            </a:r>
            <a:r>
              <a:rPr lang="en-GB" sz="1200" b="0" dirty="0" err="1">
                <a:latin typeface="Lucida Console" pitchFamily="49" charset="0"/>
              </a:rPr>
              <a:t>userName</a:t>
            </a:r>
            <a:r>
              <a:rPr lang="en-GB" sz="1200" b="0" dirty="0">
                <a:latin typeface="Lucida Console" pitchFamily="49" charset="0"/>
              </a:rPr>
              <a:t>;</a:t>
            </a:r>
          </a:p>
          <a:p>
            <a:r>
              <a:rPr lang="en-GB" sz="1200" b="0" dirty="0">
                <a:latin typeface="Lucida Console" pitchFamily="49" charset="0"/>
              </a:rPr>
              <a:t>    }</a:t>
            </a:r>
          </a:p>
          <a:p>
            <a:r>
              <a:rPr lang="en-GB" sz="1200" b="0" dirty="0">
                <a:latin typeface="Lucida Console" pitchFamily="49" charset="0"/>
              </a:rPr>
              <a:t>    …</a:t>
            </a:r>
          </a:p>
          <a:p>
            <a:r>
              <a:rPr lang="en-GB" sz="1200" b="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25463" y="6362815"/>
            <a:ext cx="1393330" cy="27699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SpelBean.java</a:t>
            </a:r>
            <a:endParaRPr lang="en-GB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Example of a Spring bean</a:t>
            </a:r>
            <a:endParaRPr lang="en-GB" dirty="0"/>
          </a:p>
          <a:p>
            <a:pPr lvl="1"/>
            <a:r>
              <a:rPr lang="en-GB"/>
              <a:t>Via the </a:t>
            </a:r>
            <a:r>
              <a:rPr lang="en-GB">
                <a:latin typeface="Lucida Console" panose="020B0609040504020204" pitchFamily="49" charset="0"/>
              </a:rPr>
              <a:t>@Component</a:t>
            </a:r>
            <a:r>
              <a:rPr lang="en-GB">
                <a:latin typeface="+mj-lt"/>
              </a:rPr>
              <a:t> annotation</a:t>
            </a: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eaLnBrk="1" hangingPunct="1"/>
            <a:r>
              <a:rPr lang="en-GB"/>
              <a:t>Optionally, you can specify the bean's name </a:t>
            </a:r>
          </a:p>
          <a:p>
            <a:pPr lvl="1" eaLnBrk="1" hangingPunct="1"/>
            <a:r>
              <a:rPr lang="en-GB"/>
              <a:t>Default name is the de-capitalized unqualified class name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Defining Beans in Spring Boot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22961" y="2045067"/>
            <a:ext cx="7863840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demo.beans;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org.springframework.stereotype.Component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org.springframework.context.annotation.Lazy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MyBean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String </a:t>
            </a:r>
            <a:r>
              <a:rPr lang="en-GB" sz="1200" dirty="0" err="1">
                <a:latin typeface="Lucida Console" pitchFamily="49" charset="0"/>
              </a:rPr>
              <a:t>toString</a:t>
            </a:r>
            <a:r>
              <a:rPr lang="en-GB" sz="1200" dirty="0">
                <a:latin typeface="Lucida Console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return "Hello </a:t>
            </a:r>
            <a:r>
              <a:rPr lang="en-GB" sz="1200">
                <a:latin typeface="Lucida Console" pitchFamily="49" charset="0"/>
              </a:rPr>
              <a:t>from MyBean";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9419" y="42566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MyBean.java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5815947"/>
            <a:ext cx="7893050" cy="831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</a:t>
            </a:r>
            <a:r>
              <a:rPr lang="en-US" sz="1200" dirty="0">
                <a:latin typeface="Lucida Console" pitchFamily="49" charset="0"/>
              </a:rPr>
              <a:t>Component(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US" sz="1200" b="1" dirty="0" err="1">
                <a:solidFill>
                  <a:srgbClr val="FF0000"/>
                </a:solidFill>
                <a:latin typeface="Lucida Console" pitchFamily="49" charset="0"/>
              </a:rPr>
              <a:t>myComponent</a:t>
            </a:r>
            <a:r>
              <a:rPr lang="en-US" sz="1200" b="1" dirty="0">
                <a:solidFill>
                  <a:srgbClr val="FF0000"/>
                </a:solidFill>
                <a:latin typeface="Lucida Console" pitchFamily="49" charset="0"/>
              </a:rPr>
              <a:t>"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public </a:t>
            </a:r>
            <a:r>
              <a:rPr lang="en-US" sz="1200" b="0">
                <a:latin typeface="Lucida Console" pitchFamily="49" charset="0"/>
              </a:rPr>
              <a:t>class SomeBean { </a:t>
            </a:r>
            <a:endParaRPr lang="en-US" sz="1200" b="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    … </a:t>
            </a:r>
          </a:p>
          <a:p>
            <a:pPr defTabSz="739775">
              <a:defRPr/>
            </a:pPr>
            <a:r>
              <a:rPr lang="en-US" sz="1200" b="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285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 default scope (i.e. bean instantiation mode) for beans is </a:t>
            </a:r>
            <a:r>
              <a:rPr lang="en-GB" u="sng" dirty="0"/>
              <a:t>singleton</a:t>
            </a:r>
          </a:p>
          <a:p>
            <a:pPr lvl="1" eaLnBrk="1" hangingPunct="1"/>
            <a:r>
              <a:rPr lang="en-GB" dirty="0"/>
              <a:t>Spring maintains a single instance of the bean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specify a different scope: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prototype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request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session</a:t>
            </a:r>
          </a:p>
          <a:p>
            <a:pPr lvl="1" eaLnBrk="1" hangingPunct="1"/>
            <a:r>
              <a:rPr lang="en-GB" dirty="0">
                <a:latin typeface="Lucida Console" panose="020B0609040504020204" pitchFamily="49" charset="0"/>
              </a:rPr>
              <a:t>Application</a:t>
            </a:r>
          </a:p>
          <a:p>
            <a:pPr lvl="1" eaLnBrk="1" hangingPunct="1"/>
            <a:r>
              <a:rPr lang="en-GB" dirty="0" err="1">
                <a:latin typeface="Lucida Console" panose="020B0609040504020204" pitchFamily="49" charset="0"/>
              </a:rPr>
              <a:t>Websocket</a:t>
            </a:r>
            <a:r>
              <a:rPr lang="en-GB" dirty="0">
                <a:latin typeface="Lucida Console" panose="020B0609040504020204" pitchFamily="49" charset="0"/>
              </a:rPr>
              <a:t> (spring 5)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GB" dirty="0">
                <a:latin typeface="+mj-lt"/>
              </a:rPr>
              <a:t>Example: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Bean Scope</a:t>
            </a:r>
            <a:endParaRPr lang="en-GB" sz="3400" dirty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CBE8CFE-4E05-4480-9DA8-5695008B3A0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088" y="5252539"/>
            <a:ext cx="791368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@Component("myComponent")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SomeBean {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33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Spring always eagerly creates singleton beans</a:t>
            </a:r>
          </a:p>
          <a:p>
            <a:pPr lvl="1" eaLnBrk="1" hangingPunct="1"/>
            <a:r>
              <a:rPr lang="en-GB" dirty="0"/>
              <a:t>This can result in (very) slow start-up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tell Spring to always lazily-instantiate a bean</a:t>
            </a:r>
          </a:p>
          <a:p>
            <a:pPr lvl="1" eaLnBrk="1" hangingPunct="1"/>
            <a:r>
              <a:rPr lang="en-GB" dirty="0"/>
              <a:t>Avoids creating a lot of beans that you might never use</a:t>
            </a:r>
          </a:p>
          <a:p>
            <a:pPr lvl="1" eaLnBrk="1" hangingPunct="1"/>
            <a:r>
              <a:rPr lang="en-GB" dirty="0"/>
              <a:t>Speeds start-up time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specify lazy loading for a bean: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Bean Instantiation</a:t>
            </a:r>
            <a:endParaRPr lang="en-GB" sz="3400" dirty="0"/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078517E-DF6C-48C6-95D9-B1153F72191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088" y="4550276"/>
            <a:ext cx="7913685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@Component("myComponent")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SomeBean {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21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access beans via the </a:t>
            </a:r>
            <a:r>
              <a:rPr lang="en-GB">
                <a:latin typeface="Lucida Console" panose="020B0609040504020204" pitchFamily="49" charset="0"/>
              </a:rPr>
              <a:t>ApplicationContext</a:t>
            </a:r>
            <a:r>
              <a:rPr lang="en-GB"/>
              <a:t> object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Accessing Beans in Spring Boot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22961" y="1705747"/>
            <a:ext cx="7863840" cy="3232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package demo.beans;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org.springframework.boot.SpringApplication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org.springframework.boot.autoconfigure.SpringBootApplication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import </a:t>
            </a:r>
            <a:r>
              <a:rPr lang="en-GB" sz="1200" dirty="0" err="1">
                <a:latin typeface="Lucida Console" pitchFamily="49" charset="0"/>
              </a:rPr>
              <a:t>org.springframework.context.ApplicationContext</a:t>
            </a:r>
            <a:r>
              <a:rPr lang="en-GB" sz="1200" dirty="0">
                <a:latin typeface="Lucida Console" pitchFamily="49" charset="0"/>
              </a:rPr>
              <a:t>;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@</a:t>
            </a:r>
            <a:r>
              <a:rPr lang="en-GB" sz="1200" dirty="0" err="1">
                <a:latin typeface="Lucida Console" pitchFamily="49" charset="0"/>
              </a:rPr>
              <a:t>SpringBootApplication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public </a:t>
            </a:r>
            <a:r>
              <a:rPr lang="en-GB" sz="1200">
                <a:latin typeface="Lucida Console" pitchFamily="49" charset="0"/>
              </a:rPr>
              <a:t>class Application </a:t>
            </a:r>
            <a:r>
              <a:rPr lang="en-GB" sz="1200" dirty="0">
                <a:latin typeface="Lucida Console" pitchFamily="49" charset="0"/>
              </a:rPr>
              <a:t>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public static void main(String[] </a:t>
            </a:r>
            <a:r>
              <a:rPr lang="en-GB" sz="1200" dirty="0" err="1">
                <a:latin typeface="Lucida Console" pitchFamily="49" charset="0"/>
              </a:rPr>
              <a:t>args</a:t>
            </a:r>
            <a:r>
              <a:rPr lang="en-GB" sz="1200" dirty="0">
                <a:latin typeface="Lucida Console" pitchFamily="49" charset="0"/>
              </a:rPr>
              <a:t>) {</a:t>
            </a:r>
          </a:p>
          <a:p>
            <a:pPr defTabSz="739775">
              <a:defRPr/>
            </a:pP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ApplicationContext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Lucida Console" pitchFamily="49" charset="0"/>
              </a:rPr>
              <a:t>ctx</a:t>
            </a:r>
            <a:r>
              <a:rPr lang="en-GB" sz="1200" dirty="0">
                <a:latin typeface="Lucida Console" pitchFamily="49" charset="0"/>
              </a:rPr>
              <a:t> </a:t>
            </a:r>
            <a:r>
              <a:rPr lang="en-GB" sz="1200">
                <a:latin typeface="Lucida Console" pitchFamily="49" charset="0"/>
              </a:rPr>
              <a:t>= SpringApplication.run(Application.class, args</a:t>
            </a:r>
            <a:r>
              <a:rPr lang="en-GB" sz="1200" dirty="0"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</a:t>
            </a: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MyBean bean = ctx.getBean(MyBean.class</a:t>
            </a:r>
            <a:r>
              <a:rPr lang="en-GB" sz="1200" b="1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    System.out.println(bean);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}</a:t>
            </a:r>
            <a:endParaRPr lang="en-GB" sz="1200" dirty="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Lucida Console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4548" y="4661562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49880" y="4542555"/>
            <a:ext cx="0" cy="107490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49" y="5633096"/>
            <a:ext cx="1720653" cy="31284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8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Spring Boot app automatically scans the current package (and sub-packages) for component classes</a:t>
            </a:r>
          </a:p>
          <a:p>
            <a:pPr lvl="1"/>
            <a:r>
              <a:rPr lang="en-GB"/>
              <a:t>This is because </a:t>
            </a:r>
            <a:r>
              <a:rPr lang="en-GB">
                <a:latin typeface="Lucida Console" pitchFamily="49" charset="0"/>
              </a:rPr>
              <a:t>@SpringBootApplication</a:t>
            </a:r>
            <a:r>
              <a:rPr lang="en-GB">
                <a:latin typeface="+mj-lt"/>
              </a:rPr>
              <a:t> incorporates component-scanning behaviour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>
                <a:sym typeface="Wingdings" pitchFamily="2" charset="2"/>
              </a:rPr>
              <a:t>Component Scanning in Spring Boot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22961" y="2740960"/>
            <a:ext cx="7863840" cy="3601628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@Target(value=TYPE)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@Retention(value=RUNTIME)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@Documented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@Inherited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@SpringBootConfiguration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@EnableAutoConfiguration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@ComponentScan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public @interface SpringBootApplication {</a:t>
            </a:r>
          </a:p>
          <a:p>
            <a:pPr defTabSz="739775">
              <a:defRPr/>
            </a:pPr>
            <a:endParaRPr lang="en-GB" sz="1200">
              <a:solidFill>
                <a:srgbClr val="0070C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    Class&lt;?&gt;[] exclude() default {};</a:t>
            </a:r>
          </a:p>
          <a:p>
            <a:pPr defTabSz="739775">
              <a:defRPr/>
            </a:pPr>
            <a:endParaRPr lang="en-GB" sz="1200">
              <a:solidFill>
                <a:srgbClr val="0070C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    String[] excludeName() default {};</a:t>
            </a:r>
          </a:p>
          <a:p>
            <a:pPr defTabSz="739775">
              <a:defRPr/>
            </a:pPr>
            <a:endParaRPr lang="en-GB" sz="1200">
              <a:solidFill>
                <a:srgbClr val="0070C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@AliasFor(annotation = ComponentScan.class, attribute = "basePackages")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String[] scanBasePackages() default {};</a:t>
            </a:r>
          </a:p>
          <a:p>
            <a:pPr defTabSz="739775">
              <a:defRPr/>
            </a:pPr>
            <a:endParaRPr lang="en-GB" sz="1200" b="1">
              <a:solidFill>
                <a:srgbClr val="FF0000"/>
              </a:solidFill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@AliasFor(annotation = ComponentScan.class, attribute = "basePackageClasses")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Class&lt;?&gt;[] scanBasePackageClasses() default {};</a:t>
            </a:r>
          </a:p>
          <a:p>
            <a:pPr defTabSz="739775">
              <a:defRPr/>
            </a:pPr>
            <a:r>
              <a:rPr lang="en-GB" sz="1200">
                <a:solidFill>
                  <a:srgbClr val="0070C0"/>
                </a:solidFill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770418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0</TotalTime>
  <Words>3644</Words>
  <Application>Microsoft Macintosh PowerPoint</Application>
  <PresentationFormat>On-screen Show (4:3)</PresentationFormat>
  <Paragraphs>796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Lucida Console</vt:lpstr>
      <vt:lpstr>Tahoma</vt:lpstr>
      <vt:lpstr>Wingdings</vt:lpstr>
      <vt:lpstr>2_Blends</vt:lpstr>
      <vt:lpstr>Beans and Configuration</vt:lpstr>
      <vt:lpstr>Contents</vt:lpstr>
      <vt:lpstr>1. Beans in Spring Boot</vt:lpstr>
      <vt:lpstr>Overview</vt:lpstr>
      <vt:lpstr>Defining Beans in Spring Boot</vt:lpstr>
      <vt:lpstr>Bean Scope</vt:lpstr>
      <vt:lpstr>Bean Instantiation</vt:lpstr>
      <vt:lpstr>Accessing Beans in Spring Boot</vt:lpstr>
      <vt:lpstr>Component Scanning in Spring Boot</vt:lpstr>
      <vt:lpstr>Fine-Tuning Component Scanning</vt:lpstr>
      <vt:lpstr>2. Autowiring in Spring Boot</vt:lpstr>
      <vt:lpstr>Injecting Dependencies via @Autowired</vt:lpstr>
      <vt:lpstr>Fine-Tuning Autowiring</vt:lpstr>
      <vt:lpstr>Autowiring Collections</vt:lpstr>
      <vt:lpstr>Injecting Values into Beans</vt:lpstr>
      <vt:lpstr>Specifying Values in Application Properties</vt:lpstr>
      <vt:lpstr>Aside: Common Application Properties</vt:lpstr>
      <vt:lpstr>3. Working with Command-Line Arguments</vt:lpstr>
      <vt:lpstr>Overview</vt:lpstr>
      <vt:lpstr>Two Types of Command-Line Arguments</vt:lpstr>
      <vt:lpstr>Passing Command Line Arguments in STS</vt:lpstr>
      <vt:lpstr>Accessing Command-Line Arguments</vt:lpstr>
      <vt:lpstr>Example</vt:lpstr>
      <vt:lpstr>4. Configuration in Spring Boot</vt:lpstr>
      <vt:lpstr>Defining a Configuration Class</vt:lpstr>
      <vt:lpstr>Location of Configuration Classes</vt:lpstr>
      <vt:lpstr>Defining Beans in a Spring Boot App Class</vt:lpstr>
      <vt:lpstr>Customizing Bean Names </vt:lpstr>
      <vt:lpstr>Looking-Up Named Beans</vt:lpstr>
      <vt:lpstr>Injecting Dependencies</vt:lpstr>
      <vt:lpstr>Additional Techniques</vt:lpstr>
      <vt:lpstr>Importing Configurations</vt:lpstr>
      <vt:lpstr>Any Questions?</vt:lpstr>
      <vt:lpstr>Exercise - Overview</vt:lpstr>
      <vt:lpstr>Exercise - Step 1</vt:lpstr>
      <vt:lpstr>Exercise - Step 2</vt:lpstr>
      <vt:lpstr>Exercise - Step 3</vt:lpstr>
      <vt:lpstr>Exercise - Step 4 (If Time Permits)</vt:lpstr>
      <vt:lpstr>Annex: Spring Expression Language</vt:lpstr>
      <vt:lpstr>Where Can You Use SpEL?</vt:lpstr>
      <vt:lpstr>Simple SpEL Example</vt:lpstr>
      <vt:lpstr>SpEL Scalar Expressions</vt:lpstr>
      <vt:lpstr>Using SpEL for Collections (1 of 2)</vt:lpstr>
      <vt:lpstr>Using SpEL for Collections (2 of 2)</vt:lpstr>
      <vt:lpstr>Using SpEL for Parameters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Beans and Configuration</dc:title>
  <dc:subject/>
  <dc:creator>Paul Hopkins</dc:creator>
  <cp:keywords/>
  <dc:description/>
  <cp:lastModifiedBy>Nilavalagan Sugumaran</cp:lastModifiedBy>
  <cp:revision>1</cp:revision>
  <cp:lastPrinted>2016-01-08T09:56:39Z</cp:lastPrinted>
  <dcterms:created xsi:type="dcterms:W3CDTF">2020-01-19T20:15:40Z</dcterms:created>
  <dcterms:modified xsi:type="dcterms:W3CDTF">2020-01-19T20:16:27Z</dcterms:modified>
  <cp:category/>
</cp:coreProperties>
</file>