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1" r:id="rId3"/>
    <p:sldId id="634" r:id="rId4"/>
    <p:sldId id="577" r:id="rId5"/>
    <p:sldId id="659" r:id="rId6"/>
    <p:sldId id="633" r:id="rId7"/>
    <p:sldId id="656" r:id="rId8"/>
    <p:sldId id="635" r:id="rId9"/>
    <p:sldId id="658" r:id="rId10"/>
    <p:sldId id="657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60" r:id="rId23"/>
    <p:sldId id="661" r:id="rId24"/>
    <p:sldId id="662" r:id="rId25"/>
    <p:sldId id="667" r:id="rId26"/>
    <p:sldId id="663" r:id="rId27"/>
    <p:sldId id="664" r:id="rId28"/>
    <p:sldId id="665" r:id="rId29"/>
    <p:sldId id="622" r:id="rId30"/>
    <p:sldId id="666" r:id="rId31"/>
    <p:sldId id="668" r:id="rId32"/>
    <p:sldId id="669" r:id="rId33"/>
    <p:sldId id="670" r:id="rId34"/>
    <p:sldId id="671" r:id="rId3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48" autoAdjust="0"/>
  </p:normalViewPr>
  <p:slideViewPr>
    <p:cSldViewPr snapToGrid="0" showGuides="1">
      <p:cViewPr varScale="1">
        <p:scale>
          <a:sx n="128" d="100"/>
          <a:sy n="128" d="100"/>
        </p:scale>
        <p:origin x="1888" y="17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7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107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4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7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1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52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342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0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9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018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5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26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11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19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36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17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32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90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2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33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12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87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654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17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237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88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02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50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5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6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Additional Techniques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This screenshot shows how to specify a properties file via a command-line argument using STS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Specifying a Properties File (3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8229471"/>
            <a:ext cx="3838575" cy="2937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6813884" y="7928961"/>
            <a:ext cx="0" cy="28519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0" y="2185988"/>
            <a:ext cx="78867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 bwMode="auto">
          <a:xfrm>
            <a:off x="3775484" y="3929160"/>
            <a:ext cx="1670456" cy="22577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513344" y="4260459"/>
            <a:ext cx="0" cy="41155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84" y="4755039"/>
            <a:ext cx="2867025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3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YAML </a:t>
            </a:r>
            <a:r>
              <a:rPr lang="en-GB"/>
              <a:t>is an alternative to properties files</a:t>
            </a:r>
            <a:endParaRPr lang="en-GB" dirty="0"/>
          </a:p>
          <a:p>
            <a:pPr lvl="1" eaLnBrk="1" hangingPunct="1"/>
            <a:r>
              <a:rPr lang="en-GB" dirty="0"/>
              <a:t>Convenient format for specifying hierarchical configuration data</a:t>
            </a:r>
          </a:p>
          <a:p>
            <a:pPr lvl="1" eaLnBrk="1" hangingPunct="1"/>
            <a:r>
              <a:rPr lang="en-GB" dirty="0"/>
              <a:t>Here's an example in the demo project: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err="1">
                <a:latin typeface="Lucida Console" panose="020B0609040504020204" pitchFamily="49" charset="0"/>
              </a:rPr>
              <a:t>SpringApplication</a:t>
            </a:r>
            <a:r>
              <a:rPr lang="en-GB" dirty="0"/>
              <a:t> automatically supports YAML as an alternative to properties</a:t>
            </a:r>
          </a:p>
          <a:p>
            <a:pPr lvl="1" eaLnBrk="1" hangingPunct="1"/>
            <a:r>
              <a:rPr lang="en-GB" dirty="0"/>
              <a:t>You must have the </a:t>
            </a:r>
            <a:r>
              <a:rPr lang="en-GB" dirty="0" err="1">
                <a:latin typeface="Lucida Console" panose="020B0609040504020204" pitchFamily="49" charset="0"/>
              </a:rPr>
              <a:t>SnakeYAML</a:t>
            </a:r>
            <a:r>
              <a:rPr lang="en-GB" dirty="0"/>
              <a:t> library on your </a:t>
            </a:r>
            <a:r>
              <a:rPr lang="en-GB" dirty="0" err="1"/>
              <a:t>classpath</a:t>
            </a:r>
            <a:endParaRPr lang="en-GB" dirty="0"/>
          </a:p>
          <a:p>
            <a:pPr lvl="1" eaLnBrk="1" hangingPunct="1"/>
            <a:r>
              <a:rPr lang="en-GB" dirty="0"/>
              <a:t>The </a:t>
            </a:r>
            <a:r>
              <a:rPr lang="en-GB" dirty="0">
                <a:latin typeface="Lucida Console" panose="020B0609040504020204" pitchFamily="49" charset="0"/>
              </a:rPr>
              <a:t>spring-boot-starter</a:t>
            </a:r>
            <a:r>
              <a:rPr lang="en-GB" dirty="0"/>
              <a:t> dependency does </a:t>
            </a:r>
            <a:r>
              <a:rPr lang="en-GB"/>
              <a:t>this automatically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Defining Properties in a YAML File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55663" y="2413660"/>
            <a:ext cx="7831138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contact: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: 555-111-2222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email: contact@mydomain.com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web: http://mydomain.com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79419" y="297153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another.yml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Here's one way to use YAML properties in a bean:</a:t>
            </a:r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Using YAML </a:t>
            </a:r>
            <a:r>
              <a:rPr lang="en-GB" sz="3400">
                <a:sym typeface="Wingdings" pitchFamily="2" charset="2"/>
              </a:rPr>
              <a:t>Properties in Beans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3FC0CCC-74EE-4497-A462-ED118E93CE9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22961" y="1708162"/>
            <a:ext cx="7863840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org.springframework.stereotype.Component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org.springframework.context.annotation.Lazy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org.springframework.beans.factory.annotation.Value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MyBean2a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@Value("${contact.tel}")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private String 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	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@Value("${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contact.email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private String email;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@Value("${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contact.web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	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</a:t>
            </a:r>
            <a:r>
              <a:rPr lang="en-GB" sz="1200" dirty="0" err="1">
                <a:latin typeface="Lucida Console" pitchFamily="49" charset="0"/>
              </a:rPr>
              <a:t>String.format</a:t>
            </a:r>
            <a:r>
              <a:rPr lang="en-GB" sz="1200" dirty="0">
                <a:latin typeface="Lucida Console" pitchFamily="49" charset="0"/>
              </a:rPr>
              <a:t>("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: %s, email: %s, web: %s", 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, email, web 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3471" y="597018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MyBean2a.java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6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Here's another way to use YAML properties in a bean:</a:t>
            </a:r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Using YAML Properties in </a:t>
            </a:r>
            <a:r>
              <a:rPr lang="en-GB" sz="3400">
                <a:sym typeface="Wingdings" pitchFamily="2" charset="2"/>
              </a:rPr>
              <a:t>Beans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3FC0CCC-74EE-4497-A462-ED118E93CE9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22961" y="1704243"/>
            <a:ext cx="7863840" cy="43402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org.springframework.stereotype.Component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org.springframework.context.annotation.Lazy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import org.springframework.boot.context.properties.ConfigurationProperties;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ConfigurationProperties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(prefix="contact")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MyBean2b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tel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email;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	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</a:t>
            </a:r>
            <a:r>
              <a:rPr lang="en-GB" sz="1200" dirty="0" err="1">
                <a:latin typeface="Lucida Console" pitchFamily="49" charset="0"/>
              </a:rPr>
              <a:t>String.format</a:t>
            </a:r>
            <a:r>
              <a:rPr lang="en-GB" sz="1200" dirty="0">
                <a:latin typeface="Lucida Console" pitchFamily="49" charset="0"/>
              </a:rPr>
              <a:t>("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: %s, email: %s, web: %s", 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, email, web);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// Plus getters </a:t>
            </a:r>
            <a:r>
              <a:rPr lang="en-GB" sz="1200">
                <a:latin typeface="Lucida Console" pitchFamily="49" charset="0"/>
              </a:rPr>
              <a:t>and setters.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3471" y="579372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MyBean2b.java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842933" y="3331920"/>
            <a:ext cx="6660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143588" y="3110288"/>
            <a:ext cx="3862848" cy="4502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Annotate bean with </a:t>
            </a:r>
            <a:r>
              <a:rPr lang="en-GB" sz="1200">
                <a:solidFill>
                  <a:srgbClr val="FF0000"/>
                </a:solidFill>
                <a:latin typeface="Lucida Console" panose="020B0609040504020204" pitchFamily="49" charset="0"/>
              </a:rPr>
              <a:t>@ConfigurationProperties</a:t>
            </a:r>
            <a:r>
              <a:rPr lang="en-GB" sz="1200">
                <a:solidFill>
                  <a:srgbClr val="FF0000"/>
                </a:solidFill>
                <a:latin typeface="+mj-lt"/>
              </a:rPr>
              <a:t>,</a:t>
            </a:r>
            <a:r>
              <a:rPr lang="en-GB" sz="1200">
                <a:solidFill>
                  <a:srgbClr val="FF0000"/>
                </a:solidFill>
              </a:rPr>
              <a:t> </a:t>
            </a:r>
          </a:p>
          <a:p>
            <a:r>
              <a:rPr lang="en-GB" sz="1200">
                <a:solidFill>
                  <a:srgbClr val="FF0000"/>
                </a:solidFill>
              </a:rPr>
              <a:t>specifying prefix for property names in YAML file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252998" y="4050470"/>
            <a:ext cx="225598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143588" y="3828838"/>
            <a:ext cx="3862848" cy="4502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No need to annotate fields with </a:t>
            </a:r>
            <a:r>
              <a:rPr lang="en-GB" sz="1200">
                <a:solidFill>
                  <a:srgbClr val="FF0000"/>
                </a:solidFill>
                <a:latin typeface="Lucida Console" panose="020B0609040504020204" pitchFamily="49" charset="0"/>
              </a:rPr>
              <a:t>@Value</a:t>
            </a:r>
            <a:r>
              <a:rPr lang="en-GB" sz="1200">
                <a:solidFill>
                  <a:srgbClr val="FF0000"/>
                </a:solidFill>
              </a:rPr>
              <a:t> - the values</a:t>
            </a:r>
          </a:p>
          <a:p>
            <a:r>
              <a:rPr lang="en-GB" sz="1200">
                <a:solidFill>
                  <a:srgbClr val="FF0000"/>
                </a:solidFill>
              </a:rPr>
              <a:t>are bound automatically, based on variable names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838832" y="5537400"/>
            <a:ext cx="167014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143588" y="5396689"/>
            <a:ext cx="3862848" cy="2839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Define getters and setters, to facilitate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1294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Overview of profiles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Specifying profiles for a configuration class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Setting the active profile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Running the application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Defining profile-specific properties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Using profile-specific properties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Running the application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2. </a:t>
            </a:r>
            <a:r>
              <a:rPr lang="en-GB" sz="3400" dirty="0"/>
              <a:t>Spring Profiles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0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Spring Profiles provide a way to segregate parts of your application configuration </a:t>
            </a:r>
          </a:p>
          <a:p>
            <a:pPr lvl="1"/>
            <a:r>
              <a:rPr lang="en-GB" dirty="0"/>
              <a:t>So the configuration is only available in </a:t>
            </a:r>
            <a:r>
              <a:rPr lang="en-GB"/>
              <a:t>certain environments</a:t>
            </a:r>
          </a:p>
          <a:p>
            <a:pPr lvl="1"/>
            <a:r>
              <a:rPr lang="en-GB"/>
              <a:t>E.g. development profile vs. production profile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annotate any component or configuration class with </a:t>
            </a:r>
            <a:r>
              <a:rPr lang="en-GB" dirty="0">
                <a:latin typeface="Lucida Console" panose="020B0609040504020204" pitchFamily="49" charset="0"/>
              </a:rPr>
              <a:t>@Profile</a:t>
            </a:r>
          </a:p>
          <a:p>
            <a:pPr lvl="1"/>
            <a:r>
              <a:rPr lang="en-GB" dirty="0">
                <a:latin typeface="+mj-lt"/>
              </a:rPr>
              <a:t>See next slide for an example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Overview of Profiles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8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 configuration classes with </a:t>
            </a:r>
            <a:r>
              <a:rPr lang="en-GB" dirty="0">
                <a:latin typeface="Lucida Console" panose="020B0609040504020204" pitchFamily="49" charset="0"/>
              </a:rPr>
              <a:t>@Profile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Specifying Profiles for a Configuration Class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2961" y="1823885"/>
            <a:ext cx="786384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interface MyBean3 </a:t>
            </a:r>
            <a:r>
              <a:rPr lang="en-GB" sz="1200" dirty="0">
                <a:latin typeface="Lucida Console" pitchFamily="49" charset="0"/>
              </a:rPr>
              <a:t>{}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6445" y="1854018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MyBean3.java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55663" y="2298597"/>
            <a:ext cx="7863840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@Profile("development")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MyBean3Dev implements MyBean3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"Hello </a:t>
            </a:r>
            <a:r>
              <a:rPr lang="en-GB" sz="1200">
                <a:latin typeface="Lucida Console" pitchFamily="49" charset="0"/>
              </a:rPr>
              <a:t>from MyBean3Dev</a:t>
            </a:r>
            <a:r>
              <a:rPr lang="en-GB" sz="1200" dirty="0">
                <a:latin typeface="Lucida Console" pitchFamily="49" charset="0"/>
              </a:rPr>
              <a:t>";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0225" y="395992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MyBean3Dev.java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55663" y="4403756"/>
            <a:ext cx="7863840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@Profile("production")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MyBean3Prod implements MyBean3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"Hello </a:t>
            </a:r>
            <a:r>
              <a:rPr lang="en-GB" sz="1200">
                <a:latin typeface="Lucida Console" pitchFamily="49" charset="0"/>
              </a:rPr>
              <a:t>from MyBean3Prod</a:t>
            </a:r>
            <a:r>
              <a:rPr lang="en-GB" sz="1200" dirty="0">
                <a:latin typeface="Lucida Console" pitchFamily="49" charset="0"/>
              </a:rPr>
              <a:t>";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7250" y="606508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MyBean3Prod.java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8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To set the active profile:</a:t>
            </a:r>
          </a:p>
          <a:p>
            <a:pPr lvl="1"/>
            <a:r>
              <a:rPr lang="en-GB" dirty="0"/>
              <a:t>Set the </a:t>
            </a:r>
            <a:r>
              <a:rPr lang="en-GB" dirty="0" err="1">
                <a:latin typeface="Lucida Console" panose="020B0609040504020204" pitchFamily="49" charset="0"/>
              </a:rPr>
              <a:t>spring.profiles.active</a:t>
            </a:r>
            <a:r>
              <a:rPr lang="en-GB" dirty="0"/>
              <a:t> environment property</a:t>
            </a:r>
          </a:p>
          <a:p>
            <a:pPr lvl="1"/>
            <a:endParaRPr lang="en-GB" dirty="0"/>
          </a:p>
          <a:p>
            <a:r>
              <a:rPr lang="en-GB" dirty="0"/>
              <a:t>You can do this via a command-line argument:</a:t>
            </a:r>
          </a:p>
          <a:p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Setting the Active Profile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923714"/>
            <a:ext cx="79152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3576680" y="4849882"/>
            <a:ext cx="2126696" cy="1821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2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In the demo "main" class, we get a bean that implements </a:t>
            </a:r>
            <a:r>
              <a:rPr lang="en-GB"/>
              <a:t>the </a:t>
            </a:r>
            <a:r>
              <a:rPr lang="en-GB">
                <a:latin typeface="Lucida Console" panose="020B0609040504020204" pitchFamily="49" charset="0"/>
              </a:rPr>
              <a:t>Bean3</a:t>
            </a:r>
            <a:r>
              <a:rPr lang="en-GB"/>
              <a:t> </a:t>
            </a:r>
            <a:r>
              <a:rPr lang="en-GB" dirty="0"/>
              <a:t>interface</a:t>
            </a:r>
          </a:p>
          <a:p>
            <a:pPr lvl="1"/>
            <a:r>
              <a:rPr lang="en-GB" dirty="0"/>
              <a:t>This will either </a:t>
            </a:r>
            <a:r>
              <a:rPr lang="en-GB"/>
              <a:t>be </a:t>
            </a:r>
            <a:r>
              <a:rPr lang="en-GB">
                <a:latin typeface="Lucida Console" panose="020B0609040504020204" pitchFamily="49" charset="0"/>
              </a:rPr>
              <a:t>Bean3Dev</a:t>
            </a:r>
            <a:r>
              <a:rPr lang="en-GB"/>
              <a:t> or </a:t>
            </a:r>
            <a:r>
              <a:rPr lang="en-GB">
                <a:latin typeface="Lucida Console" panose="020B0609040504020204" pitchFamily="49" charset="0"/>
              </a:rPr>
              <a:t>Bean3Prod</a:t>
            </a:r>
            <a:r>
              <a:rPr lang="en-GB" dirty="0"/>
              <a:t>, depending on the current active profile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Running the Application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2710911"/>
            <a:ext cx="7863840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SpringBootApplication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dirty="0" err="1">
                <a:latin typeface="Lucida Console" pitchFamily="49" charset="0"/>
              </a:rPr>
              <a:t>ApplicationContext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MyBean3 bean3 = ctx.getBean(MyBean3.class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System.out.println(bean3); 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548" y="492127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239149" y="4804691"/>
            <a:ext cx="294468" cy="93456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712859" y="4804691"/>
            <a:ext cx="294468" cy="93456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419741" y="5302971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71" y="5777915"/>
            <a:ext cx="1866071" cy="21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43" y="5802191"/>
            <a:ext cx="1960959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63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You can define profile-specific properties, e.g. in YAML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Lucida Console" panose="020B0609040504020204" pitchFamily="49" charset="0"/>
              </a:rPr>
              <a:t>---</a:t>
            </a:r>
            <a:r>
              <a:rPr lang="en-GB" dirty="0"/>
              <a:t> syntax is the separator between different profiles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section defines default values for properties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section defines property values when profile is </a:t>
            </a:r>
            <a:r>
              <a:rPr lang="en-GB" dirty="0">
                <a:latin typeface="+mj-lt"/>
              </a:rPr>
              <a:t>"development"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section defines property values when profile is </a:t>
            </a:r>
            <a:r>
              <a:rPr lang="en-GB" dirty="0">
                <a:latin typeface="+mj-lt"/>
              </a:rPr>
              <a:t>"production"</a:t>
            </a:r>
            <a:endParaRPr lang="en-GB" dirty="0"/>
          </a:p>
          <a:p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Defining Profile-Specific Properties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55663" y="1700752"/>
            <a:ext cx="7831138" cy="286296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server: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address: 192.168.1.100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port: 8000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---</a:t>
            </a:r>
          </a:p>
          <a:p>
            <a:pPr defTabSz="739775">
              <a:defRPr/>
            </a:pPr>
            <a:r>
              <a:rPr lang="en-GB" sz="1200" dirty="0" err="1"/>
              <a:t>s</a:t>
            </a:r>
            <a:r>
              <a:rPr lang="en-GB" sz="1200" dirty="0" err="1">
                <a:latin typeface="Lucida Console" pitchFamily="49" charset="0"/>
              </a:rPr>
              <a:t>pring.config.active</a:t>
            </a:r>
            <a:r>
              <a:rPr lang="en-GB" sz="1200" dirty="0">
                <a:latin typeface="Lucida Console" pitchFamily="49" charset="0"/>
              </a:rPr>
              <a:t>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on-profile: development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server: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address: 127.0.0.1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port: 8080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---</a:t>
            </a:r>
          </a:p>
          <a:p>
            <a:pPr defTabSz="739775">
              <a:defRPr/>
            </a:pPr>
            <a:r>
              <a:rPr lang="en-GB" sz="1200" dirty="0" err="1"/>
              <a:t>spring.config.active</a:t>
            </a:r>
            <a:r>
              <a:rPr lang="en-GB" sz="1200" dirty="0"/>
              <a:t>: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/>
              <a:t>    on-profile: </a:t>
            </a:r>
            <a:r>
              <a:rPr lang="en-GB" sz="1200" dirty="0">
                <a:latin typeface="Lucida Console" pitchFamily="49" charset="0"/>
              </a:rPr>
              <a:t>production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server: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address: 192.168.1.120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port: 8888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7523" y="4286717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application.yml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1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/>
              <a:t>External configuration</a:t>
            </a:r>
            <a:endParaRPr lang="en-GB" dirty="0"/>
          </a:p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/>
              <a:t>Spring profiles</a:t>
            </a:r>
          </a:p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>
                <a:sym typeface="Wingdings" pitchFamily="2" charset="2"/>
              </a:rPr>
              <a:t>Spring Boot Actuator</a:t>
            </a:r>
          </a:p>
          <a:p>
            <a:pPr eaLnBrk="1" hangingPunct="1"/>
            <a:r>
              <a:rPr lang="en-GB">
                <a:sym typeface="Wingdings" pitchFamily="2" charset="2"/>
              </a:rPr>
              <a:t>Exercise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2359D1F-A9DB-43B1-949B-0FABF2F65C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49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Just define a configuration class as </a:t>
            </a:r>
            <a:r>
              <a:rPr lang="en-GB"/>
              <a:t>discussed earlier</a:t>
            </a:r>
          </a:p>
          <a:p>
            <a:pPr lvl="1"/>
            <a:r>
              <a:rPr lang="en-GB"/>
              <a:t>The configuration class picks up the appropriate values for the </a:t>
            </a:r>
            <a:r>
              <a:rPr lang="en-GB">
                <a:latin typeface="Lucida Console" panose="020B0609040504020204" pitchFamily="49" charset="0"/>
              </a:rPr>
              <a:t>server.address</a:t>
            </a:r>
            <a:r>
              <a:rPr lang="en-GB"/>
              <a:t> and </a:t>
            </a:r>
            <a:r>
              <a:rPr lang="en-GB">
                <a:latin typeface="Lucida Console" panose="020B0609040504020204" pitchFamily="49" charset="0"/>
              </a:rPr>
              <a:t>server.port</a:t>
            </a:r>
            <a:r>
              <a:rPr lang="en-GB"/>
              <a:t> properties, depending on the current profile</a:t>
            </a:r>
          </a:p>
          <a:p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Using Profile-Specific Properties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55663" y="2657077"/>
            <a:ext cx="7863840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ConfigurationProperties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(prefix="server")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MyBean4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address;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port;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</a:t>
            </a:r>
            <a:r>
              <a:rPr lang="en-GB" sz="1200" dirty="0" err="1">
                <a:latin typeface="Lucida Console" pitchFamily="49" charset="0"/>
              </a:rPr>
              <a:t>String.format</a:t>
            </a:r>
            <a:r>
              <a:rPr lang="en-GB" sz="1200" dirty="0">
                <a:latin typeface="Lucida Console" pitchFamily="49" charset="0"/>
              </a:rPr>
              <a:t>("</a:t>
            </a:r>
            <a:r>
              <a:rPr lang="en-GB" sz="1200" dirty="0" err="1">
                <a:latin typeface="Lucida Console" pitchFamily="49" charset="0"/>
              </a:rPr>
              <a:t>server.address</a:t>
            </a:r>
            <a:r>
              <a:rPr lang="en-GB" sz="1200" dirty="0">
                <a:latin typeface="Lucida Console" pitchFamily="49" charset="0"/>
              </a:rPr>
              <a:t>: %s, </a:t>
            </a:r>
            <a:r>
              <a:rPr lang="en-GB" sz="1200" dirty="0" err="1">
                <a:latin typeface="Lucida Console" pitchFamily="49" charset="0"/>
              </a:rPr>
              <a:t>server.port</a:t>
            </a:r>
            <a:r>
              <a:rPr lang="en-GB" sz="1200" dirty="0">
                <a:latin typeface="Lucida Console" pitchFamily="49" charset="0"/>
              </a:rPr>
              <a:t>: %s", address, port);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// Plus getters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and setters (these ARE necessary!) 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// …</a:t>
            </a:r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19147" y="541826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MyBean4.java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8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In the demo "main" class, we </a:t>
            </a:r>
            <a:r>
              <a:rPr lang="en-GB"/>
              <a:t>get </a:t>
            </a:r>
            <a:r>
              <a:rPr lang="en-GB">
                <a:latin typeface="Lucida Console" panose="020B0609040504020204" pitchFamily="49" charset="0"/>
              </a:rPr>
              <a:t>Bean4</a:t>
            </a:r>
            <a:endParaRPr lang="en-GB" dirty="0"/>
          </a:p>
          <a:p>
            <a:pPr lvl="1"/>
            <a:r>
              <a:rPr lang="en-GB" dirty="0"/>
              <a:t>Its property values will depend on the current profile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Running the Application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2043811"/>
            <a:ext cx="7863840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SpringBootApplication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dirty="0" err="1">
                <a:latin typeface="Lucida Console" pitchFamily="49" charset="0"/>
              </a:rPr>
              <a:t>ApplicationContext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MyBean4 bean4 = ctx.getBean(MyBean4.class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System.out.println(bean4); 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548" y="425417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32" y="6323601"/>
            <a:ext cx="5004864" cy="1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32" y="5915085"/>
            <a:ext cx="4583536" cy="1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32" y="5486684"/>
            <a:ext cx="4966561" cy="1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3673098" y="4494508"/>
            <a:ext cx="0" cy="89890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746123" y="5036434"/>
            <a:ext cx="2174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one of the following…</a:t>
            </a:r>
          </a:p>
        </p:txBody>
      </p:sp>
    </p:spTree>
    <p:extLst>
      <p:ext uri="{BB962C8B-B14F-4D97-AF65-F5344CB8AC3E}">
        <p14:creationId xmlns:p14="http://schemas.microsoft.com/office/powerpoint/2010/main" val="159071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Overview of Spring Boot Actuator</a:t>
            </a:r>
          </a:p>
          <a:p>
            <a:pPr eaLnBrk="1" hangingPunct="1"/>
            <a:r>
              <a:rPr lang="en-GB">
                <a:sym typeface="Wingdings" pitchFamily="2" charset="2"/>
              </a:rPr>
              <a:t>Adding the Actuator pom dependency</a:t>
            </a: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Enabling Actuator endpoints </a:t>
            </a:r>
          </a:p>
          <a:p>
            <a:pPr eaLnBrk="1" hangingPunct="1"/>
            <a:r>
              <a:rPr lang="en-GB">
                <a:sym typeface="Wingdings" pitchFamily="2" charset="2"/>
              </a:rPr>
              <a:t>Viewing available endpoints</a:t>
            </a: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Health monitoring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Gathering metrics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3. Spring Boot Actuator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22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211517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7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</a:p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DemoSpringBootActuator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6364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Spring Boot Actuator is a sub-project of Spring Boot</a:t>
            </a:r>
          </a:p>
          <a:p>
            <a:pPr lvl="1" eaLnBrk="1" hangingPunct="1"/>
            <a:r>
              <a:rPr lang="en-GB" dirty="0"/>
              <a:t>Includes a number of additional features to help you monitor and manage your application when it’s pushed to production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manage and monitor your application using:</a:t>
            </a:r>
          </a:p>
          <a:p>
            <a:pPr lvl="1" eaLnBrk="1" hangingPunct="1"/>
            <a:r>
              <a:rPr lang="en-GB" dirty="0"/>
              <a:t>HTTP endpoints</a:t>
            </a:r>
          </a:p>
          <a:p>
            <a:pPr lvl="1" eaLnBrk="1" hangingPunct="1"/>
            <a:r>
              <a:rPr lang="en-GB" dirty="0"/>
              <a:t>JMX </a:t>
            </a:r>
          </a:p>
          <a:p>
            <a:pPr lvl="1" eaLnBrk="1" hangingPunct="1"/>
            <a:r>
              <a:rPr lang="en-GB" dirty="0"/>
              <a:t>Remote shell (SSH or Telnet)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Overview of Spring Boot Actuator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40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 simplest way to enable the Actuator is to add </a:t>
            </a:r>
            <a:r>
              <a:rPr lang="en-GB" dirty="0">
                <a:latin typeface="Lucida Console" panose="020B0609040504020204" pitchFamily="49" charset="0"/>
              </a:rPr>
              <a:t>spring-boot-starter-actuator</a:t>
            </a:r>
            <a:r>
              <a:rPr lang="en-GB" dirty="0"/>
              <a:t> to your POM file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marL="457200" lvl="1" indent="0" eaLnBrk="1" hangingPunct="1">
              <a:buNone/>
            </a:pPr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Adding the Actuator Pom Dependency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855406" y="2594017"/>
            <a:ext cx="7831394" cy="175496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&lt;dependencies&gt;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&lt;dependency&gt;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&lt;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groupId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org.springframework.boot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&lt;/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groupId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&lt;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artifactId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&gt;spring-boot-starter-actuator&lt;/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artifactId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&lt;/dependency&gt;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306294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From version 2 onwards, Spring Boot Actuator only has the following endpoints enabled by default: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/actuator/health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/actuator/info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enable other Spring Boot Actuator endpoints, set the following application property: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More on health endpoint:</a:t>
            </a:r>
          </a:p>
          <a:p>
            <a:pPr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Enabling Actuator Endpoints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855406" y="4031930"/>
            <a:ext cx="7831394" cy="27764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management.endpoints.web.exposure.include=*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6703" y="4025571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6817B1-C06B-6E43-8852-DD7F02757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6" y="4976441"/>
            <a:ext cx="4124098" cy="15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3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Spring Boot Actuator endpoints allow you to monitor and interact with your application</a:t>
            </a:r>
          </a:p>
          <a:p>
            <a:pPr lvl="1"/>
            <a:r>
              <a:rPr lang="en-GB" dirty="0"/>
              <a:t>To see the endpoints:  </a:t>
            </a:r>
            <a:r>
              <a:rPr lang="en-GB" dirty="0">
                <a:solidFill>
                  <a:srgbClr val="FF0000"/>
                </a:solidFill>
              </a:rPr>
              <a:t>http://localhost:8081/actuator/mappings</a:t>
            </a:r>
          </a:p>
          <a:p>
            <a:pPr marL="0" indent="0">
              <a:buNone/>
            </a:pPr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marL="457200" lvl="1" indent="0" eaLnBrk="1" hangingPunct="1">
              <a:buNone/>
            </a:pPr>
            <a:endParaRPr lang="en-GB" dirty="0"/>
          </a:p>
          <a:p>
            <a:pPr lvl="1" indent="-342900" eaLnBrk="1" hangingPunct="1"/>
            <a:endParaRPr lang="en-GB" dirty="0"/>
          </a:p>
          <a:p>
            <a:pPr eaLnBrk="1" hangingPunct="1"/>
            <a:r>
              <a:rPr lang="en-GB" dirty="0"/>
              <a:t>If you get a security error, add this to your properties file: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Other management endpoints customisations: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Viewing Available Endpoints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836658" y="4900680"/>
            <a:ext cx="7842507" cy="27764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management.security.enabled=false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52" y="2452406"/>
            <a:ext cx="7810313" cy="177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37956" y="4900833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71E99E-B83B-C141-93E4-432A60B00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2" y="5904567"/>
            <a:ext cx="7732643" cy="9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0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The </a:t>
            </a:r>
            <a:r>
              <a:rPr lang="en-GB">
                <a:latin typeface="Lucida Console" panose="020B0609040504020204" pitchFamily="49" charset="0"/>
              </a:rPr>
              <a:t>health</a:t>
            </a:r>
            <a:r>
              <a:rPr lang="en-GB"/>
              <a:t> endpoint provides basic application health information</a:t>
            </a:r>
          </a:p>
          <a:p>
            <a:pPr lvl="1" eaLnBrk="1" hangingPunct="1"/>
            <a:r>
              <a:rPr lang="en-GB"/>
              <a:t>To get health info, </a:t>
            </a:r>
            <a:r>
              <a:rPr lang="en-GB">
                <a:solidFill>
                  <a:srgbClr val="FF0000"/>
                </a:solidFill>
              </a:rPr>
              <a:t>http://localhost:8081/actuator/health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Health Monitoring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80" y="2441515"/>
            <a:ext cx="7826034" cy="227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55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The </a:t>
            </a:r>
            <a:r>
              <a:rPr lang="en-GB">
                <a:latin typeface="Lucida Console" panose="020B0609040504020204" pitchFamily="49" charset="0"/>
              </a:rPr>
              <a:t>metrics</a:t>
            </a:r>
            <a:r>
              <a:rPr lang="en-GB"/>
              <a:t> endpoint provides metrics that can help you identify bottlenecks and to optimize performance.</a:t>
            </a:r>
          </a:p>
          <a:p>
            <a:pPr lvl="1" eaLnBrk="1" hangingPunct="1"/>
            <a:r>
              <a:rPr lang="en-GB"/>
              <a:t>To get metrics, </a:t>
            </a:r>
            <a:r>
              <a:rPr lang="en-GB">
                <a:solidFill>
                  <a:srgbClr val="FF0000"/>
                </a:solidFill>
              </a:rPr>
              <a:t>http://localhost:8081/actuator/metrics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Gathering Metrics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80" y="2452409"/>
            <a:ext cx="7826034" cy="227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653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29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583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Recap application properties</a:t>
            </a:r>
          </a:p>
          <a:p>
            <a:pPr eaLnBrk="1" hangingPunct="1"/>
            <a:r>
              <a:rPr lang="en-GB">
                <a:sym typeface="Wingdings" pitchFamily="2" charset="2"/>
              </a:rPr>
              <a:t>Sources </a:t>
            </a:r>
            <a:r>
              <a:rPr lang="en-GB" dirty="0">
                <a:sym typeface="Wingdings" pitchFamily="2" charset="2"/>
              </a:rPr>
              <a:t>of external configuration</a:t>
            </a:r>
          </a:p>
          <a:p>
            <a:pPr eaLnBrk="1" hangingPunct="1"/>
            <a:r>
              <a:rPr lang="en-GB">
                <a:sym typeface="Wingdings" pitchFamily="2" charset="2"/>
              </a:rPr>
              <a:t>Setting properties at the command-line</a:t>
            </a: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Specifying </a:t>
            </a:r>
            <a:r>
              <a:rPr lang="en-GB">
                <a:sym typeface="Wingdings" pitchFamily="2" charset="2"/>
              </a:rPr>
              <a:t>a properties </a:t>
            </a:r>
            <a:r>
              <a:rPr lang="en-GB" dirty="0">
                <a:sym typeface="Wingdings" pitchFamily="2" charset="2"/>
              </a:rPr>
              <a:t>file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Defining properties in a YAML file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Using YAML properties in beans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1. External Configuration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34975" y="5211517"/>
            <a:ext cx="7924800" cy="1644650"/>
            <a:chOff x="274" y="3059"/>
            <a:chExt cx="4992" cy="1036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7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</a:p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DemoAdditionalTechniques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</p:txBody>
        </p:sp>
        <p:pic>
          <p:nvPicPr>
            <p:cNvPr id="10" name="Picture 9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980508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Enhance your application from the previous lab, to make use of properties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Overview (see details on following slides):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Add properties in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application.properties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Add properties in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application.yml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Add some profile-specific properties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If Time Permits: Use Spring Actuator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Solution 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SolutionAdditionalTechniques</a:t>
            </a:r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7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Define and use some simple properties in </a:t>
            </a:r>
            <a:r>
              <a:rPr lang="en-GB" sz="2400">
                <a:latin typeface="Lucida Console" panose="020B0609040504020204" pitchFamily="49" charset="0"/>
                <a:sym typeface="Wingdings" pitchFamily="2" charset="2"/>
              </a:rPr>
              <a:t>application.properties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 property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contactEmail</a:t>
            </a:r>
            <a:r>
              <a:rPr lang="en-GB">
                <a:latin typeface="+mj-lt"/>
                <a:sym typeface="Wingdings" pitchFamily="2" charset="2"/>
              </a:rPr>
              <a:t>, to hold the company's email address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Inject this value into your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Write some code to verify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latin typeface="+mj-lt"/>
                <a:sym typeface="Wingdings" pitchFamily="2" charset="2"/>
              </a:rPr>
              <a:t> class picks up the value correctly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1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66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Define and use some complex properties in </a:t>
            </a:r>
            <a:r>
              <a:rPr lang="en-GB" sz="2400">
                <a:latin typeface="Lucida Console" panose="020B0609040504020204" pitchFamily="49" charset="0"/>
                <a:sym typeface="Wingdings" pitchFamily="2" charset="2"/>
              </a:rPr>
              <a:t>application.yml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Create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application.yml</a:t>
            </a:r>
            <a:r>
              <a:rPr lang="en-GB">
                <a:sym typeface="Wingdings" pitchFamily="2" charset="2"/>
              </a:rPr>
              <a:t> file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the following properties: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endParaRPr lang="en-GB">
              <a:sym typeface="Wingdings" pitchFamily="2" charset="2"/>
            </a:endParaRPr>
          </a:p>
          <a:p>
            <a:pPr lvl="1" eaLnBrk="1" hangingPunct="1"/>
            <a:r>
              <a:rPr lang="en-GB">
                <a:sym typeface="Wingdings" pitchFamily="2" charset="2"/>
              </a:rPr>
              <a:t>Inject this value into your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Write some code to verify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sym typeface="Wingdings" pitchFamily="2" charset="2"/>
              </a:rPr>
              <a:t> class picks up the value correctly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2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620" y="3645422"/>
            <a:ext cx="8831713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b="1">
                <a:solidFill>
                  <a:srgbClr val="00B050"/>
                </a:solidFill>
                <a:latin typeface="+mj-lt"/>
              </a:rPr>
              <a:t>Name of property			Value	Description</a:t>
            </a:r>
          </a:p>
          <a:p>
            <a:pPr>
              <a:spcBef>
                <a:spcPts val="600"/>
              </a:spcBef>
            </a:pPr>
            <a:r>
              <a:rPr lang="en-GB">
                <a:solidFill>
                  <a:srgbClr val="00B050"/>
                </a:solidFill>
                <a:latin typeface="+mj-lt"/>
              </a:rPr>
              <a:t>onlineRetailer:salesTaxRate		0.20	Sales tax rate.</a:t>
            </a:r>
          </a:p>
          <a:p>
            <a:pPr>
              <a:spcBef>
                <a:spcPts val="600"/>
              </a:spcBef>
            </a:pPr>
            <a:r>
              <a:rPr lang="en-GB">
                <a:solidFill>
                  <a:srgbClr val="00B050"/>
                </a:solidFill>
                <a:latin typeface="+mj-lt"/>
              </a:rPr>
              <a:t>onlineRetailer:deliveryCharge:normal	2.50	Delivery charge (GBP) on normal deliveries.</a:t>
            </a:r>
          </a:p>
          <a:p>
            <a:pPr>
              <a:spcBef>
                <a:spcPts val="600"/>
              </a:spcBef>
            </a:pPr>
            <a:r>
              <a:rPr lang="en-GB">
                <a:solidFill>
                  <a:srgbClr val="00B050"/>
                </a:solidFill>
                <a:latin typeface="+mj-lt"/>
              </a:rPr>
              <a:t>onlineRetailer:deliveryCharge:threshold	3000 	Threshold cart value (GBP), for free delivery.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1620" y="3973484"/>
            <a:ext cx="8831713" cy="0"/>
          </a:xfrm>
          <a:prstGeom prst="lin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3055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Add some profile-specific properties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some properties that have different values depending on the current profile, such as the following: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endParaRPr lang="en-GB">
              <a:sym typeface="Wingdings" pitchFamily="2" charset="2"/>
            </a:endParaRPr>
          </a:p>
          <a:p>
            <a:pPr lvl="1" eaLnBrk="1" hangingPunct="1"/>
            <a:r>
              <a:rPr lang="en-GB">
                <a:sym typeface="Wingdings" pitchFamily="2" charset="2"/>
              </a:rPr>
              <a:t>Define a bean class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ResourcesBean</a:t>
            </a:r>
            <a:r>
              <a:rPr lang="en-GB">
                <a:sym typeface="Wingdings" pitchFamily="2" charset="2"/>
              </a:rPr>
              <a:t> and inject these properties into it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Run the application in "development" profile and "production" profile, and verify the correct values are injected into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ResourcesBean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3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620" y="3504101"/>
            <a:ext cx="8831713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tabLst>
                <a:tab pos="2152650" algn="l"/>
                <a:tab pos="5653088" algn="l"/>
              </a:tabLst>
            </a:pPr>
            <a:r>
              <a:rPr lang="en-GB" b="1">
                <a:solidFill>
                  <a:srgbClr val="00B050"/>
                </a:solidFill>
                <a:latin typeface="+mj-lt"/>
              </a:rPr>
              <a:t>Name of property	Value if "development" profile	Value if "production" profile</a:t>
            </a:r>
          </a:p>
          <a:p>
            <a:pPr>
              <a:spcBef>
                <a:spcPts val="600"/>
              </a:spcBef>
              <a:tabLst>
                <a:tab pos="2152650" algn="l"/>
                <a:tab pos="5653088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resources.db	H2	Oracle</a:t>
            </a:r>
          </a:p>
          <a:p>
            <a:pPr>
              <a:spcBef>
                <a:spcPts val="600"/>
              </a:spcBef>
              <a:tabLst>
                <a:tab pos="2152650" algn="l"/>
                <a:tab pos="5653088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resources.logs	C:\temp\logs\	//PROD_SERVER/logs/</a:t>
            </a:r>
          </a:p>
          <a:p>
            <a:pPr>
              <a:spcBef>
                <a:spcPts val="600"/>
              </a:spcBef>
              <a:tabLst>
                <a:tab pos="2152650" algn="l"/>
                <a:tab pos="5653088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resources.secure	false	true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71620" y="3857102"/>
            <a:ext cx="8831713" cy="0"/>
          </a:xfrm>
          <a:prstGeom prst="lin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884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Use Spring Actuator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Add support for Spring Actuator in your application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Explore the information made available via Spring Actuator (e.g. health, metrics, etc.)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4 (If Time Permits)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89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In the previous chapter we showed how to define and use application properties</a:t>
            </a:r>
            <a:endParaRPr lang="en-GB" sz="1800" dirty="0"/>
          </a:p>
          <a:p>
            <a:pPr lvl="1"/>
            <a:r>
              <a:rPr lang="en-GB"/>
              <a:t>You can define them in the </a:t>
            </a:r>
            <a:r>
              <a:rPr lang="en-GB">
                <a:latin typeface="Lucida Console" panose="020B0609040504020204" pitchFamily="49" charset="0"/>
              </a:rPr>
              <a:t>application.properties</a:t>
            </a:r>
            <a:r>
              <a:rPr lang="en-GB"/>
              <a:t> file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r>
              <a:rPr lang="en-GB"/>
              <a:t>You can inject them via </a:t>
            </a:r>
            <a:r>
              <a:rPr lang="en-GB">
                <a:latin typeface="Lucida Console" panose="020B0609040504020204" pitchFamily="49" charset="0"/>
              </a:rPr>
              <a:t>@Value</a:t>
            </a:r>
            <a:r>
              <a:rPr lang="en-GB"/>
              <a:t> annotations in your components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Recap Application Properties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855663" y="2379448"/>
            <a:ext cx="7831138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name=John </a:t>
            </a:r>
            <a:r>
              <a:rPr lang="en-GB" sz="1200" dirty="0">
                <a:latin typeface="Lucida Console" pitchFamily="49" charset="0"/>
              </a:rPr>
              <a:t>Smith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6703" y="2359303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3488400"/>
            <a:ext cx="7863840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MyBean1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@Value("${name}")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private String name;   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public String toString()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return String.format("Hello from MyBean1, name %s", name);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6445" y="588969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MyBean1.java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Spring Boot allows you to define application properties in all these places (</a:t>
            </a:r>
            <a:r>
              <a:rPr lang="en-GB" dirty="0"/>
              <a:t>in order):</a:t>
            </a:r>
          </a:p>
          <a:p>
            <a:pPr lvl="1"/>
            <a:r>
              <a:rPr lang="en-GB"/>
              <a:t> Command </a:t>
            </a:r>
            <a:r>
              <a:rPr lang="en-GB" dirty="0"/>
              <a:t>line arguments</a:t>
            </a:r>
          </a:p>
          <a:p>
            <a:pPr lvl="1"/>
            <a:r>
              <a:rPr lang="en-GB"/>
              <a:t> Properties </a:t>
            </a:r>
            <a:r>
              <a:rPr lang="en-GB" dirty="0"/>
              <a:t>from </a:t>
            </a:r>
            <a:r>
              <a:rPr lang="en-GB" sz="1800" dirty="0">
                <a:latin typeface="Lucida Console" panose="020B0609040504020204" pitchFamily="49" charset="0"/>
              </a:rPr>
              <a:t>SPRING_APPLICATION_JSON</a:t>
            </a:r>
            <a:endParaRPr lang="en-GB" sz="1800" dirty="0"/>
          </a:p>
          <a:p>
            <a:pPr lvl="1"/>
            <a:r>
              <a:rPr lang="en-GB"/>
              <a:t> JNDI </a:t>
            </a:r>
            <a:r>
              <a:rPr lang="en-GB" dirty="0"/>
              <a:t>attributes from </a:t>
            </a:r>
            <a:r>
              <a:rPr lang="en-GB" sz="1800" dirty="0" err="1">
                <a:latin typeface="Lucida Console" panose="020B0609040504020204" pitchFamily="49" charset="0"/>
              </a:rPr>
              <a:t>java:comp</a:t>
            </a:r>
            <a:r>
              <a:rPr lang="en-GB" sz="1800" dirty="0">
                <a:latin typeface="Lucida Console" panose="020B0609040504020204" pitchFamily="49" charset="0"/>
              </a:rPr>
              <a:t>/</a:t>
            </a:r>
            <a:r>
              <a:rPr lang="en-GB" sz="1800" dirty="0" err="1">
                <a:latin typeface="Lucida Console" panose="020B0609040504020204" pitchFamily="49" charset="0"/>
              </a:rPr>
              <a:t>env</a:t>
            </a:r>
            <a:endParaRPr lang="en-GB" sz="1800" dirty="0"/>
          </a:p>
          <a:p>
            <a:pPr lvl="1"/>
            <a:r>
              <a:rPr lang="en-GB"/>
              <a:t> Java System properties, i.e. </a:t>
            </a:r>
            <a:r>
              <a:rPr lang="en-GB" sz="1800">
                <a:latin typeface="Lucida Console" panose="020B0609040504020204" pitchFamily="49" charset="0"/>
              </a:rPr>
              <a:t>System.getProperties </a:t>
            </a:r>
            <a:endParaRPr lang="en-GB" sz="1800" dirty="0"/>
          </a:p>
          <a:p>
            <a:pPr lvl="1"/>
            <a:r>
              <a:rPr lang="en-GB"/>
              <a:t> Operating </a:t>
            </a:r>
            <a:r>
              <a:rPr lang="en-GB" dirty="0"/>
              <a:t>System </a:t>
            </a:r>
            <a:r>
              <a:rPr lang="en-GB"/>
              <a:t>environment variables</a:t>
            </a:r>
            <a:endParaRPr lang="en-GB" dirty="0"/>
          </a:p>
          <a:p>
            <a:pPr lvl="1"/>
            <a:r>
              <a:rPr lang="en-GB">
                <a:latin typeface="+mj-lt"/>
              </a:rPr>
              <a:t> </a:t>
            </a:r>
            <a:r>
              <a:rPr lang="en-GB" sz="1800">
                <a:latin typeface="Lucida Console" panose="020B0609040504020204" pitchFamily="49" charset="0"/>
              </a:rPr>
              <a:t>RandomValuePropertySource</a:t>
            </a:r>
            <a:r>
              <a:rPr lang="en-GB"/>
              <a:t> </a:t>
            </a:r>
            <a:r>
              <a:rPr lang="en-GB" dirty="0"/>
              <a:t>properties</a:t>
            </a:r>
          </a:p>
          <a:p>
            <a:pPr lvl="1"/>
            <a:r>
              <a:rPr lang="en-GB"/>
              <a:t> Profile-specific </a:t>
            </a:r>
            <a:r>
              <a:rPr lang="en-GB" dirty="0"/>
              <a:t>properties outside your jar</a:t>
            </a:r>
          </a:p>
          <a:p>
            <a:pPr lvl="1"/>
            <a:r>
              <a:rPr lang="en-GB"/>
              <a:t> Profile-specific </a:t>
            </a:r>
            <a:r>
              <a:rPr lang="en-GB" dirty="0"/>
              <a:t>properties inside your jar</a:t>
            </a:r>
          </a:p>
          <a:p>
            <a:pPr lvl="1"/>
            <a:r>
              <a:rPr lang="en-GB"/>
              <a:t> Application </a:t>
            </a:r>
            <a:r>
              <a:rPr lang="en-GB" dirty="0"/>
              <a:t>properties outside your jar</a:t>
            </a:r>
          </a:p>
          <a:p>
            <a:pPr lvl="1"/>
            <a:r>
              <a:rPr lang="en-GB"/>
              <a:t> Application </a:t>
            </a:r>
            <a:r>
              <a:rPr lang="en-GB" dirty="0"/>
              <a:t>properties inside your jar</a:t>
            </a:r>
          </a:p>
          <a:p>
            <a:pPr lvl="1"/>
            <a:r>
              <a:rPr lang="en-GB">
                <a:latin typeface="+mj-lt"/>
              </a:rPr>
              <a:t> </a:t>
            </a:r>
            <a:r>
              <a:rPr lang="en-GB" sz="1800">
                <a:latin typeface="Lucida Console" panose="020B0609040504020204" pitchFamily="49" charset="0"/>
              </a:rPr>
              <a:t>@</a:t>
            </a:r>
            <a:r>
              <a:rPr lang="en-GB" sz="1800" dirty="0" err="1">
                <a:latin typeface="Lucida Console" panose="020B0609040504020204" pitchFamily="49" charset="0"/>
              </a:rPr>
              <a:t>PropertySource</a:t>
            </a:r>
            <a:r>
              <a:rPr lang="en-GB" dirty="0"/>
              <a:t> annotations on configuration classes </a:t>
            </a:r>
          </a:p>
          <a:p>
            <a:pPr lvl="1"/>
            <a:r>
              <a:rPr lang="en-GB"/>
              <a:t> Default props via </a:t>
            </a:r>
            <a:r>
              <a:rPr lang="en-GB" sz="1800">
                <a:latin typeface="Lucida Console" panose="020B0609040504020204" pitchFamily="49" charset="0"/>
              </a:rPr>
              <a:t>SpringApplication.setDefaultProperties</a:t>
            </a:r>
            <a:endParaRPr lang="en-GB" sz="1800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Source of External Configuration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5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SpringApplication</a:t>
            </a:r>
            <a:r>
              <a:rPr lang="en-GB"/>
              <a:t> converts command-line arguments that start with </a:t>
            </a:r>
            <a:r>
              <a:rPr lang="en-GB">
                <a:latin typeface="Lucida Console" panose="020B0609040504020204" pitchFamily="49" charset="0"/>
              </a:rPr>
              <a:t>--</a:t>
            </a:r>
            <a:r>
              <a:rPr lang="en-GB"/>
              <a:t> into application properties</a:t>
            </a:r>
          </a:p>
          <a:p>
            <a:pPr lvl="1"/>
            <a:r>
              <a:rPr lang="en-GB"/>
              <a:t>Adds then to the 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Spring </a:t>
            </a:r>
            <a:r>
              <a:rPr lang="en-GB">
                <a:latin typeface="Lucida Console" panose="020B0609040504020204" pitchFamily="49" charset="0"/>
              </a:rPr>
              <a:t>Environment</a:t>
            </a:r>
            <a:endParaRPr lang="en-GB"/>
          </a:p>
          <a:p>
            <a:pPr lvl="1"/>
            <a:endParaRPr lang="en-GB"/>
          </a:p>
          <a:p>
            <a:r>
              <a:rPr lang="en-GB"/>
              <a:t>Example</a:t>
            </a:r>
          </a:p>
          <a:p>
            <a:pPr lvl="1"/>
            <a:r>
              <a:rPr lang="en-GB"/>
              <a:t>Set the </a:t>
            </a:r>
            <a:r>
              <a:rPr lang="en-GB">
                <a:latin typeface="Lucida Console" panose="020B0609040504020204" pitchFamily="49" charset="0"/>
              </a:rPr>
              <a:t>name</a:t>
            </a:r>
            <a:r>
              <a:rPr lang="en-GB"/>
              <a:t> property via a command-line argument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Note:</a:t>
            </a:r>
          </a:p>
          <a:p>
            <a:pPr lvl="1"/>
            <a:r>
              <a:rPr lang="en-GB"/>
              <a:t>Command-line properties always take precedence over all other property sources, as mentioned on the previous slide</a:t>
            </a:r>
          </a:p>
          <a:p>
            <a:pPr lvl="1"/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Setting Properties at the Command-Line (1)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5663" y="3638205"/>
            <a:ext cx="7831138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  <a:latin typeface="Lucida Console" panose="020B0609040504020204" pitchFamily="49" charset="0"/>
              </a:rPr>
              <a:t>--name="Mary Jones"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Here's how to specify a command-line property using STS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Setting Properties at the Command-Line (2)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5" y="1754118"/>
            <a:ext cx="79152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3751210" y="3688567"/>
            <a:ext cx="1365955" cy="22577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10" y="4505747"/>
            <a:ext cx="2847975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4450620" y="4013651"/>
            <a:ext cx="0" cy="41926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506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SpringApplication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looks in the following locations to find properties files: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/config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subdirectory of the current directory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The current directory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A classpath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/config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package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The classpath root</a:t>
            </a: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The list is ordered by precedence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Properties defined in locations higher in the list override those defined in lower locations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Specifying </a:t>
            </a:r>
            <a:r>
              <a:rPr lang="en-GB" sz="3400">
                <a:sym typeface="Wingdings" pitchFamily="2" charset="2"/>
              </a:rPr>
              <a:t>a Properties File (1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9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You can tell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SpringApplication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to use a different properties file 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Set the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spring.config.name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system property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Or set the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SPRING_CONFIG_NAME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environment variable</a:t>
            </a: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You can specify a properties file programmatically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This example specifies a properties file named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"another"</a:t>
            </a: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You can achieve the same effect via a command-line arg</a:t>
            </a: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Specifying a Properties File (2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2961" y="4008198"/>
            <a:ext cx="786384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SpringBootApplication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solidFill>
                  <a:srgbClr val="FF0000"/>
                </a:solidFill>
                <a:latin typeface="Lucida Console" pitchFamily="49" charset="0"/>
              </a:rPr>
              <a:t>       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System.setProperty("spring.config.name", "another");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ApplicationContext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…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855663" y="6347545"/>
            <a:ext cx="7831138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  <a:latin typeface="Lucida Console" panose="020B0609040504020204" pitchFamily="49" charset="0"/>
              </a:rPr>
              <a:t>--spring.config.name=another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305777" y="4036193"/>
            <a:ext cx="3687550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name=Bill </a:t>
            </a:r>
            <a:r>
              <a:rPr lang="en-GB" sz="1200" dirty="0">
                <a:latin typeface="Lucida Console" pitchFamily="49" charset="0"/>
              </a:rPr>
              <a:t>Jones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2860" y="4043647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another.properties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892800" y="4377091"/>
            <a:ext cx="0" cy="43197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81153118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37</TotalTime>
  <Words>2321</Words>
  <Application>Microsoft Macintosh PowerPoint</Application>
  <PresentationFormat>On-screen Show (4:3)</PresentationFormat>
  <Paragraphs>501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Lucida Console</vt:lpstr>
      <vt:lpstr>Tahoma</vt:lpstr>
      <vt:lpstr>Wingdings</vt:lpstr>
      <vt:lpstr>2_Blends</vt:lpstr>
      <vt:lpstr>Additional Techniques</vt:lpstr>
      <vt:lpstr>Contents</vt:lpstr>
      <vt:lpstr>1. External Configuration</vt:lpstr>
      <vt:lpstr>Recap Application Properties</vt:lpstr>
      <vt:lpstr>Source of External Configuration</vt:lpstr>
      <vt:lpstr>Setting Properties at the Command-Line (1)</vt:lpstr>
      <vt:lpstr>Setting Properties at the Command-Line (2)</vt:lpstr>
      <vt:lpstr>Specifying a Properties File (1 of 3)</vt:lpstr>
      <vt:lpstr>Specifying a Properties File (2 of 3)</vt:lpstr>
      <vt:lpstr>Specifying a Properties File (3 of 3)</vt:lpstr>
      <vt:lpstr>Defining Properties in a YAML File</vt:lpstr>
      <vt:lpstr>Using YAML Properties in Beans (1 of 2)</vt:lpstr>
      <vt:lpstr>Using YAML Properties in Beans (2 of 2)</vt:lpstr>
      <vt:lpstr>2. Spring Profiles</vt:lpstr>
      <vt:lpstr>Overview of Profiles</vt:lpstr>
      <vt:lpstr>Specifying Profiles for a Configuration Class</vt:lpstr>
      <vt:lpstr>Setting the Active Profile</vt:lpstr>
      <vt:lpstr>Running the Application</vt:lpstr>
      <vt:lpstr>Defining Profile-Specific Properties</vt:lpstr>
      <vt:lpstr>Using Profile-Specific Properties</vt:lpstr>
      <vt:lpstr>Running the Application</vt:lpstr>
      <vt:lpstr>3. Spring Boot Actuator</vt:lpstr>
      <vt:lpstr>Overview of Spring Boot Actuator</vt:lpstr>
      <vt:lpstr>Adding the Actuator Pom Dependency</vt:lpstr>
      <vt:lpstr>Enabling Actuator Endpoints</vt:lpstr>
      <vt:lpstr>Viewing Available Endpoints</vt:lpstr>
      <vt:lpstr>Health Monitoring</vt:lpstr>
      <vt:lpstr>Gathering Metrics</vt:lpstr>
      <vt:lpstr>Any Questions?</vt:lpstr>
      <vt:lpstr>Exercise</vt:lpstr>
      <vt:lpstr>Exercise - Step 1</vt:lpstr>
      <vt:lpstr>Exercise - Step 2</vt:lpstr>
      <vt:lpstr>Exercise - Step 3</vt:lpstr>
      <vt:lpstr>Exercise - Step 4 (If Time Permits)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Techniques</dc:title>
  <dc:subject/>
  <dc:creator>Paul Hopkins</dc:creator>
  <cp:keywords/>
  <dc:description/>
  <cp:lastModifiedBy>Nilavalagan Sugumaran</cp:lastModifiedBy>
  <cp:revision>5</cp:revision>
  <cp:lastPrinted>2016-01-08T09:56:39Z</cp:lastPrinted>
  <dcterms:created xsi:type="dcterms:W3CDTF">2020-01-19T20:16:47Z</dcterms:created>
  <dcterms:modified xsi:type="dcterms:W3CDTF">2022-01-25T06:23:42Z</dcterms:modified>
  <cp:category/>
</cp:coreProperties>
</file>