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1" r:id="rId3"/>
    <p:sldId id="634" r:id="rId4"/>
    <p:sldId id="577" r:id="rId5"/>
    <p:sldId id="659" r:id="rId6"/>
    <p:sldId id="666" r:id="rId7"/>
    <p:sldId id="667" r:id="rId8"/>
    <p:sldId id="681" r:id="rId9"/>
    <p:sldId id="640" r:id="rId10"/>
    <p:sldId id="682" r:id="rId11"/>
    <p:sldId id="639" r:id="rId12"/>
    <p:sldId id="673" r:id="rId13"/>
    <p:sldId id="641" r:id="rId14"/>
    <p:sldId id="668" r:id="rId15"/>
    <p:sldId id="671" r:id="rId16"/>
    <p:sldId id="669" r:id="rId17"/>
    <p:sldId id="672" r:id="rId18"/>
    <p:sldId id="670" r:id="rId19"/>
    <p:sldId id="674" r:id="rId20"/>
    <p:sldId id="675" r:id="rId21"/>
    <p:sldId id="678" r:id="rId22"/>
    <p:sldId id="676" r:id="rId23"/>
    <p:sldId id="677" r:id="rId24"/>
    <p:sldId id="679" r:id="rId25"/>
    <p:sldId id="680" r:id="rId26"/>
    <p:sldId id="622" r:id="rId2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3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8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4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9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33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63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3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0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37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8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211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1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42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78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54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3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54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15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84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7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38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11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08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Auto-Configuration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Boot Auto-Configuration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has an </a:t>
            </a:r>
            <a:r>
              <a:rPr lang="en-GB">
                <a:latin typeface="Lucida Console" panose="020B0609040504020204" pitchFamily="49" charset="0"/>
              </a:rPr>
              <a:t>exclude</a:t>
            </a:r>
            <a:r>
              <a:rPr lang="en-GB"/>
              <a:t> attribute</a:t>
            </a:r>
          </a:p>
          <a:p>
            <a:pPr lvl="1"/>
            <a:r>
              <a:rPr lang="en-GB"/>
              <a:t>Enables you to exclude specified auto-configuration classes</a:t>
            </a:r>
          </a:p>
          <a:p>
            <a:pPr lvl="1"/>
            <a:r>
              <a:rPr lang="en-GB"/>
              <a:t>Thereby preventing the beans in those classes from being defined</a:t>
            </a:r>
          </a:p>
          <a:p>
            <a:pPr lvl="1"/>
            <a:endParaRPr lang="en-GB"/>
          </a:p>
          <a:p>
            <a:r>
              <a:rPr lang="en-GB"/>
              <a:t>Example</a:t>
            </a: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r>
              <a:rPr lang="en-GB" sz="2300">
                <a:latin typeface="Lucida Console" panose="020B0609040504020204" pitchFamily="49" charset="0"/>
              </a:rPr>
              <a:t>@SpringBootApplication</a:t>
            </a:r>
            <a:r>
              <a:rPr lang="en-GB"/>
              <a:t> passes the exclusion list to the underlying </a:t>
            </a:r>
            <a:r>
              <a:rPr lang="en-GB" sz="2300">
                <a:latin typeface="Lucida Console" panose="020B0609040504020204" pitchFamily="49" charset="0"/>
              </a:rPr>
              <a:t>@EnableAutoConfiguration</a:t>
            </a:r>
            <a:r>
              <a:rPr lang="en-GB">
                <a:latin typeface="+mj-lt"/>
              </a:rPr>
              <a:t> </a:t>
            </a:r>
            <a:r>
              <a:rPr lang="en-GB"/>
              <a:t>annotation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Excluding Specific Auto-Configurations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3287692"/>
            <a:ext cx="7863840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@SpringBootApplication(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exclude={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MongoAutoConfiguration.class,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CloudAutoConfiguration.class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}</a:t>
            </a:r>
            <a:r>
              <a:rPr lang="en-GB" sz="1200">
                <a:latin typeface="Lucida Console" pitchFamily="49" charset="0"/>
              </a:rPr>
              <a:t>)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/>
              <a:t>Class conditions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Bean conditions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Property conditions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SpEL conditions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Resource conditions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Web application conditions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Influencing auto-configuration class order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Examples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3. Conditional Definitions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3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Auto-configuration classes define beans </a:t>
            </a:r>
            <a:r>
              <a:rPr lang="en-GB" u="sng">
                <a:latin typeface="+mj-lt"/>
              </a:rPr>
              <a:t>conditionally</a:t>
            </a:r>
          </a:p>
          <a:p>
            <a:pPr lvl="1"/>
            <a:r>
              <a:rPr lang="en-GB">
                <a:latin typeface="+mj-lt"/>
              </a:rPr>
              <a:t>Based on what classes, properties etc. are present/missing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This mechanism is achieved via annotations such as: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@ConditionalOnClass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@ConditionalOnMissingClass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@ConditionalOnBean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@ConditionalOnMissingBean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etc.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+mj-lt"/>
              </a:rPr>
              <a:t>These annotations are defined in the following package:</a:t>
            </a:r>
          </a:p>
          <a:p>
            <a:pPr lvl="1"/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</a:rPr>
              <a:t>org.springframework.boot.autoconfigure.condition</a:t>
            </a:r>
            <a:endParaRPr lang="en-GB">
              <a:solidFill>
                <a:srgbClr val="333399"/>
              </a:solidFill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endParaRPr lang="en-GB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9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@ConditionalOnClass</a:t>
            </a:r>
          </a:p>
          <a:p>
            <a:pPr lvl="1"/>
            <a:r>
              <a:rPr lang="en-GB">
                <a:latin typeface="+mj-lt"/>
              </a:rPr>
              <a:t>Includes configuration if specified classes are on the classpath</a:t>
            </a:r>
          </a:p>
          <a:p>
            <a:pPr lvl="1">
              <a:tabLst>
                <a:tab pos="4935538" algn="l"/>
              </a:tabLst>
            </a:pPr>
            <a:r>
              <a:rPr lang="en-GB">
                <a:latin typeface="+mj-lt"/>
              </a:rPr>
              <a:t>Either specify an array of classes:	</a:t>
            </a:r>
            <a:r>
              <a:rPr lang="en-GB">
                <a:latin typeface="Lucida Console" panose="020B0609040504020204" pitchFamily="49" charset="0"/>
              </a:rPr>
              <a:t>value=Class[]</a:t>
            </a:r>
            <a:endParaRPr lang="en-GB">
              <a:latin typeface="+mj-lt"/>
            </a:endParaRPr>
          </a:p>
          <a:p>
            <a:pPr lvl="1">
              <a:tabLst>
                <a:tab pos="4935538" algn="l"/>
              </a:tabLst>
            </a:pPr>
            <a:r>
              <a:rPr lang="en-GB">
                <a:latin typeface="+mj-lt"/>
              </a:rPr>
              <a:t>Or specify an array of class names:	name=</a:t>
            </a:r>
            <a:r>
              <a:rPr lang="en-GB">
                <a:latin typeface="Lucida Console" panose="020B0609040504020204" pitchFamily="49" charset="0"/>
              </a:rPr>
              <a:t>String[]</a:t>
            </a:r>
          </a:p>
          <a:p>
            <a:pPr lvl="1">
              <a:tabLst>
                <a:tab pos="4935538" algn="l"/>
              </a:tabLst>
            </a:pPr>
            <a:endParaRPr lang="en-GB">
              <a:latin typeface="+mj-lt"/>
            </a:endParaRPr>
          </a:p>
          <a:p>
            <a:pPr>
              <a:tabLst>
                <a:tab pos="4935538" algn="l"/>
              </a:tabLst>
            </a:pPr>
            <a:r>
              <a:rPr lang="en-GB">
                <a:latin typeface="Lucida Console" panose="020B0609040504020204" pitchFamily="49" charset="0"/>
              </a:rPr>
              <a:t>@ConditionalOnMissingClass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Includes configuration if specified classes are not on the classpath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Specify an array of class names:	</a:t>
            </a:r>
            <a:r>
              <a:rPr lang="en-GB">
                <a:latin typeface="Lucida Console" panose="020B0609040504020204" pitchFamily="49" charset="0"/>
              </a:rPr>
              <a:t>value</a:t>
            </a:r>
            <a:r>
              <a:rPr lang="en-GB"/>
              <a:t>=</a:t>
            </a:r>
            <a:r>
              <a:rPr lang="en-GB">
                <a:latin typeface="Lucida Console" panose="020B0609040504020204" pitchFamily="49" charset="0"/>
              </a:rPr>
              <a:t>String[]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Class Conditions (1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3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You can annotate a configuration class</a:t>
            </a:r>
          </a:p>
          <a:p>
            <a:pPr lvl="1"/>
            <a:r>
              <a:rPr lang="en-GB">
                <a:latin typeface="+mj-lt"/>
              </a:rPr>
              <a:t>Applies to all bean methods in the configuration class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Class Conditions (2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22961" y="2057736"/>
            <a:ext cx="786384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org.springframework.boot.autoconfigure.condition.ConditionalOnClass;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org.springframework.boot.autoconfigure.condition.ConditionalOnMissingClass;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@ConditionalOnClass({ClassA.class, ClassB.class})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@ConditionalOnMissingClass({"ClassC", "ClassD"})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// Define beans…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74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You can annotate a bean method in a configuration class</a:t>
            </a:r>
          </a:p>
          <a:p>
            <a:pPr lvl="1"/>
            <a:r>
              <a:rPr lang="en-GB">
                <a:latin typeface="+mj-lt"/>
              </a:rPr>
              <a:t>Applies to just that bean definition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Class Conditions (3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22961" y="2051061"/>
            <a:ext cx="7863840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org.springframework.boot.autoconfigure.condition.ConditionalOnClass;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org.springframework.boot.autoconfigure.condition.ConditionalOnMissingClass;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    @ConditionalOnClass({ClassA.class, ClassB.class})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    @ConditionalOnMissingClass({"ClassC", "ClassD"})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 myBean() {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75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@ConditionalOnBean</a:t>
            </a:r>
          </a:p>
          <a:p>
            <a:pPr lvl="1"/>
            <a:r>
              <a:rPr lang="en-GB">
                <a:latin typeface="+mj-lt"/>
              </a:rPr>
              <a:t>Includes configuration if specified beans are present in app context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Specify an array of bean classes:	</a:t>
            </a:r>
            <a:r>
              <a:rPr lang="en-GB">
                <a:latin typeface="Lucida Console" panose="020B0609040504020204" pitchFamily="49" charset="0"/>
              </a:rPr>
              <a:t>value=Class[]</a:t>
            </a:r>
            <a:endParaRPr lang="en-GB"/>
          </a:p>
          <a:p>
            <a:pPr lvl="1">
              <a:tabLst>
                <a:tab pos="4935538" algn="l"/>
              </a:tabLst>
            </a:pPr>
            <a:r>
              <a:rPr lang="en-GB"/>
              <a:t>Or specify an array of bean types:	</a:t>
            </a:r>
            <a:r>
              <a:rPr lang="en-GB">
                <a:latin typeface="Lucida Console" panose="020B0609040504020204" pitchFamily="49" charset="0"/>
              </a:rPr>
              <a:t>type=String[]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Or specify an array of bean names:	</a:t>
            </a:r>
            <a:r>
              <a:rPr lang="en-GB">
                <a:latin typeface="Lucida Console" panose="020B0609040504020204" pitchFamily="49" charset="0"/>
              </a:rPr>
              <a:t>name=String[]</a:t>
            </a:r>
          </a:p>
          <a:p>
            <a:pPr lvl="1">
              <a:tabLst>
                <a:tab pos="4935538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Lucida Console" panose="020B0609040504020204" pitchFamily="49" charset="0"/>
              </a:rPr>
              <a:t>@ConditionalOnMissingBean</a:t>
            </a:r>
          </a:p>
          <a:p>
            <a:pPr lvl="1"/>
            <a:r>
              <a:rPr lang="en-GB"/>
              <a:t>Includes configuration if specified beans aren't present</a:t>
            </a:r>
          </a:p>
          <a:p>
            <a:pPr lvl="1"/>
            <a:r>
              <a:rPr lang="en-GB"/>
              <a:t>Set </a:t>
            </a:r>
            <a:r>
              <a:rPr lang="en-GB">
                <a:latin typeface="Lucida Console" panose="020B0609040504020204" pitchFamily="49" charset="0"/>
              </a:rPr>
              <a:t>value</a:t>
            </a:r>
            <a:r>
              <a:rPr lang="en-GB">
                <a:latin typeface="+mj-lt"/>
              </a:rPr>
              <a:t>, </a:t>
            </a:r>
            <a:r>
              <a:rPr lang="en-GB">
                <a:latin typeface="Lucida Console" panose="020B0609040504020204" pitchFamily="49" charset="0"/>
              </a:rPr>
              <a:t>type</a:t>
            </a:r>
            <a:r>
              <a:rPr lang="en-GB">
                <a:latin typeface="+mj-lt"/>
              </a:rPr>
              <a:t>, or </a:t>
            </a:r>
            <a:r>
              <a:rPr lang="en-GB">
                <a:latin typeface="Lucida Console" panose="020B0609040504020204" pitchFamily="49" charset="0"/>
              </a:rPr>
              <a:t>name</a:t>
            </a:r>
            <a:r>
              <a:rPr lang="en-GB">
                <a:latin typeface="+mj-lt"/>
              </a:rPr>
              <a:t> (as above)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/>
              <a:t>You can set a search strategy (i.e. bean factory context)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search=SearchStrategy.CURRENT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search=SearchStrategy.ANCESTORS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search=SearchStrategy.ALL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Bean Conditions (1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8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annotate a configuration class</a:t>
            </a:r>
          </a:p>
          <a:p>
            <a:pPr lvl="1"/>
            <a:r>
              <a:rPr lang="en-GB"/>
              <a:t>Applies to all bean methods in the configuration class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Bean Conditions (2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2961" y="2057736"/>
            <a:ext cx="786384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org.springframework.boot.autoconfigure.condition.ConditionalOnBean;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org.springframework.boot.autoconfigure.condition.ConditionalOnMissingBean;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@ConditionalOnBean({BeanClassA.class, BeanClassB.class})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@ConditionalOnMissingBean({BeanClassC.class, BeanClassD.class})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// Define beans…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8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annotate a bean method in a configuration class</a:t>
            </a:r>
          </a:p>
          <a:p>
            <a:pPr lvl="1"/>
            <a:r>
              <a:rPr lang="en-GB"/>
              <a:t>Applies to just that bean definition</a:t>
            </a:r>
          </a:p>
          <a:p>
            <a:pPr lvl="1"/>
            <a:r>
              <a:rPr lang="en-GB"/>
              <a:t>The bean class defaults to the return type of the bean method</a:t>
            </a:r>
          </a:p>
          <a:p>
            <a:pPr lvl="1"/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Bean Conditions (3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405129"/>
            <a:ext cx="7863840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org.springframework.boot.autoconfigure.condition.ConditionalOnBean;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org.springframework.boot.autoconfigure.condition.ConditionalOnMissingBean;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    @ConditionalOnBean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MyBeanA myBeanA() {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    @ConditionalOnMissingBean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MyBeanB myBeanB() {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048001" y="4021016"/>
            <a:ext cx="148883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384435" y="3763106"/>
            <a:ext cx="4454769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This condition matches if a bean of type </a:t>
            </a:r>
            <a:r>
              <a:rPr lang="en-GB" sz="1400">
                <a:solidFill>
                  <a:srgbClr val="FF0000"/>
                </a:solidFill>
                <a:latin typeface="Lucida Console" panose="020B0609040504020204" pitchFamily="49" charset="0"/>
              </a:rPr>
              <a:t>MyBeanA</a:t>
            </a:r>
            <a:r>
              <a:rPr lang="en-GB" sz="1400">
                <a:solidFill>
                  <a:srgbClr val="FF0000"/>
                </a:solidFill>
              </a:rPr>
              <a:t> </a:t>
            </a:r>
          </a:p>
          <a:p>
            <a:r>
              <a:rPr lang="en-GB" sz="1400">
                <a:solidFill>
                  <a:srgbClr val="FF0000"/>
                </a:solidFill>
              </a:rPr>
              <a:t>is already contained in the BeanFactory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681043" y="5122986"/>
            <a:ext cx="148883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84435" y="4865076"/>
            <a:ext cx="4454769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This condition matches if no bean of type </a:t>
            </a:r>
            <a:r>
              <a:rPr lang="en-GB" sz="1400">
                <a:solidFill>
                  <a:srgbClr val="FF0000"/>
                </a:solidFill>
                <a:latin typeface="Lucida Console" panose="020B0609040504020204" pitchFamily="49" charset="0"/>
              </a:rPr>
              <a:t>MyBeanB</a:t>
            </a:r>
            <a:r>
              <a:rPr lang="en-GB" sz="1400">
                <a:solidFill>
                  <a:srgbClr val="FF0000"/>
                </a:solidFill>
              </a:rPr>
              <a:t> </a:t>
            </a:r>
          </a:p>
          <a:p>
            <a:r>
              <a:rPr lang="en-GB" sz="1400">
                <a:solidFill>
                  <a:srgbClr val="FF0000"/>
                </a:solidFill>
              </a:rPr>
              <a:t>is already contained in the BeanFactory</a:t>
            </a:r>
          </a:p>
        </p:txBody>
      </p:sp>
    </p:spTree>
    <p:extLst>
      <p:ext uri="{BB962C8B-B14F-4D97-AF65-F5344CB8AC3E}">
        <p14:creationId xmlns:p14="http://schemas.microsoft.com/office/powerpoint/2010/main" val="302662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@ConditionalOnProperty</a:t>
            </a:r>
          </a:p>
          <a:p>
            <a:pPr lvl="1"/>
            <a:r>
              <a:rPr lang="en-GB">
                <a:latin typeface="+mj-lt"/>
              </a:rPr>
              <a:t>Includes configuration based on a Spring Environment property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Specify the name of the property, via </a:t>
            </a:r>
            <a:r>
              <a:rPr lang="en-GB">
                <a:latin typeface="Lucida Console" panose="020B0609040504020204" pitchFamily="49" charset="0"/>
              </a:rPr>
              <a:t>name</a:t>
            </a:r>
            <a:r>
              <a:rPr lang="en-GB"/>
              <a:t> and </a:t>
            </a:r>
            <a:r>
              <a:rPr lang="en-GB">
                <a:latin typeface="Lucida Console" panose="020B0609040504020204" pitchFamily="49" charset="0"/>
              </a:rPr>
              <a:t>prefix</a:t>
            </a:r>
          </a:p>
          <a:p>
            <a:pPr lvl="1">
              <a:tabLst>
                <a:tab pos="4935538" algn="l"/>
              </a:tabLst>
            </a:pPr>
            <a:endParaRPr lang="en-GB"/>
          </a:p>
          <a:p>
            <a:pPr>
              <a:tabLst>
                <a:tab pos="4935538" algn="l"/>
              </a:tabLst>
            </a:pPr>
            <a:r>
              <a:rPr lang="en-GB"/>
              <a:t>How matching works…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By default, condition matches if the property exists and isn't false</a:t>
            </a:r>
          </a:p>
          <a:p>
            <a:pPr lvl="1">
              <a:tabLst>
                <a:tab pos="5475288" algn="l"/>
              </a:tabLst>
            </a:pPr>
            <a:r>
              <a:rPr lang="en-GB"/>
              <a:t>To check against a particular value, use:	</a:t>
            </a:r>
            <a:r>
              <a:rPr lang="en-GB">
                <a:latin typeface="Lucida Console" panose="020B0609040504020204" pitchFamily="49" charset="0"/>
              </a:rPr>
              <a:t>havingValue</a:t>
            </a:r>
            <a:r>
              <a:rPr lang="en-GB"/>
              <a:t> </a:t>
            </a:r>
          </a:p>
          <a:p>
            <a:pPr lvl="1">
              <a:tabLst>
                <a:tab pos="5475288" algn="l"/>
              </a:tabLst>
            </a:pPr>
            <a:r>
              <a:rPr lang="en-GB"/>
              <a:t>To check if the property is missing, use:	</a:t>
            </a:r>
            <a:r>
              <a:rPr lang="en-GB">
                <a:latin typeface="Lucida Console" panose="020B0609040504020204" pitchFamily="49" charset="0"/>
              </a:rPr>
              <a:t>matchIfMissing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Property Conditions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/>
              <a:t>Introduction to auto-configuration</a:t>
            </a:r>
            <a:endParaRPr lang="en-GB" dirty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/>
              <a:t>Enabling auto-configuration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/>
              <a:t>Conditional definitions</a:t>
            </a:r>
            <a:endParaRPr lang="en-GB">
              <a:sym typeface="Wingdings" pitchFamily="2" charset="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8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example uses </a:t>
            </a:r>
            <a:r>
              <a:rPr lang="en-GB">
                <a:latin typeface="Lucida Console" panose="020B0609040504020204" pitchFamily="49" charset="0"/>
              </a:rPr>
              <a:t>@ConditionalOnProperty</a:t>
            </a:r>
            <a:r>
              <a:rPr lang="en-GB"/>
              <a:t> on bean methods (you can use on configuration classes too)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Property Conditions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057792"/>
            <a:ext cx="7863840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org.springframework.boot.autoconfigure.condition.ConditionalOnProperty;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@ConditionalOnProperty(name="prop1")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MyBeanA myBeanA() {…}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@ConditionalOnProperty(prefix="osl", name="prop2")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MyBeanB myBeanB() {…}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@ConditionalOnProperty(name="prop3", havingValue="42")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MyBeanC myBeanC() {…}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@ConditionalOnProperty(name="prop4", matchIfMissing=true)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MyBeanD myBeanD() {…}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618892" y="3508903"/>
            <a:ext cx="253446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967137" y="3341078"/>
            <a:ext cx="191086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Matches if "prop1" exists and is not false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5937739" y="4248094"/>
            <a:ext cx="148883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967137" y="4080268"/>
            <a:ext cx="191086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Matches if "osl.prop2" exists and is not false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6295295" y="4963201"/>
            <a:ext cx="148883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967137" y="4794740"/>
            <a:ext cx="191086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Matches if "prop3" exists and is "42"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576647" y="5708575"/>
            <a:ext cx="148883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967137" y="5540114"/>
            <a:ext cx="191086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Matches if "prop4" doesn't  exist</a:t>
            </a:r>
          </a:p>
        </p:txBody>
      </p:sp>
    </p:spTree>
    <p:extLst>
      <p:ext uri="{BB962C8B-B14F-4D97-AF65-F5344CB8AC3E}">
        <p14:creationId xmlns:p14="http://schemas.microsoft.com/office/powerpoint/2010/main" val="29384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@ConditionalOnExpression</a:t>
            </a:r>
          </a:p>
          <a:p>
            <a:pPr lvl="1"/>
            <a:r>
              <a:rPr lang="en-GB"/>
              <a:t>Includes configuration based if the specified SpEL expression evaluates to true</a:t>
            </a:r>
          </a:p>
          <a:p>
            <a:pPr lvl="1">
              <a:tabLst>
                <a:tab pos="4935538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pPr>
              <a:tabLst>
                <a:tab pos="4935538" algn="l"/>
              </a:tabLst>
            </a:pPr>
            <a:r>
              <a:rPr lang="en-GB">
                <a:latin typeface="+mj-lt"/>
              </a:rPr>
              <a:t>Example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SpEL Conditions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3271295"/>
            <a:ext cx="786384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org.springframework.boot.autoconfigure.condition.ConditionalOnExpression;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</a:t>
            </a:r>
            <a:r>
              <a:rPr lang="fr-FR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@ConditionalOnExpression("#{environment.acceptsProfiles('cloud')}")</a:t>
            </a:r>
            <a:endParaRPr lang="en-GB" sz="1200" b="1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MyBeanA myBeanA() {…}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91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@ConditionalOnResource</a:t>
            </a:r>
          </a:p>
          <a:p>
            <a:pPr lvl="1"/>
            <a:r>
              <a:rPr lang="en-GB">
                <a:latin typeface="+mj-lt"/>
              </a:rPr>
              <a:t>Includes configuration </a:t>
            </a:r>
            <a:r>
              <a:rPr lang="en-GB"/>
              <a:t>when specified resources are present</a:t>
            </a:r>
            <a:endParaRPr lang="en-GB">
              <a:latin typeface="Lucida Console" panose="020B0609040504020204" pitchFamily="49" charset="0"/>
            </a:endParaRPr>
          </a:p>
          <a:p>
            <a:pPr lvl="1">
              <a:tabLst>
                <a:tab pos="4935538" algn="l"/>
              </a:tabLst>
            </a:pPr>
            <a:r>
              <a:rPr lang="en-GB"/>
              <a:t>Specify resources via the </a:t>
            </a:r>
            <a:r>
              <a:rPr lang="en-GB">
                <a:latin typeface="Lucida Console" panose="020B0609040504020204" pitchFamily="49" charset="0"/>
              </a:rPr>
              <a:t>resources</a:t>
            </a:r>
            <a:r>
              <a:rPr lang="en-GB"/>
              <a:t> attribute</a:t>
            </a:r>
          </a:p>
          <a:p>
            <a:pPr lvl="1">
              <a:tabLst>
                <a:tab pos="4935538" algn="l"/>
              </a:tabLst>
            </a:pPr>
            <a:r>
              <a:rPr lang="en-GB"/>
              <a:t>Use the normal Spring conventions to specify resource names</a:t>
            </a:r>
          </a:p>
          <a:p>
            <a:pPr lvl="1">
              <a:tabLst>
                <a:tab pos="4935538" algn="l"/>
              </a:tabLst>
            </a:pPr>
            <a:endParaRPr lang="en-GB"/>
          </a:p>
          <a:p>
            <a:pPr>
              <a:tabLst>
                <a:tab pos="4935538" algn="l"/>
              </a:tabLst>
            </a:pPr>
            <a:r>
              <a:rPr lang="en-GB"/>
              <a:t>Example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Resource Conditions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3658154"/>
            <a:ext cx="786384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org.springframework.boot.autoconfigure.condition.ConditionalOnResource;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 {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@ConditionalOnResource(resources="file:/home/user/info.xml")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public MyBeanA myBeanA() {…}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90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@ConditionalOnWebApplication</a:t>
            </a:r>
          </a:p>
          <a:p>
            <a:pPr lvl="1"/>
            <a:r>
              <a:rPr lang="en-GB"/>
              <a:t>Includes configuration if application is a 'web application'</a:t>
            </a:r>
          </a:p>
          <a:p>
            <a:pPr lvl="1">
              <a:tabLst>
                <a:tab pos="4935538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Lucida Console" panose="020B0609040504020204" pitchFamily="49" charset="0"/>
              </a:rPr>
              <a:t>@ConditionalOnNotWebApplication</a:t>
            </a:r>
          </a:p>
          <a:p>
            <a:pPr lvl="1"/>
            <a:r>
              <a:rPr lang="en-GB"/>
              <a:t>Includes configuration if application is not a 'web application'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/>
              <a:t>Note: an application is a 'web application' if:</a:t>
            </a:r>
          </a:p>
          <a:p>
            <a:pPr lvl="1"/>
            <a:r>
              <a:rPr lang="en-GB"/>
              <a:t>It has a </a:t>
            </a:r>
            <a:r>
              <a:rPr lang="en-GB">
                <a:latin typeface="Lucida Console" panose="020B0609040504020204" pitchFamily="49" charset="0"/>
              </a:rPr>
              <a:t>WebApplicationContext</a:t>
            </a:r>
          </a:p>
          <a:p>
            <a:pPr lvl="1"/>
            <a:r>
              <a:rPr lang="en-GB"/>
              <a:t>It defines a session scope </a:t>
            </a:r>
          </a:p>
          <a:p>
            <a:pPr lvl="1"/>
            <a:r>
              <a:rPr lang="en-GB"/>
              <a:t>Or it has a </a:t>
            </a:r>
            <a:r>
              <a:rPr lang="en-GB">
                <a:latin typeface="Lucida Console" panose="020B0609040504020204" pitchFamily="49" charset="0"/>
              </a:rPr>
              <a:t>StandardServletEnvironment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Web Application Conditions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4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@AutoConfigureBefore</a:t>
            </a:r>
          </a:p>
          <a:p>
            <a:pPr lvl="1"/>
            <a:r>
              <a:rPr lang="en-GB"/>
              <a:t>Hints that this auto-configuration class should be applied before the other specified auto-configuration classes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>
                <a:latin typeface="Lucida Console" panose="020B0609040504020204" pitchFamily="49" charset="0"/>
              </a:rPr>
              <a:t>@AutoConfigureAfter</a:t>
            </a:r>
          </a:p>
          <a:p>
            <a:pPr lvl="1"/>
            <a:r>
              <a:rPr lang="en-GB"/>
              <a:t>Hints that this auto-configuration class should be applied after the other specified auto-configuration classes</a:t>
            </a:r>
            <a:br>
              <a:rPr lang="en-GB"/>
            </a:br>
            <a:endParaRPr lang="en-GB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Influencing Auto-Configuration Class Order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2961" y="2336471"/>
            <a:ext cx="786384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org.springframework.boot.autoconfigure.AutoConfigureBefore;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fr-FR" sz="1200" b="1">
                <a:solidFill>
                  <a:srgbClr val="FF0000"/>
                </a:solidFill>
                <a:latin typeface="Lucida Console" panose="020B0609040504020204" pitchFamily="49" charset="0"/>
              </a:rPr>
              <a:t>@AutoConfigureBefore({SomeAutoConfigurationB.class, SomeAutoConfigurationC.class})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SomeAutoConfigurationA { … }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5352713"/>
            <a:ext cx="786384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import org.springframework.boot.autoconfigure.AutoConfigureAfter;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fr-FR" sz="1200" b="1">
                <a:solidFill>
                  <a:srgbClr val="FF0000"/>
                </a:solidFill>
                <a:latin typeface="Lucida Console" panose="020B0609040504020204" pitchFamily="49" charset="0"/>
              </a:rPr>
              <a:t>@AutoConfigureAfter({SomeAutoConfigurationD.class, SomeAutoConfigurationE.class})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SomeAutoConfigurationF { … }</a:t>
            </a:r>
          </a:p>
        </p:txBody>
      </p:sp>
    </p:spTree>
    <p:extLst>
      <p:ext uri="{BB962C8B-B14F-4D97-AF65-F5344CB8AC3E}">
        <p14:creationId xmlns:p14="http://schemas.microsoft.com/office/powerpoint/2010/main" val="129922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You can see the actual source code for the standard Spring Boot auto-configuration classes</a:t>
            </a:r>
          </a:p>
          <a:p>
            <a:pPr lvl="1"/>
            <a:r>
              <a:rPr lang="en-GB">
                <a:latin typeface="+mj-lt"/>
              </a:rPr>
              <a:t>Gives </a:t>
            </a:r>
            <a:r>
              <a:rPr lang="en-GB"/>
              <a:t>good insight into how auto-configuration works in practice</a:t>
            </a:r>
          </a:p>
          <a:p>
            <a:pPr lvl="1"/>
            <a:r>
              <a:rPr lang="en-GB"/>
              <a:t>Also helps you understand the scope (and details) of Spring Boot</a:t>
            </a:r>
          </a:p>
          <a:p>
            <a:pPr lvl="1"/>
            <a:endParaRPr lang="en-GB"/>
          </a:p>
          <a:p>
            <a:r>
              <a:rPr lang="en-GB"/>
              <a:t>See here:</a:t>
            </a:r>
          </a:p>
          <a:p>
            <a:pPr lvl="1"/>
            <a:r>
              <a:rPr lang="en-GB"/>
              <a:t>https://github.com/spring-projects/spring-boot/tree/master/spring-boot-project/spring-boot-autoconfigure</a:t>
            </a:r>
          </a:p>
          <a:p>
            <a:pPr lvl="1"/>
            <a:r>
              <a:rPr lang="en-GB"/>
              <a:t>Drill into the </a:t>
            </a:r>
            <a:r>
              <a:rPr lang="en-GB">
                <a:latin typeface="Lucida Console" panose="020B0609040504020204" pitchFamily="49" charset="0"/>
              </a:rPr>
              <a:t>src</a:t>
            </a:r>
            <a:r>
              <a:rPr lang="en-GB"/>
              <a:t> folder for a feast of auto-configuration examples!</a:t>
            </a:r>
          </a:p>
          <a:p>
            <a:endParaRPr lang="en-GB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Examples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52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705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What is auto-configuration?</a:t>
            </a:r>
          </a:p>
          <a:p>
            <a:pPr eaLnBrk="1" hangingPunct="1"/>
            <a:r>
              <a:rPr lang="en-GB">
                <a:sym typeface="Wingdings" pitchFamily="2" charset="2"/>
              </a:rPr>
              <a:t>What is an auto-configuration class?</a:t>
            </a:r>
          </a:p>
          <a:p>
            <a:pPr eaLnBrk="1" hangingPunct="1"/>
            <a:r>
              <a:rPr lang="en-GB">
                <a:sym typeface="Wingdings" pitchFamily="2" charset="2"/>
              </a:rPr>
              <a:t>Standard auto-configuration classes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Itemizing the auto-configuration classes 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1. Introduction to Auto-Configuration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0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Auto-configuration is a vital feature of Spring Boot</a:t>
            </a:r>
          </a:p>
          <a:p>
            <a:pPr lvl="1"/>
            <a:r>
              <a:rPr lang="en-GB"/>
              <a:t>It enables a Spring Boot application to be automatically configured, based on dependencies present on the classpath</a:t>
            </a:r>
          </a:p>
          <a:p>
            <a:pPr lvl="1"/>
            <a:endParaRPr lang="en-GB"/>
          </a:p>
          <a:p>
            <a:r>
              <a:rPr lang="en-GB"/>
              <a:t>This is how it works:</a:t>
            </a:r>
          </a:p>
          <a:p>
            <a:pPr lvl="1"/>
            <a:r>
              <a:rPr lang="en-GB"/>
              <a:t>Spring Boot defines about 100 "auto-configuration" classes</a:t>
            </a:r>
          </a:p>
          <a:p>
            <a:pPr lvl="1"/>
            <a:r>
              <a:rPr lang="en-GB"/>
              <a:t>These auto-configuration classes define lots of useful beans, </a:t>
            </a:r>
            <a:br>
              <a:rPr lang="en-GB"/>
            </a:br>
            <a:r>
              <a:rPr lang="en-GB"/>
              <a:t>e.g. data sources, transaction managers, servlet dispatchers, etc.</a:t>
            </a:r>
          </a:p>
          <a:p>
            <a:pPr lvl="1"/>
            <a:r>
              <a:rPr lang="en-GB"/>
              <a:t>This means you don't need to define these beans yourself</a:t>
            </a:r>
          </a:p>
          <a:p>
            <a:pPr lvl="1"/>
            <a:endParaRPr lang="en-GB"/>
          </a:p>
          <a:p>
            <a:r>
              <a:rPr lang="en-GB"/>
              <a:t>Goal of auto-configuration:</a:t>
            </a:r>
          </a:p>
          <a:p>
            <a:pPr lvl="1"/>
            <a:r>
              <a:rPr lang="en-GB"/>
              <a:t>Simplify application development, by minimizing the amount of configuration you need to write yourself for technical beans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What is Auto-Configuration?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A Spring Boot auto-configuration class is actually just a configuration class</a:t>
            </a:r>
          </a:p>
          <a:p>
            <a:pPr lvl="1"/>
            <a:r>
              <a:rPr lang="en-GB"/>
              <a:t>It's a class annotated with </a:t>
            </a:r>
            <a:r>
              <a:rPr lang="en-GB">
                <a:latin typeface="Lucida Console" panose="020B0609040504020204" pitchFamily="49" charset="0"/>
              </a:rPr>
              <a:t>@Configuration</a:t>
            </a:r>
          </a:p>
          <a:p>
            <a:pPr lvl="1"/>
            <a:r>
              <a:rPr lang="en-GB"/>
              <a:t>It has methods annotated with </a:t>
            </a:r>
            <a:r>
              <a:rPr lang="en-GB">
                <a:latin typeface="Lucida Console" panose="020B0609040504020204" pitchFamily="49" charset="0"/>
              </a:rPr>
              <a:t>@Bean</a:t>
            </a:r>
          </a:p>
          <a:p>
            <a:pPr lvl="1"/>
            <a:endParaRPr lang="en-GB"/>
          </a:p>
          <a:p>
            <a:r>
              <a:rPr lang="en-GB"/>
              <a:t>What makes auto-configuration smart is its ability to define beans </a:t>
            </a:r>
            <a:r>
              <a:rPr lang="en-GB" u="sng"/>
              <a:t>conditionally</a:t>
            </a:r>
          </a:p>
          <a:p>
            <a:pPr lvl="1"/>
            <a:r>
              <a:rPr lang="en-GB"/>
              <a:t>E.g. based on what classes are on the classpath</a:t>
            </a:r>
          </a:p>
          <a:p>
            <a:pPr lvl="1"/>
            <a:r>
              <a:rPr lang="en-GB"/>
              <a:t>E.g. based on what beans are defined in the application context</a:t>
            </a:r>
          </a:p>
          <a:p>
            <a:pPr lvl="1"/>
            <a:r>
              <a:rPr lang="en-GB"/>
              <a:t>E.g. based on application properties</a:t>
            </a:r>
          </a:p>
          <a:p>
            <a:pPr lvl="1"/>
            <a:endParaRPr lang="en-GB"/>
          </a:p>
          <a:p>
            <a:r>
              <a:rPr lang="en-GB"/>
              <a:t>This allows you to control what beans are auto-created</a:t>
            </a:r>
          </a:p>
          <a:p>
            <a:pPr lvl="1"/>
            <a:r>
              <a:rPr lang="en-GB"/>
              <a:t>E.g. by adding/removing Spring Boot modules to your POM</a:t>
            </a:r>
          </a:p>
          <a:p>
            <a:pPr lvl="1"/>
            <a:r>
              <a:rPr lang="en-GB"/>
              <a:t>E.g. by defining your own beans instead of auto-configured ones</a:t>
            </a:r>
            <a:endParaRPr lang="en-GB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What is an Auto-Configuration Class?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All the standard auto-configuration classes in Spring Boot are located in the following JAR: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spring-boot-autoconfigure-2.1.3.RELEASE.jar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+mj-lt"/>
              </a:rPr>
              <a:t>The auto-configuration classes are in packages such as: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org.springframework.boot.autoconfigure.xxx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For example: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o.s.b.a.data.jpa.JpaRepositoriesAutoConfiguration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o.s.b.a.mongo.MongoAutoConfiguration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o.s.b.a.web.WebMvcAutoConfiguration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o.s.b.a.cloud.CloudAutoConfiguration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Etc.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Standard Auto-Configuration Classes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As mentioned on the previous slide, all the standard Spring Boot auto-configuration classes are defined in this JAR:</a:t>
            </a:r>
            <a:endParaRPr lang="en-GB">
              <a:latin typeface="+mj-lt"/>
            </a:endParaRPr>
          </a:p>
          <a:p>
            <a:pPr lvl="1"/>
            <a:r>
              <a:rPr lang="en-GB">
                <a:latin typeface="Lucida Console" panose="020B0609040504020204" pitchFamily="49" charset="0"/>
              </a:rPr>
              <a:t>spring-boot-autoconfigure-2.1.3.RELEASE.jar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Importantly, this JAR also specifies an itemized list of all the auto-configuration classes contained in the JAR</a:t>
            </a:r>
          </a:p>
          <a:p>
            <a:pPr lvl="2"/>
            <a:endParaRPr lang="en-GB">
              <a:latin typeface="+mj-lt"/>
            </a:endParaRPr>
          </a:p>
          <a:p>
            <a:pPr lvl="1"/>
            <a:r>
              <a:rPr lang="en-GB">
                <a:latin typeface="+mj-lt"/>
              </a:rPr>
              <a:t>The list is defined in the following file:</a:t>
            </a:r>
          </a:p>
          <a:p>
            <a:pPr lvl="2"/>
            <a:endParaRPr lang="en-GB">
              <a:latin typeface="+mj-lt"/>
            </a:endParaRPr>
          </a:p>
          <a:p>
            <a:pPr lvl="2"/>
            <a:endParaRPr lang="en-GB">
              <a:latin typeface="+mj-lt"/>
            </a:endParaRPr>
          </a:p>
          <a:p>
            <a:pPr lvl="1"/>
            <a:r>
              <a:rPr lang="en-GB">
                <a:latin typeface="+mj-lt"/>
              </a:rPr>
              <a:t>… in the following property: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Itemizing the Auto-Configuration Classes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149291" y="5243119"/>
            <a:ext cx="684354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GB" sz="1400">
                <a:solidFill>
                  <a:srgbClr val="FF0000"/>
                </a:solidFill>
                <a:latin typeface="Lucida Console" panose="020B0609040504020204" pitchFamily="49" charset="0"/>
              </a:rPr>
              <a:t>org.springframework.boot.autoconfigure.EnableAutoConfiguration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291" y="4279783"/>
            <a:ext cx="6843540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pPr marL="0" lvl="1"/>
            <a:r>
              <a:rPr lang="en-GB" sz="1400">
                <a:solidFill>
                  <a:srgbClr val="FF0000"/>
                </a:solidFill>
                <a:latin typeface="Lucida Console" panose="020B0609040504020204" pitchFamily="49" charset="0"/>
              </a:rPr>
              <a:t>META-INF/spring.factories</a:t>
            </a:r>
          </a:p>
        </p:txBody>
      </p:sp>
    </p:spTree>
    <p:extLst>
      <p:ext uri="{BB962C8B-B14F-4D97-AF65-F5344CB8AC3E}">
        <p14:creationId xmlns:p14="http://schemas.microsoft.com/office/powerpoint/2010/main" val="414865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Enabling auto-configuration in your app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Excluding specific auto-configurations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2. </a:t>
            </a:r>
            <a:r>
              <a:rPr lang="en-GB" sz="3400">
                <a:sym typeface="Wingdings" pitchFamily="2" charset="2"/>
              </a:rPr>
              <a:t>Enabling Auto-Configuration 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5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When you define your Spring Boot application class, it automatically enables auto-configuration</a:t>
            </a: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endParaRPr lang="en-GB">
              <a:latin typeface="+mj-lt"/>
            </a:endParaRPr>
          </a:p>
          <a:p>
            <a:r>
              <a:rPr lang="en-GB"/>
              <a:t>This is because of the </a:t>
            </a:r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annotation on your Spring Boot app class…</a:t>
            </a:r>
          </a:p>
          <a:p>
            <a:pPr lvl="1"/>
            <a:r>
              <a:rPr lang="en-GB"/>
              <a:t>It incorporates </a:t>
            </a:r>
            <a:r>
              <a:rPr lang="en-GB">
                <a:latin typeface="Lucida Console" panose="020B0609040504020204" pitchFamily="49" charset="0"/>
              </a:rPr>
              <a:t>@EnableAutoConfiguration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Enabling Auto-Configuration in Your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2043411"/>
            <a:ext cx="7863840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SpringBootApplication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2961" y="5314028"/>
            <a:ext cx="7863840" cy="462307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@EnableAutoConfiguration </a:t>
            </a: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…</a:t>
            </a:r>
            <a:endParaRPr lang="en-GB" sz="1200" b="1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public @interface SpringBootApplication { … }</a:t>
            </a:r>
          </a:p>
        </p:txBody>
      </p:sp>
    </p:spTree>
    <p:extLst>
      <p:ext uri="{BB962C8B-B14F-4D97-AF65-F5344CB8AC3E}">
        <p14:creationId xmlns:p14="http://schemas.microsoft.com/office/powerpoint/2010/main" val="3898384654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1</TotalTime>
  <Words>1928</Words>
  <Application>Microsoft Macintosh PowerPoint</Application>
  <PresentationFormat>On-screen Show (4:3)</PresentationFormat>
  <Paragraphs>395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Lucida Console</vt:lpstr>
      <vt:lpstr>Tahoma</vt:lpstr>
      <vt:lpstr>Wingdings</vt:lpstr>
      <vt:lpstr>2_Blends</vt:lpstr>
      <vt:lpstr>Spring Boot Auto-Configuration</vt:lpstr>
      <vt:lpstr>Contents</vt:lpstr>
      <vt:lpstr>1. Introduction to Auto-Configuration</vt:lpstr>
      <vt:lpstr>What is Auto-Configuration?</vt:lpstr>
      <vt:lpstr>What is an Auto-Configuration Class?</vt:lpstr>
      <vt:lpstr>Standard Auto-Configuration Classes</vt:lpstr>
      <vt:lpstr>Itemizing the Auto-Configuration Classes</vt:lpstr>
      <vt:lpstr>2. Enabling Auto-Configuration </vt:lpstr>
      <vt:lpstr>Enabling Auto-Configuration in Your App</vt:lpstr>
      <vt:lpstr>Excluding Specific Auto-Configurations</vt:lpstr>
      <vt:lpstr>3. Conditional Definitions</vt:lpstr>
      <vt:lpstr>Overview</vt:lpstr>
      <vt:lpstr>Class Conditions (1 of 3)</vt:lpstr>
      <vt:lpstr>Class Conditions (2 of 3)</vt:lpstr>
      <vt:lpstr>Class Conditions (3 of 3)</vt:lpstr>
      <vt:lpstr>Bean Conditions (1 of 3)</vt:lpstr>
      <vt:lpstr>Bean Conditions (2 of 3)</vt:lpstr>
      <vt:lpstr>Bean Conditions (3 of 3)</vt:lpstr>
      <vt:lpstr>Property Conditions (1 of 2)</vt:lpstr>
      <vt:lpstr>Property Conditions (2 of 2)</vt:lpstr>
      <vt:lpstr>SpEL Conditions</vt:lpstr>
      <vt:lpstr>Resource Conditions</vt:lpstr>
      <vt:lpstr>Web Application Conditions</vt:lpstr>
      <vt:lpstr>Influencing Auto-Configuration Class Order</vt:lpstr>
      <vt:lpstr>Examples</vt:lpstr>
      <vt:lpstr>Any Questions?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Auto-Configuration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2020-01-19T20:19:51Z</dcterms:created>
  <dcterms:modified xsi:type="dcterms:W3CDTF">2020-01-19T20:21:02Z</dcterms:modified>
  <cp:category/>
</cp:coreProperties>
</file>