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29"/>
  </p:notesMasterIdLst>
  <p:handoutMasterIdLst>
    <p:handoutMasterId r:id="rId30"/>
  </p:handoutMasterIdLst>
  <p:sldIdLst>
    <p:sldId id="256" r:id="rId2"/>
    <p:sldId id="497" r:id="rId3"/>
    <p:sldId id="499" r:id="rId4"/>
    <p:sldId id="500" r:id="rId5"/>
    <p:sldId id="520" r:id="rId6"/>
    <p:sldId id="521" r:id="rId7"/>
    <p:sldId id="522" r:id="rId8"/>
    <p:sldId id="501" r:id="rId9"/>
    <p:sldId id="523" r:id="rId10"/>
    <p:sldId id="524" r:id="rId11"/>
    <p:sldId id="525" r:id="rId12"/>
    <p:sldId id="526" r:id="rId13"/>
    <p:sldId id="527" r:id="rId14"/>
    <p:sldId id="528" r:id="rId15"/>
    <p:sldId id="529" r:id="rId16"/>
    <p:sldId id="530" r:id="rId17"/>
    <p:sldId id="531" r:id="rId18"/>
    <p:sldId id="532" r:id="rId19"/>
    <p:sldId id="533" r:id="rId20"/>
    <p:sldId id="503" r:id="rId21"/>
    <p:sldId id="502" r:id="rId22"/>
    <p:sldId id="536" r:id="rId23"/>
    <p:sldId id="534" r:id="rId24"/>
    <p:sldId id="535" r:id="rId25"/>
    <p:sldId id="537" r:id="rId26"/>
    <p:sldId id="518" r:id="rId27"/>
    <p:sldId id="498" r:id="rId28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37">
          <p15:clr>
            <a:srgbClr val="A4A3A4"/>
          </p15:clr>
        </p15:guide>
        <p15:guide id="2" pos="21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F29"/>
    <a:srgbClr val="5D8D04"/>
    <a:srgbClr val="70B1E8"/>
    <a:srgbClr val="9BFDDF"/>
    <a:srgbClr val="FE7C6E"/>
    <a:srgbClr val="F7FC9C"/>
    <a:srgbClr val="F2CAE5"/>
    <a:srgbClr val="ECB4D9"/>
    <a:srgbClr val="FFB9BB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06" autoAdjust="0"/>
    <p:restoredTop sz="94648" autoAdjust="0"/>
  </p:normalViewPr>
  <p:slideViewPr>
    <p:cSldViewPr snapToGrid="0" showGuides="1">
      <p:cViewPr varScale="1">
        <p:scale>
          <a:sx n="97" d="100"/>
          <a:sy n="97" d="100"/>
        </p:scale>
        <p:origin x="1688" y="184"/>
      </p:cViewPr>
      <p:guideLst>
        <p:guide orient="horz" pos="1937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-3062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3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4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5" name="Rectangle 9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45" tIns="47723" rIns="95445" bIns="47723" anchor="b"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1000">
                <a:latin typeface="Tahoma" pitchFamily="34" charset="0"/>
              </a:rPr>
              <a:t>© Olsen Software, 2015</a:t>
            </a:r>
            <a:endParaRPr lang="en-GB" altLang="en-US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3997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2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3" name="Rectangle 10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45" tIns="47723" rIns="95445" bIns="47723" anchor="b"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1000">
                <a:latin typeface="Tahoma" pitchFamily="34" charset="0"/>
              </a:rPr>
              <a:t>© Olsen Software, 2015</a:t>
            </a:r>
            <a:endParaRPr lang="en-GB" altLang="en-US" sz="1000" dirty="0">
              <a:latin typeface="Tahoma" pitchFamily="34" charset="0"/>
            </a:endParaRPr>
          </a:p>
        </p:txBody>
      </p:sp>
      <p:sp>
        <p:nvSpPr>
          <p:cNvPr id="9224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968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altLang="en-US" sz="1000" dirty="0">
                <a:solidFill>
                  <a:schemeClr val="tx2"/>
                </a:solidFill>
                <a:latin typeface="Tahoma" pitchFamily="34" charset="0"/>
              </a:rPr>
              <a:t>Hibernate Development</a:t>
            </a: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16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altLang="en-US" sz="1000" dirty="0">
                <a:solidFill>
                  <a:schemeClr val="tx2"/>
                </a:solidFill>
                <a:latin typeface="Tahoma" pitchFamily="34" charset="0"/>
              </a:rPr>
              <a:t>Hibernate Development</a:t>
            </a: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6499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altLang="en-US" sz="1000" dirty="0">
                <a:solidFill>
                  <a:schemeClr val="tx2"/>
                </a:solidFill>
                <a:latin typeface="Tahoma" pitchFamily="34" charset="0"/>
              </a:rPr>
              <a:t>Hibernate Development</a:t>
            </a: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29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altLang="en-US" sz="1000" dirty="0">
                <a:solidFill>
                  <a:schemeClr val="tx2"/>
                </a:solidFill>
                <a:latin typeface="Tahoma" pitchFamily="34" charset="0"/>
              </a:rPr>
              <a:t>Hibernate Development</a:t>
            </a: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417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altLang="en-US" sz="1000" dirty="0">
                <a:solidFill>
                  <a:schemeClr val="tx2"/>
                </a:solidFill>
                <a:latin typeface="Tahoma" pitchFamily="34" charset="0"/>
              </a:rPr>
              <a:t>Hibernate Development</a:t>
            </a: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3382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altLang="en-US" sz="1000" dirty="0">
                <a:solidFill>
                  <a:schemeClr val="tx2"/>
                </a:solidFill>
                <a:latin typeface="Tahoma" pitchFamily="34" charset="0"/>
              </a:rPr>
              <a:t>Hibernate Development</a:t>
            </a: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9546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altLang="en-US" sz="1000" dirty="0">
                <a:solidFill>
                  <a:schemeClr val="tx2"/>
                </a:solidFill>
                <a:latin typeface="Tahoma" pitchFamily="34" charset="0"/>
              </a:rPr>
              <a:t>Hibernate Development</a:t>
            </a: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645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altLang="en-US" sz="1000" dirty="0">
                <a:solidFill>
                  <a:schemeClr val="tx2"/>
                </a:solidFill>
                <a:latin typeface="Tahoma" pitchFamily="34" charset="0"/>
              </a:rPr>
              <a:t>Hibernate Development</a:t>
            </a: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566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altLang="en-US" sz="1000" dirty="0">
                <a:solidFill>
                  <a:schemeClr val="tx2"/>
                </a:solidFill>
                <a:latin typeface="Tahoma" pitchFamily="34" charset="0"/>
              </a:rPr>
              <a:t>Hibernate Development</a:t>
            </a: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3883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altLang="en-US" sz="1000" dirty="0">
                <a:solidFill>
                  <a:schemeClr val="tx2"/>
                </a:solidFill>
                <a:latin typeface="Tahoma" pitchFamily="34" charset="0"/>
              </a:rPr>
              <a:t>Hibernate Development</a:t>
            </a: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2137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altLang="en-US" sz="1000" dirty="0">
                <a:solidFill>
                  <a:schemeClr val="tx2"/>
                </a:solidFill>
                <a:latin typeface="Tahoma" pitchFamily="34" charset="0"/>
              </a:rPr>
              <a:t>Hibernate Development</a:t>
            </a: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1919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altLang="en-US" sz="1000" dirty="0">
                <a:solidFill>
                  <a:schemeClr val="tx2"/>
                </a:solidFill>
                <a:latin typeface="Tahoma" pitchFamily="34" charset="0"/>
              </a:rPr>
              <a:t>Hibernate Development</a:t>
            </a: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8180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altLang="en-US" sz="1000" dirty="0">
                <a:solidFill>
                  <a:schemeClr val="tx2"/>
                </a:solidFill>
                <a:latin typeface="Tahoma" pitchFamily="34" charset="0"/>
              </a:rPr>
              <a:t>Hibernate Development</a:t>
            </a: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6845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altLang="en-US" sz="1000" dirty="0">
                <a:solidFill>
                  <a:schemeClr val="tx2"/>
                </a:solidFill>
                <a:latin typeface="Tahoma" pitchFamily="34" charset="0"/>
              </a:rPr>
              <a:t>Hibernate Development</a:t>
            </a: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41626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altLang="en-US" sz="1000" dirty="0">
                <a:solidFill>
                  <a:schemeClr val="tx2"/>
                </a:solidFill>
                <a:latin typeface="Tahoma" pitchFamily="34" charset="0"/>
              </a:rPr>
              <a:t>Hibernate Development</a:t>
            </a: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991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altLang="en-US" sz="1000" dirty="0">
                <a:solidFill>
                  <a:schemeClr val="tx2"/>
                </a:solidFill>
                <a:latin typeface="Tahoma" pitchFamily="34" charset="0"/>
              </a:rPr>
              <a:t>Hibernate Development</a:t>
            </a: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3612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altLang="en-US" sz="1000" dirty="0">
                <a:solidFill>
                  <a:schemeClr val="tx2"/>
                </a:solidFill>
                <a:latin typeface="Tahoma" pitchFamily="34" charset="0"/>
              </a:rPr>
              <a:t>Hibernate Development</a:t>
            </a: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1342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altLang="en-US" sz="1000" dirty="0">
                <a:solidFill>
                  <a:schemeClr val="tx2"/>
                </a:solidFill>
                <a:latin typeface="Tahoma" pitchFamily="34" charset="0"/>
              </a:rPr>
              <a:t>Hibernate Development</a:t>
            </a: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2922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Mapping Hierarchies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375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altLang="en-US" sz="1000" dirty="0">
                <a:solidFill>
                  <a:schemeClr val="tx2"/>
                </a:solidFill>
                <a:latin typeface="Tahoma" pitchFamily="34" charset="0"/>
              </a:rPr>
              <a:t>Hibernate Development</a:t>
            </a: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9994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altLang="en-US" sz="1000" dirty="0">
                <a:solidFill>
                  <a:schemeClr val="tx2"/>
                </a:solidFill>
                <a:latin typeface="Tahoma" pitchFamily="34" charset="0"/>
              </a:rPr>
              <a:t>Hibernate Development</a:t>
            </a: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61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altLang="en-US" sz="1000" dirty="0">
                <a:solidFill>
                  <a:schemeClr val="tx2"/>
                </a:solidFill>
                <a:latin typeface="Tahoma" pitchFamily="34" charset="0"/>
              </a:rPr>
              <a:t>Hibernate Development</a:t>
            </a: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66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altLang="en-US" sz="1000" dirty="0">
                <a:solidFill>
                  <a:schemeClr val="tx2"/>
                </a:solidFill>
                <a:latin typeface="Tahoma" pitchFamily="34" charset="0"/>
              </a:rPr>
              <a:t>Hibernate Development</a:t>
            </a: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1277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altLang="en-US" sz="1000" dirty="0">
                <a:solidFill>
                  <a:schemeClr val="tx2"/>
                </a:solidFill>
                <a:latin typeface="Tahoma" pitchFamily="34" charset="0"/>
              </a:rPr>
              <a:t>Hibernate Development</a:t>
            </a: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500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altLang="en-US" sz="1000" dirty="0">
                <a:solidFill>
                  <a:schemeClr val="tx2"/>
                </a:solidFill>
                <a:latin typeface="Tahoma" pitchFamily="34" charset="0"/>
              </a:rPr>
              <a:t>Hibernate Development</a:t>
            </a: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963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>
              <a:defRPr/>
            </a:pPr>
            <a:r>
              <a:rPr lang="en-GB" altLang="en-US" sz="1000" dirty="0">
                <a:solidFill>
                  <a:schemeClr val="tx2"/>
                </a:solidFill>
                <a:latin typeface="Tahoma" pitchFamily="34" charset="0"/>
              </a:rPr>
              <a:t>Hibernate Development</a:t>
            </a: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29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chemeClr val="tx1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chemeClr val="tx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644379" y="6346483"/>
            <a:ext cx="479139" cy="457200"/>
          </a:xfrm>
          <a:ln/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39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rgbClr val="EB7F2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Newsoft Logo(PNG)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533" y="5520267"/>
            <a:ext cx="6107227" cy="80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3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75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dirty="0"/>
              <a:t>Microservices Fundamentals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02267"/>
            <a:ext cx="8486775" cy="4930246"/>
          </a:xfrm>
        </p:spPr>
        <p:txBody>
          <a:bodyPr/>
          <a:lstStyle/>
          <a:p>
            <a:pPr marL="457200" indent="-457200" eaLnBrk="1" hangingPunct="1"/>
            <a:r>
              <a:rPr lang="en-GB" altLang="en-US" dirty="0"/>
              <a:t>Service Oriented Architecture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400" dirty="0"/>
              <a:t>How did we get here (cont)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DBFC436-D98F-45FA-B1C5-F934CB6AE8C7}" type="slidenum">
              <a:rPr lang="en-GB"/>
              <a:pPr>
                <a:defRPr/>
              </a:pPr>
              <a:t>10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875367"/>
            <a:ext cx="86868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9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02267"/>
            <a:ext cx="8486775" cy="4930246"/>
          </a:xfrm>
        </p:spPr>
        <p:txBody>
          <a:bodyPr/>
          <a:lstStyle/>
          <a:p>
            <a:pPr marL="457200" indent="-457200" eaLnBrk="1" hangingPunct="1"/>
            <a:r>
              <a:rPr lang="en-GB" altLang="en-US" dirty="0"/>
              <a:t>Lets list some Pros for this architecture</a:t>
            </a:r>
          </a:p>
          <a:p>
            <a:pPr marL="857250" lvl="1" indent="-457200" eaLnBrk="1" hangingPunct="1"/>
            <a:r>
              <a:rPr lang="en-GB" altLang="en-US" dirty="0"/>
              <a:t>What was easy</a:t>
            </a:r>
          </a:p>
          <a:p>
            <a:pPr marL="857250" lvl="1" indent="-457200" eaLnBrk="1" hangingPunct="1"/>
            <a:r>
              <a:rPr lang="en-GB" altLang="en-US" dirty="0"/>
              <a:t>Why did we do it this way?</a:t>
            </a:r>
          </a:p>
          <a:p>
            <a:pPr marL="457200" indent="-457200" eaLnBrk="1" hangingPunct="1"/>
            <a:endParaRPr lang="en-GB" alt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400" dirty="0"/>
              <a:t>How did we get here (cont)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DBFC436-D98F-45FA-B1C5-F934CB6AE8C7}" type="slidenum">
              <a:rPr lang="en-GB"/>
              <a:pPr>
                <a:defRPr/>
              </a:pPr>
              <a:t>11</a:t>
            </a:fld>
            <a:endParaRPr lang="en-GB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592667" y="4431596"/>
            <a:ext cx="1930399" cy="1892475"/>
            <a:chOff x="1332" y="995"/>
            <a:chExt cx="2685" cy="2633"/>
          </a:xfrm>
        </p:grpSpPr>
        <p:sp>
          <p:nvSpPr>
            <p:cNvPr id="6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rcRect r="54373"/>
          <a:stretch>
            <a:fillRect/>
          </a:stretch>
        </p:blipFill>
        <p:spPr>
          <a:xfrm>
            <a:off x="5706533" y="1940644"/>
            <a:ext cx="2032000" cy="200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9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02267"/>
            <a:ext cx="8486775" cy="4930246"/>
          </a:xfrm>
        </p:spPr>
        <p:txBody>
          <a:bodyPr/>
          <a:lstStyle/>
          <a:p>
            <a:pPr marL="457200" indent="-457200" eaLnBrk="1" hangingPunct="1"/>
            <a:r>
              <a:rPr lang="en-GB" altLang="en-US" dirty="0"/>
              <a:t>Lets list some Pros for this architecture</a:t>
            </a:r>
          </a:p>
          <a:p>
            <a:pPr marL="457200" indent="-457200" eaLnBrk="1" hangingPunct="1"/>
            <a:endParaRPr lang="en-GB" alt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400" dirty="0"/>
              <a:t>How did we get here (cont)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DBFC436-D98F-45FA-B1C5-F934CB6AE8C7}" type="slidenum">
              <a:rPr lang="en-GB"/>
              <a:pPr>
                <a:defRPr/>
              </a:pPr>
              <a:t>12</a:t>
            </a:fld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 r="54373"/>
          <a:stretch>
            <a:fillRect/>
          </a:stretch>
        </p:blipFill>
        <p:spPr>
          <a:xfrm>
            <a:off x="5706533" y="1940644"/>
            <a:ext cx="2032000" cy="2007771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38667" y="1927754"/>
            <a:ext cx="5350933" cy="4489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§"/>
              <a:tabLst/>
              <a:defRPr/>
            </a:pP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Smaller deployable </a:t>
            </a:r>
            <a:r>
              <a:rPr kumimoji="0" lang="en-GB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artifacts</a:t>
            </a:r>
            <a:endParaRPr kumimoji="0" lang="en-GB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§"/>
              <a:tabLst/>
              <a:defRPr/>
            </a:pP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Standardized communication</a:t>
            </a:r>
            <a:r>
              <a:rPr kumimoji="0" lang="en-GB" alt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between processes</a:t>
            </a: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§"/>
              <a:tabLst/>
              <a:defRPr/>
            </a:pP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Simpler to integrate legacy systems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§"/>
              <a:tabLst/>
              <a:defRPr/>
            </a:pP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§"/>
              <a:tabLst/>
              <a:defRPr/>
            </a:pPr>
            <a:endParaRPr kumimoji="0" lang="en-GB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809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02267"/>
            <a:ext cx="8486775" cy="4930246"/>
          </a:xfrm>
        </p:spPr>
        <p:txBody>
          <a:bodyPr/>
          <a:lstStyle/>
          <a:p>
            <a:pPr marL="457200" indent="-457200" eaLnBrk="1" hangingPunct="1"/>
            <a:r>
              <a:rPr lang="en-GB" altLang="en-US" dirty="0"/>
              <a:t>Now Lets list some Cons for this architecture</a:t>
            </a:r>
          </a:p>
          <a:p>
            <a:pPr marL="857250" lvl="1" indent="-457200" eaLnBrk="1" hangingPunct="1"/>
            <a:r>
              <a:rPr lang="en-GB" altLang="en-US" dirty="0"/>
              <a:t>What was difficult?</a:t>
            </a:r>
          </a:p>
          <a:p>
            <a:pPr marL="857250" lvl="1" indent="-457200" eaLnBrk="1" hangingPunct="1"/>
            <a:r>
              <a:rPr lang="en-GB" altLang="en-US" dirty="0"/>
              <a:t>Why did we change from this architecture?</a:t>
            </a:r>
          </a:p>
          <a:p>
            <a:pPr marL="457200" indent="-457200" eaLnBrk="1" hangingPunct="1"/>
            <a:endParaRPr lang="en-GB" alt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400" dirty="0"/>
              <a:t>How did we get here (cont)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DBFC436-D98F-45FA-B1C5-F934CB6AE8C7}" type="slidenum">
              <a:rPr lang="en-GB"/>
              <a:pPr>
                <a:defRPr/>
              </a:pPr>
              <a:t>13</a:t>
            </a:fld>
            <a:endParaRPr lang="en-GB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795866" y="4414663"/>
            <a:ext cx="1930399" cy="1892475"/>
            <a:chOff x="1332" y="995"/>
            <a:chExt cx="2685" cy="2633"/>
          </a:xfrm>
        </p:grpSpPr>
        <p:sp>
          <p:nvSpPr>
            <p:cNvPr id="6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 l="54753"/>
          <a:stretch>
            <a:fillRect/>
          </a:stretch>
        </p:blipFill>
        <p:spPr>
          <a:xfrm>
            <a:off x="6299200" y="2008377"/>
            <a:ext cx="2015067" cy="200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53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02267"/>
            <a:ext cx="8280400" cy="4930246"/>
          </a:xfrm>
        </p:spPr>
        <p:txBody>
          <a:bodyPr/>
          <a:lstStyle/>
          <a:p>
            <a:pPr marL="457200" indent="-457200" eaLnBrk="1" hangingPunct="1"/>
            <a:r>
              <a:rPr lang="en-GB" altLang="en-US" dirty="0"/>
              <a:t>Now Lets list some Cons for this architecture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400" dirty="0"/>
              <a:t>How did we get here (cont)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DBFC436-D98F-45FA-B1C5-F934CB6AE8C7}" type="slidenum">
              <a:rPr lang="en-GB"/>
              <a:pPr>
                <a:defRPr/>
              </a:pPr>
              <a:t>14</a:t>
            </a:fld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 l="54753"/>
          <a:stretch>
            <a:fillRect/>
          </a:stretch>
        </p:blipFill>
        <p:spPr>
          <a:xfrm>
            <a:off x="6299200" y="2008377"/>
            <a:ext cx="2015067" cy="2007771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97934" y="2343944"/>
            <a:ext cx="5765799" cy="3955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§"/>
              <a:tabLst/>
              <a:defRPr/>
            </a:pP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Scaling </a:t>
            </a:r>
            <a:r>
              <a:rPr lang="en-GB" altLang="en-US" sz="2400" kern="0" dirty="0" err="1">
                <a:latin typeface="+mn-lt"/>
                <a:cs typeface="+mn-cs"/>
              </a:rPr>
              <a:t>i</a:t>
            </a:r>
            <a:r>
              <a:rPr kumimoji="0" lang="en-GB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still difficult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§"/>
              <a:tabLst/>
              <a:defRPr/>
            </a:pP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SOAP Web Services communications</a:t>
            </a:r>
            <a:r>
              <a:rPr kumimoji="0" lang="en-GB" alt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heavyweight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§"/>
              <a:tabLst/>
              <a:defRPr/>
            </a:pPr>
            <a:r>
              <a:rPr lang="en-GB" altLang="en-US" sz="2400" kern="0" baseline="0" dirty="0">
                <a:latin typeface="+mn-lt"/>
                <a:cs typeface="+mn-cs"/>
              </a:rPr>
              <a:t>Complex</a:t>
            </a:r>
            <a:r>
              <a:rPr lang="en-GB" altLang="en-US" sz="2400" kern="0" dirty="0">
                <a:latin typeface="+mn-lt"/>
                <a:cs typeface="+mn-cs"/>
              </a:rPr>
              <a:t> infrastructure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§"/>
              <a:tabLst/>
              <a:defRPr/>
            </a:pP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6077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02267"/>
            <a:ext cx="8486775" cy="4930246"/>
          </a:xfrm>
        </p:spPr>
        <p:txBody>
          <a:bodyPr/>
          <a:lstStyle/>
          <a:p>
            <a:pPr marL="457200" indent="-457200" eaLnBrk="1" hangingPunct="1"/>
            <a:r>
              <a:rPr lang="en-GB" altLang="en-US" dirty="0"/>
              <a:t>Service Oriented Architecture – Legacy Integration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400" dirty="0"/>
              <a:t>How did we get here (cont)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DBFC436-D98F-45FA-B1C5-F934CB6AE8C7}" type="slidenum">
              <a:rPr lang="en-GB"/>
              <a:pPr>
                <a:defRPr/>
              </a:pPr>
              <a:t>15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33" y="1752599"/>
            <a:ext cx="7213600" cy="480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01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02267"/>
            <a:ext cx="8486775" cy="4930246"/>
          </a:xfrm>
        </p:spPr>
        <p:txBody>
          <a:bodyPr/>
          <a:lstStyle/>
          <a:p>
            <a:pPr marL="457200" indent="-457200" eaLnBrk="1" hangingPunct="1"/>
            <a:r>
              <a:rPr lang="en-GB" altLang="en-US" dirty="0" err="1"/>
              <a:t>Microservices</a:t>
            </a:r>
            <a:endParaRPr lang="en-GB" alt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400" dirty="0"/>
              <a:t>How did we get here (cont)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DBFC436-D98F-45FA-B1C5-F934CB6AE8C7}" type="slidenum">
              <a:rPr lang="en-GB"/>
              <a:pPr>
                <a:defRPr/>
              </a:pPr>
              <a:t>16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8" y="2023078"/>
            <a:ext cx="9010650" cy="304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37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51467"/>
            <a:ext cx="8486775" cy="4981046"/>
          </a:xfrm>
        </p:spPr>
        <p:txBody>
          <a:bodyPr/>
          <a:lstStyle/>
          <a:p>
            <a:pPr marL="457200" indent="-457200" eaLnBrk="1" hangingPunct="1"/>
            <a:r>
              <a:rPr lang="en-GB" altLang="en-US" sz="3000" dirty="0"/>
              <a:t>Micro-service</a:t>
            </a:r>
          </a:p>
          <a:p>
            <a:pPr marL="457200" indent="-457200" eaLnBrk="1" hangingPunct="1"/>
            <a:r>
              <a:rPr lang="en-GB" altLang="en-US" sz="3000" dirty="0" err="1"/>
              <a:t>Microservice</a:t>
            </a:r>
            <a:endParaRPr lang="en-GB" altLang="en-US" sz="3000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400" dirty="0"/>
              <a:t>What’s in a name?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DBFC436-D98F-45FA-B1C5-F934CB6AE8C7}" type="slidenum">
              <a:rPr lang="en-GB"/>
              <a:pPr>
                <a:defRPr/>
              </a:pPr>
              <a:t>17</a:t>
            </a:fld>
            <a:endParaRPr lang="en-GB"/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 bwMode="auto">
          <a:xfrm>
            <a:off x="795866" y="4414663"/>
            <a:ext cx="1930399" cy="1892475"/>
            <a:chOff x="1332" y="995"/>
            <a:chExt cx="2685" cy="2633"/>
          </a:xfrm>
        </p:grpSpPr>
        <p:sp>
          <p:nvSpPr>
            <p:cNvPr id="6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556000" y="4182533"/>
            <a:ext cx="5489575" cy="210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tabLst/>
              <a:defRPr/>
            </a:pPr>
            <a:r>
              <a:rPr lang="en-GB" altLang="en-US" sz="2400" kern="0" dirty="0">
                <a:latin typeface="+mn-lt"/>
                <a:cs typeface="+mn-cs"/>
              </a:rPr>
              <a:t>What’s the difference?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tabLst/>
              <a:defRPr/>
            </a:pP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 </a:t>
            </a:r>
            <a:r>
              <a:rPr kumimoji="0" lang="en-GB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Microservice</a:t>
            </a: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micro-service?</a:t>
            </a:r>
          </a:p>
        </p:txBody>
      </p:sp>
    </p:spTree>
    <p:extLst>
      <p:ext uri="{BB962C8B-B14F-4D97-AF65-F5344CB8AC3E}">
        <p14:creationId xmlns:p14="http://schemas.microsoft.com/office/powerpoint/2010/main" val="3863115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51467"/>
            <a:ext cx="8486775" cy="4981046"/>
          </a:xfrm>
        </p:spPr>
        <p:txBody>
          <a:bodyPr/>
          <a:lstStyle/>
          <a:p>
            <a:pPr marL="457200" indent="-457200" eaLnBrk="1" hangingPunct="1"/>
            <a:r>
              <a:rPr lang="en-US" altLang="en-US" dirty="0"/>
              <a:t>Adrian Cockcroft formerly of Netflix defines a </a:t>
            </a:r>
            <a:r>
              <a:rPr lang="en-US" altLang="en-US" dirty="0" err="1"/>
              <a:t>microservices</a:t>
            </a:r>
            <a:r>
              <a:rPr lang="en-US" altLang="en-US" dirty="0"/>
              <a:t> architecture as</a:t>
            </a:r>
          </a:p>
          <a:p>
            <a:pPr marL="457200" indent="-457200" eaLnBrk="1" hangingPunct="1"/>
            <a:endParaRPr lang="en-US" altLang="en-US" dirty="0"/>
          </a:p>
          <a:p>
            <a:pPr marL="457200" indent="-457200" eaLnBrk="1" hangingPunct="1"/>
            <a:endParaRPr lang="en-US" altLang="en-US" dirty="0"/>
          </a:p>
          <a:p>
            <a:pPr marL="457200" indent="-457200" eaLnBrk="1" hangingPunct="1"/>
            <a:endParaRPr lang="en-US" altLang="en-US" dirty="0"/>
          </a:p>
          <a:p>
            <a:pPr marL="457200" indent="-457200" eaLnBrk="1" hangingPunct="1"/>
            <a:endParaRPr lang="en-US" altLang="en-US" dirty="0"/>
          </a:p>
          <a:p>
            <a:pPr marL="457200" indent="-457200" eaLnBrk="1" hangingPunct="1"/>
            <a:endParaRPr lang="en-US" altLang="en-US" dirty="0"/>
          </a:p>
          <a:p>
            <a:pPr marL="457200" indent="-457200" eaLnBrk="1" hangingPunct="1"/>
            <a:r>
              <a:rPr lang="en-US" altLang="en-US" dirty="0"/>
              <a:t>The concept of bounded contexts comes from the book Domain Driven Design by Eric Evans</a:t>
            </a:r>
            <a:endParaRPr lang="en-GB" alt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400" dirty="0"/>
              <a:t>What is a </a:t>
            </a:r>
            <a:r>
              <a:rPr lang="en-GB" altLang="en-US" sz="3400" dirty="0" err="1"/>
              <a:t>Microservice</a:t>
            </a:r>
            <a:r>
              <a:rPr lang="en-GB" altLang="en-US" sz="3400" dirty="0"/>
              <a:t> Architecture?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DBFC436-D98F-45FA-B1C5-F934CB6AE8C7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880534" y="2353733"/>
            <a:ext cx="68918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i="1" dirty="0">
                <a:latin typeface="Tahoma"/>
                <a:cs typeface="Tahoma"/>
              </a:rPr>
              <a:t>‘A service-oriented architecture composed of loosely coupled elements that have bounded contexts.’</a:t>
            </a:r>
            <a:endParaRPr lang="en-US" sz="2800" i="1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03790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51467"/>
            <a:ext cx="8486775" cy="4981046"/>
          </a:xfrm>
        </p:spPr>
        <p:txBody>
          <a:bodyPr/>
          <a:lstStyle/>
          <a:p>
            <a:pPr marL="457200" indent="-457200" eaLnBrk="1" hangingPunct="1"/>
            <a:r>
              <a:rPr lang="en-US" altLang="en-US" dirty="0"/>
              <a:t>Loosely Coupled</a:t>
            </a:r>
          </a:p>
          <a:p>
            <a:pPr marL="857250" lvl="1" indent="-457200" eaLnBrk="1" hangingPunct="1"/>
            <a:r>
              <a:rPr lang="en-US" altLang="en-US" dirty="0"/>
              <a:t>Out of process communication</a:t>
            </a:r>
          </a:p>
          <a:p>
            <a:pPr marL="857250" lvl="1" indent="-457200" eaLnBrk="1" hangingPunct="1"/>
            <a:r>
              <a:rPr lang="en-US" altLang="en-US" dirty="0"/>
              <a:t>Well defined interfaces</a:t>
            </a:r>
          </a:p>
          <a:p>
            <a:pPr marL="857250" lvl="1" indent="-457200" eaLnBrk="1" hangingPunct="1"/>
            <a:r>
              <a:rPr lang="en-US" altLang="en-US" dirty="0"/>
              <a:t>Discreet responsibilities</a:t>
            </a:r>
          </a:p>
          <a:p>
            <a:pPr marL="457200" indent="-457200" eaLnBrk="1" hangingPunct="1"/>
            <a:r>
              <a:rPr lang="en-US" altLang="en-US" dirty="0"/>
              <a:t>Bounded Context</a:t>
            </a:r>
          </a:p>
          <a:p>
            <a:pPr marL="857250" lvl="1" indent="-457200" eaLnBrk="1" hangingPunct="1"/>
            <a:r>
              <a:rPr lang="en-US" altLang="en-US" dirty="0"/>
              <a:t>Limit the context of a component</a:t>
            </a:r>
          </a:p>
          <a:p>
            <a:pPr marL="857250" lvl="1" indent="-457200" eaLnBrk="1" hangingPunct="1"/>
            <a:r>
              <a:rPr lang="en-US" altLang="en-US" dirty="0"/>
              <a:t>Limited Responsibility</a:t>
            </a:r>
          </a:p>
          <a:p>
            <a:pPr marL="457200" indent="-457200" eaLnBrk="1" hangingPunct="1"/>
            <a:r>
              <a:rPr lang="en-US" altLang="en-US" dirty="0"/>
              <a:t>Other features</a:t>
            </a:r>
          </a:p>
          <a:p>
            <a:pPr marL="857250" lvl="1" indent="-457200" eaLnBrk="1" hangingPunct="1"/>
            <a:r>
              <a:rPr lang="en-US" altLang="en-US" dirty="0"/>
              <a:t>No heavyweight SOAP</a:t>
            </a:r>
          </a:p>
          <a:p>
            <a:pPr marL="857250" lvl="1" indent="-457200" eaLnBrk="1" hangingPunct="1"/>
            <a:r>
              <a:rPr lang="en-US" altLang="en-US" dirty="0"/>
              <a:t>No ESB </a:t>
            </a:r>
            <a:endParaRPr lang="en-GB" alt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400" dirty="0"/>
              <a:t>What is a </a:t>
            </a:r>
            <a:r>
              <a:rPr lang="en-GB" altLang="en-US" sz="3400" dirty="0" err="1"/>
              <a:t>Microservice</a:t>
            </a:r>
            <a:r>
              <a:rPr lang="en-GB" altLang="en-US" sz="3400" dirty="0"/>
              <a:t> Architecture? (cont)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DBFC436-D98F-45FA-B1C5-F934CB6AE8C7}" type="slidenum">
              <a:rPr lang="en-GB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GB" altLang="en-US" dirty="0"/>
              <a:t>How did we get here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altLang="en-US" dirty="0"/>
              <a:t>What’s in a name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altLang="en-US" dirty="0"/>
              <a:t>What is a </a:t>
            </a:r>
            <a:r>
              <a:rPr lang="en-GB" altLang="en-US" dirty="0" err="1"/>
              <a:t>Microservice</a:t>
            </a:r>
            <a:r>
              <a:rPr lang="en-GB" altLang="en-US" dirty="0"/>
              <a:t> Architecture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altLang="en-US" dirty="0"/>
              <a:t>What is a </a:t>
            </a:r>
            <a:r>
              <a:rPr lang="en-GB" altLang="en-US" dirty="0" err="1"/>
              <a:t>Microservice</a:t>
            </a:r>
            <a:endParaRPr lang="en-GB" altLang="en-US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altLang="en-US" dirty="0"/>
              <a:t>Benefits of </a:t>
            </a:r>
            <a:r>
              <a:rPr lang="en-GB" altLang="en-US" dirty="0" err="1"/>
              <a:t>Microservices</a:t>
            </a:r>
            <a:endParaRPr lang="en-GB" altLang="en-US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altLang="en-US" dirty="0"/>
              <a:t>Downsides of </a:t>
            </a:r>
            <a:r>
              <a:rPr lang="en-GB" altLang="en-US" dirty="0" err="1"/>
              <a:t>Microservices</a:t>
            </a:r>
            <a:endParaRPr lang="en-GB" altLang="en-US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altLang="en-US" dirty="0"/>
              <a:t>Use Cases for </a:t>
            </a:r>
            <a:r>
              <a:rPr lang="en-GB" altLang="en-US" dirty="0" err="1"/>
              <a:t>Microservices</a:t>
            </a:r>
            <a:endParaRPr lang="en-GB" alt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400" dirty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DBFC436-D98F-45FA-B1C5-F934CB6AE8C7}" type="slidenum">
              <a:rPr lang="en-GB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712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51467"/>
            <a:ext cx="8486775" cy="4981046"/>
          </a:xfrm>
        </p:spPr>
        <p:txBody>
          <a:bodyPr/>
          <a:lstStyle/>
          <a:p>
            <a:pPr marL="457200" indent="-457200" eaLnBrk="1" hangingPunct="1"/>
            <a:r>
              <a:rPr lang="en-GB" altLang="en-US" dirty="0"/>
              <a:t>A discreet application component</a:t>
            </a:r>
          </a:p>
          <a:p>
            <a:pPr marL="457200" indent="-457200" eaLnBrk="1" hangingPunct="1"/>
            <a:r>
              <a:rPr lang="en-GB" altLang="en-US" dirty="0"/>
              <a:t>Focussed on a single (or minimal) business domain</a:t>
            </a:r>
          </a:p>
          <a:p>
            <a:pPr marL="457200" indent="-457200" eaLnBrk="1" hangingPunct="1"/>
            <a:r>
              <a:rPr lang="en-GB" altLang="en-US" dirty="0"/>
              <a:t>Part of a larger application</a:t>
            </a:r>
          </a:p>
          <a:p>
            <a:pPr marL="457200" indent="-457200" eaLnBrk="1" hangingPunct="1"/>
            <a:r>
              <a:rPr lang="en-GB" altLang="en-US" dirty="0"/>
              <a:t>Independently…</a:t>
            </a:r>
          </a:p>
          <a:p>
            <a:pPr marL="857250" lvl="1" indent="-457200" eaLnBrk="1" hangingPunct="1"/>
            <a:r>
              <a:rPr lang="en-GB" altLang="en-US" dirty="0"/>
              <a:t>Deployable</a:t>
            </a:r>
          </a:p>
          <a:p>
            <a:pPr marL="857250" lvl="1" indent="-457200" eaLnBrk="1" hangingPunct="1"/>
            <a:r>
              <a:rPr lang="en-GB" altLang="en-US" dirty="0"/>
              <a:t>Testable</a:t>
            </a:r>
          </a:p>
          <a:p>
            <a:pPr marL="857250" lvl="1" indent="-457200" eaLnBrk="1" hangingPunct="1"/>
            <a:r>
              <a:rPr lang="en-GB" altLang="en-US" dirty="0"/>
              <a:t>Scalable</a:t>
            </a:r>
          </a:p>
          <a:p>
            <a:pPr marL="457200" indent="-457200" eaLnBrk="1" hangingPunct="1"/>
            <a:r>
              <a:rPr lang="en-GB" altLang="en-US" dirty="0"/>
              <a:t>Lightweight</a:t>
            </a:r>
          </a:p>
          <a:p>
            <a:pPr marL="457200" indent="-457200" eaLnBrk="1" hangingPunct="1"/>
            <a:r>
              <a:rPr lang="en-GB" altLang="en-US" dirty="0"/>
              <a:t>Quick to…</a:t>
            </a:r>
          </a:p>
          <a:p>
            <a:pPr marL="857250" lvl="1" indent="-457200" eaLnBrk="1" hangingPunct="1"/>
            <a:r>
              <a:rPr lang="en-GB" altLang="en-US" dirty="0"/>
              <a:t>Start</a:t>
            </a:r>
          </a:p>
          <a:p>
            <a:pPr marL="857250" lvl="1" indent="-457200" eaLnBrk="1" hangingPunct="1"/>
            <a:r>
              <a:rPr lang="en-GB" altLang="en-US" dirty="0"/>
              <a:t>Stop</a:t>
            </a:r>
          </a:p>
          <a:p>
            <a:pPr marL="857250" lvl="1" indent="-457200" eaLnBrk="1" hangingPunct="1"/>
            <a:r>
              <a:rPr lang="en-GB" altLang="en-US" dirty="0"/>
              <a:t>Replace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400" dirty="0"/>
              <a:t>What is a </a:t>
            </a:r>
            <a:r>
              <a:rPr lang="en-GB" altLang="en-US" sz="3400" dirty="0" err="1"/>
              <a:t>Microservice</a:t>
            </a:r>
            <a:r>
              <a:rPr lang="en-GB" altLang="en-US" sz="3400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DBFC436-D98F-45FA-B1C5-F934CB6AE8C7}" type="slidenum">
              <a:rPr lang="en-GB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130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02267"/>
            <a:ext cx="8486775" cy="4930246"/>
          </a:xfrm>
        </p:spPr>
        <p:txBody>
          <a:bodyPr/>
          <a:lstStyle/>
          <a:p>
            <a:pPr marL="457200" indent="-457200" eaLnBrk="1" hangingPunct="1"/>
            <a:r>
              <a:rPr lang="en-GB" altLang="en-US" dirty="0"/>
              <a:t>What benefits can you think of with a </a:t>
            </a:r>
            <a:r>
              <a:rPr lang="en-GB" altLang="en-US" dirty="0" err="1"/>
              <a:t>microservices</a:t>
            </a:r>
            <a:r>
              <a:rPr lang="en-GB" altLang="en-US" dirty="0"/>
              <a:t> architecture?</a:t>
            </a:r>
          </a:p>
          <a:p>
            <a:pPr marL="457200" indent="-457200" eaLnBrk="1" hangingPunct="1"/>
            <a:endParaRPr lang="en-GB" altLang="en-US" dirty="0"/>
          </a:p>
          <a:p>
            <a:pPr marL="457200" indent="-457200" eaLnBrk="1" hangingPunct="1"/>
            <a:endParaRPr lang="en-GB" alt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400" dirty="0"/>
              <a:t>Benefits of </a:t>
            </a:r>
            <a:r>
              <a:rPr lang="en-GB" altLang="en-US" sz="3400" dirty="0" err="1"/>
              <a:t>Microservices</a:t>
            </a:r>
            <a:endParaRPr lang="en-GB" altLang="en-US" sz="3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DBFC436-D98F-45FA-B1C5-F934CB6AE8C7}" type="slidenum">
              <a:rPr lang="en-GB"/>
              <a:pPr>
                <a:defRPr/>
              </a:pPr>
              <a:t>21</a:t>
            </a:fld>
            <a:endParaRPr lang="en-GB"/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 bwMode="auto">
          <a:xfrm>
            <a:off x="592667" y="4431596"/>
            <a:ext cx="1930399" cy="1892475"/>
            <a:chOff x="1332" y="995"/>
            <a:chExt cx="2685" cy="2633"/>
          </a:xfrm>
        </p:grpSpPr>
        <p:sp>
          <p:nvSpPr>
            <p:cNvPr id="6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 r="54373"/>
          <a:stretch>
            <a:fillRect/>
          </a:stretch>
        </p:blipFill>
        <p:spPr>
          <a:xfrm>
            <a:off x="5706533" y="1940644"/>
            <a:ext cx="2032000" cy="200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26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02267"/>
            <a:ext cx="8486775" cy="4930246"/>
          </a:xfrm>
        </p:spPr>
        <p:txBody>
          <a:bodyPr/>
          <a:lstStyle/>
          <a:p>
            <a:pPr marL="457200" indent="-457200" eaLnBrk="1" hangingPunct="1"/>
            <a:r>
              <a:rPr lang="en-GB" altLang="en-US" dirty="0"/>
              <a:t>What benefits can you think of with a </a:t>
            </a:r>
            <a:r>
              <a:rPr lang="en-GB" altLang="en-US" dirty="0" err="1"/>
              <a:t>microservices</a:t>
            </a:r>
            <a:r>
              <a:rPr lang="en-GB" altLang="en-US" dirty="0"/>
              <a:t> architecture?</a:t>
            </a:r>
          </a:p>
          <a:p>
            <a:pPr marL="457200" indent="-457200" eaLnBrk="1" hangingPunct="1"/>
            <a:endParaRPr lang="en-GB" altLang="en-US" dirty="0"/>
          </a:p>
          <a:p>
            <a:pPr marL="457200" indent="-457200" eaLnBrk="1" hangingPunct="1"/>
            <a:endParaRPr lang="en-GB" alt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400" dirty="0"/>
              <a:t>Benefits of </a:t>
            </a:r>
            <a:r>
              <a:rPr lang="en-GB" altLang="en-US" sz="3400" dirty="0" err="1"/>
              <a:t>Microservices</a:t>
            </a:r>
            <a:r>
              <a:rPr lang="en-GB" altLang="en-US" sz="3400" dirty="0"/>
              <a:t> (cont)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DBFC436-D98F-45FA-B1C5-F934CB6AE8C7}" type="slidenum">
              <a:rPr lang="en-GB"/>
              <a:pPr>
                <a:defRPr/>
              </a:pPr>
              <a:t>22</a:t>
            </a:fld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 r="54373"/>
          <a:stretch>
            <a:fillRect/>
          </a:stretch>
        </p:blipFill>
        <p:spPr>
          <a:xfrm>
            <a:off x="5706533" y="1940644"/>
            <a:ext cx="2032000" cy="2007771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72534" y="2438400"/>
            <a:ext cx="5384800" cy="40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§"/>
              <a:tabLst/>
              <a:defRPr/>
            </a:pP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Individually scalable components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§"/>
              <a:tabLst/>
              <a:defRPr/>
            </a:pP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Deploy only what’s changed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§"/>
              <a:tabLst/>
              <a:defRPr/>
            </a:pPr>
            <a:r>
              <a:rPr lang="en-GB" altLang="en-US" sz="2400" kern="0" dirty="0">
                <a:latin typeface="+mn-lt"/>
                <a:cs typeface="+mn-cs"/>
              </a:rPr>
              <a:t>Simpler test surface</a:t>
            </a:r>
            <a:endParaRPr kumimoji="0" lang="en-GB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§"/>
              <a:tabLst/>
              <a:defRPr/>
            </a:pPr>
            <a:endParaRPr kumimoji="0" lang="en-GB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§"/>
              <a:tabLst/>
              <a:defRPr/>
            </a:pPr>
            <a:endParaRPr kumimoji="0" lang="en-GB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23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02267"/>
            <a:ext cx="8486775" cy="4930246"/>
          </a:xfrm>
        </p:spPr>
        <p:txBody>
          <a:bodyPr/>
          <a:lstStyle/>
          <a:p>
            <a:pPr marL="457200" indent="-457200" eaLnBrk="1" hangingPunct="1"/>
            <a:r>
              <a:rPr lang="en-GB" altLang="en-US" dirty="0"/>
              <a:t>What problems can you think of with a </a:t>
            </a:r>
            <a:r>
              <a:rPr lang="en-GB" altLang="en-US" dirty="0" err="1"/>
              <a:t>microservices</a:t>
            </a:r>
            <a:r>
              <a:rPr lang="en-GB" altLang="en-US" dirty="0"/>
              <a:t> architecture?</a:t>
            </a:r>
          </a:p>
          <a:p>
            <a:pPr marL="457200" indent="-457200" eaLnBrk="1" hangingPunct="1"/>
            <a:endParaRPr lang="en-GB" altLang="en-US" dirty="0"/>
          </a:p>
          <a:p>
            <a:pPr marL="457200" indent="-457200" eaLnBrk="1" hangingPunct="1"/>
            <a:endParaRPr lang="en-GB" alt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400" dirty="0"/>
              <a:t>Downsides of </a:t>
            </a:r>
            <a:r>
              <a:rPr lang="en-GB" altLang="en-US" sz="3400" dirty="0" err="1"/>
              <a:t>Microservices</a:t>
            </a:r>
            <a:endParaRPr lang="en-GB" altLang="en-US" sz="3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DBFC436-D98F-45FA-B1C5-F934CB6AE8C7}" type="slidenum">
              <a:rPr lang="en-GB"/>
              <a:pPr>
                <a:defRPr/>
              </a:pPr>
              <a:t>23</a:t>
            </a:fld>
            <a:endParaRPr lang="en-GB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592667" y="4431596"/>
            <a:ext cx="1930399" cy="1892475"/>
            <a:chOff x="1332" y="995"/>
            <a:chExt cx="2685" cy="2633"/>
          </a:xfrm>
        </p:grpSpPr>
        <p:sp>
          <p:nvSpPr>
            <p:cNvPr id="6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rcRect l="54753"/>
          <a:stretch>
            <a:fillRect/>
          </a:stretch>
        </p:blipFill>
        <p:spPr>
          <a:xfrm>
            <a:off x="5977466" y="2059178"/>
            <a:ext cx="2015067" cy="200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1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02267"/>
            <a:ext cx="8486775" cy="4930246"/>
          </a:xfrm>
        </p:spPr>
        <p:txBody>
          <a:bodyPr/>
          <a:lstStyle/>
          <a:p>
            <a:pPr marL="457200" indent="-457200" eaLnBrk="1" hangingPunct="1"/>
            <a:r>
              <a:rPr lang="en-GB" altLang="en-US" dirty="0"/>
              <a:t>What problems can you think of with a </a:t>
            </a:r>
            <a:r>
              <a:rPr lang="en-GB" altLang="en-US" dirty="0" err="1"/>
              <a:t>microservices</a:t>
            </a:r>
            <a:r>
              <a:rPr lang="en-GB" altLang="en-US" dirty="0"/>
              <a:t> architecture?</a:t>
            </a:r>
          </a:p>
          <a:p>
            <a:pPr marL="457200" indent="-457200" eaLnBrk="1" hangingPunct="1"/>
            <a:endParaRPr lang="en-GB" altLang="en-US" dirty="0"/>
          </a:p>
          <a:p>
            <a:pPr marL="457200" indent="-457200" eaLnBrk="1" hangingPunct="1"/>
            <a:endParaRPr lang="en-GB" alt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400" dirty="0"/>
              <a:t>Downsides of </a:t>
            </a:r>
            <a:r>
              <a:rPr lang="en-GB" altLang="en-US" sz="3400" dirty="0" err="1"/>
              <a:t>Microservices</a:t>
            </a:r>
            <a:r>
              <a:rPr lang="en-GB" altLang="en-US" sz="3400" dirty="0"/>
              <a:t> (cont)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DBFC436-D98F-45FA-B1C5-F934CB6AE8C7}" type="slidenum">
              <a:rPr lang="en-GB"/>
              <a:pPr>
                <a:defRPr/>
              </a:pPr>
              <a:t>24</a:t>
            </a:fld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rcRect l="54753"/>
          <a:stretch>
            <a:fillRect/>
          </a:stretch>
        </p:blipFill>
        <p:spPr>
          <a:xfrm>
            <a:off x="5977466" y="2059178"/>
            <a:ext cx="2015067" cy="2007771"/>
          </a:xfrm>
          <a:prstGeom prst="rect">
            <a:avLst/>
          </a:prstGeom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06400" y="2455334"/>
            <a:ext cx="5469467" cy="401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§"/>
              <a:tabLst/>
              <a:defRPr/>
            </a:pP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micro is right?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§"/>
              <a:tabLst/>
              <a:defRPr/>
            </a:pP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Manage</a:t>
            </a:r>
            <a:r>
              <a:rPr lang="en-GB" altLang="en-US" sz="2400" kern="0" dirty="0">
                <a:latin typeface="+mn-lt"/>
                <a:cs typeface="+mn-cs"/>
              </a:rPr>
              <a:t> multiple databases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§"/>
              <a:tabLst/>
              <a:defRPr/>
            </a:pPr>
            <a:r>
              <a:rPr lang="en-GB" altLang="en-US" sz="2400" kern="0" dirty="0">
                <a:latin typeface="+mn-lt"/>
                <a:cs typeface="+mn-cs"/>
              </a:rPr>
              <a:t>Managing downstream failures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§"/>
              <a:tabLst/>
              <a:defRPr/>
            </a:pPr>
            <a:r>
              <a:rPr lang="en-GB" altLang="en-US" sz="2400" kern="0" dirty="0">
                <a:latin typeface="+mn-lt"/>
                <a:cs typeface="+mn-cs"/>
              </a:rPr>
              <a:t>Transactions?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§"/>
              <a:tabLst/>
              <a:defRPr/>
            </a:pPr>
            <a:r>
              <a:rPr lang="en-GB" altLang="en-US" sz="2400" kern="0" dirty="0">
                <a:latin typeface="+mn-lt"/>
                <a:cs typeface="+mn-cs"/>
              </a:rPr>
              <a:t>Increased infrastructure complexity</a:t>
            </a:r>
          </a:p>
          <a:p>
            <a:pPr marL="914400" lvl="1" indent="-457200">
              <a:spcBef>
                <a:spcPct val="40000"/>
              </a:spcBef>
              <a:buClr>
                <a:schemeClr val="tx1"/>
              </a:buClr>
              <a:buSzPct val="60000"/>
              <a:buFont typeface="Wingdings" pitchFamily="2" charset="2"/>
              <a:buChar char="§"/>
            </a:pPr>
            <a:r>
              <a:rPr lang="en-GB" altLang="en-US" sz="2400" kern="0" dirty="0">
                <a:latin typeface="+mn-lt"/>
                <a:cs typeface="+mn-cs"/>
              </a:rPr>
              <a:t>Testing, scaling, monitoring</a:t>
            </a:r>
          </a:p>
          <a:p>
            <a:pPr marL="457200" indent="-457200">
              <a:spcBef>
                <a:spcPct val="40000"/>
              </a:spcBef>
              <a:buClr>
                <a:schemeClr val="tx1"/>
              </a:buClr>
              <a:buSzPct val="60000"/>
              <a:buFont typeface="Wingdings" pitchFamily="2" charset="2"/>
              <a:buChar char="§"/>
            </a:pPr>
            <a:r>
              <a:rPr lang="en-GB" altLang="en-US" sz="2400" kern="0" dirty="0">
                <a:latin typeface="+mn-lt"/>
                <a:cs typeface="+mn-cs"/>
              </a:rPr>
              <a:t>Service discovery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§"/>
              <a:tabLst/>
              <a:defRPr/>
            </a:pPr>
            <a:endParaRPr kumimoji="0" lang="en-GB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§"/>
              <a:tabLst/>
              <a:defRPr/>
            </a:pPr>
            <a:endParaRPr kumimoji="0" lang="en-GB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§"/>
              <a:tabLst/>
              <a:defRPr/>
            </a:pPr>
            <a:endParaRPr kumimoji="0" lang="en-GB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607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51467"/>
            <a:ext cx="8486775" cy="4981046"/>
          </a:xfrm>
        </p:spPr>
        <p:txBody>
          <a:bodyPr/>
          <a:lstStyle/>
          <a:p>
            <a:pPr marL="457200" indent="-457200" eaLnBrk="1" hangingPunct="1"/>
            <a:r>
              <a:rPr lang="en-GB" altLang="en-US" dirty="0"/>
              <a:t>Many new projects are now favouring </a:t>
            </a:r>
            <a:r>
              <a:rPr lang="en-GB" altLang="en-US" dirty="0" err="1"/>
              <a:t>Microsevices</a:t>
            </a:r>
            <a:endParaRPr lang="en-GB" altLang="en-US" dirty="0"/>
          </a:p>
          <a:p>
            <a:pPr marL="457200" indent="-457200" eaLnBrk="1" hangingPunct="1"/>
            <a:r>
              <a:rPr lang="en-GB" altLang="en-US" dirty="0"/>
              <a:t>Existing projects could transition</a:t>
            </a:r>
          </a:p>
          <a:p>
            <a:pPr marL="857250" lvl="1" indent="-457200" eaLnBrk="1" hangingPunct="1"/>
            <a:r>
              <a:rPr lang="en-GB" altLang="en-US" dirty="0"/>
              <a:t>Reducing Complexity</a:t>
            </a:r>
          </a:p>
          <a:p>
            <a:pPr marL="857250" lvl="1" indent="-457200" eaLnBrk="1" hangingPunct="1"/>
            <a:r>
              <a:rPr lang="en-GB" altLang="en-US" dirty="0"/>
              <a:t>Breaking the monolith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400" dirty="0"/>
              <a:t>Use Cases for </a:t>
            </a:r>
            <a:r>
              <a:rPr lang="en-GB" altLang="en-US" sz="3400" dirty="0" err="1"/>
              <a:t>Microservices</a:t>
            </a:r>
            <a:r>
              <a:rPr lang="en-GB" altLang="en-US" sz="3400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DBFC436-D98F-45FA-B1C5-F934CB6AE8C7}" type="slidenum">
              <a:rPr lang="en-GB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038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/>
            <a:r>
              <a:rPr lang="en-GB" altLang="en-US" dirty="0"/>
              <a:t>How did we get here</a:t>
            </a:r>
          </a:p>
          <a:p>
            <a:pPr marL="457200" indent="-457200" eaLnBrk="1" hangingPunct="1"/>
            <a:r>
              <a:rPr lang="en-GB" altLang="en-US" dirty="0"/>
              <a:t>What’s in a name</a:t>
            </a:r>
          </a:p>
          <a:p>
            <a:pPr marL="457200" indent="-457200" eaLnBrk="1" hangingPunct="1"/>
            <a:r>
              <a:rPr lang="en-GB" altLang="en-US" dirty="0"/>
              <a:t>What is a </a:t>
            </a:r>
            <a:r>
              <a:rPr lang="en-GB" altLang="en-US" dirty="0" err="1"/>
              <a:t>Microservice</a:t>
            </a:r>
            <a:r>
              <a:rPr lang="en-GB" altLang="en-US" dirty="0"/>
              <a:t> Architecture</a:t>
            </a:r>
          </a:p>
          <a:p>
            <a:pPr marL="457200" indent="-457200" eaLnBrk="1" hangingPunct="1"/>
            <a:r>
              <a:rPr lang="en-GB" altLang="en-US" dirty="0"/>
              <a:t>What is a </a:t>
            </a:r>
            <a:r>
              <a:rPr lang="en-GB" altLang="en-US" dirty="0" err="1"/>
              <a:t>Microservice</a:t>
            </a:r>
            <a:endParaRPr lang="en-GB" altLang="en-US" dirty="0"/>
          </a:p>
          <a:p>
            <a:pPr marL="457200" indent="-457200" eaLnBrk="1" hangingPunct="1"/>
            <a:r>
              <a:rPr lang="en-GB" altLang="en-US" dirty="0"/>
              <a:t>Benefits of </a:t>
            </a:r>
            <a:r>
              <a:rPr lang="en-GB" altLang="en-US" dirty="0" err="1"/>
              <a:t>Microservices</a:t>
            </a:r>
            <a:endParaRPr lang="en-GB" altLang="en-US" dirty="0"/>
          </a:p>
          <a:p>
            <a:pPr marL="457200" indent="-457200" eaLnBrk="1" hangingPunct="1"/>
            <a:r>
              <a:rPr lang="en-GB" altLang="en-US" dirty="0"/>
              <a:t>Downsides of </a:t>
            </a:r>
            <a:r>
              <a:rPr lang="en-GB" altLang="en-US" dirty="0" err="1"/>
              <a:t>Microservices</a:t>
            </a:r>
            <a:endParaRPr lang="en-GB" altLang="en-US" dirty="0"/>
          </a:p>
          <a:p>
            <a:pPr marL="457200" indent="-457200" eaLnBrk="1" hangingPunct="1"/>
            <a:r>
              <a:rPr lang="en-GB" altLang="en-US" dirty="0"/>
              <a:t>Use Cases for </a:t>
            </a:r>
            <a:r>
              <a:rPr lang="en-GB" altLang="en-US" dirty="0" err="1"/>
              <a:t>Microservices</a:t>
            </a:r>
            <a:endParaRPr lang="en-GB" altLang="en-US" dirty="0"/>
          </a:p>
          <a:p>
            <a:pPr marL="457200" indent="-457200" eaLnBrk="1" hangingPunct="1"/>
            <a:endParaRPr lang="en-GB" alt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400" dirty="0"/>
              <a:t>Recap…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DBFC436-D98F-45FA-B1C5-F934CB6AE8C7}" type="slidenum">
              <a:rPr lang="en-GB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37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Any Questions?</a:t>
            </a:r>
            <a:endParaRPr lang="en-GB" altLang="en-US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AB8891D-1B5E-4941-8A75-45ECA826D3BB}" type="slidenum">
              <a:rPr lang="en-GB"/>
              <a:pPr>
                <a:defRPr/>
              </a:pPr>
              <a:t>27</a:t>
            </a:fld>
            <a:endParaRPr lang="en-GB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359025" y="1860550"/>
            <a:ext cx="4121150" cy="4040188"/>
            <a:chOff x="1332" y="995"/>
            <a:chExt cx="2685" cy="2633"/>
          </a:xfrm>
        </p:grpSpPr>
        <p:sp>
          <p:nvSpPr>
            <p:cNvPr id="3379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79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79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0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0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0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8266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34533"/>
            <a:ext cx="8486775" cy="3727980"/>
          </a:xfrm>
        </p:spPr>
        <p:txBody>
          <a:bodyPr/>
          <a:lstStyle/>
          <a:p>
            <a:pPr marL="457200" indent="-457200" eaLnBrk="1" hangingPunct="1"/>
            <a:r>
              <a:rPr lang="en-GB" altLang="en-US" dirty="0"/>
              <a:t>The Monolith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400" dirty="0"/>
              <a:t>How did we get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DBFC436-D98F-45FA-B1C5-F934CB6AE8C7}" type="slidenum">
              <a:rPr lang="en-GB"/>
              <a:pPr>
                <a:defRPr/>
              </a:pPr>
              <a:t>3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66" y="1894416"/>
            <a:ext cx="72898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6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02267"/>
            <a:ext cx="8486775" cy="4930246"/>
          </a:xfrm>
        </p:spPr>
        <p:txBody>
          <a:bodyPr/>
          <a:lstStyle/>
          <a:p>
            <a:pPr marL="457200" indent="-457200" eaLnBrk="1" hangingPunct="1"/>
            <a:r>
              <a:rPr lang="en-GB" altLang="en-US" dirty="0"/>
              <a:t>Lets list some Pros for this architecture</a:t>
            </a:r>
          </a:p>
          <a:p>
            <a:pPr marL="857250" lvl="1" indent="-457200" eaLnBrk="1" hangingPunct="1"/>
            <a:r>
              <a:rPr lang="en-GB" altLang="en-US" dirty="0"/>
              <a:t>What was easy</a:t>
            </a:r>
          </a:p>
          <a:p>
            <a:pPr marL="857250" lvl="1" indent="-457200" eaLnBrk="1" hangingPunct="1"/>
            <a:r>
              <a:rPr lang="en-GB" altLang="en-US" dirty="0"/>
              <a:t>Why did we do it this way?</a:t>
            </a:r>
          </a:p>
          <a:p>
            <a:pPr marL="457200" indent="-457200" eaLnBrk="1" hangingPunct="1"/>
            <a:endParaRPr lang="en-GB" alt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400" dirty="0"/>
              <a:t>How did we get here (cont)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DBFC436-D98F-45FA-B1C5-F934CB6AE8C7}" type="slidenum">
              <a:rPr lang="en-GB"/>
              <a:pPr>
                <a:defRPr/>
              </a:pPr>
              <a:t>4</a:t>
            </a:fld>
            <a:endParaRPr lang="en-GB"/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 bwMode="auto">
          <a:xfrm>
            <a:off x="592667" y="4431596"/>
            <a:ext cx="1930399" cy="1892475"/>
            <a:chOff x="1332" y="995"/>
            <a:chExt cx="2685" cy="2633"/>
          </a:xfrm>
        </p:grpSpPr>
        <p:sp>
          <p:nvSpPr>
            <p:cNvPr id="6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rcRect r="54373"/>
          <a:stretch>
            <a:fillRect/>
          </a:stretch>
        </p:blipFill>
        <p:spPr>
          <a:xfrm>
            <a:off x="5706533" y="1940644"/>
            <a:ext cx="2032000" cy="200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9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02267"/>
            <a:ext cx="8486775" cy="4930246"/>
          </a:xfrm>
        </p:spPr>
        <p:txBody>
          <a:bodyPr/>
          <a:lstStyle/>
          <a:p>
            <a:pPr marL="457200" indent="-457200" eaLnBrk="1" hangingPunct="1"/>
            <a:r>
              <a:rPr lang="en-GB" altLang="en-US" dirty="0"/>
              <a:t>Lets list some Pros for this architecture</a:t>
            </a:r>
          </a:p>
          <a:p>
            <a:pPr marL="457200" indent="-457200" eaLnBrk="1" hangingPunct="1"/>
            <a:endParaRPr lang="en-GB" altLang="en-US" dirty="0"/>
          </a:p>
          <a:p>
            <a:pPr marL="457200" indent="-457200" eaLnBrk="1" hangingPunct="1"/>
            <a:r>
              <a:rPr lang="en-GB" altLang="en-US" dirty="0"/>
              <a:t>Single Deployable </a:t>
            </a:r>
            <a:r>
              <a:rPr lang="en-GB" altLang="en-US" dirty="0" err="1"/>
              <a:t>Artifact</a:t>
            </a:r>
            <a:endParaRPr lang="en-GB" altLang="en-US" dirty="0"/>
          </a:p>
          <a:p>
            <a:pPr marL="457200" indent="-457200" eaLnBrk="1" hangingPunct="1"/>
            <a:r>
              <a:rPr lang="en-GB" altLang="en-US" dirty="0"/>
              <a:t>Transactions are simple</a:t>
            </a:r>
          </a:p>
          <a:p>
            <a:pPr marL="457200" indent="-457200" eaLnBrk="1" hangingPunct="1"/>
            <a:r>
              <a:rPr lang="en-GB" altLang="en-US" dirty="0"/>
              <a:t>In process calls between tiers</a:t>
            </a:r>
          </a:p>
          <a:p>
            <a:pPr marL="457200" indent="-457200" eaLnBrk="1" hangingPunct="1"/>
            <a:r>
              <a:rPr lang="en-GB" altLang="en-US" dirty="0"/>
              <a:t>…</a:t>
            </a:r>
          </a:p>
          <a:p>
            <a:pPr marL="457200" indent="-457200" eaLnBrk="1" hangingPunct="1"/>
            <a:endParaRPr lang="en-GB" alt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400" dirty="0"/>
              <a:t>How did we get here (cont)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DBFC436-D98F-45FA-B1C5-F934CB6AE8C7}" type="slidenum">
              <a:rPr lang="en-GB"/>
              <a:pPr>
                <a:defRPr/>
              </a:pPr>
              <a:t>5</a:t>
            </a:fld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 r="54373"/>
          <a:stretch>
            <a:fillRect/>
          </a:stretch>
        </p:blipFill>
        <p:spPr>
          <a:xfrm>
            <a:off x="5706533" y="1940644"/>
            <a:ext cx="2032000" cy="200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2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02267"/>
            <a:ext cx="8486775" cy="4930246"/>
          </a:xfrm>
        </p:spPr>
        <p:txBody>
          <a:bodyPr/>
          <a:lstStyle/>
          <a:p>
            <a:pPr marL="457200" indent="-457200" eaLnBrk="1" hangingPunct="1"/>
            <a:r>
              <a:rPr lang="en-GB" altLang="en-US" dirty="0"/>
              <a:t>Now Lets list some Cons for this architecture</a:t>
            </a:r>
          </a:p>
          <a:p>
            <a:pPr marL="857250" lvl="1" indent="-457200" eaLnBrk="1" hangingPunct="1"/>
            <a:r>
              <a:rPr lang="en-GB" altLang="en-US" dirty="0"/>
              <a:t>What was difficult?</a:t>
            </a:r>
          </a:p>
          <a:p>
            <a:pPr marL="857250" lvl="1" indent="-457200" eaLnBrk="1" hangingPunct="1"/>
            <a:r>
              <a:rPr lang="en-GB" altLang="en-US" dirty="0"/>
              <a:t>Why did we change from this architecture?</a:t>
            </a:r>
          </a:p>
          <a:p>
            <a:pPr marL="457200" indent="-457200" eaLnBrk="1" hangingPunct="1"/>
            <a:endParaRPr lang="en-GB" alt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400" dirty="0"/>
              <a:t>How did we get here (cont)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DBFC436-D98F-45FA-B1C5-F934CB6AE8C7}" type="slidenum">
              <a:rPr lang="en-GB"/>
              <a:pPr>
                <a:defRPr/>
              </a:pPr>
              <a:t>6</a:t>
            </a:fld>
            <a:endParaRPr lang="en-GB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795866" y="4414663"/>
            <a:ext cx="1930399" cy="1892475"/>
            <a:chOff x="1332" y="995"/>
            <a:chExt cx="2685" cy="2633"/>
          </a:xfrm>
        </p:grpSpPr>
        <p:sp>
          <p:nvSpPr>
            <p:cNvPr id="6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 l="54753"/>
          <a:stretch>
            <a:fillRect/>
          </a:stretch>
        </p:blipFill>
        <p:spPr>
          <a:xfrm>
            <a:off x="6299200" y="2008377"/>
            <a:ext cx="2015067" cy="200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9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02267"/>
            <a:ext cx="8280400" cy="4930246"/>
          </a:xfrm>
        </p:spPr>
        <p:txBody>
          <a:bodyPr/>
          <a:lstStyle/>
          <a:p>
            <a:pPr marL="457200" indent="-457200" eaLnBrk="1" hangingPunct="1"/>
            <a:r>
              <a:rPr lang="en-GB" altLang="en-US" dirty="0"/>
              <a:t>Now Lets list some Cons for this architecture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400" dirty="0"/>
              <a:t>How did we get here (cont)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DBFC436-D98F-45FA-B1C5-F934CB6AE8C7}" type="slidenum">
              <a:rPr lang="en-GB"/>
              <a:pPr>
                <a:defRPr/>
              </a:pPr>
              <a:t>7</a:t>
            </a:fld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 l="54753"/>
          <a:stretch>
            <a:fillRect/>
          </a:stretch>
        </p:blipFill>
        <p:spPr>
          <a:xfrm>
            <a:off x="6299200" y="2008377"/>
            <a:ext cx="2015067" cy="2007771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97934" y="2343944"/>
            <a:ext cx="5765799" cy="3955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§"/>
              <a:tabLst/>
              <a:defRPr/>
            </a:pP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Scaling </a:t>
            </a:r>
            <a:r>
              <a:rPr lang="en-GB" altLang="en-US" sz="2400" kern="0" dirty="0" err="1">
                <a:latin typeface="+mn-lt"/>
                <a:cs typeface="+mn-cs"/>
              </a:rPr>
              <a:t>i</a:t>
            </a:r>
            <a:r>
              <a:rPr kumimoji="0" lang="en-GB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expensive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§"/>
              <a:tabLst/>
              <a:defRPr/>
            </a:pP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Changing one components means</a:t>
            </a:r>
            <a:r>
              <a:rPr kumimoji="0" lang="en-GB" alt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redeploying all of them</a:t>
            </a:r>
            <a:endParaRPr lang="en-GB" altLang="en-US" sz="2400" kern="0" dirty="0">
              <a:latin typeface="+mn-lt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§"/>
              <a:tabLst/>
              <a:defRPr/>
            </a:pP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Large</a:t>
            </a:r>
            <a:r>
              <a:rPr kumimoji="0" lang="en-GB" alt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testing surface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§"/>
              <a:tabLst/>
              <a:defRPr/>
            </a:pPr>
            <a:r>
              <a:rPr lang="en-GB" altLang="en-US" sz="2400" kern="0" baseline="0" dirty="0">
                <a:latin typeface="+mn-lt"/>
                <a:cs typeface="+mn-cs"/>
              </a:rPr>
              <a:t>…</a:t>
            </a:r>
            <a:endParaRPr kumimoji="0" lang="en-GB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72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02267"/>
            <a:ext cx="8486775" cy="4930246"/>
          </a:xfrm>
        </p:spPr>
        <p:txBody>
          <a:bodyPr/>
          <a:lstStyle/>
          <a:p>
            <a:pPr marL="457200" indent="-457200" eaLnBrk="1" hangingPunct="1"/>
            <a:r>
              <a:rPr lang="en-GB" altLang="en-US" dirty="0"/>
              <a:t>Scaling the Monolith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400" dirty="0"/>
              <a:t>How did we get here (cont)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DBFC436-D98F-45FA-B1C5-F934CB6AE8C7}" type="slidenum">
              <a:rPr lang="en-GB"/>
              <a:pPr>
                <a:defRPr/>
              </a:pPr>
              <a:t>8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67" y="1845822"/>
            <a:ext cx="8502650" cy="403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86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02267"/>
            <a:ext cx="8486775" cy="4930246"/>
          </a:xfrm>
        </p:spPr>
        <p:txBody>
          <a:bodyPr/>
          <a:lstStyle/>
          <a:p>
            <a:pPr marL="457200" indent="-457200" eaLnBrk="1" hangingPunct="1"/>
            <a:r>
              <a:rPr lang="en-GB" altLang="en-US" dirty="0"/>
              <a:t>Scaling the Monolith – Pros &amp; Cons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400" dirty="0"/>
              <a:t>How did we get here (cont)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DBFC436-D98F-45FA-B1C5-F934CB6AE8C7}" type="slidenum">
              <a:rPr lang="en-GB"/>
              <a:pPr>
                <a:defRPr/>
              </a:pPr>
              <a:t>9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r="54373"/>
          <a:stretch>
            <a:fillRect/>
          </a:stretch>
        </p:blipFill>
        <p:spPr>
          <a:xfrm>
            <a:off x="1168400" y="2076111"/>
            <a:ext cx="2032000" cy="20077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 l="54753"/>
          <a:stretch>
            <a:fillRect/>
          </a:stretch>
        </p:blipFill>
        <p:spPr>
          <a:xfrm>
            <a:off x="5723467" y="1940643"/>
            <a:ext cx="2015067" cy="200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19731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Soft" id="{033E34DD-2F80-0748-8194-A3BDF14DDEED}" vid="{5CEFB84A-30F3-DE47-B8F5-7F4CAB8FF5A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2_Blends</Template>
  <TotalTime>0</TotalTime>
  <Words>683</Words>
  <Application>Microsoft Macintosh PowerPoint</Application>
  <PresentationFormat>On-screen Show (4:3)</PresentationFormat>
  <Paragraphs>185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Lucida Console</vt:lpstr>
      <vt:lpstr>Tahoma</vt:lpstr>
      <vt:lpstr>Wingdings</vt:lpstr>
      <vt:lpstr>2_Blends</vt:lpstr>
      <vt:lpstr>Microservices Fundamentals</vt:lpstr>
      <vt:lpstr>Contents</vt:lpstr>
      <vt:lpstr>How did we get here</vt:lpstr>
      <vt:lpstr>How did we get here (cont)</vt:lpstr>
      <vt:lpstr>How did we get here (cont)</vt:lpstr>
      <vt:lpstr>How did we get here (cont)</vt:lpstr>
      <vt:lpstr>How did we get here (cont)</vt:lpstr>
      <vt:lpstr>How did we get here (cont)</vt:lpstr>
      <vt:lpstr>How did we get here (cont)</vt:lpstr>
      <vt:lpstr>How did we get here (cont)</vt:lpstr>
      <vt:lpstr>How did we get here (cont)</vt:lpstr>
      <vt:lpstr>How did we get here (cont)</vt:lpstr>
      <vt:lpstr>How did we get here (cont)</vt:lpstr>
      <vt:lpstr>How did we get here (cont)</vt:lpstr>
      <vt:lpstr>How did we get here (cont)</vt:lpstr>
      <vt:lpstr>How did we get here (cont)</vt:lpstr>
      <vt:lpstr>What’s in a name?</vt:lpstr>
      <vt:lpstr>What is a Microservice Architecture?</vt:lpstr>
      <vt:lpstr>What is a Microservice Architecture? (cont)</vt:lpstr>
      <vt:lpstr>What is a Microservice?</vt:lpstr>
      <vt:lpstr>Benefits of Microservices</vt:lpstr>
      <vt:lpstr>Benefits of Microservices (cont)</vt:lpstr>
      <vt:lpstr>Downsides of Microservices</vt:lpstr>
      <vt:lpstr>Downsides of Microservices (cont)</vt:lpstr>
      <vt:lpstr>Use Cases for Microservices?</vt:lpstr>
      <vt:lpstr>Recap…</vt:lpstr>
      <vt:lpstr>Any Questions?</vt:lpstr>
    </vt:vector>
  </TitlesOfParts>
  <Manager/>
  <Company>Newsoft Training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Fundamentals</dc:title>
  <dc:subject/>
  <dc:creator>Paul Hopkins</dc:creator>
  <cp:keywords/>
  <dc:description/>
  <cp:lastModifiedBy>Nilavalagan Sugumaran</cp:lastModifiedBy>
  <cp:revision>1</cp:revision>
  <cp:lastPrinted>2016-01-08T09:56:39Z</cp:lastPrinted>
  <dcterms:created xsi:type="dcterms:W3CDTF">2020-01-19T20:21:30Z</dcterms:created>
  <dcterms:modified xsi:type="dcterms:W3CDTF">2020-01-19T20:22:22Z</dcterms:modified>
  <cp:category/>
</cp:coreProperties>
</file>