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3"/>
  </p:notesMasterIdLst>
  <p:handoutMasterIdLst>
    <p:handoutMasterId r:id="rId14"/>
  </p:handoutMasterIdLst>
  <p:sldIdLst>
    <p:sldId id="256" r:id="rId2"/>
    <p:sldId id="645" r:id="rId3"/>
    <p:sldId id="646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01" r:id="rId1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F29"/>
    <a:srgbClr val="5D8D04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3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</p:spTree>
    <p:extLst>
      <p:ext uri="{BB962C8B-B14F-4D97-AF65-F5344CB8AC3E}">
        <p14:creationId xmlns:p14="http://schemas.microsoft.com/office/powerpoint/2010/main" val="162267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45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0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0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0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3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Spring Messaging</a:t>
            </a: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0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framework/docs/current/javadoc-api/org/springframework/web/bind/MethodArgumentNotValidExcep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boot-star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Spring Validations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825489"/>
            <a:ext cx="8486775" cy="5775336"/>
          </a:xfrm>
        </p:spPr>
        <p:txBody>
          <a:bodyPr/>
          <a:lstStyle/>
          <a:p>
            <a:r>
              <a:rPr lang="en-GB" dirty="0"/>
              <a:t>Step 2 : Implement validation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Step 3: Apply Validation Annotation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5. </a:t>
            </a:r>
            <a:r>
              <a:rPr lang="en-GB" dirty="0"/>
              <a:t>Custom Validators – continued…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10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7949-343D-1940-93CB-6566E361912B}"/>
              </a:ext>
            </a:extLst>
          </p:cNvPr>
          <p:cNvSpPr/>
          <p:nvPr/>
        </p:nvSpPr>
        <p:spPr bwMode="auto">
          <a:xfrm>
            <a:off x="840638" y="1421501"/>
            <a:ext cx="7231800" cy="342358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public class </a:t>
            </a:r>
            <a:r>
              <a:rPr lang="en-GB" dirty="0" err="1">
                <a:highlight>
                  <a:srgbClr val="FFFF00"/>
                </a:highlight>
              </a:rPr>
              <a:t>PhoneNumberValidator</a:t>
            </a:r>
            <a:r>
              <a:rPr lang="en-GB" dirty="0"/>
              <a:t> implements</a:t>
            </a:r>
          </a:p>
          <a:p>
            <a:r>
              <a:rPr lang="en-GB" dirty="0"/>
              <a:t>  </a:t>
            </a:r>
            <a:r>
              <a:rPr lang="en-GB" dirty="0" err="1"/>
              <a:t>ConstraintValidator</a:t>
            </a:r>
            <a:r>
              <a:rPr lang="en-GB" dirty="0"/>
              <a:t>&lt;</a:t>
            </a:r>
            <a:r>
              <a:rPr lang="en-GB" dirty="0" err="1">
                <a:highlight>
                  <a:srgbClr val="FFFF00"/>
                </a:highlight>
              </a:rPr>
              <a:t>ValidPhoneNumber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String</a:t>
            </a:r>
            <a:r>
              <a:rPr lang="en-GB" dirty="0"/>
              <a:t>&gt; {</a:t>
            </a:r>
          </a:p>
          <a:p>
            <a:r>
              <a:rPr lang="en-GB" dirty="0"/>
              <a:t>    @Override</a:t>
            </a:r>
          </a:p>
          <a:p>
            <a:r>
              <a:rPr lang="en-GB" dirty="0"/>
              <a:t>    public void initialize(</a:t>
            </a:r>
            <a:r>
              <a:rPr lang="en-GB" dirty="0" err="1">
                <a:highlight>
                  <a:srgbClr val="FFFF00"/>
                </a:highlight>
              </a:rPr>
              <a:t>ValidPhoneNumber</a:t>
            </a:r>
            <a:r>
              <a:rPr lang="en-GB" dirty="0"/>
              <a:t> </a:t>
            </a:r>
            <a:r>
              <a:rPr lang="en-GB" dirty="0" err="1"/>
              <a:t>contactNumber</a:t>
            </a:r>
            <a:r>
              <a:rPr lang="en-GB" dirty="0"/>
              <a:t>) {</a:t>
            </a:r>
          </a:p>
          <a:p>
            <a:r>
              <a:rPr lang="en-GB" dirty="0"/>
              <a:t>    }</a:t>
            </a:r>
          </a:p>
          <a:p>
            <a:r>
              <a:rPr lang="en-GB" dirty="0"/>
              <a:t>    @Override</a:t>
            </a:r>
          </a:p>
          <a:p>
            <a:r>
              <a:rPr lang="en-GB" dirty="0"/>
              <a:t>    public </a:t>
            </a: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>
                <a:highlight>
                  <a:srgbClr val="FFFF00"/>
                </a:highlight>
              </a:rPr>
              <a:t>isValid</a:t>
            </a:r>
            <a:r>
              <a:rPr lang="en-GB" dirty="0"/>
              <a:t>(String </a:t>
            </a:r>
            <a:r>
              <a:rPr lang="en-GB" dirty="0" err="1"/>
              <a:t>contactField</a:t>
            </a:r>
            <a:r>
              <a:rPr lang="en-GB" dirty="0"/>
              <a:t>,</a:t>
            </a:r>
          </a:p>
          <a:p>
            <a:r>
              <a:rPr lang="en-GB" dirty="0"/>
              <a:t>      </a:t>
            </a:r>
            <a:r>
              <a:rPr lang="en-GB" dirty="0" err="1"/>
              <a:t>ConstraintValidatorContext</a:t>
            </a:r>
            <a:r>
              <a:rPr lang="en-GB" dirty="0"/>
              <a:t> </a:t>
            </a:r>
            <a:r>
              <a:rPr lang="en-GB" dirty="0" err="1"/>
              <a:t>cxt</a:t>
            </a:r>
            <a:r>
              <a:rPr lang="en-GB" dirty="0"/>
              <a:t>) {</a:t>
            </a:r>
          </a:p>
          <a:p>
            <a:r>
              <a:rPr lang="en-GB" dirty="0"/>
              <a:t>        return </a:t>
            </a:r>
            <a:r>
              <a:rPr lang="en-GB" dirty="0" err="1"/>
              <a:t>contactField</a:t>
            </a:r>
            <a:r>
              <a:rPr lang="en-GB" dirty="0"/>
              <a:t> != null &amp;&amp; </a:t>
            </a:r>
            <a:r>
              <a:rPr lang="en-GB" dirty="0" err="1"/>
              <a:t>contactField.matches</a:t>
            </a:r>
            <a:r>
              <a:rPr lang="en-GB" dirty="0"/>
              <a:t>("[0-9]+")</a:t>
            </a:r>
          </a:p>
          <a:p>
            <a:r>
              <a:rPr lang="en-GB" dirty="0"/>
              <a:t>          &amp;&amp; (</a:t>
            </a:r>
            <a:r>
              <a:rPr lang="en-GB" dirty="0" err="1"/>
              <a:t>contactField.length</a:t>
            </a:r>
            <a:r>
              <a:rPr lang="en-GB" dirty="0"/>
              <a:t>() &gt; 8) &amp;&amp; (</a:t>
            </a:r>
            <a:r>
              <a:rPr lang="en-GB" dirty="0" err="1"/>
              <a:t>contactField.length</a:t>
            </a:r>
            <a:r>
              <a:rPr lang="en-GB" dirty="0"/>
              <a:t>() &lt; 14);</a:t>
            </a:r>
          </a:p>
          <a:p>
            <a:r>
              <a:rPr lang="en-GB" dirty="0"/>
              <a:t>    }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BAFB4-A4A8-4F4F-B6D2-544BF02DF0EF}"/>
              </a:ext>
            </a:extLst>
          </p:cNvPr>
          <p:cNvSpPr/>
          <p:nvPr/>
        </p:nvSpPr>
        <p:spPr bwMode="auto">
          <a:xfrm>
            <a:off x="840638" y="5515321"/>
            <a:ext cx="7231800" cy="89170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@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ValidPhoneNumber</a:t>
            </a:r>
            <a:endParaRPr lang="en-GB" dirty="0"/>
          </a:p>
          <a:p>
            <a:r>
              <a:rPr lang="en-GB" dirty="0"/>
              <a:t>private String phone;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95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11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4026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GB" dirty="0"/>
              <a:t>What is Validation?</a:t>
            </a:r>
          </a:p>
          <a:p>
            <a:pPr marL="355600" indent="-355600">
              <a:buFont typeface="+mj-lt"/>
              <a:buAutoNum type="arabicPeriod"/>
            </a:pPr>
            <a:r>
              <a:rPr lang="en-GB" dirty="0"/>
              <a:t>Default validations in Spring</a:t>
            </a:r>
          </a:p>
          <a:p>
            <a:pPr marL="355600" indent="-355600">
              <a:buFont typeface="+mj-lt"/>
              <a:buAutoNum type="arabicPeriod"/>
            </a:pPr>
            <a:r>
              <a:rPr lang="en-GB" dirty="0"/>
              <a:t>Hibernate validator</a:t>
            </a:r>
          </a:p>
          <a:p>
            <a:pPr marL="355600" indent="-355600">
              <a:buFont typeface="+mj-lt"/>
              <a:buAutoNum type="arabicPeriod"/>
            </a:pPr>
            <a:r>
              <a:rPr lang="en-GB" dirty="0"/>
              <a:t>Error handling </a:t>
            </a:r>
          </a:p>
          <a:p>
            <a:pPr marL="355600" indent="-355600">
              <a:buFont typeface="+mj-lt"/>
              <a:buAutoNum type="arabicPeriod"/>
            </a:pPr>
            <a:r>
              <a:rPr lang="en-GB" dirty="0"/>
              <a:t>Custom validators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71829D6-ECF0-47FD-99A0-0A08FD44A47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1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Verifying user input/parameters to functions –</a:t>
            </a:r>
          </a:p>
          <a:p>
            <a:pPr lvl="1"/>
            <a:r>
              <a:rPr lang="en-GB" dirty="0"/>
              <a:t>Validate format</a:t>
            </a:r>
          </a:p>
          <a:p>
            <a:pPr lvl="1"/>
            <a:r>
              <a:rPr lang="en-GB" dirty="0"/>
              <a:t>Validate data</a:t>
            </a:r>
          </a:p>
          <a:p>
            <a:pPr lvl="1"/>
            <a:r>
              <a:rPr lang="en-GB" dirty="0"/>
              <a:t>Validate datatype…</a:t>
            </a:r>
          </a:p>
          <a:p>
            <a:pPr lvl="1"/>
            <a:endParaRPr lang="en-GB" dirty="0"/>
          </a:p>
          <a:p>
            <a:r>
              <a:rPr lang="en-GB" dirty="0"/>
              <a:t>When validation fails return a proper error message –</a:t>
            </a:r>
          </a:p>
          <a:p>
            <a:pPr lvl="1"/>
            <a:r>
              <a:rPr lang="en-GB" dirty="0"/>
              <a:t>Meaningful message indicating what went wrong</a:t>
            </a:r>
          </a:p>
          <a:p>
            <a:pPr lvl="1"/>
            <a:r>
              <a:rPr lang="en-GB" dirty="0"/>
              <a:t>Field that has an error and the accepted values</a:t>
            </a:r>
          </a:p>
          <a:p>
            <a:pPr lvl="1"/>
            <a:r>
              <a:rPr lang="en-GB" dirty="0"/>
              <a:t>Possible option to fix the error</a:t>
            </a:r>
          </a:p>
          <a:p>
            <a:pPr lvl="1"/>
            <a:r>
              <a:rPr lang="en-GB" dirty="0"/>
              <a:t>Response Status code – 400.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NO sensitive information</a:t>
            </a:r>
            <a:r>
              <a:rPr lang="en-GB" dirty="0"/>
              <a:t>.</a:t>
            </a:r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1. What is Validation?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8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Response code – 400 BAD REQUEST</a:t>
            </a:r>
          </a:p>
          <a:p>
            <a:r>
              <a:rPr lang="en-GB" dirty="0"/>
              <a:t>Spring provides default validations </a:t>
            </a:r>
          </a:p>
          <a:p>
            <a:pPr lvl="1"/>
            <a:r>
              <a:rPr lang="en-GB" dirty="0"/>
              <a:t>Invalid/non-supported HTTP method</a:t>
            </a:r>
          </a:p>
          <a:p>
            <a:pPr lvl="1"/>
            <a:r>
              <a:rPr lang="en-GB" dirty="0"/>
              <a:t>Media type/content type mismatch</a:t>
            </a:r>
          </a:p>
          <a:p>
            <a:pPr lvl="1"/>
            <a:r>
              <a:rPr lang="en-GB" dirty="0"/>
              <a:t>Invalid json request</a:t>
            </a:r>
          </a:p>
          <a:p>
            <a:pPr lvl="1"/>
            <a:endParaRPr lang="en-GB" dirty="0"/>
          </a:p>
          <a:p>
            <a:r>
              <a:rPr lang="en-GB" dirty="0"/>
              <a:t>How do we validate the data inside a VALID request – ex json</a:t>
            </a:r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2. Default validations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>
          <a:xfrm>
            <a:off x="409902" y="961231"/>
            <a:ext cx="8486775" cy="4935538"/>
          </a:xfrm>
        </p:spPr>
        <p:txBody>
          <a:bodyPr/>
          <a:lstStyle/>
          <a:p>
            <a:r>
              <a:rPr lang="en-GB" dirty="0"/>
              <a:t>Hibernate Validator is one of the implementations of the bean validation </a:t>
            </a:r>
            <a:r>
              <a:rPr lang="en-GB" dirty="0" err="1"/>
              <a:t>api</a:t>
            </a:r>
            <a:endParaRPr lang="en-GB" dirty="0"/>
          </a:p>
          <a:p>
            <a:r>
              <a:rPr lang="en-GB" dirty="0"/>
              <a:t>Bean Validation API provides a number of annotations to consume</a:t>
            </a:r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3. </a:t>
            </a:r>
            <a:r>
              <a:rPr lang="en-GB" dirty="0"/>
              <a:t>Hibernate Validator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5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97FD7-14A9-3443-850D-172E276EA6C3}"/>
              </a:ext>
            </a:extLst>
          </p:cNvPr>
          <p:cNvSpPr/>
          <p:nvPr/>
        </p:nvSpPr>
        <p:spPr bwMode="auto">
          <a:xfrm>
            <a:off x="720727" y="2832006"/>
            <a:ext cx="4937124" cy="387474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&lt;dependency&gt;</a:t>
            </a:r>
          </a:p>
          <a:p>
            <a:r>
              <a:rPr lang="en-GB" dirty="0"/>
              <a:t>    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org.springframework.boot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</a:p>
          <a:p>
            <a:r>
              <a:rPr lang="en-GB" dirty="0"/>
              <a:t>    &lt;</a:t>
            </a:r>
            <a:r>
              <a:rPr lang="en-GB" dirty="0" err="1"/>
              <a:t>artifactId</a:t>
            </a:r>
            <a:r>
              <a:rPr lang="en-GB" dirty="0"/>
              <a:t>&gt;spring-boot-starter-web&lt;/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&lt;/dependency&gt;</a:t>
            </a:r>
          </a:p>
          <a:p>
            <a:r>
              <a:rPr lang="en-GB" dirty="0"/>
              <a:t>&lt;dependency&gt; </a:t>
            </a:r>
          </a:p>
          <a:p>
            <a:r>
              <a:rPr lang="en-GB" dirty="0"/>
              <a:t>    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org.springframework.boot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</a:p>
          <a:p>
            <a:r>
              <a:rPr lang="en-GB" dirty="0"/>
              <a:t>    &lt;</a:t>
            </a:r>
            <a:r>
              <a:rPr lang="en-GB" dirty="0" err="1"/>
              <a:t>artifactId</a:t>
            </a:r>
            <a:r>
              <a:rPr lang="en-GB" dirty="0"/>
              <a:t>&gt;spring-boot-starter-data-</a:t>
            </a:r>
            <a:r>
              <a:rPr lang="en-GB" dirty="0" err="1"/>
              <a:t>jpa</a:t>
            </a:r>
            <a:r>
              <a:rPr lang="en-GB" dirty="0"/>
              <a:t>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&lt;/dependency&gt; </a:t>
            </a:r>
          </a:p>
          <a:p>
            <a:r>
              <a:rPr lang="en-GB" dirty="0"/>
              <a:t>&lt;dependency&gt;</a:t>
            </a:r>
            <a:br>
              <a:rPr lang="en-GB" dirty="0"/>
            </a:br>
            <a:r>
              <a:rPr lang="en-GB" dirty="0"/>
              <a:t>   &lt;</a:t>
            </a:r>
            <a:r>
              <a:rPr lang="en-GB" dirty="0" err="1"/>
              <a:t>groupId</a:t>
            </a:r>
            <a:r>
              <a:rPr lang="en-GB" dirty="0"/>
              <a:t>&gt;</a:t>
            </a:r>
            <a:r>
              <a:rPr lang="en-GB" dirty="0" err="1"/>
              <a:t>org.springframework.boot</a:t>
            </a:r>
            <a:r>
              <a:rPr lang="en-GB" dirty="0"/>
              <a:t>&lt;/</a:t>
            </a:r>
            <a:r>
              <a:rPr lang="en-GB" dirty="0" err="1"/>
              <a:t>groupId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   &lt;</a:t>
            </a:r>
            <a:r>
              <a:rPr lang="en-GB" dirty="0" err="1"/>
              <a:t>artifactId</a:t>
            </a:r>
            <a:r>
              <a:rPr lang="en-GB" dirty="0"/>
              <a:t>&gt;spring-boot-starter-validation&lt;/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  <a:br>
              <a:rPr lang="en-GB" dirty="0"/>
            </a:br>
            <a:r>
              <a:rPr lang="en-GB" dirty="0"/>
              <a:t>&lt;/dependency&gt;</a:t>
            </a:r>
          </a:p>
          <a:p>
            <a:r>
              <a:rPr lang="en-GB" dirty="0"/>
              <a:t>&lt;dependency&gt; </a:t>
            </a:r>
          </a:p>
          <a:p>
            <a:r>
              <a:rPr lang="en-GB" dirty="0"/>
              <a:t>    &lt;</a:t>
            </a:r>
            <a:r>
              <a:rPr lang="en-GB" dirty="0" err="1"/>
              <a:t>groupId</a:t>
            </a:r>
            <a:r>
              <a:rPr lang="en-GB" dirty="0"/>
              <a:t>&gt;com.h2database&lt;/</a:t>
            </a:r>
            <a:r>
              <a:rPr lang="en-GB" dirty="0" err="1"/>
              <a:t>groupId</a:t>
            </a:r>
            <a:r>
              <a:rPr lang="en-GB" dirty="0"/>
              <a:t>&gt; </a:t>
            </a:r>
          </a:p>
          <a:p>
            <a:r>
              <a:rPr lang="en-GB" dirty="0"/>
              <a:t>    &lt;</a:t>
            </a:r>
            <a:r>
              <a:rPr lang="en-GB" dirty="0" err="1"/>
              <a:t>artifactId</a:t>
            </a:r>
            <a:r>
              <a:rPr lang="en-GB" dirty="0"/>
              <a:t>&gt;h2&lt;/</a:t>
            </a:r>
            <a:r>
              <a:rPr lang="en-GB" dirty="0" err="1"/>
              <a:t>artifactId</a:t>
            </a:r>
            <a:r>
              <a:rPr lang="en-GB" dirty="0"/>
              <a:t>&gt;</a:t>
            </a:r>
          </a:p>
          <a:p>
            <a:r>
              <a:rPr lang="en-GB" dirty="0"/>
              <a:t>    &lt;version&gt;1.4.197&lt;/version&gt; </a:t>
            </a:r>
          </a:p>
          <a:p>
            <a:r>
              <a:rPr lang="en-GB" dirty="0"/>
              <a:t>    &lt;scope&gt;runtime&lt;/scope&gt;</a:t>
            </a:r>
          </a:p>
          <a:p>
            <a:r>
              <a:rPr lang="en-GB" dirty="0"/>
              <a:t>&lt;/dependency&gt;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710E4-BBAF-0C4C-BAC5-E8774C69C04D}"/>
              </a:ext>
            </a:extLst>
          </p:cNvPr>
          <p:cNvSpPr/>
          <p:nvPr/>
        </p:nvSpPr>
        <p:spPr bwMode="auto">
          <a:xfrm>
            <a:off x="6329362" y="2457457"/>
            <a:ext cx="2408238" cy="4282927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DecimalMax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DecimalMin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FutureOrPresent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NegativeOrZero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NotBlank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NotEmpty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NotNull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PastOrPresent</a:t>
            </a: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0070C0"/>
                </a:solidFill>
              </a:rPr>
              <a:t>PositiveOrZero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5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68369"/>
            <a:ext cx="8486775" cy="4935538"/>
          </a:xfrm>
        </p:spPr>
        <p:txBody>
          <a:bodyPr/>
          <a:lstStyle/>
          <a:p>
            <a:r>
              <a:rPr lang="en-GB" dirty="0"/>
              <a:t>Simple domain class</a:t>
            </a:r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3. </a:t>
            </a:r>
            <a:r>
              <a:rPr lang="en-GB" dirty="0"/>
              <a:t>Hibernate Validator - Continued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6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97FD7-14A9-3443-850D-172E276EA6C3}"/>
              </a:ext>
            </a:extLst>
          </p:cNvPr>
          <p:cNvSpPr/>
          <p:nvPr/>
        </p:nvSpPr>
        <p:spPr bwMode="auto">
          <a:xfrm>
            <a:off x="792163" y="1539970"/>
            <a:ext cx="5380037" cy="506085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@Entity</a:t>
            </a:r>
          </a:p>
          <a:p>
            <a:r>
              <a:rPr lang="en-GB" dirty="0"/>
              <a:t>public class User {</a:t>
            </a:r>
          </a:p>
          <a:p>
            <a:r>
              <a:rPr lang="en-GB" dirty="0"/>
              <a:t>     </a:t>
            </a:r>
          </a:p>
          <a:p>
            <a:r>
              <a:rPr lang="en-GB" dirty="0"/>
              <a:t>    @Id</a:t>
            </a:r>
          </a:p>
          <a:p>
            <a:r>
              <a:rPr lang="en-GB" dirty="0"/>
              <a:t>    @</a:t>
            </a:r>
            <a:r>
              <a:rPr lang="en-GB" dirty="0" err="1"/>
              <a:t>GeneratedValue</a:t>
            </a:r>
            <a:r>
              <a:rPr lang="en-GB" dirty="0"/>
              <a:t>(strategy = </a:t>
            </a:r>
            <a:r>
              <a:rPr lang="en-GB" dirty="0" err="1"/>
              <a:t>GenerationType.AUTO</a:t>
            </a:r>
            <a:r>
              <a:rPr lang="en-GB" dirty="0"/>
              <a:t>)</a:t>
            </a:r>
          </a:p>
          <a:p>
            <a:r>
              <a:rPr lang="en-GB" dirty="0"/>
              <a:t>    private Long id;</a:t>
            </a:r>
          </a:p>
          <a:p>
            <a:r>
              <a:rPr lang="en-GB" dirty="0"/>
              <a:t>     </a:t>
            </a:r>
          </a:p>
          <a:p>
            <a:r>
              <a:rPr lang="en-GB" dirty="0"/>
              <a:t>   </a:t>
            </a:r>
            <a:r>
              <a:rPr lang="en-GB" dirty="0">
                <a:highlight>
                  <a:srgbClr val="FFFF00"/>
                </a:highlight>
              </a:rPr>
              <a:t> @</a:t>
            </a:r>
            <a:r>
              <a:rPr lang="en-GB" dirty="0" err="1">
                <a:highlight>
                  <a:srgbClr val="FFFF00"/>
                </a:highlight>
              </a:rPr>
              <a:t>NotBlank</a:t>
            </a:r>
            <a:r>
              <a:rPr lang="en-GB" dirty="0">
                <a:highlight>
                  <a:srgbClr val="FFFF00"/>
                </a:highlight>
              </a:rPr>
              <a:t>(message = "Name is mandatory")</a:t>
            </a:r>
          </a:p>
          <a:p>
            <a:r>
              <a:rPr lang="en-GB" dirty="0">
                <a:highlight>
                  <a:srgbClr val="FFFF00"/>
                </a:highlight>
              </a:rPr>
              <a:t>    @Size(min=2, message="Name should have </a:t>
            </a:r>
            <a:r>
              <a:rPr lang="en-GB" dirty="0" err="1">
                <a:highlight>
                  <a:srgbClr val="FFFF00"/>
                </a:highlight>
              </a:rPr>
              <a:t>atleast</a:t>
            </a:r>
            <a:r>
              <a:rPr lang="en-GB" dirty="0">
                <a:highlight>
                  <a:srgbClr val="FFFF00"/>
                </a:highlight>
              </a:rPr>
              <a:t> 2 characters")</a:t>
            </a:r>
          </a:p>
          <a:p>
            <a:r>
              <a:rPr lang="en-GB" dirty="0"/>
              <a:t>    private String name;</a:t>
            </a:r>
          </a:p>
          <a:p>
            <a:r>
              <a:rPr lang="en-GB" dirty="0"/>
              <a:t>     </a:t>
            </a:r>
          </a:p>
          <a:p>
            <a:r>
              <a:rPr lang="en-GB" dirty="0"/>
              <a:t>    </a:t>
            </a:r>
            <a:r>
              <a:rPr lang="en-GB" dirty="0">
                <a:highlight>
                  <a:srgbClr val="FFFF00"/>
                </a:highlight>
              </a:rPr>
              <a:t>@</a:t>
            </a:r>
            <a:r>
              <a:rPr lang="en-GB" dirty="0" err="1">
                <a:highlight>
                  <a:srgbClr val="FFFF00"/>
                </a:highlight>
              </a:rPr>
              <a:t>NotBlank</a:t>
            </a:r>
            <a:r>
              <a:rPr lang="en-GB" dirty="0">
                <a:highlight>
                  <a:srgbClr val="FFFF00"/>
                </a:highlight>
              </a:rPr>
              <a:t>(message = "Email is mandatory")</a:t>
            </a:r>
          </a:p>
          <a:p>
            <a:r>
              <a:rPr lang="en-GB" dirty="0">
                <a:highlight>
                  <a:srgbClr val="FFFF00"/>
                </a:highlight>
              </a:rPr>
              <a:t>    @Size(max=20, message=”Email should not </a:t>
            </a:r>
            <a:r>
              <a:rPr lang="en-GB" dirty="0" err="1">
                <a:highlight>
                  <a:srgbClr val="FFFF00"/>
                </a:highlight>
              </a:rPr>
              <a:t>morethan</a:t>
            </a:r>
            <a:r>
              <a:rPr lang="en-GB" dirty="0">
                <a:highlight>
                  <a:srgbClr val="FFFF00"/>
                </a:highlight>
              </a:rPr>
              <a:t> 20 characters")</a:t>
            </a:r>
          </a:p>
          <a:p>
            <a:r>
              <a:rPr lang="en-GB" dirty="0"/>
              <a:t>    private String email;</a:t>
            </a:r>
          </a:p>
          <a:p>
            <a:r>
              <a:rPr lang="en-GB" dirty="0"/>
              <a:t>  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53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68369"/>
            <a:ext cx="8486775" cy="4935538"/>
          </a:xfrm>
        </p:spPr>
        <p:txBody>
          <a:bodyPr/>
          <a:lstStyle/>
          <a:p>
            <a:r>
              <a:rPr lang="en-GB" dirty="0"/>
              <a:t>@Valid annotation automatically bootstraps the default JSR 380 implementation — Hibernate Validator — and validates the argument.</a:t>
            </a:r>
          </a:p>
          <a:p>
            <a:r>
              <a:rPr lang="en-GB" dirty="0"/>
              <a:t>When the target argument fails to pass the validation, Spring Boot throws a </a:t>
            </a:r>
            <a:r>
              <a:rPr lang="en-GB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MethodArgumentNotValidException</a:t>
            </a:r>
            <a:r>
              <a:rPr lang="en-GB" dirty="0"/>
              <a:t> exception.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3. </a:t>
            </a:r>
            <a:r>
              <a:rPr lang="en-GB" dirty="0"/>
              <a:t>Hibernate Validator - Continued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7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97FD7-14A9-3443-850D-172E276EA6C3}"/>
              </a:ext>
            </a:extLst>
          </p:cNvPr>
          <p:cNvSpPr/>
          <p:nvPr/>
        </p:nvSpPr>
        <p:spPr bwMode="auto">
          <a:xfrm>
            <a:off x="1035051" y="3591688"/>
            <a:ext cx="5380037" cy="321199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@</a:t>
            </a:r>
            <a:r>
              <a:rPr lang="en-GB" dirty="0" err="1"/>
              <a:t>RestController</a:t>
            </a:r>
            <a:endParaRPr lang="en-GB" dirty="0"/>
          </a:p>
          <a:p>
            <a:r>
              <a:rPr lang="en-GB" dirty="0"/>
              <a:t>public class </a:t>
            </a:r>
            <a:r>
              <a:rPr lang="en-GB" dirty="0" err="1"/>
              <a:t>UserController</a:t>
            </a:r>
            <a:r>
              <a:rPr lang="en-GB" dirty="0"/>
              <a:t> {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   @</a:t>
            </a:r>
            <a:r>
              <a:rPr lang="en-GB" dirty="0" err="1"/>
              <a:t>PostMapping</a:t>
            </a:r>
            <a:r>
              <a:rPr lang="en-GB" dirty="0"/>
              <a:t>("/users")</a:t>
            </a:r>
          </a:p>
          <a:p>
            <a:r>
              <a:rPr lang="en-GB" dirty="0"/>
              <a:t>    </a:t>
            </a:r>
            <a:r>
              <a:rPr lang="en-GB" dirty="0" err="1"/>
              <a:t>ResponseEntity</a:t>
            </a:r>
            <a:r>
              <a:rPr lang="en-GB" dirty="0"/>
              <a:t>&lt;String&gt; </a:t>
            </a:r>
            <a:r>
              <a:rPr lang="en-GB" dirty="0" err="1"/>
              <a:t>addUser</a:t>
            </a:r>
            <a:r>
              <a:rPr lang="en-GB" dirty="0"/>
              <a:t>(</a:t>
            </a:r>
            <a:r>
              <a:rPr lang="en-GB" dirty="0">
                <a:highlight>
                  <a:srgbClr val="FFFF00"/>
                </a:highlight>
              </a:rPr>
              <a:t>@Valid</a:t>
            </a:r>
            <a:r>
              <a:rPr lang="en-GB" dirty="0"/>
              <a:t> @</a:t>
            </a:r>
            <a:r>
              <a:rPr lang="en-GB" dirty="0" err="1"/>
              <a:t>RequestBody</a:t>
            </a:r>
            <a:r>
              <a:rPr lang="en-GB" dirty="0"/>
              <a:t> User user) {</a:t>
            </a:r>
          </a:p>
          <a:p>
            <a:r>
              <a:rPr lang="en-GB" dirty="0"/>
              <a:t>        // persisting the user</a:t>
            </a:r>
          </a:p>
          <a:p>
            <a:r>
              <a:rPr lang="en-GB" dirty="0"/>
              <a:t>        return </a:t>
            </a:r>
            <a:r>
              <a:rPr lang="en-GB" dirty="0" err="1"/>
              <a:t>ResponseEntity.ok</a:t>
            </a:r>
            <a:r>
              <a:rPr lang="en-GB" dirty="0"/>
              <a:t>("User is valid");</a:t>
            </a:r>
          </a:p>
          <a:p>
            <a:r>
              <a:rPr lang="en-GB" dirty="0"/>
              <a:t>    }</a:t>
            </a:r>
          </a:p>
          <a:p>
            <a:r>
              <a:rPr lang="en-GB" dirty="0"/>
              <a:t>      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84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825489"/>
            <a:ext cx="8486775" cy="4935538"/>
          </a:xfrm>
        </p:spPr>
        <p:txBody>
          <a:bodyPr/>
          <a:lstStyle/>
          <a:p>
            <a:r>
              <a:rPr lang="en-GB" dirty="0"/>
              <a:t>Using @</a:t>
            </a:r>
            <a:r>
              <a:rPr lang="en-GB" dirty="0" err="1"/>
              <a:t>ExceptionHandler</a:t>
            </a:r>
            <a:r>
              <a:rPr lang="en-GB" dirty="0"/>
              <a:t> annotation - to handle specified types of exceptions through one single method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Alternatively, we can use </a:t>
            </a:r>
            <a:r>
              <a:rPr lang="en-GB" dirty="0">
                <a:solidFill>
                  <a:srgbClr val="FF0000"/>
                </a:solidFill>
              </a:rPr>
              <a:t>@</a:t>
            </a:r>
            <a:r>
              <a:rPr lang="en-GB" dirty="0" err="1">
                <a:solidFill>
                  <a:srgbClr val="FF0000"/>
                </a:solidFill>
              </a:rPr>
              <a:t>ControllerAdvice</a:t>
            </a:r>
            <a:r>
              <a:rPr lang="en-GB" dirty="0"/>
              <a:t> to handle validation errors by extending </a:t>
            </a:r>
            <a:r>
              <a:rPr lang="en-GB" dirty="0" err="1">
                <a:solidFill>
                  <a:srgbClr val="FF0000"/>
                </a:solidFill>
              </a:rPr>
              <a:t>ResponseEntityExceptionHandler</a:t>
            </a:r>
            <a:r>
              <a:rPr lang="en-GB" dirty="0"/>
              <a:t> class and overriding </a:t>
            </a:r>
            <a:r>
              <a:rPr lang="en-GB" dirty="0" err="1">
                <a:solidFill>
                  <a:srgbClr val="FF0000"/>
                </a:solidFill>
              </a:rPr>
              <a:t>handleMethodArgumentNotValid</a:t>
            </a:r>
            <a:r>
              <a:rPr lang="en-GB" dirty="0"/>
              <a:t> method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4. </a:t>
            </a:r>
            <a:r>
              <a:rPr lang="en-GB" dirty="0"/>
              <a:t>Error handling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8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97FD7-14A9-3443-850D-172E276EA6C3}"/>
              </a:ext>
            </a:extLst>
          </p:cNvPr>
          <p:cNvSpPr/>
          <p:nvPr/>
        </p:nvSpPr>
        <p:spPr bwMode="auto">
          <a:xfrm>
            <a:off x="863601" y="1734308"/>
            <a:ext cx="5380037" cy="356635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@</a:t>
            </a:r>
            <a:r>
              <a:rPr lang="en-GB" dirty="0" err="1"/>
              <a:t>ResponseStatus</a:t>
            </a:r>
            <a:r>
              <a:rPr lang="en-GB" dirty="0"/>
              <a:t>(</a:t>
            </a:r>
            <a:r>
              <a:rPr lang="en-GB" dirty="0" err="1"/>
              <a:t>HttpStatus.BAD_REQUEST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FFFF00"/>
                </a:highlight>
              </a:rPr>
              <a:t>@</a:t>
            </a:r>
            <a:r>
              <a:rPr lang="en-GB" dirty="0" err="1">
                <a:highlight>
                  <a:srgbClr val="FFFF00"/>
                </a:highlight>
              </a:rPr>
              <a:t>ExceptionHandler</a:t>
            </a:r>
            <a:r>
              <a:rPr lang="en-GB" dirty="0">
                <a:highlight>
                  <a:srgbClr val="FFFF00"/>
                </a:highlight>
              </a:rPr>
              <a:t>(</a:t>
            </a:r>
            <a:r>
              <a:rPr lang="en-GB" dirty="0" err="1">
                <a:highlight>
                  <a:srgbClr val="FFFF00"/>
                </a:highlight>
              </a:rPr>
              <a:t>MethodArgumentNotValidException.class</a:t>
            </a:r>
            <a:r>
              <a:rPr lang="en-GB" dirty="0">
                <a:highlight>
                  <a:srgbClr val="FFFF00"/>
                </a:highlight>
              </a:rPr>
              <a:t>)</a:t>
            </a:r>
          </a:p>
          <a:p>
            <a:r>
              <a:rPr lang="en-GB" dirty="0"/>
              <a:t>public Map&lt;String, String&gt; </a:t>
            </a:r>
            <a:r>
              <a:rPr lang="en-GB" dirty="0" err="1"/>
              <a:t>handleValidationExceptions</a:t>
            </a:r>
            <a:r>
              <a:rPr lang="en-GB" dirty="0"/>
              <a:t>(</a:t>
            </a:r>
          </a:p>
          <a:p>
            <a:r>
              <a:rPr lang="en-GB" dirty="0"/>
              <a:t>  </a:t>
            </a:r>
            <a:r>
              <a:rPr lang="en-GB" dirty="0" err="1"/>
              <a:t>MethodArgumentNotValidException</a:t>
            </a:r>
            <a:r>
              <a:rPr lang="en-GB" dirty="0"/>
              <a:t> ex) {</a:t>
            </a:r>
          </a:p>
          <a:p>
            <a:r>
              <a:rPr lang="en-GB" dirty="0"/>
              <a:t>    Map&lt;String, String&gt; errors = new HashMap&lt;&gt;();</a:t>
            </a:r>
          </a:p>
          <a:p>
            <a:r>
              <a:rPr lang="en-GB" dirty="0"/>
              <a:t>    </a:t>
            </a:r>
            <a:r>
              <a:rPr lang="en-GB" dirty="0" err="1"/>
              <a:t>ex.getBindingResult</a:t>
            </a:r>
            <a:r>
              <a:rPr lang="en-GB" dirty="0"/>
              <a:t>().</a:t>
            </a:r>
            <a:r>
              <a:rPr lang="en-GB" dirty="0" err="1"/>
              <a:t>getAllErrors</a:t>
            </a:r>
            <a:r>
              <a:rPr lang="en-GB" dirty="0"/>
              <a:t>().</a:t>
            </a:r>
            <a:r>
              <a:rPr lang="en-GB" dirty="0" err="1"/>
              <a:t>forEach</a:t>
            </a:r>
            <a:r>
              <a:rPr lang="en-GB" dirty="0"/>
              <a:t>((error) -&gt; {</a:t>
            </a:r>
          </a:p>
          <a:p>
            <a:r>
              <a:rPr lang="en-GB" dirty="0"/>
              <a:t>        String </a:t>
            </a:r>
            <a:r>
              <a:rPr lang="en-GB" dirty="0" err="1"/>
              <a:t>fieldName</a:t>
            </a:r>
            <a:r>
              <a:rPr lang="en-GB" dirty="0"/>
              <a:t> = ((</a:t>
            </a:r>
            <a:r>
              <a:rPr lang="en-GB" dirty="0" err="1"/>
              <a:t>FieldError</a:t>
            </a:r>
            <a:r>
              <a:rPr lang="en-GB" dirty="0"/>
              <a:t>) error).</a:t>
            </a:r>
            <a:r>
              <a:rPr lang="en-GB" dirty="0" err="1"/>
              <a:t>getField</a:t>
            </a:r>
            <a:r>
              <a:rPr lang="en-GB" dirty="0"/>
              <a:t>();</a:t>
            </a:r>
          </a:p>
          <a:p>
            <a:r>
              <a:rPr lang="en-GB" dirty="0"/>
              <a:t>        String </a:t>
            </a:r>
            <a:r>
              <a:rPr lang="en-GB" dirty="0" err="1"/>
              <a:t>errorMessage</a:t>
            </a:r>
            <a:r>
              <a:rPr lang="en-GB" dirty="0"/>
              <a:t> = </a:t>
            </a:r>
            <a:r>
              <a:rPr lang="en-GB" dirty="0" err="1"/>
              <a:t>error.getDefaultMessage</a:t>
            </a:r>
            <a:r>
              <a:rPr lang="en-GB" dirty="0"/>
              <a:t>();</a:t>
            </a:r>
          </a:p>
          <a:p>
            <a:r>
              <a:rPr lang="en-GB" dirty="0"/>
              <a:t>        </a:t>
            </a:r>
            <a:r>
              <a:rPr lang="en-GB" dirty="0" err="1"/>
              <a:t>errors.put</a:t>
            </a:r>
            <a:r>
              <a:rPr lang="en-GB" dirty="0"/>
              <a:t>(</a:t>
            </a:r>
            <a:r>
              <a:rPr lang="en-GB" dirty="0" err="1"/>
              <a:t>fieldName</a:t>
            </a:r>
            <a:r>
              <a:rPr lang="en-GB" dirty="0"/>
              <a:t>, </a:t>
            </a:r>
            <a:r>
              <a:rPr lang="en-GB" dirty="0" err="1"/>
              <a:t>errorMessage</a:t>
            </a:r>
            <a:r>
              <a:rPr lang="en-GB" dirty="0"/>
              <a:t>);</a:t>
            </a:r>
          </a:p>
          <a:p>
            <a:r>
              <a:rPr lang="en-GB" dirty="0"/>
              <a:t>    });</a:t>
            </a:r>
          </a:p>
          <a:p>
            <a:r>
              <a:rPr lang="en-GB" dirty="0"/>
              <a:t>    return errors;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63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825489"/>
            <a:ext cx="8486775" cy="4935538"/>
          </a:xfrm>
        </p:spPr>
        <p:txBody>
          <a:bodyPr/>
          <a:lstStyle/>
          <a:p>
            <a:r>
              <a:rPr lang="en-GB" i="1" u="sng" dirty="0">
                <a:hlinkClick r:id="rId3"/>
              </a:rPr>
              <a:t>spring-boot-starter-web</a:t>
            </a:r>
            <a:r>
              <a:rPr lang="en-GB" i="1" u="sng" dirty="0"/>
              <a:t> </a:t>
            </a:r>
            <a:r>
              <a:rPr lang="en-GB" dirty="0"/>
              <a:t> brings </a:t>
            </a:r>
            <a:r>
              <a:rPr lang="en-GB" i="1" dirty="0"/>
              <a:t>hibernate-validator</a:t>
            </a:r>
            <a:r>
              <a:rPr lang="en-GB" dirty="0"/>
              <a:t> dependency that help us to achieve the objective.</a:t>
            </a:r>
          </a:p>
          <a:p>
            <a:r>
              <a:rPr lang="en-GB" dirty="0"/>
              <a:t>Steps – </a:t>
            </a:r>
          </a:p>
          <a:p>
            <a:pPr lvl="1"/>
            <a:r>
              <a:rPr lang="en-GB" dirty="0"/>
              <a:t>Create an annotation - </a:t>
            </a:r>
            <a:r>
              <a:rPr lang="en-GB" dirty="0">
                <a:solidFill>
                  <a:srgbClr val="6699FF"/>
                </a:solidFill>
              </a:rPr>
              <a:t>@Constraint(</a:t>
            </a:r>
            <a:r>
              <a:rPr lang="en-GB" dirty="0" err="1">
                <a:solidFill>
                  <a:srgbClr val="6699FF"/>
                </a:solidFill>
              </a:rPr>
              <a:t>validatedBy</a:t>
            </a:r>
            <a:r>
              <a:rPr lang="en-GB" dirty="0">
                <a:solidFill>
                  <a:srgbClr val="6699FF"/>
                </a:solidFill>
              </a:rPr>
              <a:t>= </a:t>
            </a:r>
            <a:r>
              <a:rPr lang="en-GB" dirty="0" err="1">
                <a:solidFill>
                  <a:srgbClr val="6699FF"/>
                </a:solidFill>
              </a:rPr>
              <a:t>xxxx.class</a:t>
            </a:r>
            <a:r>
              <a:rPr lang="en-GB" dirty="0">
                <a:solidFill>
                  <a:srgbClr val="6699FF"/>
                </a:solidFill>
              </a:rPr>
              <a:t>)</a:t>
            </a:r>
          </a:p>
          <a:p>
            <a:pPr lvl="1"/>
            <a:r>
              <a:rPr lang="en-GB" dirty="0"/>
              <a:t>Implement required validation - </a:t>
            </a:r>
            <a:r>
              <a:rPr lang="en-GB" dirty="0" err="1">
                <a:solidFill>
                  <a:srgbClr val="6699FF"/>
                </a:solidFill>
              </a:rPr>
              <a:t>ConstraintValidator</a:t>
            </a:r>
            <a:r>
              <a:rPr lang="en-GB" dirty="0">
                <a:solidFill>
                  <a:srgbClr val="6699FF"/>
                </a:solidFill>
              </a:rPr>
              <a:t>&lt;</a:t>
            </a:r>
            <a:r>
              <a:rPr lang="en-GB" dirty="0" err="1">
                <a:solidFill>
                  <a:srgbClr val="6699FF"/>
                </a:solidFill>
              </a:rPr>
              <a:t>xxxx</a:t>
            </a:r>
            <a:r>
              <a:rPr lang="en-GB" dirty="0">
                <a:solidFill>
                  <a:srgbClr val="6699FF"/>
                </a:solidFill>
              </a:rPr>
              <a:t>, type of the field&gt;</a:t>
            </a:r>
          </a:p>
          <a:p>
            <a:pPr lvl="1"/>
            <a:r>
              <a:rPr lang="en-GB" dirty="0"/>
              <a:t>Apply validation annotation</a:t>
            </a:r>
          </a:p>
          <a:p>
            <a:r>
              <a:rPr lang="en-GB" dirty="0"/>
              <a:t>Step 1: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 sz="3400" dirty="0"/>
              <a:t>5. </a:t>
            </a:r>
            <a:r>
              <a:rPr lang="en-GB" dirty="0"/>
              <a:t>Custom Validators</a:t>
            </a:r>
            <a:endParaRPr lang="en-GB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716B6E-FA6B-4A75-A75C-4F1804B57167}" type="slidenum">
              <a:rPr lang="en-GB"/>
              <a:pPr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7949-343D-1940-93CB-6566E361912B}"/>
              </a:ext>
            </a:extLst>
          </p:cNvPr>
          <p:cNvSpPr/>
          <p:nvPr/>
        </p:nvSpPr>
        <p:spPr bwMode="auto">
          <a:xfrm>
            <a:off x="940650" y="4200339"/>
            <a:ext cx="7517550" cy="2597637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@Documented</a:t>
            </a:r>
          </a:p>
          <a:p>
            <a:r>
              <a:rPr lang="en-GB" dirty="0">
                <a:highlight>
                  <a:srgbClr val="FFFF00"/>
                </a:highlight>
              </a:rPr>
              <a:t>@Constraint(</a:t>
            </a:r>
            <a:r>
              <a:rPr lang="en-GB" dirty="0" err="1">
                <a:highlight>
                  <a:srgbClr val="FFFF00"/>
                </a:highlight>
              </a:rPr>
              <a:t>validatedBy</a:t>
            </a:r>
            <a:r>
              <a:rPr lang="en-GB" dirty="0">
                <a:highlight>
                  <a:srgbClr val="FFFF00"/>
                </a:highlight>
              </a:rPr>
              <a:t> = </a:t>
            </a:r>
            <a:r>
              <a:rPr lang="en-GB" dirty="0" err="1">
                <a:highlight>
                  <a:srgbClr val="FFFF00"/>
                </a:highlight>
              </a:rPr>
              <a:t>PhoneNumberValidator.class</a:t>
            </a:r>
            <a:r>
              <a:rPr lang="en-GB" dirty="0">
                <a:highlight>
                  <a:srgbClr val="FFFF00"/>
                </a:highlight>
              </a:rPr>
              <a:t>)</a:t>
            </a:r>
          </a:p>
          <a:p>
            <a:r>
              <a:rPr lang="en-GB" dirty="0"/>
              <a:t>@Target( { </a:t>
            </a:r>
            <a:r>
              <a:rPr lang="en-GB" dirty="0" err="1"/>
              <a:t>ElementType.METHOD</a:t>
            </a:r>
            <a:r>
              <a:rPr lang="en-GB" dirty="0"/>
              <a:t>, </a:t>
            </a:r>
            <a:r>
              <a:rPr lang="en-GB" dirty="0" err="1"/>
              <a:t>ElementType.FIELD</a:t>
            </a:r>
            <a:r>
              <a:rPr lang="en-GB" dirty="0"/>
              <a:t> })</a:t>
            </a:r>
          </a:p>
          <a:p>
            <a:r>
              <a:rPr lang="en-GB" dirty="0"/>
              <a:t>@Retention(</a:t>
            </a:r>
            <a:r>
              <a:rPr lang="en-GB" dirty="0" err="1"/>
              <a:t>RetentionPolicy.RUNTIME</a:t>
            </a:r>
            <a:r>
              <a:rPr lang="en-GB" dirty="0"/>
              <a:t>)</a:t>
            </a:r>
          </a:p>
          <a:p>
            <a:r>
              <a:rPr lang="en-GB" dirty="0"/>
              <a:t>public @interface </a:t>
            </a:r>
            <a:r>
              <a:rPr lang="en-GB" dirty="0" err="1"/>
              <a:t>ValidPhoneNumber</a:t>
            </a:r>
            <a:r>
              <a:rPr lang="en-GB" dirty="0"/>
              <a:t> {</a:t>
            </a:r>
          </a:p>
          <a:p>
            <a:r>
              <a:rPr lang="en-GB" dirty="0"/>
              <a:t>    String message() default "Invalid phone number";</a:t>
            </a:r>
          </a:p>
          <a:p>
            <a:r>
              <a:rPr lang="en-GB" dirty="0"/>
              <a:t>    Class&lt;?&gt;[] groups() default {};</a:t>
            </a:r>
          </a:p>
          <a:p>
            <a:r>
              <a:rPr lang="en-GB" dirty="0"/>
              <a:t>    Class&lt;? extends Payload&gt;[] payload() default {};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999998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64</TotalTime>
  <Words>1021</Words>
  <Application>Microsoft Macintosh PowerPoint</Application>
  <PresentationFormat>On-screen Show (4:3)</PresentationFormat>
  <Paragraphs>192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Lucida Console</vt:lpstr>
      <vt:lpstr>Tahoma</vt:lpstr>
      <vt:lpstr>Wingdings</vt:lpstr>
      <vt:lpstr>2_Blends</vt:lpstr>
      <vt:lpstr>Spring Validations</vt:lpstr>
      <vt:lpstr>Contents</vt:lpstr>
      <vt:lpstr>1. What is Validation?</vt:lpstr>
      <vt:lpstr>2. Default validations</vt:lpstr>
      <vt:lpstr>3. Hibernate Validator</vt:lpstr>
      <vt:lpstr>3. Hibernate Validator - Continued</vt:lpstr>
      <vt:lpstr>3. Hibernate Validator - Continued</vt:lpstr>
      <vt:lpstr>4. Error handling</vt:lpstr>
      <vt:lpstr>5. Custom Validators</vt:lpstr>
      <vt:lpstr>5. Custom Validators – continued…</vt:lpstr>
      <vt:lpstr>Any Questions?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Validations</dc:title>
  <dc:subject/>
  <dc:creator>Paul Hopkins</dc:creator>
  <cp:keywords/>
  <dc:description/>
  <cp:lastModifiedBy>Nilavalagan Sugumaran</cp:lastModifiedBy>
  <cp:revision>3</cp:revision>
  <cp:lastPrinted>2016-01-08T09:56:39Z</cp:lastPrinted>
  <dcterms:created xsi:type="dcterms:W3CDTF">2020-01-19T20:32:34Z</dcterms:created>
  <dcterms:modified xsi:type="dcterms:W3CDTF">2021-05-21T11:34:57Z</dcterms:modified>
  <cp:category/>
</cp:coreProperties>
</file>