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7"/>
  </p:notesMasterIdLst>
  <p:handoutMasterIdLst>
    <p:handoutMasterId r:id="rId48"/>
  </p:handoutMasterIdLst>
  <p:sldIdLst>
    <p:sldId id="256" r:id="rId2"/>
    <p:sldId id="645" r:id="rId3"/>
    <p:sldId id="698" r:id="rId4"/>
    <p:sldId id="699" r:id="rId5"/>
    <p:sldId id="700" r:id="rId6"/>
    <p:sldId id="701" r:id="rId7"/>
    <p:sldId id="702" r:id="rId8"/>
    <p:sldId id="704" r:id="rId9"/>
    <p:sldId id="646" r:id="rId10"/>
    <p:sldId id="703" r:id="rId11"/>
    <p:sldId id="745" r:id="rId12"/>
    <p:sldId id="746" r:id="rId13"/>
    <p:sldId id="765" r:id="rId14"/>
    <p:sldId id="734" r:id="rId15"/>
    <p:sldId id="728" r:id="rId16"/>
    <p:sldId id="736" r:id="rId17"/>
    <p:sldId id="735" r:id="rId18"/>
    <p:sldId id="737" r:id="rId19"/>
    <p:sldId id="738" r:id="rId20"/>
    <p:sldId id="707" r:id="rId21"/>
    <p:sldId id="721" r:id="rId22"/>
    <p:sldId id="722" r:id="rId23"/>
    <p:sldId id="725" r:id="rId24"/>
    <p:sldId id="743" r:id="rId25"/>
    <p:sldId id="727" r:id="rId26"/>
    <p:sldId id="744" r:id="rId27"/>
    <p:sldId id="76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  <p:sldId id="755" r:id="rId37"/>
    <p:sldId id="756" r:id="rId38"/>
    <p:sldId id="757" r:id="rId39"/>
    <p:sldId id="758" r:id="rId40"/>
    <p:sldId id="759" r:id="rId41"/>
    <p:sldId id="760" r:id="rId42"/>
    <p:sldId id="761" r:id="rId43"/>
    <p:sldId id="762" r:id="rId44"/>
    <p:sldId id="763" r:id="rId45"/>
    <p:sldId id="764" r:id="rId46"/>
  </p:sldIdLst>
  <p:sldSz cx="9144000" cy="6858000" type="screen4x3"/>
  <p:notesSz cx="7102475" cy="102330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99FF"/>
    <a:srgbClr val="9999FF"/>
    <a:srgbClr val="CCCCFF"/>
    <a:srgbClr val="ABD5FF"/>
    <a:srgbClr val="669900"/>
    <a:srgbClr val="FF99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25" autoAdjust="0"/>
  </p:normalViewPr>
  <p:slideViewPr>
    <p:cSldViewPr snapToGrid="0" showGuides="1">
      <p:cViewPr varScale="1">
        <p:scale>
          <a:sx n="128" d="100"/>
          <a:sy n="128" d="100"/>
        </p:scale>
        <p:origin x="1680" y="176"/>
      </p:cViewPr>
      <p:guideLst>
        <p:guide orient="horz" pos="4319"/>
        <p:guide pos="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2352" y="186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4377" y="329934"/>
            <a:ext cx="3375525" cy="1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/>
              <a:t>Spring Boot Security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19804" y="590498"/>
            <a:ext cx="567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19804" y="9686520"/>
            <a:ext cx="567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07567" y="9742355"/>
            <a:ext cx="2287342" cy="2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/>
              <a:t>© Olsen Software, 2019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4503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4377" y="329934"/>
            <a:ext cx="3375525" cy="19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/>
              <a:t>Spring Boot Security</a:t>
            </a:r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668142"/>
            <a:ext cx="5681363" cy="48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19804" y="4657990"/>
            <a:ext cx="5672115" cy="1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19804" y="9686520"/>
            <a:ext cx="567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07567" y="9742355"/>
            <a:ext cx="2287342" cy="2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GB" sz="1000"/>
              <a:t>© Olsen Software, 2019</a:t>
            </a:r>
            <a:endParaRPr lang="en-GB" sz="1000" dirty="0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19804" y="590498"/>
            <a:ext cx="5672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7108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charset="0"/>
        <a:ea typeface="+mn-ea"/>
        <a:cs typeface="+mn-cs"/>
      </a:defRPr>
    </a:lvl1pPr>
    <a:lvl2pPr marL="360363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2pPr>
    <a:lvl3pPr marL="714375" indent="-17462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3pPr>
    <a:lvl4pPr marL="1074738" indent="-180975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4pPr>
    <a:lvl5pPr marL="1438275" indent="-184150" algn="l" rtl="0" fontAlgn="base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7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Spring Boot Security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Spring Boot Security</a:t>
            </a:r>
          </a:p>
        </p:txBody>
      </p:sp>
    </p:spTree>
    <p:extLst>
      <p:ext uri="{BB962C8B-B14F-4D97-AF65-F5344CB8AC3E}">
        <p14:creationId xmlns:p14="http://schemas.microsoft.com/office/powerpoint/2010/main" val="862678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52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7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8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8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1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4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7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7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8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9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7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Boot Security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3F11F1-F6DE-464B-B96D-C4E3AAA16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88" y="5419171"/>
            <a:ext cx="2046514" cy="11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6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authentication:</a:t>
            </a:r>
          </a:p>
          <a:p>
            <a:pPr lvl="1"/>
            <a:r>
              <a:rPr lang="en-GB" dirty="0"/>
              <a:t>Establishes a </a:t>
            </a:r>
            <a:r>
              <a:rPr lang="en-GB" u="sng" dirty="0"/>
              <a:t>security context</a:t>
            </a:r>
          </a:p>
          <a:p>
            <a:pPr lvl="1"/>
            <a:r>
              <a:rPr lang="en-GB" dirty="0"/>
              <a:t>Security context contains info about the authenticated principal</a:t>
            </a:r>
          </a:p>
          <a:p>
            <a:pPr lvl="1"/>
            <a:endParaRPr lang="en-GB" dirty="0"/>
          </a:p>
          <a:p>
            <a:r>
              <a:rPr lang="en-GB" dirty="0"/>
              <a:t>Spring authorization:</a:t>
            </a:r>
          </a:p>
          <a:p>
            <a:pPr lvl="1"/>
            <a:r>
              <a:rPr lang="en-GB" dirty="0"/>
              <a:t>Examines the security attributes of a secured item</a:t>
            </a:r>
          </a:p>
          <a:p>
            <a:pPr lvl="1"/>
            <a:r>
              <a:rPr lang="en-GB" dirty="0"/>
              <a:t>Gets principal information from the security context</a:t>
            </a:r>
          </a:p>
          <a:p>
            <a:pPr lvl="1"/>
            <a:r>
              <a:rPr lang="en-GB" dirty="0"/>
              <a:t>Grants or denies access to the secured item</a:t>
            </a:r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Authentication and Authorization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49A2F5C-43CD-43FF-AF2A-105DA3B14ECD}" type="slidenum">
              <a:rPr lang="en-GB"/>
              <a:pPr/>
              <a:t>10</a:t>
            </a:fld>
            <a:endParaRPr lang="en-GB"/>
          </a:p>
        </p:txBody>
      </p:sp>
      <p:sp>
        <p:nvSpPr>
          <p:cNvPr id="1197060" name="Oval 4"/>
          <p:cNvSpPr>
            <a:spLocks noChangeArrowheads="1"/>
          </p:cNvSpPr>
          <p:nvPr/>
        </p:nvSpPr>
        <p:spPr bwMode="auto">
          <a:xfrm>
            <a:off x="939800" y="3393632"/>
            <a:ext cx="141288" cy="141287"/>
          </a:xfrm>
          <a:prstGeom prst="ellipse">
            <a:avLst/>
          </a:prstGeom>
          <a:solidFill>
            <a:schemeClr val="hlink"/>
          </a:solidFill>
          <a:ln w="190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1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97061" name="Oval 5"/>
          <p:cNvSpPr>
            <a:spLocks noChangeArrowheads="1"/>
          </p:cNvSpPr>
          <p:nvPr/>
        </p:nvSpPr>
        <p:spPr bwMode="auto">
          <a:xfrm>
            <a:off x="939800" y="3752407"/>
            <a:ext cx="141288" cy="141287"/>
          </a:xfrm>
          <a:prstGeom prst="ellipse">
            <a:avLst/>
          </a:prstGeom>
          <a:solidFill>
            <a:schemeClr val="hlink"/>
          </a:solidFill>
          <a:ln w="190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2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197062" name="Oval 6"/>
          <p:cNvSpPr>
            <a:spLocks noChangeArrowheads="1"/>
          </p:cNvSpPr>
          <p:nvPr/>
        </p:nvSpPr>
        <p:spPr bwMode="auto">
          <a:xfrm>
            <a:off x="939800" y="4111182"/>
            <a:ext cx="141288" cy="141287"/>
          </a:xfrm>
          <a:prstGeom prst="ellipse">
            <a:avLst/>
          </a:prstGeom>
          <a:solidFill>
            <a:schemeClr val="hlink"/>
          </a:solidFill>
          <a:ln w="19050">
            <a:noFill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3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an example application that illustrates Spring Boot Security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Lucida Console" panose="020B0609040504020204" pitchFamily="49" charset="0"/>
              </a:rPr>
              <a:t>demoSpringSecurity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Run </a:t>
            </a:r>
            <a:r>
              <a:rPr lang="en-GB" dirty="0" err="1">
                <a:latin typeface="Lucida Console" panose="020B0609040504020204" pitchFamily="49" charset="0"/>
              </a:rPr>
              <a:t>DemoSpringSecurityApplication.java</a:t>
            </a:r>
            <a:r>
              <a:rPr lang="en-GB" dirty="0"/>
              <a:t> as a Spring Boot application</a:t>
            </a:r>
          </a:p>
          <a:p>
            <a:pPr lvl="1"/>
            <a:endParaRPr lang="en-GB" dirty="0"/>
          </a:p>
          <a:p>
            <a:r>
              <a:rPr lang="en-GB" dirty="0"/>
              <a:t>The application exposes orders resource as REST endpoints: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GET – anyone can access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POST &amp; PUT - </a:t>
            </a:r>
            <a:r>
              <a:rPr lang="en-GB" dirty="0"/>
              <a:t>only accessible by authenticated users with a role USERS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DELETE - </a:t>
            </a:r>
            <a:r>
              <a:rPr lang="en-GB" dirty="0"/>
              <a:t>only accessible by authenticated users with a role either USERS or ADMIN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Overview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8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Example App – Unauthenticated User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12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29F04-E426-5645-A8C7-3DF42D8CEA60}"/>
              </a:ext>
            </a:extLst>
          </p:cNvPr>
          <p:cNvSpPr/>
          <p:nvPr/>
        </p:nvSpPr>
        <p:spPr bwMode="auto">
          <a:xfrm>
            <a:off x="765588" y="1741487"/>
            <a:ext cx="4770510" cy="791011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latin typeface="+mn-lt"/>
              </a:rPr>
              <a:t>curl --location --request </a:t>
            </a:r>
            <a:r>
              <a:rPr lang="en-GB" sz="1400" dirty="0">
                <a:highlight>
                  <a:srgbClr val="FFFF00"/>
                </a:highlight>
                <a:latin typeface="+mn-lt"/>
              </a:rPr>
              <a:t>GET</a:t>
            </a:r>
            <a:r>
              <a:rPr lang="en-GB" sz="1400" dirty="0">
                <a:latin typeface="+mn-lt"/>
              </a:rPr>
              <a:t> 'http://localhost:9200/orders/123' \</a:t>
            </a:r>
          </a:p>
          <a:p>
            <a:r>
              <a:rPr lang="en-GB" sz="1400" dirty="0">
                <a:latin typeface="+mn-lt"/>
              </a:rPr>
              <a:t>--header 'Content-Type: application/json'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C95E86-30C6-C040-B7E2-24E45F6AE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8" y="1657004"/>
            <a:ext cx="3392111" cy="9599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C60185-755C-844E-8BD9-EDC332FB8883}"/>
              </a:ext>
            </a:extLst>
          </p:cNvPr>
          <p:cNvSpPr/>
          <p:nvPr/>
        </p:nvSpPr>
        <p:spPr bwMode="auto">
          <a:xfrm>
            <a:off x="689387" y="3429000"/>
            <a:ext cx="4770510" cy="223202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dirty="0">
                <a:latin typeface="+mn-lt"/>
              </a:rPr>
              <a:t>curl --location --request </a:t>
            </a:r>
            <a:r>
              <a:rPr lang="en-GB" sz="1400" dirty="0">
                <a:highlight>
                  <a:srgbClr val="FFFF00"/>
                </a:highlight>
                <a:latin typeface="+mn-lt"/>
              </a:rPr>
              <a:t>POST</a:t>
            </a:r>
            <a:r>
              <a:rPr lang="en-GB" sz="1400" dirty="0">
                <a:latin typeface="+mn-lt"/>
              </a:rPr>
              <a:t> 'http://localhost:9200/orders' \</a:t>
            </a:r>
          </a:p>
          <a:p>
            <a:r>
              <a:rPr lang="en-GB" sz="1400" dirty="0">
                <a:latin typeface="+mn-lt"/>
              </a:rPr>
              <a:t>--header 'Content-Type: application/json' \</a:t>
            </a:r>
          </a:p>
          <a:p>
            <a:r>
              <a:rPr lang="en-GB" sz="1400" dirty="0">
                <a:latin typeface="+mn-lt"/>
              </a:rPr>
              <a:t>--data-raw '{</a:t>
            </a:r>
          </a:p>
          <a:p>
            <a:r>
              <a:rPr lang="en-GB" sz="1400" dirty="0">
                <a:latin typeface="+mn-lt"/>
              </a:rPr>
              <a:t>"</a:t>
            </a:r>
            <a:r>
              <a:rPr lang="en-GB" sz="1400" dirty="0" err="1">
                <a:latin typeface="+mn-lt"/>
              </a:rPr>
              <a:t>customerName</a:t>
            </a:r>
            <a:r>
              <a:rPr lang="en-GB" sz="1400" dirty="0">
                <a:latin typeface="+mn-lt"/>
              </a:rPr>
              <a:t>": "</a:t>
            </a:r>
            <a:r>
              <a:rPr lang="en-GB" sz="1400" dirty="0" err="1">
                <a:latin typeface="+mn-lt"/>
              </a:rPr>
              <a:t>Nila</a:t>
            </a:r>
            <a:r>
              <a:rPr lang="en-GB" sz="1400" dirty="0">
                <a:latin typeface="+mn-lt"/>
              </a:rPr>
              <a:t>",</a:t>
            </a:r>
          </a:p>
          <a:p>
            <a:r>
              <a:rPr lang="en-GB" sz="1400" dirty="0">
                <a:latin typeface="+mn-lt"/>
              </a:rPr>
              <a:t>"items": "Book, Pencil",</a:t>
            </a:r>
          </a:p>
          <a:p>
            <a:r>
              <a:rPr lang="en-GB" sz="1400" dirty="0">
                <a:latin typeface="+mn-lt"/>
              </a:rPr>
              <a:t>"</a:t>
            </a:r>
            <a:r>
              <a:rPr lang="en-GB" sz="1400" dirty="0" err="1">
                <a:latin typeface="+mn-lt"/>
              </a:rPr>
              <a:t>itemsValue</a:t>
            </a:r>
            <a:r>
              <a:rPr lang="en-GB" sz="1400" dirty="0">
                <a:latin typeface="+mn-lt"/>
              </a:rPr>
              <a:t>": 500.10,</a:t>
            </a:r>
          </a:p>
          <a:p>
            <a:r>
              <a:rPr lang="en-GB" sz="1400" dirty="0">
                <a:latin typeface="+mn-lt"/>
              </a:rPr>
              <a:t>"</a:t>
            </a:r>
            <a:r>
              <a:rPr lang="en-GB" sz="1400" dirty="0" err="1">
                <a:latin typeface="+mn-lt"/>
              </a:rPr>
              <a:t>phoneNumber</a:t>
            </a:r>
            <a:r>
              <a:rPr lang="en-GB" sz="1400" dirty="0">
                <a:latin typeface="+mn-lt"/>
              </a:rPr>
              <a:t>": "0123456789"</a:t>
            </a:r>
          </a:p>
          <a:p>
            <a:r>
              <a:rPr lang="en-GB" sz="1400" dirty="0">
                <a:latin typeface="+mn-lt"/>
              </a:rPr>
              <a:t>}</a:t>
            </a:r>
          </a:p>
          <a:p>
            <a:r>
              <a:rPr lang="en-GB" sz="1400" dirty="0">
                <a:latin typeface="+mn-lt"/>
              </a:rPr>
              <a:t>'</a:t>
            </a:r>
          </a:p>
          <a:p>
            <a:endParaRPr lang="en-GB" sz="1400" dirty="0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4236B0-0BF7-AC49-A73B-F9A46A3E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8" y="3428999"/>
            <a:ext cx="3392111" cy="2247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5A99F7-C0D8-6247-88B9-33AA62890112}"/>
              </a:ext>
            </a:extLst>
          </p:cNvPr>
          <p:cNvSpPr txBox="1"/>
          <p:nvPr/>
        </p:nvSpPr>
        <p:spPr>
          <a:xfrm>
            <a:off x="689387" y="996920"/>
            <a:ext cx="454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Run below requests with a REST client</a:t>
            </a:r>
          </a:p>
        </p:txBody>
      </p:sp>
    </p:spTree>
    <p:extLst>
      <p:ext uri="{BB962C8B-B14F-4D97-AF65-F5344CB8AC3E}">
        <p14:creationId xmlns:p14="http://schemas.microsoft.com/office/powerpoint/2010/main" val="307708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Example App – Authenticated User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13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29F04-E426-5645-A8C7-3DF42D8CEA60}"/>
              </a:ext>
            </a:extLst>
          </p:cNvPr>
          <p:cNvSpPr/>
          <p:nvPr/>
        </p:nvSpPr>
        <p:spPr bwMode="auto">
          <a:xfrm>
            <a:off x="689387" y="2599624"/>
            <a:ext cx="4770510" cy="189807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/>
              <a:t>curl --location --request </a:t>
            </a:r>
            <a:r>
              <a:rPr lang="en-GB" sz="1200" dirty="0">
                <a:highlight>
                  <a:srgbClr val="FFFF00"/>
                </a:highlight>
              </a:rPr>
              <a:t>POST</a:t>
            </a:r>
            <a:r>
              <a:rPr lang="en-GB" sz="1200" dirty="0"/>
              <a:t> 'http://localhost:9200/orders' \</a:t>
            </a:r>
          </a:p>
          <a:p>
            <a:r>
              <a:rPr lang="en-GB" sz="1200" dirty="0"/>
              <a:t>--header 'Content-Type:  application/json' \</a:t>
            </a:r>
          </a:p>
          <a:p>
            <a:r>
              <a:rPr lang="en-GB" sz="1200" dirty="0"/>
              <a:t>--header '</a:t>
            </a:r>
            <a:r>
              <a:rPr lang="en-GB" sz="1200" dirty="0">
                <a:highlight>
                  <a:srgbClr val="FFFF00"/>
                </a:highlight>
              </a:rPr>
              <a:t>Authorization: Basic bmlsYTpwYXNzd29yZA==</a:t>
            </a:r>
            <a:r>
              <a:rPr lang="en-GB" sz="1200" dirty="0"/>
              <a:t>' \</a:t>
            </a:r>
          </a:p>
          <a:p>
            <a:r>
              <a:rPr lang="en-GB" sz="1200" dirty="0"/>
              <a:t>--data-raw '{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customerName</a:t>
            </a:r>
            <a:r>
              <a:rPr lang="en-GB" sz="1200" dirty="0"/>
              <a:t>": "</a:t>
            </a:r>
            <a:r>
              <a:rPr lang="en-GB" sz="1200" dirty="0" err="1"/>
              <a:t>Nila</a:t>
            </a:r>
            <a:r>
              <a:rPr lang="en-GB" sz="1200" dirty="0"/>
              <a:t>",</a:t>
            </a:r>
          </a:p>
          <a:p>
            <a:r>
              <a:rPr lang="en-GB" sz="1200" dirty="0"/>
              <a:t>    "items": "Book, Pencil",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itemsValue</a:t>
            </a:r>
            <a:r>
              <a:rPr lang="en-GB" sz="1200" dirty="0"/>
              <a:t>": 500.10,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phoneNumber</a:t>
            </a:r>
            <a:r>
              <a:rPr lang="en-GB" sz="1200" dirty="0"/>
              <a:t>": "0123456789"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60185-755C-844E-8BD9-EDC332FB8883}"/>
              </a:ext>
            </a:extLst>
          </p:cNvPr>
          <p:cNvSpPr/>
          <p:nvPr/>
        </p:nvSpPr>
        <p:spPr bwMode="auto">
          <a:xfrm>
            <a:off x="639692" y="4625976"/>
            <a:ext cx="4770510" cy="162106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/>
              <a:t>curl --location --request </a:t>
            </a:r>
            <a:r>
              <a:rPr lang="en-GB" sz="1200" dirty="0">
                <a:highlight>
                  <a:srgbClr val="FFFF00"/>
                </a:highlight>
              </a:rPr>
              <a:t>GET</a:t>
            </a:r>
            <a:r>
              <a:rPr lang="en-GB" sz="1200" dirty="0"/>
              <a:t> 'http://localhost:9200/orders/1' \</a:t>
            </a:r>
          </a:p>
          <a:p>
            <a:r>
              <a:rPr lang="en-GB" sz="1200" dirty="0"/>
              <a:t>--header 'Content-Type:  application/json' \</a:t>
            </a:r>
          </a:p>
          <a:p>
            <a:r>
              <a:rPr lang="en-GB" sz="1200" dirty="0">
                <a:highlight>
                  <a:srgbClr val="FFFF00"/>
                </a:highlight>
              </a:rPr>
              <a:t>--header 'Authorization: Basic bmlsYTpwYXNzd29yZA==' </a:t>
            </a:r>
            <a:r>
              <a:rPr lang="en-GB" sz="1200" dirty="0"/>
              <a:t>\</a:t>
            </a:r>
          </a:p>
          <a:p>
            <a:r>
              <a:rPr lang="en-GB" sz="1200" dirty="0"/>
              <a:t>--data-raw '{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customerName</a:t>
            </a:r>
            <a:r>
              <a:rPr lang="en-GB" sz="1200" dirty="0"/>
              <a:t>": "</a:t>
            </a:r>
            <a:r>
              <a:rPr lang="en-GB" sz="1200" dirty="0" err="1"/>
              <a:t>Nila</a:t>
            </a:r>
            <a:r>
              <a:rPr lang="en-GB" sz="1200" dirty="0"/>
              <a:t>",</a:t>
            </a:r>
          </a:p>
          <a:p>
            <a:r>
              <a:rPr lang="en-GB" sz="1200" dirty="0"/>
              <a:t>    "items": "Book, Pencil",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itemsValue</a:t>
            </a:r>
            <a:r>
              <a:rPr lang="en-GB" sz="1200" dirty="0"/>
              <a:t>": 500.10,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phoneNumber</a:t>
            </a:r>
            <a:r>
              <a:rPr lang="en-GB" sz="1200" dirty="0"/>
              <a:t>": "0123456789"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'</a:t>
            </a:r>
          </a:p>
          <a:p>
            <a:endParaRPr lang="en-GB" sz="12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81629E6-A9E2-844E-AB5B-34E7FC434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8" y="2599624"/>
            <a:ext cx="3515640" cy="166565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96977D-6EE5-3A47-9F04-2EBBA6AB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8" y="1041616"/>
            <a:ext cx="3347850" cy="1164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0C588-79AA-7B40-8840-86C503448C21}"/>
              </a:ext>
            </a:extLst>
          </p:cNvPr>
          <p:cNvSpPr txBox="1"/>
          <p:nvPr/>
        </p:nvSpPr>
        <p:spPr>
          <a:xfrm>
            <a:off x="689387" y="996920"/>
            <a:ext cx="4158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Add authentication details and run </a:t>
            </a:r>
          </a:p>
          <a:p>
            <a:r>
              <a:rPr lang="en-GB" sz="2000" dirty="0"/>
              <a:t>below requests</a:t>
            </a:r>
          </a:p>
        </p:txBody>
      </p:sp>
    </p:spTree>
    <p:extLst>
      <p:ext uri="{BB962C8B-B14F-4D97-AF65-F5344CB8AC3E}">
        <p14:creationId xmlns:p14="http://schemas.microsoft.com/office/powerpoint/2010/main" val="40868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Security Maven dependencies</a:t>
            </a:r>
          </a:p>
          <a:p>
            <a:r>
              <a:rPr lang="en-GB"/>
              <a:t>Spring MVC configuration</a:t>
            </a:r>
          </a:p>
          <a:p>
            <a:r>
              <a:rPr lang="en-GB"/>
              <a:t>Spring Security configuration</a:t>
            </a:r>
          </a:p>
          <a:p>
            <a:r>
              <a:rPr lang="en-GB"/>
              <a:t>Implementing a login page</a:t>
            </a:r>
          </a:p>
          <a:p>
            <a:r>
              <a:rPr lang="en-GB"/>
              <a:t>Additional techniques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3. Understanding Spring Web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739947-8482-42ED-9FB7-0E24FA2E41E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Spring Boot Security, you must add the following dependency in your POM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Boot Security Maven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15</a:t>
            </a:fld>
            <a:endParaRPr lang="en-GB"/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831850" y="2047103"/>
            <a:ext cx="790892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US" sz="1200" dirty="0">
                <a:latin typeface="Lucida Console" pitchFamily="49" charset="0"/>
              </a:rPr>
              <a:t>&lt;dependency&gt;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  <a:r>
              <a:rPr lang="en-US" sz="1200" dirty="0" err="1">
                <a:latin typeface="Lucida Console" pitchFamily="49" charset="0"/>
              </a:rPr>
              <a:t>org.springframework.boot</a:t>
            </a:r>
            <a:r>
              <a:rPr lang="en-US" sz="1200" dirty="0">
                <a:latin typeface="Lucida Console" pitchFamily="49" charset="0"/>
              </a:rPr>
              <a:t>&lt;/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&gt;spring-boot-starter-security&lt;/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&lt;/dependency&gt;</a:t>
            </a:r>
          </a:p>
        </p:txBody>
      </p:sp>
      <p:sp>
        <p:nvSpPr>
          <p:cNvPr id="1201157" name="Text Box 5"/>
          <p:cNvSpPr txBox="1">
            <a:spLocks noChangeArrowheads="1"/>
          </p:cNvSpPr>
          <p:nvPr/>
        </p:nvSpPr>
        <p:spPr bwMode="auto">
          <a:xfrm>
            <a:off x="7916421" y="2596917"/>
            <a:ext cx="83548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pom.xml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05290" y="5858509"/>
            <a:ext cx="83548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pom.xml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2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To define a configuration class for Spring Security: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Annotate a configuration class with </a:t>
            </a:r>
            <a:r>
              <a:rPr lang="en-GB" altLang="zh-CN" dirty="0">
                <a:latin typeface="Lucida Console" panose="020B0609040504020204" pitchFamily="49" charset="0"/>
                <a:ea typeface="宋体" pitchFamily="2" charset="-122"/>
              </a:rPr>
              <a:t>@</a:t>
            </a:r>
            <a:r>
              <a:rPr lang="en-GB" altLang="zh-CN" dirty="0" err="1">
                <a:latin typeface="Lucida Console" panose="020B0609040504020204" pitchFamily="49" charset="0"/>
                <a:ea typeface="宋体" pitchFamily="2" charset="-122"/>
              </a:rPr>
              <a:t>EnableWebSecurity</a:t>
            </a:r>
            <a:endParaRPr lang="en-GB" altLang="zh-CN" dirty="0">
              <a:latin typeface="Lucida Console" panose="020B0609040504020204" pitchFamily="49" charset="0"/>
              <a:ea typeface="宋体" pitchFamily="2" charset="-122"/>
            </a:endParaRPr>
          </a:p>
          <a:p>
            <a:pPr lvl="1"/>
            <a:r>
              <a:rPr lang="en-GB" altLang="zh-CN" dirty="0">
                <a:ea typeface="宋体" pitchFamily="2" charset="-122"/>
              </a:rPr>
              <a:t>extend </a:t>
            </a:r>
            <a:r>
              <a:rPr lang="en-GB" dirty="0" err="1"/>
              <a:t>WebSecurityConfigurerAdapter</a:t>
            </a:r>
            <a:r>
              <a:rPr lang="en-US">
                <a:latin typeface="+mj-lt"/>
              </a:rPr>
              <a:t> class</a:t>
            </a:r>
            <a:endParaRPr 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  <a:ea typeface="宋体" pitchFamily="2" charset="-122"/>
              </a:rPr>
              <a:t>Override </a:t>
            </a:r>
            <a:r>
              <a:rPr lang="en-US" altLang="zh-CN" dirty="0">
                <a:latin typeface="Lucida Console" pitchFamily="49" charset="0"/>
                <a:ea typeface="宋体" pitchFamily="2" charset="-122"/>
              </a:rPr>
              <a:t>configure()</a:t>
            </a:r>
            <a:r>
              <a:rPr lang="en-US" altLang="zh-CN" dirty="0">
                <a:latin typeface="+mj-lt"/>
                <a:ea typeface="宋体" pitchFamily="2" charset="-122"/>
              </a:rPr>
              <a:t> to configure security constraints</a:t>
            </a:r>
            <a:endParaRPr lang="en-GB" altLang="zh-CN" dirty="0">
              <a:latin typeface="+mj-lt"/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Spring Security Configuration (1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16</a:t>
            </a:fld>
            <a:endParaRPr lang="en-GB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1329" y="2786955"/>
            <a:ext cx="7893050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EnableWebSecurity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WebSecurityConfig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GB" sz="1200" b="1" dirty="0"/>
              <a:t>extends</a:t>
            </a:r>
            <a:r>
              <a:rPr lang="en-GB" sz="1200" dirty="0"/>
              <a:t> </a:t>
            </a:r>
            <a:r>
              <a:rPr lang="en-GB" sz="1200" dirty="0" err="1"/>
              <a:t>WebSecurityConfigurerAdapter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protected void configure(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HttpSecurity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http) throws Exception {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// Define configuration constraints here…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// Either </a:t>
            </a:r>
            <a:r>
              <a:rPr lang="en-US" sz="1200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Lucida Console" pitchFamily="49" charset="0"/>
              </a:rPr>
              <a:t>configureGlobal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or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Override - configure</a:t>
            </a:r>
            <a:endParaRPr lang="en-US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endParaRPr lang="en-US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   public void </a:t>
            </a:r>
            <a:r>
              <a:rPr lang="en-US" sz="1200" dirty="0" err="1">
                <a:solidFill>
                  <a:srgbClr val="FF0000"/>
                </a:solidFill>
                <a:latin typeface="Lucida Console" pitchFamily="49" charset="0"/>
              </a:rPr>
              <a:t>configureGlobal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itchFamily="49" charset="0"/>
              </a:rPr>
              <a:t>AuthenticationManagerBuilder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auth) {</a:t>
            </a:r>
          </a:p>
          <a:p>
            <a:pPr defTabSz="739775">
              <a:defRPr/>
            </a:pP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       // Define auth implementation</a:t>
            </a:r>
          </a:p>
          <a:p>
            <a:pPr defTabSz="739775">
              <a:defRPr/>
            </a:pP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@Override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protected void configure(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AuthenticationManagerBuilder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auth) throws Exception {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Lucida Console" pitchFamily="49" charset="0"/>
              </a:rPr>
              <a:t> // Define auth implementation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  <a:endParaRPr lang="en-US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5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>
          <a:xfrm>
            <a:off x="397173" y="961231"/>
            <a:ext cx="8486775" cy="4935538"/>
          </a:xfrm>
        </p:spPr>
        <p:txBody>
          <a:bodyPr/>
          <a:lstStyle/>
          <a:p>
            <a:r>
              <a:rPr lang="en-GB" altLang="zh-CN" dirty="0">
                <a:ea typeface="宋体" pitchFamily="2" charset="-122"/>
              </a:rPr>
              <a:t>Here's the Spring Security configuration in our demo app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See the following slides for an explanation of the details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Spring Security Configuration (2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17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475" y="1883081"/>
            <a:ext cx="7893050" cy="446340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</a:t>
            </a:r>
            <a:r>
              <a:rPr lang="en-US" sz="1200" dirty="0" err="1">
                <a:latin typeface="Lucida Console" pitchFamily="49" charset="0"/>
              </a:rPr>
              <a:t>EnableWebSecurity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WebSecurityConfig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WebSecurityConfigurerAdapter</a:t>
            </a:r>
            <a:endParaRPr lang="en-GB" dirty="0"/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protected void configure(</a:t>
            </a:r>
            <a:r>
              <a:rPr lang="en-US" sz="1200" dirty="0" err="1">
                <a:latin typeface="Lucida Console" pitchFamily="49" charset="0"/>
              </a:rPr>
              <a:t>HttpSecurity</a:t>
            </a:r>
            <a:r>
              <a:rPr lang="en-US" sz="1200" dirty="0">
                <a:latin typeface="Lucida Console" pitchFamily="49" charset="0"/>
              </a:rPr>
              <a:t> http) throws Exception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http//HTTP Basic authentication</a:t>
            </a:r>
            <a:br>
              <a:rPr lang="en-GB" sz="1200" dirty="0"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httpBasic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() </a:t>
            </a:r>
            <a:r>
              <a:rPr lang="en-GB" sz="1200" dirty="0">
                <a:latin typeface="Lucida Console" pitchFamily="49" charset="0"/>
              </a:rPr>
              <a:t>			</a:t>
            </a:r>
            <a:r>
              <a:rPr lang="en-US" sz="1200" dirty="0">
                <a:latin typeface="Lucida Console" pitchFamily="49" charset="0"/>
              </a:rPr>
              <a:t> 	// Specify auth method.</a:t>
            </a:r>
            <a:br>
              <a:rPr lang="en-GB" sz="1200" dirty="0"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    .and()</a:t>
            </a:r>
            <a:br>
              <a:rPr lang="en-GB" sz="1200" dirty="0"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.</a:t>
            </a:r>
            <a:r>
              <a:rPr lang="en-GB" sz="1200" dirty="0" err="1">
                <a:latin typeface="Lucida Console" pitchFamily="49" charset="0"/>
              </a:rPr>
              <a:t>authorizeRequests</a:t>
            </a:r>
            <a:r>
              <a:rPr lang="en-GB" sz="1200" dirty="0">
                <a:latin typeface="Lucida Console" pitchFamily="49" charset="0"/>
              </a:rPr>
              <a:t>()			 	</a:t>
            </a:r>
            <a:r>
              <a:rPr lang="en-US" sz="1200" dirty="0">
                <a:latin typeface="Lucida Console" pitchFamily="49" charset="0"/>
              </a:rPr>
              <a:t>// Specify </a:t>
            </a:r>
            <a:r>
              <a:rPr lang="en-US" sz="1200" dirty="0" err="1">
                <a:latin typeface="Lucida Console" pitchFamily="49" charset="0"/>
              </a:rPr>
              <a:t>authz</a:t>
            </a:r>
            <a:r>
              <a:rPr lang="en-US" sz="1200" dirty="0">
                <a:latin typeface="Lucida Console" pitchFamily="49" charset="0"/>
              </a:rPr>
              <a:t> rules.</a:t>
            </a:r>
            <a:br>
              <a:rPr lang="en-GB" sz="1200" dirty="0"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HttpMethod.POST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hasRole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("USER")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HttpMethod.PUT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"/orders/**").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hasRole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("USER")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HttpMethod.DELETE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"/orders/**").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hasRole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("ADMIN")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HttpMethod.DELETE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"/orders/**").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hasRole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("USER")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("/h2-console/**").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HttpMethod.GET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HttpMethod.GET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, "/orders/**").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    .and().</a:t>
            </a:r>
            <a:r>
              <a:rPr lang="en-GB" sz="1200" dirty="0" err="1">
                <a:latin typeface="Lucida Console" pitchFamily="49" charset="0"/>
              </a:rPr>
              <a:t>csrf</a:t>
            </a:r>
            <a:r>
              <a:rPr lang="en-GB" sz="1200" dirty="0">
                <a:latin typeface="Lucida Console" pitchFamily="49" charset="0"/>
              </a:rPr>
              <a:t>().disable().</a:t>
            </a:r>
            <a:r>
              <a:rPr lang="en-GB" sz="1200" dirty="0" err="1">
                <a:latin typeface="Lucida Console" pitchFamily="49" charset="0"/>
              </a:rPr>
              <a:t>formLogin</a:t>
            </a:r>
            <a:r>
              <a:rPr lang="en-GB" sz="1200" dirty="0">
                <a:latin typeface="Lucida Console" pitchFamily="49" charset="0"/>
              </a:rPr>
              <a:t>().disable();</a:t>
            </a:r>
            <a:br>
              <a:rPr lang="en-GB" dirty="0"/>
            </a:br>
            <a:r>
              <a:rPr lang="en-GB" dirty="0"/>
              <a:t>	</a:t>
            </a:r>
            <a:r>
              <a:rPr lang="en-GB" sz="1200" dirty="0" err="1">
                <a:latin typeface="Lucida Console" pitchFamily="49" charset="0"/>
              </a:rPr>
              <a:t>http.headers</a:t>
            </a:r>
            <a:r>
              <a:rPr lang="en-GB" sz="1200" dirty="0">
                <a:latin typeface="Lucida Console" pitchFamily="49" charset="0"/>
              </a:rPr>
              <a:t>().</a:t>
            </a:r>
            <a:r>
              <a:rPr lang="en-GB" sz="1200" dirty="0" err="1">
                <a:latin typeface="Lucida Console" pitchFamily="49" charset="0"/>
              </a:rPr>
              <a:t>frameOptions</a:t>
            </a:r>
            <a:r>
              <a:rPr lang="en-GB" sz="1200" dirty="0">
                <a:latin typeface="Lucida Console" pitchFamily="49" charset="0"/>
              </a:rPr>
              <a:t>().disable();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// To display H2-console properly</a:t>
            </a:r>
            <a:r>
              <a:rPr lang="en-US" sz="1200" dirty="0">
                <a:latin typeface="Lucida Console" pitchFamily="49" charset="0"/>
              </a:rPr>
              <a:t>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88427" y="6069484"/>
            <a:ext cx="223009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Lucida Console" panose="020B0609040504020204" pitchFamily="49" charset="0"/>
              </a:rPr>
              <a:t>WebSecurityConfig.java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To define security constraints: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Invoke methods on the </a:t>
            </a:r>
            <a:r>
              <a:rPr lang="en-GB" altLang="zh-CN" dirty="0" err="1">
                <a:latin typeface="Lucida Console" panose="020B0609040504020204" pitchFamily="49" charset="0"/>
                <a:ea typeface="宋体" pitchFamily="2" charset="-122"/>
              </a:rPr>
              <a:t>HttpSecurity</a:t>
            </a:r>
            <a:r>
              <a:rPr lang="en-GB" altLang="zh-CN" dirty="0">
                <a:ea typeface="宋体" pitchFamily="2" charset="-122"/>
              </a:rPr>
              <a:t> object 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Provides a fluent and easy-to-read API</a:t>
            </a: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r>
              <a:rPr lang="en-GB" altLang="zh-CN" dirty="0">
                <a:ea typeface="宋体" pitchFamily="2" charset="-122"/>
              </a:rPr>
              <a:t>For details about the </a:t>
            </a:r>
            <a:r>
              <a:rPr lang="en-GB" altLang="zh-CN" dirty="0" err="1">
                <a:latin typeface="Lucida Console" panose="020B0609040504020204" pitchFamily="49" charset="0"/>
                <a:ea typeface="宋体" pitchFamily="2" charset="-122"/>
              </a:rPr>
              <a:t>HttpSecurity</a:t>
            </a:r>
            <a:r>
              <a:rPr lang="en-GB" altLang="zh-CN" dirty="0">
                <a:ea typeface="宋体" pitchFamily="2" charset="-122"/>
              </a:rPr>
              <a:t> class, see: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https://</a:t>
            </a:r>
            <a:r>
              <a:rPr lang="en-GB" altLang="zh-CN" dirty="0" err="1">
                <a:ea typeface="宋体" pitchFamily="2" charset="-122"/>
              </a:rPr>
              <a:t>docs.spring.io</a:t>
            </a:r>
            <a:r>
              <a:rPr lang="en-GB" altLang="zh-CN" dirty="0">
                <a:ea typeface="宋体" pitchFamily="2" charset="-122"/>
              </a:rPr>
              <a:t>/spring-security/site/docs/current/</a:t>
            </a:r>
            <a:r>
              <a:rPr lang="en-GB" altLang="zh-CN" dirty="0" err="1">
                <a:ea typeface="宋体" pitchFamily="2" charset="-122"/>
              </a:rPr>
              <a:t>apidocs</a:t>
            </a:r>
            <a:r>
              <a:rPr lang="en-GB" altLang="zh-CN" dirty="0">
                <a:ea typeface="宋体" pitchFamily="2" charset="-122"/>
              </a:rPr>
              <a:t>/</a:t>
            </a:r>
            <a:br>
              <a:rPr lang="en-GB" altLang="zh-CN" dirty="0">
                <a:ea typeface="宋体" pitchFamily="2" charset="-122"/>
              </a:rPr>
            </a:br>
            <a:r>
              <a:rPr lang="en-GB" altLang="zh-CN" dirty="0">
                <a:ea typeface="宋体" pitchFamily="2" charset="-122"/>
              </a:rPr>
              <a:t>org/</a:t>
            </a:r>
            <a:r>
              <a:rPr lang="en-GB" altLang="zh-CN" dirty="0" err="1">
                <a:ea typeface="宋体" pitchFamily="2" charset="-122"/>
              </a:rPr>
              <a:t>springframework</a:t>
            </a:r>
            <a:r>
              <a:rPr lang="en-GB" altLang="zh-CN" dirty="0">
                <a:ea typeface="宋体" pitchFamily="2" charset="-122"/>
              </a:rPr>
              <a:t>/security/config/annotation/web/builders/</a:t>
            </a:r>
            <a:br>
              <a:rPr lang="en-GB" altLang="zh-CN" dirty="0">
                <a:ea typeface="宋体" pitchFamily="2" charset="-122"/>
              </a:rPr>
            </a:br>
            <a:r>
              <a:rPr lang="en-GB" altLang="zh-CN" dirty="0" err="1">
                <a:ea typeface="宋体" pitchFamily="2" charset="-122"/>
              </a:rPr>
              <a:t>HttpSecurity.html</a:t>
            </a:r>
            <a:endParaRPr lang="en-GB" altLang="zh-CN" dirty="0">
              <a:ea typeface="宋体" pitchFamily="2" charset="-122"/>
            </a:endParaRPr>
          </a:p>
          <a:p>
            <a:endParaRPr lang="en-GB" altLang="zh-CN" dirty="0"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(3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18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397596"/>
            <a:ext cx="789305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@Override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protected void configure(</a:t>
            </a:r>
            <a:r>
              <a:rPr lang="en-US" sz="1200" dirty="0" err="1">
                <a:latin typeface="Lucida Console" pitchFamily="49" charset="0"/>
              </a:rPr>
              <a:t>HttpSecurity</a:t>
            </a:r>
            <a:r>
              <a:rPr lang="en-US" sz="1200" dirty="0">
                <a:latin typeface="Lucida Console" pitchFamily="49" charset="0"/>
              </a:rPr>
              <a:t> http) throws Exception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http.authorizeRequests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                       </a:t>
            </a:r>
            <a:r>
              <a:rPr lang="en-US" sz="1200" dirty="0">
                <a:latin typeface="Lucida Console" pitchFamily="49" charset="0"/>
              </a:rPr>
              <a:t>// Specify </a:t>
            </a:r>
            <a:r>
              <a:rPr lang="en-US" sz="1200" dirty="0" err="1">
                <a:latin typeface="Lucida Console" pitchFamily="49" charset="0"/>
              </a:rPr>
              <a:t>authz</a:t>
            </a:r>
            <a:r>
              <a:rPr lang="en-US" sz="1200" dirty="0">
                <a:latin typeface="Lucida Console" pitchFamily="49" charset="0"/>
              </a:rPr>
              <a:t> rules.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antMatchers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("/", "/index").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 </a:t>
            </a:r>
            <a:r>
              <a:rPr lang="en-US" sz="1200" dirty="0">
                <a:latin typeface="Lucida Console" pitchFamily="49" charset="0"/>
              </a:rPr>
              <a:t>// Anyone can access these URLs.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anyRequest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().authenticated()</a:t>
            </a:r>
            <a:r>
              <a:rPr lang="en-US" sz="1200" dirty="0">
                <a:latin typeface="Lucida Console" pitchFamily="49" charset="0"/>
              </a:rPr>
              <a:t>           // </a:t>
            </a:r>
            <a:r>
              <a:rPr lang="en-US" sz="1200" dirty="0" err="1">
                <a:latin typeface="Lucida Console" pitchFamily="49" charset="0"/>
              </a:rPr>
              <a:t>Auth'd</a:t>
            </a:r>
            <a:r>
              <a:rPr lang="en-US" sz="1200" dirty="0">
                <a:latin typeface="Lucida Console" pitchFamily="49" charset="0"/>
              </a:rPr>
              <a:t> users for other URLs.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.and()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formLogin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                               </a:t>
            </a:r>
            <a:r>
              <a:rPr lang="en-US" sz="1200" dirty="0">
                <a:latin typeface="Lucida Console" pitchFamily="49" charset="0"/>
              </a:rPr>
              <a:t>// Specify login rules.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loginPage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("/login").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        </a:t>
            </a:r>
            <a:r>
              <a:rPr lang="en-US" sz="1200" dirty="0">
                <a:latin typeface="Lucida Console" pitchFamily="49" charset="0"/>
              </a:rPr>
              <a:t>// Login page, anyone can access.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.and()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.logout().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permitAll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();                     </a:t>
            </a:r>
            <a:r>
              <a:rPr lang="en-US" sz="1200" dirty="0">
                <a:latin typeface="Lucida Console" pitchFamily="49" charset="0"/>
              </a:rPr>
              <a:t>// Anyone can access logout page.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628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To specify known users, passwords, and roles:</a:t>
            </a:r>
          </a:p>
          <a:p>
            <a:pPr lvl="1"/>
            <a:r>
              <a:rPr lang="en-GB" altLang="zh-CN" dirty="0" err="1">
                <a:ea typeface="宋体" pitchFamily="2" charset="-122"/>
              </a:rPr>
              <a:t>Autowire</a:t>
            </a:r>
            <a:r>
              <a:rPr lang="en-GB" altLang="zh-CN" dirty="0">
                <a:ea typeface="宋体" pitchFamily="2" charset="-122"/>
              </a:rPr>
              <a:t> an </a:t>
            </a:r>
            <a:r>
              <a:rPr lang="en-GB" altLang="zh-CN" dirty="0" err="1">
                <a:latin typeface="Lucida Console" panose="020B0609040504020204" pitchFamily="49" charset="0"/>
                <a:ea typeface="宋体" pitchFamily="2" charset="-122"/>
              </a:rPr>
              <a:t>AuthenticationManagerBuilder</a:t>
            </a:r>
            <a:r>
              <a:rPr lang="en-GB" altLang="zh-CN" dirty="0">
                <a:latin typeface="+mj-lt"/>
                <a:ea typeface="宋体" pitchFamily="2" charset="-122"/>
              </a:rPr>
              <a:t> bean</a:t>
            </a:r>
          </a:p>
          <a:p>
            <a:pPr lvl="1"/>
            <a:endParaRPr lang="en-GB" altLang="zh-CN" dirty="0">
              <a:latin typeface="+mj-lt"/>
              <a:ea typeface="宋体" pitchFamily="2" charset="-12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Enables you to build:</a:t>
            </a:r>
          </a:p>
          <a:p>
            <a:pPr lvl="1"/>
            <a:r>
              <a:rPr lang="en-GB" dirty="0"/>
              <a:t>In-memory </a:t>
            </a:r>
            <a:r>
              <a:rPr lang="en-GB" dirty="0" err="1"/>
              <a:t>authn</a:t>
            </a:r>
            <a:endParaRPr lang="en-GB" dirty="0"/>
          </a:p>
          <a:p>
            <a:pPr lvl="1"/>
            <a:r>
              <a:rPr lang="en-GB" dirty="0"/>
              <a:t>LDAP </a:t>
            </a:r>
            <a:r>
              <a:rPr lang="en-GB" dirty="0" err="1"/>
              <a:t>authn</a:t>
            </a:r>
            <a:endParaRPr lang="en-GB" dirty="0"/>
          </a:p>
          <a:p>
            <a:pPr lvl="1"/>
            <a:r>
              <a:rPr lang="en-GB" dirty="0"/>
              <a:t>JDBC-based </a:t>
            </a:r>
            <a:r>
              <a:rPr lang="en-GB" dirty="0" err="1"/>
              <a:t>authn</a:t>
            </a:r>
            <a:endParaRPr lang="en-GB" dirty="0"/>
          </a:p>
          <a:p>
            <a:pPr lvl="1"/>
            <a:r>
              <a:rPr lang="en-GB" dirty="0"/>
              <a:t>Etc. via </a:t>
            </a:r>
            <a:r>
              <a:rPr lang="en-GB" dirty="0" err="1"/>
              <a:t>authn</a:t>
            </a:r>
            <a:r>
              <a:rPr lang="en-GB" dirty="0"/>
              <a:t> providers</a:t>
            </a: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(4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19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21496"/>
            <a:ext cx="789305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</a:t>
            </a:r>
            <a:r>
              <a:rPr lang="en-US" sz="1200" dirty="0" err="1">
                <a:latin typeface="Lucida Console" pitchFamily="49" charset="0"/>
              </a:rPr>
              <a:t>Autowired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void </a:t>
            </a:r>
            <a:r>
              <a:rPr lang="en-US" sz="1200" dirty="0" err="1">
                <a:latin typeface="Lucida Console" pitchFamily="49" charset="0"/>
              </a:rPr>
              <a:t>configureGlobal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AuthenticationManagerBuilder</a:t>
            </a:r>
            <a:r>
              <a:rPr lang="en-US" sz="1200" dirty="0">
                <a:latin typeface="Lucida Console" pitchFamily="49" charset="0"/>
              </a:rPr>
              <a:t> auth) throws Exception {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</a:t>
            </a:r>
            <a:r>
              <a:rPr lang="en-GB" sz="1200" dirty="0">
                <a:latin typeface="Lucida Console" pitchFamily="49" charset="0"/>
              </a:rPr>
              <a:t>auth</a:t>
            </a:r>
            <a:br>
              <a:rPr lang="en-GB" sz="1200" dirty="0">
                <a:latin typeface="Lucida Console" pitchFamily="49" charset="0"/>
              </a:rPr>
            </a:br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inMemoryAuthentication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withUser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nila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").password("{noop}password").roles("USER")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.and()</a:t>
            </a:r>
            <a:b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        .</a:t>
            </a:r>
            <a:r>
              <a:rPr lang="en-GB" sz="1200" dirty="0" err="1">
                <a:solidFill>
                  <a:srgbClr val="FF0000"/>
                </a:solidFill>
                <a:latin typeface="Lucida Console" pitchFamily="49" charset="0"/>
              </a:rPr>
              <a:t>withUser</a:t>
            </a:r>
            <a:r>
              <a:rPr lang="en-GB" sz="1200" dirty="0">
                <a:solidFill>
                  <a:srgbClr val="FF0000"/>
                </a:solidFill>
                <a:latin typeface="Lucida Console" pitchFamily="49" charset="0"/>
              </a:rPr>
              <a:t>("admin").password("{noop}admin").roles("USER", "ADMIN");</a:t>
            </a:r>
            <a:endParaRPr lang="en-US" sz="1200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486747" y="3586377"/>
            <a:ext cx="1" cy="112955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237357" y="4014639"/>
            <a:ext cx="4558552" cy="1323439"/>
          </a:xfrm>
          <a:prstGeom prst="roundRect">
            <a:avLst>
              <a:gd name="adj" fmla="val 5152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223462" y="4028494"/>
            <a:ext cx="45763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FF0000"/>
                </a:solidFill>
              </a:rPr>
              <a:t>Note the passwords are prefixed here by {noop}</a:t>
            </a: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For an explanation, see:</a:t>
            </a:r>
          </a:p>
          <a:p>
            <a:r>
              <a:rPr lang="en-GB">
                <a:solidFill>
                  <a:srgbClr val="FF0000"/>
                </a:solidFill>
              </a:rPr>
              <a:t>https://info.michael-simons.eu/2018/01/13/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spring-security-5-new-password-storage-format/</a:t>
            </a:r>
          </a:p>
        </p:txBody>
      </p:sp>
    </p:spTree>
    <p:extLst>
      <p:ext uri="{BB962C8B-B14F-4D97-AF65-F5344CB8AC3E}">
        <p14:creationId xmlns:p14="http://schemas.microsoft.com/office/powerpoint/2010/main" val="19105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Wingdings" pitchFamily="2" charset="2"/>
              <a:buAutoNum type="arabicPeriod"/>
            </a:pPr>
            <a:r>
              <a:rPr lang="en-GB" dirty="0"/>
              <a:t>Understanding security issues</a:t>
            </a:r>
          </a:p>
          <a:p>
            <a:pPr marL="361950" indent="-361950">
              <a:buFont typeface="Wingdings" pitchFamily="2" charset="2"/>
              <a:buAutoNum type="arabicPeriod"/>
            </a:pPr>
            <a:r>
              <a:rPr lang="en-GB" dirty="0"/>
              <a:t>Spring Boot Security example</a:t>
            </a:r>
          </a:p>
          <a:p>
            <a:pPr marL="361950" indent="-361950">
              <a:buFont typeface="Wingdings" pitchFamily="2" charset="2"/>
              <a:buAutoNum type="arabicPeriod"/>
            </a:pPr>
            <a:r>
              <a:rPr lang="en-GB" dirty="0"/>
              <a:t>Understanding Spring Web code</a:t>
            </a:r>
          </a:p>
          <a:p>
            <a:pPr marL="361950" indent="-361950">
              <a:buFont typeface="Wingdings" pitchFamily="2" charset="2"/>
              <a:buAutoNum type="arabicPeriod"/>
            </a:pPr>
            <a:r>
              <a:rPr lang="en-GB" dirty="0"/>
              <a:t>Securing the application layer</a:t>
            </a:r>
          </a:p>
          <a:p>
            <a:r>
              <a:rPr lang="en-GB" dirty="0"/>
              <a:t>Exercise</a:t>
            </a:r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BB1C776-67BD-42DA-B95A-FDC30525A0BD}" type="slidenum">
              <a:rPr lang="en-GB"/>
              <a:pPr/>
              <a:t>2</a:t>
            </a:fld>
            <a:endParaRPr lang="en-GB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34975" y="5196150"/>
            <a:ext cx="7924800" cy="1647825"/>
            <a:chOff x="274" y="3057"/>
            <a:chExt cx="4992" cy="1038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92" y="3057"/>
              <a:ext cx="4474" cy="685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vl="3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latin typeface="+mj-lt"/>
                  <a:sym typeface="Wingdings" pitchFamily="2" charset="2"/>
                </a:rPr>
                <a:t>Demo project:</a:t>
              </a:r>
            </a:p>
            <a:p>
              <a:pPr lvl="3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 err="1">
                  <a:solidFill>
                    <a:schemeClr val="tx2"/>
                  </a:solidFill>
                  <a:latin typeface="+mj-lt"/>
                  <a:sym typeface="Wingdings" pitchFamily="2" charset="2"/>
                </a:rPr>
                <a:t>demoSpringSecurity</a:t>
              </a:r>
              <a:endParaRPr lang="en-GB" sz="1800" b="1" dirty="0">
                <a:solidFill>
                  <a:schemeClr val="tx2"/>
                </a:solidFill>
                <a:latin typeface="+mj-lt"/>
                <a:sym typeface="Wingdings" pitchFamily="2" charset="2"/>
              </a:endParaRPr>
            </a:p>
          </p:txBody>
        </p:sp>
        <p:pic>
          <p:nvPicPr>
            <p:cNvPr id="10" name="Picture 9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Include dependency to pom file – ex – H2</a:t>
            </a:r>
          </a:p>
          <a:p>
            <a:endParaRPr lang="en-GB" altLang="zh-CN" dirty="0">
              <a:ea typeface="宋体" pitchFamily="2" charset="-122"/>
            </a:endParaRPr>
          </a:p>
          <a:p>
            <a:pPr lvl="1"/>
            <a:endParaRPr lang="en-GB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GB" altLang="zh-CN" dirty="0">
              <a:ea typeface="宋体" pitchFamily="2" charset="-122"/>
            </a:endParaRPr>
          </a:p>
          <a:p>
            <a:r>
              <a:rPr lang="en-GB" altLang="zh-CN" dirty="0">
                <a:ea typeface="宋体" pitchFamily="2" charset="-122"/>
              </a:rPr>
              <a:t>Have Auth tables created in DB -</a:t>
            </a:r>
          </a:p>
          <a:p>
            <a:pPr lvl="1"/>
            <a:r>
              <a:rPr lang="en-GB" dirty="0"/>
              <a:t>Example - Refer to - </a:t>
            </a:r>
            <a:r>
              <a:rPr lang="en-GB" dirty="0" err="1"/>
              <a:t>CreateUser.java</a:t>
            </a:r>
            <a:r>
              <a:rPr lang="en-GB" dirty="0"/>
              <a:t>. Need </a:t>
            </a:r>
            <a:r>
              <a:rPr lang="en-GB" dirty="0" err="1"/>
              <a:t>jdbc</a:t>
            </a:r>
            <a:r>
              <a:rPr lang="en-GB" dirty="0"/>
              <a:t> dependency </a:t>
            </a:r>
            <a:endParaRPr lang="en-GB" altLang="zh-CN" dirty="0">
              <a:ea typeface="宋体" pitchFamily="2" charset="-122"/>
            </a:endParaRPr>
          </a:p>
          <a:p>
            <a:r>
              <a:rPr lang="en-GB" altLang="zh-CN" dirty="0">
                <a:ea typeface="宋体" pitchFamily="2" charset="-122"/>
              </a:rPr>
              <a:t>Update spring security config</a:t>
            </a: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Extend it with a Database (H2) (1 of 4)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20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ACB57-4702-6F45-8E73-FE9EB730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701491"/>
            <a:ext cx="7908925" cy="132408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dirty="0"/>
              <a:t>&lt;dependency&gt;</a:t>
            </a:r>
            <a:br>
              <a:rPr lang="en-GB" dirty="0"/>
            </a:br>
            <a:r>
              <a:rPr lang="en-GB" dirty="0"/>
              <a:t>   &lt;</a:t>
            </a:r>
            <a:r>
              <a:rPr lang="en-GB" dirty="0" err="1"/>
              <a:t>groupId</a:t>
            </a:r>
            <a:r>
              <a:rPr lang="en-GB" dirty="0"/>
              <a:t>&gt;com.h2database&lt;/</a:t>
            </a:r>
            <a:r>
              <a:rPr lang="en-GB" dirty="0" err="1"/>
              <a:t>groupId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   &lt;</a:t>
            </a:r>
            <a:r>
              <a:rPr lang="en-GB" dirty="0" err="1"/>
              <a:t>artifactId</a:t>
            </a:r>
            <a:r>
              <a:rPr lang="en-GB" dirty="0"/>
              <a:t>&gt;h2&lt;/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   &lt;scope&gt;runtime&lt;/scope&gt;</a:t>
            </a:r>
            <a:br>
              <a:rPr lang="en-GB" dirty="0"/>
            </a:br>
            <a:r>
              <a:rPr lang="en-GB" dirty="0"/>
              <a:t>&lt;/dependency&gt;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C7BA1-6CC7-4F45-B81C-8088F63E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360201"/>
            <a:ext cx="789305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/>
              <a:t>@</a:t>
            </a:r>
            <a:r>
              <a:rPr lang="en-GB" sz="1200" dirty="0" err="1"/>
              <a:t>Autowired</a:t>
            </a:r>
            <a:br>
              <a:rPr lang="en-GB" sz="1200" dirty="0"/>
            </a:br>
            <a:r>
              <a:rPr lang="en-GB" sz="1200" dirty="0"/>
              <a:t>private </a:t>
            </a:r>
            <a:r>
              <a:rPr lang="en-GB" sz="1200" dirty="0" err="1"/>
              <a:t>DataSource</a:t>
            </a:r>
            <a:r>
              <a:rPr lang="en-GB" sz="1200" dirty="0"/>
              <a:t> </a:t>
            </a:r>
            <a:r>
              <a:rPr lang="en-GB" sz="1200" dirty="0" err="1"/>
              <a:t>dataSource</a:t>
            </a:r>
            <a:r>
              <a:rPr lang="en-GB" sz="1200" dirty="0"/>
              <a:t>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@Override</a:t>
            </a:r>
            <a:br>
              <a:rPr lang="en-GB" sz="1200" dirty="0"/>
            </a:br>
            <a:r>
              <a:rPr lang="en-GB" sz="1200" dirty="0"/>
              <a:t>protected void configure(</a:t>
            </a:r>
            <a:r>
              <a:rPr lang="en-GB" sz="1200" dirty="0" err="1"/>
              <a:t>AuthenticationManagerBuilder</a:t>
            </a:r>
            <a:r>
              <a:rPr lang="en-GB" sz="1200" dirty="0"/>
              <a:t> auth) throws Exception {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FF0000"/>
                </a:solidFill>
              </a:rPr>
              <a:t>    </a:t>
            </a:r>
            <a:r>
              <a:rPr lang="en-GB" sz="1200" dirty="0" err="1">
                <a:solidFill>
                  <a:srgbClr val="FF0000"/>
                </a:solidFill>
              </a:rPr>
              <a:t>auth.jdbcAuthentication</a:t>
            </a:r>
            <a:r>
              <a:rPr lang="en-GB" sz="1200" dirty="0">
                <a:solidFill>
                  <a:srgbClr val="FF0000"/>
                </a:solidFill>
              </a:rPr>
              <a:t>().</a:t>
            </a:r>
            <a:r>
              <a:rPr lang="en-GB" sz="1200" dirty="0" err="1">
                <a:solidFill>
                  <a:srgbClr val="FF0000"/>
                </a:solidFill>
              </a:rPr>
              <a:t>dataSource</a:t>
            </a:r>
            <a:r>
              <a:rPr lang="en-GB" sz="1200" dirty="0">
                <a:solidFill>
                  <a:srgbClr val="FF0000"/>
                </a:solidFill>
              </a:rPr>
              <a:t>(</a:t>
            </a:r>
            <a:r>
              <a:rPr lang="en-GB" sz="1200" dirty="0" err="1">
                <a:solidFill>
                  <a:srgbClr val="FF0000"/>
                </a:solidFill>
              </a:rPr>
              <a:t>dataSource</a:t>
            </a:r>
            <a:r>
              <a:rPr lang="en-GB" sz="1200" dirty="0">
                <a:solidFill>
                  <a:srgbClr val="FF0000"/>
                </a:solidFill>
              </a:rPr>
              <a:t>)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            .</a:t>
            </a:r>
            <a:r>
              <a:rPr lang="en-GB" sz="1200" dirty="0" err="1">
                <a:solidFill>
                  <a:srgbClr val="FF0000"/>
                </a:solidFill>
              </a:rPr>
              <a:t>usersByUsernameQuery</a:t>
            </a:r>
            <a:r>
              <a:rPr lang="en-GB" sz="1200" dirty="0">
                <a:solidFill>
                  <a:srgbClr val="FF0000"/>
                </a:solidFill>
              </a:rPr>
              <a:t>("select username, password, enabled"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                    + " from users where username=?")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            .</a:t>
            </a:r>
            <a:r>
              <a:rPr lang="en-GB" sz="1200" dirty="0" err="1">
                <a:solidFill>
                  <a:srgbClr val="FF0000"/>
                </a:solidFill>
              </a:rPr>
              <a:t>authoritiesByUsernameQuery</a:t>
            </a:r>
            <a:r>
              <a:rPr lang="en-GB" sz="1200" dirty="0">
                <a:solidFill>
                  <a:srgbClr val="FF0000"/>
                </a:solidFill>
              </a:rPr>
              <a:t>("select username, authority "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                    + "from authorities where username=?")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            .</a:t>
            </a:r>
            <a:r>
              <a:rPr lang="en-GB" sz="1200" dirty="0" err="1">
                <a:solidFill>
                  <a:srgbClr val="FF0000"/>
                </a:solidFill>
              </a:rPr>
              <a:t>passwordEncoder</a:t>
            </a:r>
            <a:r>
              <a:rPr lang="en-GB" sz="1200" dirty="0">
                <a:solidFill>
                  <a:srgbClr val="FF0000"/>
                </a:solidFill>
              </a:rPr>
              <a:t>(new </a:t>
            </a:r>
            <a:r>
              <a:rPr lang="en-GB" sz="1200" dirty="0" err="1">
                <a:solidFill>
                  <a:srgbClr val="FF0000"/>
                </a:solidFill>
              </a:rPr>
              <a:t>BCryptPasswordEncoder</a:t>
            </a:r>
            <a:r>
              <a:rPr lang="en-GB" sz="1200" dirty="0">
                <a:solidFill>
                  <a:srgbClr val="FF0000"/>
                </a:solidFill>
              </a:rPr>
              <a:t>());</a:t>
            </a:r>
            <a:br>
              <a:rPr lang="en-GB" sz="1200" dirty="0"/>
            </a:br>
            <a:r>
              <a:rPr lang="en-GB" sz="1200" dirty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Wingdings" pitchFamily="2" charset="2"/>
              </a:rPr>
              <a:t>Overview </a:t>
            </a:r>
          </a:p>
          <a:p>
            <a:r>
              <a:rPr lang="en-GB">
                <a:sym typeface="Wingdings" pitchFamily="2" charset="2"/>
              </a:rPr>
              <a:t>Specifying method-level authorization</a:t>
            </a:r>
          </a:p>
          <a:p>
            <a:r>
              <a:rPr lang="en-GB">
                <a:sym typeface="Wingdings" pitchFamily="2" charset="2"/>
              </a:rPr>
              <a:t>Example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4. Securing the Application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9B8A197-D8CA-450D-AEE1-58892CEEB105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well as securing Web pages, you will probably also want to secure the application layer</a:t>
            </a:r>
          </a:p>
          <a:p>
            <a:pPr lvl="1"/>
            <a:r>
              <a:rPr lang="en-GB" dirty="0"/>
              <a:t>i.e. specify which roles can access which methods</a:t>
            </a:r>
          </a:p>
          <a:p>
            <a:pPr lvl="1"/>
            <a:endParaRPr lang="en-GB" dirty="0"/>
          </a:p>
          <a:p>
            <a:r>
              <a:rPr lang="en-GB" dirty="0"/>
              <a:t>Spring supports method-level security, via AOP</a:t>
            </a:r>
          </a:p>
          <a:p>
            <a:pPr lvl="1"/>
            <a:r>
              <a:rPr lang="en-GB"/>
              <a:t>To enable method-level security, annotate your configuration class as follows: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5FD7663-3A24-426F-842E-EE4E98364F0E}" type="slidenum">
              <a:rPr lang="en-GB"/>
              <a:pPr/>
              <a:t>22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725" y="3956417"/>
            <a:ext cx="7893050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@EnableWebSecurity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@EnableGlobalMethodSecurity(prePostEnabled=true)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WebSecurityConfig implements WebSecurityConfigurer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After you've annotated your config class as per prev slide, you can specify authorization rules on your methods</a:t>
            </a:r>
          </a:p>
          <a:p>
            <a:pPr lvl="1"/>
            <a:r>
              <a:rPr lang="en-GB">
                <a:latin typeface="+mj-lt"/>
              </a:rPr>
              <a:t>Annotate methods with </a:t>
            </a:r>
            <a:r>
              <a:rPr lang="en-GB" sz="1900">
                <a:latin typeface="Lucida Console" panose="020B0609040504020204" pitchFamily="49" charset="0"/>
              </a:rPr>
              <a:t>@PreAuthorize("SpEL-expression")</a:t>
            </a:r>
            <a:endParaRPr lang="en-GB" sz="1900"/>
          </a:p>
          <a:p>
            <a:pPr lvl="1"/>
            <a:r>
              <a:rPr lang="en-GB"/>
              <a:t>If the SpEL expression is true, the method will be called</a:t>
            </a:r>
          </a:p>
          <a:p>
            <a:pPr lvl="1"/>
            <a:endParaRPr lang="en-GB"/>
          </a:p>
          <a:p>
            <a:r>
              <a:rPr lang="en-GB"/>
              <a:t>Useful Spring Security methods you can use in the SpEL:</a:t>
            </a:r>
          </a:p>
          <a:p>
            <a:pPr lvl="1"/>
            <a:r>
              <a:rPr lang="en-GB" sz="1900">
                <a:latin typeface="Lucida Console" panose="020B0609040504020204" pitchFamily="49" charset="0"/>
              </a:rPr>
              <a:t>hasAuthority()</a:t>
            </a:r>
            <a:r>
              <a:rPr lang="en-GB" sz="1900">
                <a:latin typeface="+mj-lt"/>
              </a:rPr>
              <a:t>, </a:t>
            </a:r>
            <a:r>
              <a:rPr lang="en-GB" sz="1900">
                <a:latin typeface="Lucida Console" panose="020B0609040504020204" pitchFamily="49" charset="0"/>
              </a:rPr>
              <a:t>hasAnyAuthority()</a:t>
            </a:r>
          </a:p>
          <a:p>
            <a:pPr lvl="1"/>
            <a:r>
              <a:rPr lang="en-GB" sz="1900">
                <a:latin typeface="Lucida Console" panose="020B0609040504020204" pitchFamily="49" charset="0"/>
              </a:rPr>
              <a:t>hasRole()</a:t>
            </a:r>
            <a:r>
              <a:rPr lang="en-GB" sz="1900">
                <a:latin typeface="+mj-lt"/>
              </a:rPr>
              <a:t>, </a:t>
            </a:r>
            <a:r>
              <a:rPr lang="en-GB" sz="1900">
                <a:latin typeface="Lucida Console" panose="020B0609040504020204" pitchFamily="49" charset="0"/>
              </a:rPr>
              <a:t>hasAnyRole()</a:t>
            </a:r>
          </a:p>
          <a:p>
            <a:pPr lvl="1"/>
            <a:r>
              <a:rPr lang="en-GB" sz="1900">
                <a:latin typeface="Lucida Console" panose="020B0609040504020204" pitchFamily="49" charset="0"/>
              </a:rPr>
              <a:t>isAuthenticated()</a:t>
            </a:r>
            <a:r>
              <a:rPr lang="en-GB" sz="1900">
                <a:latin typeface="+mj-lt"/>
              </a:rPr>
              <a:t>, </a:t>
            </a:r>
            <a:r>
              <a:rPr lang="en-GB" sz="1900">
                <a:latin typeface="Lucida Console" panose="020B0609040504020204" pitchFamily="49" charset="0"/>
              </a:rPr>
              <a:t>isAnonymous()</a:t>
            </a: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Specifying Method-Level Authorization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E8F3537-706F-496C-A4D4-F509033E74BE}" type="slidenum">
              <a:rPr lang="en-GB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following example restricts the "GET" and "POST" requests for the </a:t>
            </a:r>
            <a:r>
              <a:rPr lang="en-US">
                <a:latin typeface="Lucida Console" pitchFamily="49" charset="0"/>
              </a:rPr>
              <a:t>/user/create</a:t>
            </a:r>
            <a:r>
              <a:rPr lang="en-US">
                <a:latin typeface="+mj-lt"/>
              </a:rPr>
              <a:t> endpoint to users in the </a:t>
            </a:r>
            <a:r>
              <a:rPr lang="en-US">
                <a:latin typeface="Lucida Console" pitchFamily="49" charset="0"/>
              </a:rPr>
              <a:t>ADMINISTRATOR</a:t>
            </a:r>
            <a:r>
              <a:rPr lang="en-US">
                <a:latin typeface="+mj-lt"/>
              </a:rPr>
              <a:t> role</a:t>
            </a:r>
            <a:endParaRPr lang="en-GB">
              <a:latin typeface="+mj-lt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Example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E8F3537-706F-496C-A4D4-F509033E74BE}" type="slidenum">
              <a:rPr lang="en-GB"/>
              <a:pPr/>
              <a:t>24</a:t>
            </a:fld>
            <a:endParaRPr lang="en-GB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7725" y="2410061"/>
            <a:ext cx="7893050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@Controller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public class SomeController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@PreAuthorize("hasRole('ADMIN')")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@RequestMapping(value="/user/create", method=RequestMethod.GET)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ModelAndView createUserPage()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@PreAuthorize("hasRole('ADMIN')")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@RequestMapping(value="/user/create", method=RequestMethod.POST)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String createUserPage(@Valid @ModelAttribute("form") CreateUserForm f,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                      BindingResult bindingResult)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b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1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25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2193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Think about how you might secure your "Online Retailer"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What roles are relevant?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What functions/pages should be available to users in each of these roles?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Optional 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7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Annex – Example using Spring MVC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5878428-EE55-F045-82DF-06F409CE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95" y="1478916"/>
            <a:ext cx="7102475" cy="1087438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0C0EA">
                  <a:alpha val="82999"/>
                </a:srgb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3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 dirty="0">
                <a:solidFill>
                  <a:schemeClr val="tx2"/>
                </a:solidFill>
                <a:latin typeface="+mj-lt"/>
                <a:sym typeface="Wingdings" pitchFamily="2" charset="2"/>
              </a:rPr>
              <a:t>Demo project:</a:t>
            </a:r>
          </a:p>
          <a:p>
            <a:pPr lvl="3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1800" b="1" dirty="0" err="1">
                <a:solidFill>
                  <a:schemeClr val="tx2"/>
                </a:solidFill>
                <a:latin typeface="+mj-lt"/>
                <a:sym typeface="Wingdings" pitchFamily="2" charset="2"/>
              </a:rPr>
              <a:t>DemoSpringBootSecurity</a:t>
            </a:r>
            <a:endParaRPr lang="en-GB" sz="1800" b="1" dirty="0">
              <a:solidFill>
                <a:schemeClr val="tx2"/>
              </a:solidFill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621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We've implemented an example application that illustrates Spring Boot Security</a:t>
            </a:r>
          </a:p>
          <a:p>
            <a:pPr lvl="1"/>
            <a:r>
              <a:rPr lang="en-GB"/>
              <a:t>See </a:t>
            </a:r>
            <a:r>
              <a:rPr lang="en-GB">
                <a:latin typeface="Lucida Console" panose="020B0609040504020204" pitchFamily="49" charset="0"/>
              </a:rPr>
              <a:t>DemoSpringBootSecurity</a:t>
            </a:r>
          </a:p>
          <a:p>
            <a:pPr lvl="1"/>
            <a:r>
              <a:rPr lang="en-GB"/>
              <a:t>Run </a:t>
            </a:r>
            <a:r>
              <a:rPr lang="en-GB">
                <a:latin typeface="Lucida Console" panose="020B0609040504020204" pitchFamily="49" charset="0"/>
              </a:rPr>
              <a:t>Application.java</a:t>
            </a:r>
            <a:r>
              <a:rPr lang="en-GB"/>
              <a:t> as a Spring Boot application</a:t>
            </a:r>
          </a:p>
          <a:p>
            <a:pPr lvl="1"/>
            <a:endParaRPr lang="en-GB"/>
          </a:p>
          <a:p>
            <a:r>
              <a:rPr lang="en-GB"/>
              <a:t>The application has 3 pages: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index.jsp - </a:t>
            </a:r>
            <a:r>
              <a:rPr lang="en-GB"/>
              <a:t>unrestricted access by anyone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greet.jsp - </a:t>
            </a:r>
            <a:r>
              <a:rPr lang="en-GB"/>
              <a:t>only accessible by authenticated users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login.jsp - </a:t>
            </a:r>
            <a:r>
              <a:rPr lang="en-GB"/>
              <a:t>login page, where users enter their credentials</a:t>
            </a:r>
          </a:p>
          <a:p>
            <a:pPr lvl="1"/>
            <a:endParaRPr lang="en-GB"/>
          </a:p>
          <a:p>
            <a:r>
              <a:rPr lang="en-GB"/>
              <a:t>See the following slides for details</a:t>
            </a:r>
          </a:p>
          <a:p>
            <a:pPr lvl="1"/>
            <a:r>
              <a:rPr lang="en-GB"/>
              <a:t>Then we'll dissect the code later…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Overview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94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Open a browser and go to the following page: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http://localhost:8081/</a:t>
            </a:r>
          </a:p>
          <a:p>
            <a:pPr lvl="1"/>
            <a:endParaRPr lang="en-GB"/>
          </a:p>
          <a:p>
            <a:r>
              <a:rPr lang="en-GB"/>
              <a:t>This URL maps to </a:t>
            </a:r>
            <a:r>
              <a:rPr lang="en-GB">
                <a:latin typeface="Lucida Console" panose="020B0609040504020204" pitchFamily="49" charset="0"/>
              </a:rPr>
              <a:t>index.jsp</a:t>
            </a:r>
            <a:r>
              <a:rPr lang="en-GB"/>
              <a:t> and is unrestricted</a:t>
            </a:r>
          </a:p>
          <a:p>
            <a:pPr lvl="1"/>
            <a:endParaRPr lang="en-GB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Home Page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29</a:t>
            </a:fld>
            <a:endParaRPr lang="en-GB"/>
          </a:p>
        </p:txBody>
      </p:sp>
      <p:pic>
        <p:nvPicPr>
          <p:cNvPr id="1253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0" y="2984941"/>
            <a:ext cx="6685911" cy="3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647921" y="4451417"/>
            <a:ext cx="381088" cy="35184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025" y="5084468"/>
            <a:ext cx="5144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Click this link, to go to the </a:t>
            </a:r>
            <a:r>
              <a:rPr lang="en-GB">
                <a:solidFill>
                  <a:srgbClr val="FF0000"/>
                </a:solidFill>
                <a:latin typeface="Lucida Console" panose="020B0609040504020204" pitchFamily="49" charset="0"/>
              </a:rPr>
              <a:t>/greet</a:t>
            </a:r>
            <a:r>
              <a:rPr lang="en-GB">
                <a:solidFill>
                  <a:srgbClr val="FF0000"/>
                </a:solidFill>
              </a:rPr>
              <a:t> URL.</a:t>
            </a:r>
          </a:p>
          <a:p>
            <a:r>
              <a:rPr lang="en-GB">
                <a:solidFill>
                  <a:srgbClr val="FF0000"/>
                </a:solidFill>
              </a:rPr>
              <a:t>This resource is only accessible to authenticated users.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838465" y="4803260"/>
            <a:ext cx="0" cy="3013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307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importance of security in Web applications</a:t>
            </a:r>
          </a:p>
          <a:p>
            <a:r>
              <a:rPr lang="en-GB"/>
              <a:t>Authentication</a:t>
            </a:r>
          </a:p>
          <a:p>
            <a:r>
              <a:rPr lang="en-GB"/>
              <a:t>Authorization</a:t>
            </a:r>
          </a:p>
          <a:p>
            <a:r>
              <a:rPr lang="en-GB"/>
              <a:t>Principals and secured items</a:t>
            </a:r>
          </a:p>
        </p:txBody>
      </p:sp>
      <p:sp>
        <p:nvSpPr>
          <p:cNvPr id="118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1. Understanding Security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FC9F053-812D-4AB3-A387-84FBC65DD37F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the user goes to a restricted URL such as </a:t>
            </a:r>
            <a:r>
              <a:rPr lang="en-GB">
                <a:latin typeface="Lucida Console" panose="020B0609040504020204" pitchFamily="49" charset="0"/>
              </a:rPr>
              <a:t>/greet</a:t>
            </a:r>
            <a:r>
              <a:rPr lang="en-GB"/>
              <a:t> …</a:t>
            </a:r>
          </a:p>
          <a:p>
            <a:pPr lvl="1"/>
            <a:r>
              <a:rPr lang="en-GB"/>
              <a:t>Spring Boot Security intervenes and automatically redirects the user to the login page, </a:t>
            </a:r>
            <a:r>
              <a:rPr lang="en-GB">
                <a:latin typeface="Lucida Console" panose="020B0609040504020204" pitchFamily="49" charset="0"/>
              </a:rPr>
              <a:t>/login</a:t>
            </a:r>
          </a:p>
          <a:p>
            <a:pPr lvl="1"/>
            <a:r>
              <a:rPr lang="en-GB">
                <a:latin typeface="+mj-lt"/>
              </a:rPr>
              <a:t>This is how we've implemented the login page in our example: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Login Page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30</a:t>
            </a:fld>
            <a:endParaRPr lang="en-GB"/>
          </a:p>
        </p:txBody>
      </p:sp>
      <p:pic>
        <p:nvPicPr>
          <p:cNvPr id="1253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39" y="2984940"/>
            <a:ext cx="6685911" cy="3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4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Try entering an invalid user name and/or password</a:t>
            </a:r>
          </a:p>
          <a:p>
            <a:pPr lvl="1"/>
            <a:r>
              <a:rPr lang="en-GB"/>
              <a:t>Spring Boot Security redirects to </a:t>
            </a:r>
            <a:r>
              <a:rPr lang="en-GB">
                <a:latin typeface="Lucida Console" panose="020B0609040504020204" pitchFamily="49" charset="0"/>
              </a:rPr>
              <a:t>/login?error</a:t>
            </a:r>
          </a:p>
          <a:p>
            <a:pPr lvl="1"/>
            <a:r>
              <a:rPr lang="en-GB"/>
              <a:t>We test for the </a:t>
            </a:r>
            <a:r>
              <a:rPr lang="en-GB">
                <a:latin typeface="Lucida Console" panose="020B0609040504020204" pitchFamily="49" charset="0"/>
              </a:rPr>
              <a:t>?error</a:t>
            </a:r>
            <a:r>
              <a:rPr lang="en-GB"/>
              <a:t> parameter and display a suitable error message, indicating an invalid user name or password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Invalid Credentials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31</a:t>
            </a:fld>
            <a:endParaRPr lang="en-GB"/>
          </a:p>
        </p:txBody>
      </p:sp>
      <p:pic>
        <p:nvPicPr>
          <p:cNvPr id="1253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39" y="2984939"/>
            <a:ext cx="6685911" cy="3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48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Now login with a correct user name and password, e.g. </a:t>
            </a:r>
            <a:r>
              <a:rPr lang="en-GB">
                <a:latin typeface="Lucida Console" panose="020B0609040504020204" pitchFamily="49" charset="0"/>
              </a:rPr>
              <a:t>"andy</a:t>
            </a:r>
            <a:r>
              <a:rPr lang="en-GB"/>
              <a:t>" and </a:t>
            </a:r>
            <a:r>
              <a:rPr lang="en-GB">
                <a:latin typeface="Lucida Console" panose="020B0609040504020204" pitchFamily="49" charset="0"/>
              </a:rPr>
              <a:t>"thatwouldbetelling"</a:t>
            </a:r>
          </a:p>
          <a:p>
            <a:pPr lvl="1"/>
            <a:r>
              <a:rPr lang="en-GB"/>
              <a:t>Spring Boot Security redirects to the URL you requested originally</a:t>
            </a:r>
          </a:p>
          <a:p>
            <a:pPr lvl="1"/>
            <a:r>
              <a:rPr lang="en-GB"/>
              <a:t>This page displays your user name, and also has a logout button</a:t>
            </a:r>
            <a:endParaRPr lang="en-GB">
              <a:latin typeface="Lucida Console" panose="020B0609040504020204" pitchFamily="49" charset="0"/>
            </a:endParaRP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Accessing a Restricted URL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32</a:t>
            </a:fld>
            <a:endParaRPr lang="en-GB"/>
          </a:p>
        </p:txBody>
      </p:sp>
      <p:pic>
        <p:nvPicPr>
          <p:cNvPr id="1253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39" y="2984939"/>
            <a:ext cx="6685911" cy="3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56161" y="5034228"/>
            <a:ext cx="2578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Click this button to log out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657601" y="4753020"/>
            <a:ext cx="0" cy="3013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458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the user logs out …</a:t>
            </a:r>
          </a:p>
          <a:p>
            <a:pPr lvl="1"/>
            <a:r>
              <a:rPr lang="en-GB"/>
              <a:t>Spring Boot Security redirects to </a:t>
            </a:r>
            <a:r>
              <a:rPr lang="en-GB">
                <a:latin typeface="Lucida Console" panose="020B0609040504020204" pitchFamily="49" charset="0"/>
              </a:rPr>
              <a:t>/login?logout</a:t>
            </a:r>
          </a:p>
          <a:p>
            <a:pPr lvl="1"/>
            <a:r>
              <a:rPr lang="en-GB"/>
              <a:t>We test for the </a:t>
            </a:r>
            <a:r>
              <a:rPr lang="en-GB">
                <a:latin typeface="Lucida Console" panose="020B0609040504020204" pitchFamily="49" charset="0"/>
              </a:rPr>
              <a:t>?logout</a:t>
            </a:r>
            <a:r>
              <a:rPr lang="en-GB"/>
              <a:t> parameter and display a suitable message, plus a link back to the home page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Example App - Logout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33</a:t>
            </a:fld>
            <a:endParaRPr lang="en-GB"/>
          </a:p>
        </p:txBody>
      </p:sp>
      <p:pic>
        <p:nvPicPr>
          <p:cNvPr id="1253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38" y="2984938"/>
            <a:ext cx="6685911" cy="3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03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Security Maven dependencies</a:t>
            </a:r>
          </a:p>
          <a:p>
            <a:r>
              <a:rPr lang="en-GB"/>
              <a:t>Spring MVC configuration</a:t>
            </a:r>
          </a:p>
          <a:p>
            <a:r>
              <a:rPr lang="en-GB"/>
              <a:t>Spring Security configuration</a:t>
            </a:r>
          </a:p>
          <a:p>
            <a:r>
              <a:rPr lang="en-GB"/>
              <a:t>Implementing a login page</a:t>
            </a:r>
          </a:p>
          <a:p>
            <a:r>
              <a:rPr lang="en-GB"/>
              <a:t>Additional techniques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3. Understanding Spring Web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739947-8482-42ED-9FB7-0E24FA2E41E5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8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use Spring Boot Security, you must add the following dependency in your POM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If you want to use JSP pages, you also need the following dependencies in your POM</a:t>
            </a:r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Boot Security Maven Dependencies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C3D072C-D9F0-49D8-BF36-1C58F3975746}" type="slidenum">
              <a:rPr lang="en-GB"/>
              <a:pPr/>
              <a:t>35</a:t>
            </a:fld>
            <a:endParaRPr lang="en-GB"/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831850" y="2047103"/>
            <a:ext cx="7908925" cy="83163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US" sz="1200">
                <a:latin typeface="Lucida Console" pitchFamily="49" charset="0"/>
              </a:rPr>
              <a:t>&lt;dependency&gt;</a:t>
            </a:r>
          </a:p>
          <a:p>
            <a:pPr defTabSz="739775"/>
            <a:r>
              <a:rPr lang="en-US" sz="1200">
                <a:latin typeface="Lucida Console" pitchFamily="49" charset="0"/>
              </a:rPr>
              <a:t>    &lt;groupId&gt;org.springframework.boot&lt;/groupId&gt;</a:t>
            </a:r>
          </a:p>
          <a:p>
            <a:pPr defTabSz="739775"/>
            <a:r>
              <a:rPr lang="en-US" sz="1200">
                <a:latin typeface="Lucida Console" pitchFamily="49" charset="0"/>
              </a:rPr>
              <a:t>    &lt;artifactId&gt;spring-boot-starter-security&lt;/artifactId&gt;</a:t>
            </a:r>
          </a:p>
          <a:p>
            <a:pPr defTabSz="739775"/>
            <a:r>
              <a:rPr lang="en-US" sz="1200">
                <a:latin typeface="Lucida Console" pitchFamily="49" charset="0"/>
              </a:rPr>
              <a:t>&lt;/dependency&gt;</a:t>
            </a:r>
          </a:p>
        </p:txBody>
      </p:sp>
      <p:sp>
        <p:nvSpPr>
          <p:cNvPr id="1201157" name="Text Box 5"/>
          <p:cNvSpPr txBox="1">
            <a:spLocks noChangeArrowheads="1"/>
          </p:cNvSpPr>
          <p:nvPr/>
        </p:nvSpPr>
        <p:spPr bwMode="auto">
          <a:xfrm>
            <a:off x="7916421" y="2596917"/>
            <a:ext cx="83548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pom.xml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0719" y="4380539"/>
            <a:ext cx="7908925" cy="175496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US" sz="1200" dirty="0">
                <a:latin typeface="Lucida Console" pitchFamily="49" charset="0"/>
              </a:rPr>
              <a:t>&lt;dependency&gt;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  <a:r>
              <a:rPr lang="en-US" sz="1200" dirty="0" err="1">
                <a:latin typeface="Lucida Console" pitchFamily="49" charset="0"/>
              </a:rPr>
              <a:t>org.apache.tomcat.embed</a:t>
            </a:r>
            <a:r>
              <a:rPr lang="en-US" sz="1200" dirty="0">
                <a:latin typeface="Lucida Console" pitchFamily="49" charset="0"/>
              </a:rPr>
              <a:t>&lt;/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&gt;tomcat-embed-jasper&lt;/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&lt;/dependency&gt;</a:t>
            </a:r>
          </a:p>
          <a:p>
            <a:pPr defTabSz="739775"/>
            <a:endParaRPr lang="en-US" sz="1200" dirty="0">
              <a:latin typeface="Lucida Console" pitchFamily="49" charset="0"/>
            </a:endParaRPr>
          </a:p>
          <a:p>
            <a:pPr defTabSz="739775"/>
            <a:r>
              <a:rPr lang="en-US" sz="1200" dirty="0">
                <a:latin typeface="Lucida Console" pitchFamily="49" charset="0"/>
              </a:rPr>
              <a:t>&lt;dependency&gt;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  <a:r>
              <a:rPr lang="en-US" sz="1200" dirty="0" err="1">
                <a:latin typeface="Lucida Console" pitchFamily="49" charset="0"/>
              </a:rPr>
              <a:t>javax.servlet</a:t>
            </a:r>
            <a:r>
              <a:rPr lang="en-US" sz="1200" dirty="0">
                <a:latin typeface="Lucida Console" pitchFamily="49" charset="0"/>
              </a:rPr>
              <a:t>&lt;/</a:t>
            </a:r>
            <a:r>
              <a:rPr lang="en-US" sz="1200" dirty="0" err="1">
                <a:latin typeface="Lucida Console" pitchFamily="49" charset="0"/>
              </a:rPr>
              <a:t>groupId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    &lt;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</a:t>
            </a:r>
            <a:r>
              <a:rPr lang="en-US" sz="1200" dirty="0" err="1">
                <a:latin typeface="Lucida Console" pitchFamily="49" charset="0"/>
              </a:rPr>
              <a:t>jstl</a:t>
            </a:r>
            <a:r>
              <a:rPr lang="en-US" sz="1200" dirty="0">
                <a:latin typeface="Lucida Console" pitchFamily="49" charset="0"/>
              </a:rPr>
              <a:t>&lt;/</a:t>
            </a:r>
            <a:r>
              <a:rPr lang="en-US" sz="1200" dirty="0" err="1">
                <a:latin typeface="Lucida Console" pitchFamily="49" charset="0"/>
              </a:rPr>
              <a:t>artifactId</a:t>
            </a:r>
            <a:r>
              <a:rPr lang="en-US" sz="1200" dirty="0">
                <a:latin typeface="Lucida Console" pitchFamily="49" charset="0"/>
              </a:rPr>
              <a:t>&gt;</a:t>
            </a:r>
          </a:p>
          <a:p>
            <a:pPr defTabSz="739775"/>
            <a:r>
              <a:rPr lang="en-US" sz="1200" dirty="0">
                <a:latin typeface="Lucida Console" pitchFamily="49" charset="0"/>
              </a:rPr>
              <a:t>&lt;/dependency&gt;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905290" y="5858509"/>
            <a:ext cx="83548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pom.xml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42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Here's the Spring MVC configuration in our demo app</a:t>
            </a:r>
          </a:p>
          <a:p>
            <a:pPr lvl="1"/>
            <a:r>
              <a:rPr lang="en-GB" altLang="zh-CN">
                <a:ea typeface="宋体" pitchFamily="2" charset="-122"/>
              </a:rPr>
              <a:t>It's just regular Spring MVC configuration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MVC Configuration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36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47026"/>
            <a:ext cx="7893050" cy="36016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MvcConfig implements WebMvcConfigurer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addViewControllers(ViewControllerRegistry registry)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registry.addViewController("/").setViewName("index");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registry.addViewController("/index").setViewName("index");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registry.addViewController("/greet").setViewName("greet");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registry.addViewController("/login").setViewName("login");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@Bean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InternalResourceViewResolver viewResolver()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InternalResourceViewResolver resolver = new InternalResourceViewResolver();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resolver.setPrefix("/WEB-INF/views/");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resolver.setSuffix(".jsp");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return resolver;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254471" y="5360973"/>
            <a:ext cx="148630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MvcConfig.java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40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Here's the Spring Security configuration in our demo app</a:t>
            </a:r>
          </a:p>
          <a:p>
            <a:pPr lvl="1"/>
            <a:r>
              <a:rPr lang="en-GB" altLang="zh-CN">
                <a:ea typeface="宋体" pitchFamily="2" charset="-122"/>
              </a:rPr>
              <a:t>See the following slides for an explanation of the details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(1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37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1930162"/>
            <a:ext cx="7893050" cy="477117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</a:t>
            </a:r>
            <a:r>
              <a:rPr lang="en-US" sz="1200" dirty="0" err="1">
                <a:latin typeface="Lucida Console" pitchFamily="49" charset="0"/>
              </a:rPr>
              <a:t>EnableWebSecurity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WebSecurityConfig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GB" b="1" dirty="0"/>
              <a:t>extends</a:t>
            </a:r>
            <a:r>
              <a:rPr lang="en-GB" dirty="0"/>
              <a:t> </a:t>
            </a:r>
            <a:r>
              <a:rPr lang="en-GB" dirty="0" err="1"/>
              <a:t>WebSecurityConfigurerAdapter</a:t>
            </a:r>
            <a:endParaRPr lang="en-GB" dirty="0"/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protected void configure(</a:t>
            </a:r>
            <a:r>
              <a:rPr lang="en-US" sz="1200" dirty="0" err="1">
                <a:latin typeface="Lucida Console" pitchFamily="49" charset="0"/>
              </a:rPr>
              <a:t>HttpSecurity</a:t>
            </a:r>
            <a:r>
              <a:rPr lang="en-US" sz="1200" dirty="0">
                <a:latin typeface="Lucida Console" pitchFamily="49" charset="0"/>
              </a:rPr>
              <a:t> http) throws Exception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http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.</a:t>
            </a:r>
            <a:r>
              <a:rPr lang="en-US" sz="1200" dirty="0" err="1">
                <a:latin typeface="Lucida Console" pitchFamily="49" charset="0"/>
              </a:rPr>
              <a:t>authorizeRequests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.</a:t>
            </a:r>
            <a:r>
              <a:rPr lang="en-US" sz="1200" dirty="0" err="1">
                <a:latin typeface="Lucida Console" pitchFamily="49" charset="0"/>
              </a:rPr>
              <a:t>antMatchers</a:t>
            </a:r>
            <a:r>
              <a:rPr lang="en-US" sz="1200" dirty="0">
                <a:latin typeface="Lucida Console" pitchFamily="49" charset="0"/>
              </a:rPr>
              <a:t>("/", "/index").</a:t>
            </a:r>
            <a:r>
              <a:rPr lang="en-US" sz="1200" dirty="0" err="1">
                <a:latin typeface="Lucida Console" pitchFamily="49" charset="0"/>
              </a:rPr>
              <a:t>permitAll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.</a:t>
            </a:r>
            <a:r>
              <a:rPr lang="en-US" sz="1200" dirty="0" err="1">
                <a:latin typeface="Lucida Console" pitchFamily="49" charset="0"/>
              </a:rPr>
              <a:t>anyRequest</a:t>
            </a:r>
            <a:r>
              <a:rPr lang="en-US" sz="1200" dirty="0">
                <a:latin typeface="Lucida Console" pitchFamily="49" charset="0"/>
              </a:rPr>
              <a:t>().authenticated()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.and()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.</a:t>
            </a:r>
            <a:r>
              <a:rPr lang="en-US" sz="1200" dirty="0" err="1">
                <a:latin typeface="Lucida Console" pitchFamily="49" charset="0"/>
              </a:rPr>
              <a:t>formLogin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.</a:t>
            </a:r>
            <a:r>
              <a:rPr lang="en-US" sz="1200" dirty="0" err="1">
                <a:latin typeface="Lucida Console" pitchFamily="49" charset="0"/>
              </a:rPr>
              <a:t>loginPage</a:t>
            </a:r>
            <a:r>
              <a:rPr lang="en-US" sz="1200" dirty="0">
                <a:latin typeface="Lucida Console" pitchFamily="49" charset="0"/>
              </a:rPr>
              <a:t>("/login").</a:t>
            </a:r>
            <a:r>
              <a:rPr lang="en-US" sz="1200" dirty="0" err="1">
                <a:latin typeface="Lucida Console" pitchFamily="49" charset="0"/>
              </a:rPr>
              <a:t>permitAll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    .and()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.logout().</a:t>
            </a:r>
            <a:r>
              <a:rPr lang="en-US" sz="1200" dirty="0" err="1">
                <a:latin typeface="Lucida Console" pitchFamily="49" charset="0"/>
              </a:rPr>
              <a:t>permitAll</a:t>
            </a:r>
            <a:r>
              <a:rPr lang="en-US" sz="1200" dirty="0">
                <a:latin typeface="Lucida Console" pitchFamily="49" charset="0"/>
              </a:rPr>
              <a:t>();   // Spring Boot redirects to </a:t>
            </a:r>
            <a:r>
              <a:rPr lang="en-US" sz="1200" dirty="0" err="1">
                <a:latin typeface="Lucida Console" pitchFamily="49" charset="0"/>
              </a:rPr>
              <a:t>login?logout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@</a:t>
            </a:r>
            <a:r>
              <a:rPr lang="en-US" sz="1200" dirty="0" err="1">
                <a:latin typeface="Lucida Console" pitchFamily="49" charset="0"/>
              </a:rPr>
              <a:t>Autowired</a:t>
            </a: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public void </a:t>
            </a:r>
            <a:r>
              <a:rPr lang="en-US" sz="1200" dirty="0" err="1">
                <a:latin typeface="Lucida Console" pitchFamily="49" charset="0"/>
              </a:rPr>
              <a:t>configureGlobal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AuthenticationManagerBuilder</a:t>
            </a:r>
            <a:r>
              <a:rPr lang="en-US" sz="1200" dirty="0">
                <a:latin typeface="Lucida Console" pitchFamily="49" charset="0"/>
              </a:rPr>
              <a:t> auth)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auth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.</a:t>
            </a:r>
            <a:r>
              <a:rPr lang="en-US" sz="1200" dirty="0" err="1">
                <a:latin typeface="Lucida Console" pitchFamily="49" charset="0"/>
              </a:rPr>
              <a:t>inMemoryAuthentication</a:t>
            </a:r>
            <a:r>
              <a:rPr lang="en-US" sz="1200" dirty="0">
                <a:latin typeface="Lucida Console" pitchFamily="49" charset="0"/>
              </a:rPr>
              <a:t>()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        .</a:t>
            </a:r>
            <a:r>
              <a:rPr lang="en-US" sz="1200" dirty="0" err="1">
                <a:latin typeface="Lucida Console" pitchFamily="49" charset="0"/>
              </a:rPr>
              <a:t>withUser</a:t>
            </a:r>
            <a:r>
              <a:rPr lang="en-US" sz="1200" dirty="0">
                <a:latin typeface="Lucida Console" pitchFamily="49" charset="0"/>
              </a:rPr>
              <a:t>("</a:t>
            </a:r>
            <a:r>
              <a:rPr lang="en-US" sz="1200" dirty="0" err="1">
                <a:latin typeface="Lucida Console" pitchFamily="49" charset="0"/>
              </a:rPr>
              <a:t>andy</a:t>
            </a:r>
            <a:r>
              <a:rPr lang="en-US" sz="1200" dirty="0">
                <a:latin typeface="Lucida Console" pitchFamily="49" charset="0"/>
              </a:rPr>
              <a:t>").password("{</a:t>
            </a:r>
            <a:r>
              <a:rPr lang="en-US" sz="1200" dirty="0" err="1">
                <a:latin typeface="Lucida Console" pitchFamily="49" charset="0"/>
              </a:rPr>
              <a:t>noop</a:t>
            </a:r>
            <a:r>
              <a:rPr lang="en-US" sz="1200" dirty="0">
                <a:latin typeface="Lucida Console" pitchFamily="49" charset="0"/>
              </a:rPr>
              <a:t>}</a:t>
            </a:r>
            <a:r>
              <a:rPr lang="en-US" sz="1200" dirty="0" err="1">
                <a:latin typeface="Lucida Console" pitchFamily="49" charset="0"/>
              </a:rPr>
              <a:t>thatwouldbetelling</a:t>
            </a:r>
            <a:r>
              <a:rPr lang="en-US" sz="1200" dirty="0">
                <a:latin typeface="Lucida Console" pitchFamily="49" charset="0"/>
              </a:rPr>
              <a:t>").roles("USER");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10677" y="6303415"/>
            <a:ext cx="2230098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WebSecurityConfig.java</a:t>
            </a:r>
            <a:endParaRPr lang="en-US" sz="1200" b="1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93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To define a configuration class for Spring Security:</a:t>
            </a:r>
          </a:p>
          <a:p>
            <a:pPr lvl="1"/>
            <a:r>
              <a:rPr lang="en-GB" altLang="zh-CN">
                <a:ea typeface="宋体" pitchFamily="2" charset="-122"/>
              </a:rPr>
              <a:t>Annotate a configuration class with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@EnableWebSecurity</a:t>
            </a:r>
          </a:p>
          <a:p>
            <a:pPr lvl="1"/>
            <a:r>
              <a:rPr lang="en-GB" altLang="zh-CN">
                <a:ea typeface="宋体" pitchFamily="2" charset="-122"/>
              </a:rPr>
              <a:t>Implement the </a:t>
            </a:r>
            <a:r>
              <a:rPr lang="en-US">
                <a:latin typeface="Lucida Console" pitchFamily="49" charset="0"/>
              </a:rPr>
              <a:t>WebSecurityConfigurer</a:t>
            </a:r>
            <a:r>
              <a:rPr lang="en-US">
                <a:latin typeface="+mj-lt"/>
              </a:rPr>
              <a:t> interface</a:t>
            </a:r>
          </a:p>
          <a:p>
            <a:pPr lvl="1"/>
            <a:r>
              <a:rPr lang="en-US" altLang="zh-CN">
                <a:latin typeface="+mj-lt"/>
                <a:ea typeface="宋体" pitchFamily="2" charset="-122"/>
              </a:rPr>
              <a:t>Override </a:t>
            </a:r>
            <a:r>
              <a:rPr lang="en-US" altLang="zh-CN">
                <a:latin typeface="Lucida Console" pitchFamily="49" charset="0"/>
                <a:ea typeface="宋体" pitchFamily="2" charset="-122"/>
              </a:rPr>
              <a:t>configure()</a:t>
            </a:r>
            <a:r>
              <a:rPr lang="en-US" altLang="zh-CN">
                <a:latin typeface="+mj-lt"/>
                <a:ea typeface="宋体" pitchFamily="2" charset="-122"/>
              </a:rPr>
              <a:t> to configure security constraints</a:t>
            </a:r>
            <a:endParaRPr lang="en-GB" altLang="zh-CN">
              <a:latin typeface="+mj-lt"/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(2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38</a:t>
            </a:fld>
            <a:endParaRPr lang="en-GB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7725" y="2750567"/>
            <a:ext cx="7893050" cy="218585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EnableWebSecurity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public class </a:t>
            </a:r>
            <a:r>
              <a:rPr lang="en-US" sz="1200" dirty="0" err="1">
                <a:latin typeface="Lucida Console" pitchFamily="49" charset="0"/>
              </a:rPr>
              <a:t>WebSecurityConfig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GB" sz="1200" b="1" dirty="0"/>
              <a:t>extends</a:t>
            </a:r>
            <a:r>
              <a:rPr lang="en-GB" sz="1200" dirty="0"/>
              <a:t> </a:t>
            </a:r>
            <a:r>
              <a:rPr lang="en-GB" sz="1200" dirty="0" err="1"/>
              <a:t>WebSecurityConfigurerAdapter</a:t>
            </a:r>
            <a:r>
              <a:rPr lang="en-US" sz="120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protected void configure(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HttpSecurity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http) throws Exception {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// Define configuration constraints here…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dirty="0">
                <a:latin typeface="Lucida Console" pitchFamily="49" charset="0"/>
              </a:rPr>
              <a:t>}</a:t>
            </a:r>
            <a:endParaRPr lang="en-US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1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To define security constraints:</a:t>
            </a:r>
          </a:p>
          <a:p>
            <a:pPr lvl="1"/>
            <a:r>
              <a:rPr lang="en-GB" altLang="zh-CN">
                <a:ea typeface="宋体" pitchFamily="2" charset="-122"/>
              </a:rPr>
              <a:t>Invoke methods on the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HttpSecurity</a:t>
            </a:r>
            <a:r>
              <a:rPr lang="en-GB" altLang="zh-CN">
                <a:ea typeface="宋体" pitchFamily="2" charset="-122"/>
              </a:rPr>
              <a:t> object </a:t>
            </a:r>
          </a:p>
          <a:p>
            <a:pPr lvl="1"/>
            <a:r>
              <a:rPr lang="en-GB" altLang="zh-CN">
                <a:ea typeface="宋体" pitchFamily="2" charset="-122"/>
              </a:rPr>
              <a:t>Provides a fluent and easy-to-read API</a:t>
            </a: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r>
              <a:rPr lang="en-GB" altLang="zh-CN">
                <a:ea typeface="宋体" pitchFamily="2" charset="-122"/>
              </a:rPr>
              <a:t>For details about the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HttpSecurity</a:t>
            </a:r>
            <a:r>
              <a:rPr lang="en-GB" altLang="zh-CN">
                <a:ea typeface="宋体" pitchFamily="2" charset="-122"/>
              </a:rPr>
              <a:t> class, see:</a:t>
            </a:r>
          </a:p>
          <a:p>
            <a:pPr lvl="1"/>
            <a:r>
              <a:rPr lang="en-GB" altLang="zh-CN">
                <a:ea typeface="宋体" pitchFamily="2" charset="-122"/>
              </a:rPr>
              <a:t>https://docs.spring.io/spring-security/site/docs/current/apidocs/</a:t>
            </a:r>
            <a:br>
              <a:rPr lang="en-GB" altLang="zh-CN">
                <a:ea typeface="宋体" pitchFamily="2" charset="-122"/>
              </a:rPr>
            </a:br>
            <a:r>
              <a:rPr lang="en-GB" altLang="zh-CN">
                <a:ea typeface="宋体" pitchFamily="2" charset="-122"/>
              </a:rPr>
              <a:t>org/springframework/security/config/annotation/web/builders/</a:t>
            </a:r>
            <a:br>
              <a:rPr lang="en-GB" altLang="zh-CN">
                <a:ea typeface="宋体" pitchFamily="2" charset="-122"/>
              </a:rPr>
            </a:br>
            <a:r>
              <a:rPr lang="en-GB" altLang="zh-CN">
                <a:ea typeface="宋体" pitchFamily="2" charset="-122"/>
              </a:rPr>
              <a:t>HttpSecurity.html</a:t>
            </a:r>
          </a:p>
          <a:p>
            <a:endParaRPr lang="en-GB" altLang="zh-CN">
              <a:ea typeface="宋体" pitchFamily="2" charset="-122"/>
            </a:endParaRP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(3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39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397596"/>
            <a:ext cx="7893050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@Override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protected void configure(HttpSecurity http) throws Exception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http.authorizeRequests()                       </a:t>
            </a:r>
            <a:r>
              <a:rPr lang="en-US" sz="1200">
                <a:latin typeface="Lucida Console" pitchFamily="49" charset="0"/>
              </a:rPr>
              <a:t>// Specify authz rules.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.antMatchers("/", "/index").permitAll() </a:t>
            </a:r>
            <a:r>
              <a:rPr lang="en-US" sz="1200">
                <a:latin typeface="Lucida Console" pitchFamily="49" charset="0"/>
              </a:rPr>
              <a:t>// Anyone can access these URLs.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.anyRequest().authenticated()</a:t>
            </a:r>
            <a:r>
              <a:rPr lang="en-US" sz="1200">
                <a:latin typeface="Lucida Console" pitchFamily="49" charset="0"/>
              </a:rPr>
              <a:t>           // Auth'd users for other URLs.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.and()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.formLogin()                               </a:t>
            </a:r>
            <a:r>
              <a:rPr lang="en-US" sz="1200">
                <a:latin typeface="Lucida Console" pitchFamily="49" charset="0"/>
              </a:rPr>
              <a:t>// Specify login rules.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.loginPage("/login").permitAll()        </a:t>
            </a:r>
            <a:r>
              <a:rPr lang="en-US" sz="1200">
                <a:latin typeface="Lucida Console" pitchFamily="49" charset="0"/>
              </a:rPr>
              <a:t>// Login page, anyone can access.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.and()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.logout().permitAll();                     </a:t>
            </a:r>
            <a:r>
              <a:rPr lang="en-US" sz="1200">
                <a:latin typeface="Lucida Console" pitchFamily="49" charset="0"/>
              </a:rPr>
              <a:t>// Anyone can access logout page.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54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Security is a vital ingredient in Web applications</a:t>
            </a:r>
          </a:p>
          <a:p>
            <a:pPr lvl="1"/>
            <a:r>
              <a:rPr lang="en-GB"/>
              <a:t>Users often submit personal information over the Internet, such as credit card details</a:t>
            </a:r>
          </a:p>
          <a:p>
            <a:pPr lvl="2"/>
            <a:r>
              <a:rPr lang="en-GB"/>
              <a:t>Users rely on these details being kept secret</a:t>
            </a:r>
          </a:p>
          <a:p>
            <a:pPr lvl="2"/>
            <a:r>
              <a:rPr lang="en-GB"/>
              <a:t>The recipient must be sure the details haven't been corrupted (accidentally or maliciously) in transit</a:t>
            </a:r>
          </a:p>
          <a:p>
            <a:pPr lvl="1"/>
            <a:r>
              <a:rPr lang="en-GB"/>
              <a:t>Businesses, banks, and other financial institutions perform business transactions worth millions of €, $, £, ¥, etc.</a:t>
            </a:r>
          </a:p>
          <a:p>
            <a:pPr lvl="2"/>
            <a:r>
              <a:rPr lang="en-GB"/>
              <a:t>It is imperative that these transactions are secure</a:t>
            </a:r>
          </a:p>
          <a:p>
            <a:pPr lvl="1"/>
            <a:r>
              <a:rPr lang="en-GB"/>
              <a:t>Organizations are Web-enabling their applications for ease-of-access and for application integration</a:t>
            </a:r>
          </a:p>
          <a:p>
            <a:pPr lvl="2"/>
            <a:r>
              <a:rPr lang="en-GB"/>
              <a:t>But at the same time, organizations need to preserve the integrity of back-end systems and databases</a:t>
            </a:r>
          </a:p>
          <a:p>
            <a:r>
              <a:rPr lang="en-GB"/>
              <a:t>The following pages discuss important security concepts, and describe how they relate to Web applications</a:t>
            </a:r>
          </a:p>
        </p:txBody>
      </p:sp>
      <p:sp>
        <p:nvSpPr>
          <p:cNvPr id="118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Importance of Security in Web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9981879-D3BD-4DFB-A971-B23F0856396D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To specify known users, passwords, and roles:</a:t>
            </a:r>
          </a:p>
          <a:p>
            <a:pPr lvl="1"/>
            <a:r>
              <a:rPr lang="en-GB" altLang="zh-CN">
                <a:ea typeface="宋体" pitchFamily="2" charset="-122"/>
              </a:rPr>
              <a:t>Autowire an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AuthenticationManagerBuilder</a:t>
            </a:r>
            <a:r>
              <a:rPr lang="en-GB" altLang="zh-CN">
                <a:latin typeface="+mj-lt"/>
                <a:ea typeface="宋体" pitchFamily="2" charset="-122"/>
              </a:rPr>
              <a:t> bean</a:t>
            </a:r>
          </a:p>
          <a:p>
            <a:pPr lvl="1"/>
            <a:endParaRPr lang="en-GB" altLang="zh-CN">
              <a:latin typeface="+mj-lt"/>
              <a:ea typeface="宋体" pitchFamily="2" charset="-122"/>
            </a:endParaRP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Enables you to build:</a:t>
            </a:r>
          </a:p>
          <a:p>
            <a:pPr lvl="1"/>
            <a:r>
              <a:rPr lang="en-GB"/>
              <a:t>In-memory authn</a:t>
            </a:r>
          </a:p>
          <a:p>
            <a:pPr lvl="1"/>
            <a:r>
              <a:rPr lang="en-GB"/>
              <a:t>LDAP authn</a:t>
            </a:r>
          </a:p>
          <a:p>
            <a:pPr lvl="1"/>
            <a:r>
              <a:rPr lang="en-GB"/>
              <a:t>JDBC-based authn</a:t>
            </a:r>
          </a:p>
          <a:p>
            <a:pPr lvl="1"/>
            <a:r>
              <a:rPr lang="en-GB"/>
              <a:t>Etc. via authn providers</a:t>
            </a:r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Spring Security Configuration (4 of 4)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D9ACCF-121E-48CF-994E-B1DF6DAAE6AB}" type="slidenum">
              <a:rPr lang="en-GB"/>
              <a:pPr/>
              <a:t>40</a:t>
            </a:fld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21496"/>
            <a:ext cx="789305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@Autowired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void configureGlobal(AuthenticationManagerBuilder auth) throws Exception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auth.inMemoryAuthentication()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.withUser("andy").password("{noop}thatwouldbetelling").roles("USER").and()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.withUser("jayne").password("{noop}password1").roles("ADMIN").and()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.withUser("emily").password("{noop}password2").roles("USER").and()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.withUser("tom").password("{noop}password3").roles("USER");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486747" y="3586377"/>
            <a:ext cx="1" cy="112955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237357" y="4014639"/>
            <a:ext cx="4558552" cy="1323439"/>
          </a:xfrm>
          <a:prstGeom prst="roundRect">
            <a:avLst>
              <a:gd name="adj" fmla="val 5152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4223462" y="4028494"/>
            <a:ext cx="45763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charset="0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FF0000"/>
                </a:solidFill>
              </a:rPr>
              <a:t>Note the passwords are prefixed here by {noop}</a:t>
            </a:r>
          </a:p>
          <a:p>
            <a:endParaRPr lang="en-GB">
              <a:solidFill>
                <a:srgbClr val="FF0000"/>
              </a:solidFill>
            </a:endParaRPr>
          </a:p>
          <a:p>
            <a:r>
              <a:rPr lang="en-GB">
                <a:solidFill>
                  <a:srgbClr val="FF0000"/>
                </a:solidFill>
              </a:rPr>
              <a:t>For an explanation, see:</a:t>
            </a:r>
          </a:p>
          <a:p>
            <a:r>
              <a:rPr lang="en-GB">
                <a:solidFill>
                  <a:srgbClr val="FF0000"/>
                </a:solidFill>
              </a:rPr>
              <a:t>https://info.michael-simons.eu/2018/01/13/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spring-security-5-new-password-storage-format/</a:t>
            </a:r>
          </a:p>
        </p:txBody>
      </p:sp>
    </p:spTree>
    <p:extLst>
      <p:ext uri="{BB962C8B-B14F-4D97-AF65-F5344CB8AC3E}">
        <p14:creationId xmlns:p14="http://schemas.microsoft.com/office/powerpoint/2010/main" val="1133255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Spring Boot automatically redirects to the login page in these 3 circumstances…</a:t>
            </a:r>
          </a:p>
          <a:p>
            <a:pPr lvl="1"/>
            <a:endParaRPr lang="en-GB" altLang="zh-CN">
              <a:ea typeface="宋体" pitchFamily="2" charset="-122"/>
            </a:endParaRPr>
          </a:p>
          <a:p>
            <a:r>
              <a:rPr lang="en-GB" altLang="zh-CN">
                <a:ea typeface="宋体" pitchFamily="2" charset="-122"/>
              </a:rPr>
              <a:t>Unauthenticated user attempts to access a restricted URL</a:t>
            </a:r>
          </a:p>
          <a:p>
            <a:pPr lvl="1"/>
            <a:r>
              <a:rPr lang="en-GB" altLang="zh-CN">
                <a:ea typeface="宋体" pitchFamily="2" charset="-122"/>
              </a:rPr>
              <a:t>Spring Boot redirects to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/login</a:t>
            </a:r>
          </a:p>
          <a:p>
            <a:pPr lvl="1"/>
            <a:endParaRPr lang="en-GB" altLang="zh-CN">
              <a:latin typeface="Lucida Console" panose="020B0609040504020204" pitchFamily="49" charset="0"/>
              <a:ea typeface="宋体" pitchFamily="2" charset="-122"/>
            </a:endParaRPr>
          </a:p>
          <a:p>
            <a:r>
              <a:rPr lang="en-GB" altLang="zh-CN">
                <a:ea typeface="宋体" pitchFamily="2" charset="-122"/>
              </a:rPr>
              <a:t>User enters invalid credentials in login page</a:t>
            </a:r>
          </a:p>
          <a:p>
            <a:pPr lvl="1"/>
            <a:r>
              <a:rPr lang="en-GB" altLang="zh-CN">
                <a:ea typeface="宋体" pitchFamily="2" charset="-122"/>
              </a:rPr>
              <a:t>Spring Boot redirects to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/login?error</a:t>
            </a:r>
          </a:p>
          <a:p>
            <a:pPr lvl="1"/>
            <a:endParaRPr lang="en-GB" altLang="zh-CN">
              <a:latin typeface="Lucida Console" panose="020B0609040504020204" pitchFamily="49" charset="0"/>
              <a:ea typeface="宋体" pitchFamily="2" charset="-122"/>
            </a:endParaRPr>
          </a:p>
          <a:p>
            <a:r>
              <a:rPr lang="en-GB" altLang="zh-CN">
                <a:ea typeface="宋体" pitchFamily="2" charset="-122"/>
              </a:rPr>
              <a:t>User logs out</a:t>
            </a:r>
          </a:p>
          <a:p>
            <a:pPr lvl="1"/>
            <a:r>
              <a:rPr lang="en-GB" altLang="zh-CN">
                <a:ea typeface="宋体" pitchFamily="2" charset="-122"/>
              </a:rPr>
              <a:t>Spring Boot redirects to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/login?logout</a:t>
            </a:r>
          </a:p>
          <a:p>
            <a:pPr lvl="1"/>
            <a:endParaRPr lang="en-GB" altLang="zh-CN">
              <a:latin typeface="Lucida Console" panose="020B0609040504020204" pitchFamily="49" charset="0"/>
              <a:ea typeface="宋体" pitchFamily="2" charset="-122"/>
            </a:endParaRPr>
          </a:p>
          <a:p>
            <a:endParaRPr lang="en-GB" altLang="zh-CN">
              <a:ea typeface="宋体" pitchFamily="2" charset="-122"/>
            </a:endParaRP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Implementing a Login Page (1 of 4)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2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Here's our login page</a:t>
            </a:r>
          </a:p>
          <a:p>
            <a:pPr lvl="1"/>
            <a:r>
              <a:rPr lang="en-GB" altLang="zh-CN">
                <a:ea typeface="宋体" pitchFamily="2" charset="-122"/>
              </a:rPr>
              <a:t>See the following slides for an explanation of the details</a:t>
            </a:r>
            <a:endParaRPr lang="en-US" altLang="zh-CN">
              <a:ea typeface="宋体" pitchFamily="2" charset="-122"/>
            </a:endParaRPr>
          </a:p>
          <a:p>
            <a:endParaRPr lang="en-GB" altLang="zh-CN">
              <a:ea typeface="宋体" pitchFamily="2" charset="-122"/>
            </a:endParaRP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Implementing a Login Page (2 of 4)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42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7725" y="2049869"/>
            <a:ext cx="7893049" cy="4511709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&lt;%@ taglib prefix="spring" uri="http://www.springframework.org/tags"%&gt;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&lt;%@ taglib prefix="c"      uri="http://java.sun.com/jsp/jstl/core"%&gt;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&lt;c:if test="${param.logout eq null}"&gt;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&lt;h1&gt;Login page&lt;/h1&gt;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&lt;form action="/login" method="post"&gt;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&lt;input type="hidden" name="${_csrf.parameterName}" value="${_csrf.token}"&gt;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&lt;input type="text" name="username"&gt;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&lt;input type="password" name="password"/&gt;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&lt;input type="submit" value="Log in"&gt;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&lt;/form&gt;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	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&lt;c:if test="${param.error ne null}"&gt;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&lt;h4&gt;Invalid user name or password&lt;/h4&gt;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&lt;/c:if&gt;		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&lt;/c:if&gt;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&lt;c:if test="${param.logout ne null}"&gt;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&lt;h1&gt;You have been logged out&lt;/h1&gt;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&lt;p&gt;Click &lt;a href="&lt;spring:url value='/index' /&gt;"&gt;here&lt;/a&gt; to go back … … … &lt;/p&gt;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&lt;/c:if&gt;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39437" y="6294628"/>
            <a:ext cx="102143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login.jsp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29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These test sees if the "login" page is being displayed to log-in the user, or because the user has just logged out</a:t>
            </a: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Implementing a Login Page (3 of 4)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43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7725" y="2099962"/>
            <a:ext cx="7893049" cy="193963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&lt;c:if test="${param.logout eq null}"&gt;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&lt;!-- This is NOT the "logout" scenario --&gt;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&lt;!-- So display the login page …       --&gt;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&lt;/c:if&gt;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&lt;c:if test="${param.logout ne null}"&gt;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&lt;!-- This IS the "logout" scenario --&gt;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&lt;!-- So display the logout page …  --&gt;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&lt;/c:if&gt;</a:t>
            </a:r>
          </a:p>
        </p:txBody>
      </p:sp>
    </p:spTree>
    <p:extLst>
      <p:ext uri="{BB962C8B-B14F-4D97-AF65-F5344CB8AC3E}">
        <p14:creationId xmlns:p14="http://schemas.microsoft.com/office/powerpoint/2010/main" val="604044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If the user is trying to log-in, we display the following form</a:t>
            </a:r>
          </a:p>
          <a:p>
            <a:pPr lvl="1"/>
            <a:r>
              <a:rPr lang="en-GB" altLang="zh-CN">
                <a:ea typeface="宋体" pitchFamily="2" charset="-122"/>
              </a:rPr>
              <a:t>Plus an error message if they've entered invalid credentials</a:t>
            </a: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pPr lvl="1"/>
            <a:endParaRPr lang="en-GB" altLang="zh-CN">
              <a:ea typeface="宋体" pitchFamily="2" charset="-122"/>
            </a:endParaRPr>
          </a:p>
          <a:p>
            <a:r>
              <a:rPr lang="en-GB" altLang="zh-CN">
                <a:ea typeface="宋体" pitchFamily="2" charset="-122"/>
              </a:rPr>
              <a:t>Note the CSRF (Cross-Site Request Forgery) hidden </a:t>
            </a:r>
            <a:r>
              <a:rPr lang="en-GB">
                <a:ea typeface="宋体" pitchFamily="2" charset="-122"/>
              </a:rPr>
              <a:t>field in the form</a:t>
            </a:r>
          </a:p>
          <a:p>
            <a:pPr lvl="1"/>
            <a:r>
              <a:rPr lang="en-GB" altLang="zh-CN">
                <a:ea typeface="宋体" pitchFamily="2" charset="-122"/>
              </a:rPr>
              <a:t>If using a Spring </a:t>
            </a:r>
            <a:r>
              <a:rPr lang="en-GB" altLang="zh-CN">
                <a:latin typeface="Lucida Console" panose="020B0609040504020204" pitchFamily="49" charset="0"/>
                <a:ea typeface="宋体" pitchFamily="2" charset="-122"/>
              </a:rPr>
              <a:t>&lt;form:form&gt;</a:t>
            </a:r>
            <a:r>
              <a:rPr lang="en-GB" altLang="zh-CN">
                <a:ea typeface="宋体" pitchFamily="2" charset="-122"/>
              </a:rPr>
              <a:t>, it's included automatically</a:t>
            </a:r>
          </a:p>
          <a:p>
            <a:pPr lvl="1"/>
            <a:r>
              <a:rPr lang="en-GB" altLang="zh-CN">
                <a:latin typeface="+mj-lt"/>
                <a:ea typeface="宋体" pitchFamily="2" charset="-122"/>
              </a:rPr>
              <a:t>For an interesting article about CSRF, see: https://spring.io/blog/2013/08/21/spring-security-3-2-0-rc1-highlights-csrf-protection/</a:t>
            </a:r>
          </a:p>
          <a:p>
            <a:pPr lvl="1"/>
            <a:endParaRPr lang="en-GB" altLang="zh-CN">
              <a:ea typeface="宋体" pitchFamily="2" charset="-122"/>
            </a:endParaRP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Implementing a Login Page (4 of 4)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44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7725" y="2059770"/>
            <a:ext cx="7893049" cy="193963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&lt;form action="/login" method="post"&gt;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&lt;input type="hidden" name="${_csrf.parameterName}" value="${_csrf.token}"&gt;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&lt;input type="text" name="username"&gt;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&lt;input type="password" name="password"&gt;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&lt;input type="submit" value="Log in"&gt;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&lt;/form&gt;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	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&lt;c:if test="${param.error ne null}"&gt;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&lt;h4&gt;Invalid user name or password&lt;/h4&gt;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&lt;/c:if&gt;		    </a:t>
            </a:r>
            <a:endParaRPr lang="en-GB" sz="1200" b="1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73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>
                <a:ea typeface="宋体" pitchFamily="2" charset="-122"/>
              </a:rPr>
              <a:t>Here's the "greet" page, which shows how to:</a:t>
            </a:r>
          </a:p>
          <a:p>
            <a:pPr lvl="1"/>
            <a:r>
              <a:rPr lang="en-GB" altLang="zh-CN">
                <a:ea typeface="宋体" pitchFamily="2" charset="-122"/>
              </a:rPr>
              <a:t>Access the user's name</a:t>
            </a:r>
          </a:p>
          <a:p>
            <a:pPr lvl="1"/>
            <a:r>
              <a:rPr lang="en-GB" altLang="zh-CN">
                <a:ea typeface="宋体" pitchFamily="2" charset="-122"/>
              </a:rPr>
              <a:t>Redirect to the logout endpoint</a:t>
            </a:r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Additional Techniques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5888FB-D1CD-4CC6-AE88-B6059BE28483}" type="slidenum">
              <a:rPr lang="en-GB"/>
              <a:pPr/>
              <a:t>45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7725" y="2431546"/>
            <a:ext cx="7893049" cy="1939635"/>
          </a:xfrm>
          <a:prstGeom prst="rect">
            <a:avLst/>
          </a:prstGeom>
          <a:solidFill>
            <a:srgbClr val="CC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&lt;%@ taglib prefix="spring" uri="http://www.springframework.org/tags"%&gt;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&lt;%@ taglib prefix="c" uri="http://java.sun.com/jsp/jstl/core"%&gt;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&lt;h1&gt;Greetings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&lt;c:out value="${pageContext.request.remoteUser}"/&gt;</a:t>
            </a:r>
            <a:r>
              <a:rPr lang="en-GB" sz="1200">
                <a:latin typeface="Lucida Console" pitchFamily="49" charset="0"/>
              </a:rPr>
              <a:t> &lt;/h1&gt;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&lt;form action="/logout" method="post"&gt;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&lt;input type="submit" value="Log out"&gt;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&lt;input type="hidden" name="${_csrf.parameterName}" value="${_csrf.token}"&gt;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&lt;/form&gt;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19341" y="4455780"/>
            <a:ext cx="102143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greet.jsp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1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Authentication is the act of identifying a client and validating their credentials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client might be a human user, a computer, or an application</a:t>
            </a:r>
          </a:p>
          <a:p>
            <a:pPr lvl="2"/>
            <a:endParaRPr lang="en-US" altLang="zh-CN" sz="8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Web apps can use a variety of authentication mechanisms:</a:t>
            </a:r>
          </a:p>
          <a:p>
            <a:pPr lvl="1"/>
            <a:r>
              <a:rPr lang="en-GB" dirty="0"/>
              <a:t>HTTP Basic authentication</a:t>
            </a:r>
          </a:p>
          <a:p>
            <a:pPr lvl="1"/>
            <a:r>
              <a:rPr lang="en-GB" dirty="0"/>
              <a:t>HTTP Digest authentication</a:t>
            </a:r>
          </a:p>
          <a:p>
            <a:pPr lvl="1"/>
            <a:r>
              <a:rPr lang="en-GB" dirty="0"/>
              <a:t>HTTP Form-based authentication</a:t>
            </a:r>
          </a:p>
          <a:p>
            <a:pPr lvl="1"/>
            <a:r>
              <a:rPr lang="en-GB" dirty="0"/>
              <a:t>HTTPS Client authentication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X.509 certificates</a:t>
            </a:r>
          </a:p>
          <a:p>
            <a:pPr lvl="2"/>
            <a:endParaRPr lang="en-US" altLang="zh-CN" sz="800" dirty="0">
              <a:ea typeface="宋体" pitchFamily="2" charset="-122"/>
            </a:endParaRPr>
          </a:p>
          <a:p>
            <a:r>
              <a:rPr lang="en-GB" altLang="zh-CN" dirty="0">
                <a:ea typeface="宋体" pitchFamily="2" charset="-122"/>
              </a:rPr>
              <a:t>Authentication info can be stored in a variety of places: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Database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LDAP</a:t>
            </a:r>
          </a:p>
          <a:p>
            <a:pPr lvl="1"/>
            <a:r>
              <a:rPr lang="en-GB" altLang="zh-CN" dirty="0">
                <a:ea typeface="宋体" pitchFamily="2" charset="-122"/>
              </a:rPr>
              <a:t>In memory (?)</a:t>
            </a:r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Authentication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3D37527-5816-470F-B32F-ADD79C6DFD30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After you have authenticated the identity of a client, you can perform authorization checks to ascertain whether the client is allowed to access a particular resource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For example, some clients might have read/write access to data in a data store, while other clients might have read-only access to the data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Authorization is usually achieved via an access control list (ACL)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ACL specifies the users, the resources they can access, and the kinds of tasks they can perform on these resources</a:t>
            </a:r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Authorization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C8F584-EA77-42B0-BF41-2BD5C9F73362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Principals:</a:t>
            </a:r>
          </a:p>
          <a:p>
            <a:pPr lvl="1"/>
            <a:r>
              <a:rPr lang="en-US" dirty="0"/>
              <a:t>Role-based security is based on "principals"</a:t>
            </a:r>
          </a:p>
          <a:p>
            <a:pPr lvl="1"/>
            <a:r>
              <a:rPr lang="en-US" dirty="0"/>
              <a:t>A principal has an identity and a collection of roles</a:t>
            </a:r>
          </a:p>
          <a:p>
            <a:pPr lvl="1"/>
            <a:r>
              <a:rPr lang="en-US" dirty="0"/>
              <a:t>Authentication provides the identity</a:t>
            </a:r>
          </a:p>
          <a:p>
            <a:pPr lvl="1"/>
            <a:r>
              <a:rPr lang="en-US" dirty="0"/>
              <a:t>A role is a category of users who share the same security privileges</a:t>
            </a:r>
          </a:p>
          <a:p>
            <a:pPr lvl="1"/>
            <a:endParaRPr lang="en-US" dirty="0"/>
          </a:p>
          <a:p>
            <a:r>
              <a:rPr lang="en-GB" dirty="0"/>
              <a:t>Secured items:</a:t>
            </a:r>
          </a:p>
          <a:p>
            <a:pPr lvl="1"/>
            <a:r>
              <a:rPr lang="en-GB" dirty="0"/>
              <a:t>Resources that are being secured</a:t>
            </a:r>
          </a:p>
          <a:p>
            <a:pPr lvl="1"/>
            <a:r>
              <a:rPr lang="en-GB" dirty="0"/>
              <a:t>E.g. a file</a:t>
            </a:r>
            <a:endParaRPr lang="en-US" dirty="0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Principals and Secured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52BC8C-A71D-49AB-9A91-E8867A23FBBC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 of Spring Boot Security</a:t>
            </a:r>
          </a:p>
          <a:p>
            <a:r>
              <a:rPr lang="en-GB"/>
              <a:t>Spring authentication and authorization</a:t>
            </a:r>
          </a:p>
          <a:p>
            <a:r>
              <a:rPr lang="en-GB"/>
              <a:t>Example application</a:t>
            </a:r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2. Spring Boot Security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739947-8482-42ED-9FB7-0E24FA2E41E5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encapsulates Web security, offering the following benefits:</a:t>
            </a:r>
          </a:p>
          <a:p>
            <a:pPr lvl="1"/>
            <a:r>
              <a:rPr lang="en-GB"/>
              <a:t>Portable</a:t>
            </a:r>
          </a:p>
          <a:p>
            <a:pPr lvl="2"/>
            <a:r>
              <a:rPr lang="en-GB"/>
              <a:t>Portable across Web containers (and standalone)</a:t>
            </a:r>
          </a:p>
          <a:p>
            <a:pPr lvl="2"/>
            <a:r>
              <a:rPr lang="en-GB"/>
              <a:t>No need for platform-specific declarations or role-mappings</a:t>
            </a:r>
          </a:p>
          <a:p>
            <a:pPr lvl="1"/>
            <a:r>
              <a:rPr lang="en-GB"/>
              <a:t>Comprehensive</a:t>
            </a:r>
          </a:p>
          <a:p>
            <a:pPr lvl="2"/>
            <a:r>
              <a:rPr lang="en-GB"/>
              <a:t>Supports all the usual Web authN techniques and storage options</a:t>
            </a:r>
          </a:p>
          <a:p>
            <a:pPr lvl="1"/>
            <a:r>
              <a:rPr lang="en-GB"/>
              <a:t>Elegant</a:t>
            </a:r>
          </a:p>
          <a:p>
            <a:pPr lvl="2"/>
            <a:r>
              <a:rPr lang="en-GB"/>
              <a:t>Security is decoupled from application logic</a:t>
            </a:r>
          </a:p>
          <a:p>
            <a:pPr lvl="2"/>
            <a:r>
              <a:rPr lang="en-GB"/>
              <a:t>Achieved via Spring AOP and servlet filters</a:t>
            </a:r>
          </a:p>
        </p:txBody>
      </p:sp>
      <p:sp>
        <p:nvSpPr>
          <p:cNvPr id="107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Overview of Spring Boot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6CABA3-F7EF-40E5-A208-7FE2CD92A572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13206</TotalTime>
  <Words>4042</Words>
  <Application>Microsoft Macintosh PowerPoint</Application>
  <PresentationFormat>On-screen Show (4:3)</PresentationFormat>
  <Paragraphs>651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Lucida Console</vt:lpstr>
      <vt:lpstr>Tahoma</vt:lpstr>
      <vt:lpstr>Wingdings</vt:lpstr>
      <vt:lpstr>3_Blends</vt:lpstr>
      <vt:lpstr>Spring Security</vt:lpstr>
      <vt:lpstr>Contents</vt:lpstr>
      <vt:lpstr>1. Understanding Security Issues</vt:lpstr>
      <vt:lpstr>Importance of Security in Web Apps</vt:lpstr>
      <vt:lpstr>Authentication</vt:lpstr>
      <vt:lpstr>Authorization</vt:lpstr>
      <vt:lpstr>Principals and Secured Items</vt:lpstr>
      <vt:lpstr>2. Spring Boot Security Example</vt:lpstr>
      <vt:lpstr>Overview of Spring Boot Security</vt:lpstr>
      <vt:lpstr>Spring Authentication and Authorization</vt:lpstr>
      <vt:lpstr>Example App - Overview</vt:lpstr>
      <vt:lpstr>Example App – Unauthenticated User</vt:lpstr>
      <vt:lpstr>Example App – Authenticated User</vt:lpstr>
      <vt:lpstr>3. Understanding Spring Web Code</vt:lpstr>
      <vt:lpstr>Spring Boot Security Maven Dependencies</vt:lpstr>
      <vt:lpstr>Spring Security Configuration (1 of 4)</vt:lpstr>
      <vt:lpstr>Spring Security Configuration (2 of 4)</vt:lpstr>
      <vt:lpstr>Spring Security Configuration (3 of 4)</vt:lpstr>
      <vt:lpstr>Spring Security Configuration (4 of 4)</vt:lpstr>
      <vt:lpstr>Extend it with a Database (H2) (1 of 4)</vt:lpstr>
      <vt:lpstr>4. Securing the Application Layer</vt:lpstr>
      <vt:lpstr>Overview</vt:lpstr>
      <vt:lpstr>Specifying Method-Level Authorization</vt:lpstr>
      <vt:lpstr>Example</vt:lpstr>
      <vt:lpstr>Any Questions?</vt:lpstr>
      <vt:lpstr>Optional Exercise</vt:lpstr>
      <vt:lpstr>Annex – Example using Spring MVC</vt:lpstr>
      <vt:lpstr>Example App - Overview</vt:lpstr>
      <vt:lpstr>Example App - Home Page</vt:lpstr>
      <vt:lpstr>Example App - Login Page</vt:lpstr>
      <vt:lpstr>Example App - Invalid Credentials</vt:lpstr>
      <vt:lpstr>Example App - Accessing a Restricted URL</vt:lpstr>
      <vt:lpstr>Example App - Logout</vt:lpstr>
      <vt:lpstr>3. Understanding Spring Web Code</vt:lpstr>
      <vt:lpstr>Spring Boot Security Maven Dependencies</vt:lpstr>
      <vt:lpstr>Spring MVC Configuration</vt:lpstr>
      <vt:lpstr>Spring Security Configuration (1 of 4)</vt:lpstr>
      <vt:lpstr>Spring Security Configuration (2 of 4)</vt:lpstr>
      <vt:lpstr>Spring Security Configuration (3 of 4)</vt:lpstr>
      <vt:lpstr>Spring Security Configuration (4 of 4)</vt:lpstr>
      <vt:lpstr>Implementing a Login Page (1 of 4)</vt:lpstr>
      <vt:lpstr>Implementing a Login Page (2 of 4)</vt:lpstr>
      <vt:lpstr>Implementing a Login Page (3 of 4)</vt:lpstr>
      <vt:lpstr>Implementing a Login Page (4 of 4)</vt:lpstr>
      <vt:lpstr>Additional Techniques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Nilavalagan Sugumaran</cp:lastModifiedBy>
  <cp:revision>481</cp:revision>
  <cp:lastPrinted>2019-08-28T14:11:15Z</cp:lastPrinted>
  <dcterms:created xsi:type="dcterms:W3CDTF">2002-05-03T12:27:39Z</dcterms:created>
  <dcterms:modified xsi:type="dcterms:W3CDTF">2021-05-20T19:22:18Z</dcterms:modified>
</cp:coreProperties>
</file>