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41"/>
  </p:notesMasterIdLst>
  <p:handoutMasterIdLst>
    <p:handoutMasterId r:id="rId42"/>
  </p:handoutMasterIdLst>
  <p:sldIdLst>
    <p:sldId id="256" r:id="rId2"/>
    <p:sldId id="645" r:id="rId3"/>
    <p:sldId id="646" r:id="rId4"/>
    <p:sldId id="647" r:id="rId5"/>
    <p:sldId id="648" r:id="rId6"/>
    <p:sldId id="649" r:id="rId7"/>
    <p:sldId id="650" r:id="rId8"/>
    <p:sldId id="651" r:id="rId9"/>
    <p:sldId id="652" r:id="rId10"/>
    <p:sldId id="675" r:id="rId11"/>
    <p:sldId id="702" r:id="rId12"/>
    <p:sldId id="676" r:id="rId13"/>
    <p:sldId id="703" r:id="rId14"/>
    <p:sldId id="679" r:id="rId15"/>
    <p:sldId id="690" r:id="rId16"/>
    <p:sldId id="698" r:id="rId17"/>
    <p:sldId id="704" r:id="rId18"/>
    <p:sldId id="680" r:id="rId19"/>
    <p:sldId id="705" r:id="rId20"/>
    <p:sldId id="706" r:id="rId21"/>
    <p:sldId id="707" r:id="rId22"/>
    <p:sldId id="708" r:id="rId23"/>
    <p:sldId id="709" r:id="rId24"/>
    <p:sldId id="632" r:id="rId25"/>
    <p:sldId id="701" r:id="rId26"/>
    <p:sldId id="710" r:id="rId27"/>
    <p:sldId id="654" r:id="rId28"/>
    <p:sldId id="655" r:id="rId29"/>
    <p:sldId id="656" r:id="rId30"/>
    <p:sldId id="658" r:id="rId31"/>
    <p:sldId id="661" r:id="rId32"/>
    <p:sldId id="662" r:id="rId33"/>
    <p:sldId id="663" r:id="rId34"/>
    <p:sldId id="664" r:id="rId35"/>
    <p:sldId id="665" r:id="rId36"/>
    <p:sldId id="666" r:id="rId37"/>
    <p:sldId id="667" r:id="rId38"/>
    <p:sldId id="668" r:id="rId39"/>
    <p:sldId id="669" r:id="rId4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48" autoAdjust="0"/>
  </p:normalViewPr>
  <p:slideViewPr>
    <p:cSldViewPr snapToGrid="0" showGuides="1">
      <p:cViewPr varScale="1">
        <p:scale>
          <a:sx n="128" d="100"/>
          <a:sy n="128" d="100"/>
        </p:scale>
        <p:origin x="1888" y="17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310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63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362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51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30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11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366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072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63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6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077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81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865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10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455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95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</p:spTree>
    <p:extLst>
      <p:ext uri="{BB962C8B-B14F-4D97-AF65-F5344CB8AC3E}">
        <p14:creationId xmlns:p14="http://schemas.microsoft.com/office/powerpoint/2010/main" val="137064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Spring Messaging</a:t>
            </a:r>
          </a:p>
        </p:txBody>
      </p:sp>
    </p:spTree>
    <p:extLst>
      <p:ext uri="{BB962C8B-B14F-4D97-AF65-F5344CB8AC3E}">
        <p14:creationId xmlns:p14="http://schemas.microsoft.com/office/powerpoint/2010/main" val="3473993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301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41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6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945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0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737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04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94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469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278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74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01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1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777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9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8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67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94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369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3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Messaging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ym typeface="Wingdings" pitchFamily="2" charset="2"/>
              </a:rPr>
              <a:t>Overview</a:t>
            </a:r>
          </a:p>
          <a:p>
            <a:r>
              <a:rPr lang="en-GB">
                <a:sym typeface="Wingdings" pitchFamily="2" charset="2"/>
              </a:rPr>
              <a:t>Configuring a ConnectionFactory</a:t>
            </a:r>
          </a:p>
          <a:p>
            <a:r>
              <a:rPr lang="en-GB">
                <a:sym typeface="Wingdings" pitchFamily="2" charset="2"/>
              </a:rPr>
              <a:t>Using a JmsTemplate bean</a:t>
            </a:r>
          </a:p>
          <a:p>
            <a:r>
              <a:rPr lang="en-GB">
                <a:sym typeface="Wingdings" pitchFamily="2" charset="2"/>
              </a:rPr>
              <a:t>How JmsTemplate works under the covers</a:t>
            </a:r>
          </a:p>
          <a:p>
            <a:r>
              <a:rPr lang="en-GB">
                <a:sym typeface="Wingdings" pitchFamily="2" charset="2"/>
              </a:rPr>
              <a:t>Sending messages</a:t>
            </a:r>
          </a:p>
          <a:p>
            <a:r>
              <a:rPr lang="en-GB">
                <a:sym typeface="Wingdings" pitchFamily="2" charset="2"/>
              </a:rPr>
              <a:t>Receiving messages</a:t>
            </a:r>
          </a:p>
          <a:p>
            <a:r>
              <a:rPr lang="en-GB">
                <a:sym typeface="Wingdings" pitchFamily="2" charset="2"/>
              </a:rPr>
              <a:t>How @JmsListener works under the covers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2</a:t>
            </a:r>
            <a:r>
              <a:rPr lang="en-GB" sz="3400"/>
              <a:t>. Using JMS in Spring Boot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8342C-7C9F-4E89-ABF6-4CAC720B833B}" type="slidenum">
              <a:rPr lang="en-GB"/>
              <a:pPr/>
              <a:t>10</a:t>
            </a:fld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90569" y="5322628"/>
            <a:ext cx="7631156" cy="982868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C0C0EA">
                  <a:alpha val="82999"/>
                </a:srgb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52538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b="1">
                <a:solidFill>
                  <a:schemeClr val="tx2"/>
                </a:solidFill>
                <a:sym typeface="Wingdings" pitchFamily="2" charset="2"/>
              </a:rPr>
              <a:t>Demo project: </a:t>
            </a:r>
            <a:endParaRPr lang="en-GB" sz="1800" b="1" dirty="0">
              <a:solidFill>
                <a:schemeClr val="tx2"/>
              </a:solidFill>
              <a:sym typeface="Wingdings" pitchFamily="2" charset="2"/>
            </a:endParaRPr>
          </a:p>
          <a:p>
            <a:pPr marL="1252538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b="1">
                <a:solidFill>
                  <a:schemeClr val="tx2"/>
                </a:solidFill>
                <a:sym typeface="Wingdings" pitchFamily="2" charset="2"/>
              </a:rPr>
              <a:t>DemoSpringMessaging</a:t>
            </a:r>
          </a:p>
        </p:txBody>
      </p:sp>
      <p:pic>
        <p:nvPicPr>
          <p:cNvPr id="6" name="Picture 5" descr="bd09771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354" y="5183233"/>
            <a:ext cx="18748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67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JMS defines two important connection-related interfaces…</a:t>
            </a:r>
          </a:p>
          <a:p>
            <a:pPr lvl="1"/>
            <a:endParaRPr lang="en-GB"/>
          </a:p>
          <a:p>
            <a:r>
              <a:rPr lang="en-GB">
                <a:latin typeface="Lucida Console" panose="020B0609040504020204" pitchFamily="49" charset="0"/>
              </a:rPr>
              <a:t>javax.jms.Connection</a:t>
            </a:r>
          </a:p>
          <a:p>
            <a:pPr lvl="1"/>
            <a:r>
              <a:rPr lang="en-GB"/>
              <a:t>Represents a connection to a destination (i.e. queue/topic)</a:t>
            </a:r>
          </a:p>
          <a:p>
            <a:pPr lvl="1"/>
            <a:endParaRPr lang="en-GB"/>
          </a:p>
          <a:p>
            <a:r>
              <a:rPr lang="en-GB">
                <a:latin typeface="Lucida Console" panose="020B0609040504020204" pitchFamily="49" charset="0"/>
              </a:rPr>
              <a:t>javax.jms.ConnectionFactory</a:t>
            </a:r>
          </a:p>
          <a:p>
            <a:pPr lvl="1"/>
            <a:r>
              <a:rPr lang="en-GB"/>
              <a:t>Encapsulates configuration information about a message broker, e.g. ActiveMQ, RabbitMQ, Kafka, etc.</a:t>
            </a:r>
          </a:p>
          <a:p>
            <a:pPr lvl="1"/>
            <a:r>
              <a:rPr lang="en-GB"/>
              <a:t>Is capable of creating </a:t>
            </a:r>
            <a:r>
              <a:rPr lang="en-GB">
                <a:latin typeface="Lucida Console" panose="020B0609040504020204" pitchFamily="49" charset="0"/>
              </a:rPr>
              <a:t>Connection</a:t>
            </a:r>
            <a:r>
              <a:rPr lang="en-GB"/>
              <a:t> objects, based on this configuration info </a:t>
            </a:r>
          </a:p>
          <a:p>
            <a:pPr lvl="1"/>
            <a:endParaRPr lang="en-GB"/>
          </a:p>
        </p:txBody>
      </p:sp>
      <p:sp>
        <p:nvSpPr>
          <p:cNvPr id="1090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Overview</a:t>
            </a:r>
          </a:p>
        </p:txBody>
      </p:sp>
      <p:sp>
        <p:nvSpPr>
          <p:cNvPr id="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6BB387-E963-458C-925F-D7BB3785AFFF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4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ConnectionFactory</a:t>
            </a:r>
            <a:r>
              <a:rPr lang="en-GB"/>
              <a:t> is an "administered object"</a:t>
            </a:r>
          </a:p>
          <a:p>
            <a:pPr lvl="1"/>
            <a:r>
              <a:rPr lang="en-GB"/>
              <a:t>You don't create a </a:t>
            </a:r>
            <a:r>
              <a:rPr lang="en-GB">
                <a:latin typeface="Lucida Console" panose="020B0609040504020204" pitchFamily="49" charset="0"/>
              </a:rPr>
              <a:t>ConnectionFactory</a:t>
            </a:r>
            <a:r>
              <a:rPr lang="en-GB"/>
              <a:t> object yourself</a:t>
            </a:r>
          </a:p>
          <a:p>
            <a:pPr lvl="1"/>
            <a:r>
              <a:rPr lang="en-GB"/>
              <a:t>You just configure a </a:t>
            </a:r>
            <a:r>
              <a:rPr lang="en-GB">
                <a:latin typeface="Lucida Console" panose="020B0609040504020204" pitchFamily="49" charset="0"/>
              </a:rPr>
              <a:t>ConnectionFactory</a:t>
            </a:r>
            <a:r>
              <a:rPr lang="en-GB"/>
              <a:t> administratively</a:t>
            </a:r>
          </a:p>
          <a:p>
            <a:pPr lvl="1"/>
            <a:endParaRPr lang="en-GB"/>
          </a:p>
          <a:p>
            <a:r>
              <a:rPr lang="en-GB"/>
              <a:t>In </a:t>
            </a:r>
            <a:r>
              <a:rPr lang="en-GB">
                <a:solidFill>
                  <a:srgbClr val="FF0000"/>
                </a:solidFill>
              </a:rPr>
              <a:t>Spring Framework</a:t>
            </a:r>
            <a:endParaRPr lang="en-GB"/>
          </a:p>
          <a:p>
            <a:pPr lvl="1"/>
            <a:r>
              <a:rPr lang="en-GB"/>
              <a:t>You must do the </a:t>
            </a:r>
            <a:r>
              <a:rPr lang="en-GB">
                <a:latin typeface="Lucida Console" panose="020B0609040504020204" pitchFamily="49" charset="0"/>
              </a:rPr>
              <a:t>ConnectionFactory</a:t>
            </a:r>
            <a:r>
              <a:rPr lang="en-GB"/>
              <a:t> configuration yourself</a:t>
            </a:r>
          </a:p>
          <a:p>
            <a:pPr lvl="1"/>
            <a:endParaRPr lang="en-GB"/>
          </a:p>
          <a:p>
            <a:r>
              <a:rPr lang="en-GB"/>
              <a:t>In </a:t>
            </a:r>
            <a:r>
              <a:rPr lang="en-GB">
                <a:solidFill>
                  <a:srgbClr val="FF0000"/>
                </a:solidFill>
              </a:rPr>
              <a:t>Spring Boot</a:t>
            </a:r>
            <a:endParaRPr lang="en-GB"/>
          </a:p>
          <a:p>
            <a:pPr lvl="1"/>
            <a:r>
              <a:rPr lang="en-GB"/>
              <a:t>Spring Boot can auto-configure a </a:t>
            </a:r>
            <a:r>
              <a:rPr lang="en-GB">
                <a:latin typeface="Lucida Console" panose="020B0609040504020204" pitchFamily="49" charset="0"/>
              </a:rPr>
              <a:t>ConnectionFactory</a:t>
            </a:r>
            <a:r>
              <a:rPr lang="en-GB">
                <a:latin typeface="+mj-lt"/>
              </a:rPr>
              <a:t> for you</a:t>
            </a:r>
          </a:p>
          <a:p>
            <a:pPr lvl="1"/>
            <a:r>
              <a:rPr lang="en-GB">
                <a:latin typeface="+mj-lt"/>
              </a:rPr>
              <a:t>Based on what Spring Boot sees on the classpath</a:t>
            </a:r>
          </a:p>
          <a:p>
            <a:pPr lvl="1"/>
            <a:r>
              <a:rPr lang="en-GB">
                <a:latin typeface="+mj-lt"/>
              </a:rPr>
              <a:t>See next slide for an ActiveMQ example</a:t>
            </a:r>
          </a:p>
          <a:p>
            <a:pPr lvl="1"/>
            <a:endParaRPr lang="en-GB"/>
          </a:p>
        </p:txBody>
      </p:sp>
      <p:sp>
        <p:nvSpPr>
          <p:cNvPr id="11335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Configuring a ConnectionFactory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B7D7ACD-0542-430D-A72B-CCE070E3D431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99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In the demo app, we use ActiveMQ</a:t>
            </a:r>
          </a:p>
          <a:p>
            <a:pPr lvl="1"/>
            <a:r>
              <a:rPr lang="en-GB"/>
              <a:t>So we add </a:t>
            </a:r>
            <a:r>
              <a:rPr lang="en-GB">
                <a:latin typeface="Lucida Console" panose="020B0609040504020204" pitchFamily="49" charset="0"/>
              </a:rPr>
              <a:t>spring-boot-starter-activemq</a:t>
            </a:r>
            <a:r>
              <a:rPr lang="en-GB"/>
              <a:t> to the POM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Spring Boot does the following for you:</a:t>
            </a:r>
          </a:p>
          <a:p>
            <a:pPr lvl="1"/>
            <a:r>
              <a:rPr lang="en-GB"/>
              <a:t>Adds the necessary dependencies to connect to ActiveMQ, or to start an embedded instance of ActiveMQ </a:t>
            </a:r>
          </a:p>
          <a:p>
            <a:pPr lvl="1"/>
            <a:r>
              <a:rPr lang="en-GB"/>
              <a:t>Creates the necessary Spring infrastructure to integrate with JMS</a:t>
            </a:r>
          </a:p>
          <a:p>
            <a:pPr lvl="1"/>
            <a:endParaRPr lang="en-GB"/>
          </a:p>
          <a:p>
            <a:pPr eaLnBrk="1" hangingPunct="1"/>
            <a:r>
              <a:rPr lang="en-GB"/>
              <a:t>You can customize ActiveMQ properties if you need to…</a:t>
            </a:r>
          </a:p>
        </p:txBody>
      </p:sp>
      <p:sp>
        <p:nvSpPr>
          <p:cNvPr id="11335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Configuring a ConnectionFactory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B7D7ACD-0542-430D-A72B-CCE070E3D431}" type="slidenum">
              <a:rPr lang="en-GB"/>
              <a:pPr/>
              <a:t>13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49275" y="1992085"/>
            <a:ext cx="8067675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&lt;dependency&gt;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&lt;groupId&gt;org.springframework.boot&lt;/groupId&gt;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&lt;artifactId&gt;spring-boot-starter-activemq&lt;/artifactId&gt;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&lt;/dependency&gt;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4767" y="2540308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pom.xml in demo project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549147" y="5546285"/>
            <a:ext cx="8067675" cy="101630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spring.activemq.broker-url=tcp://192.168.1.210:9876</a:t>
            </a:r>
          </a:p>
          <a:p>
            <a:r>
              <a:rPr lang="en-GB" sz="1200">
                <a:latin typeface="Lucida Console" panose="020B0609040504020204" pitchFamily="49" charset="0"/>
              </a:rPr>
              <a:t>spring.activemq.user=admin</a:t>
            </a:r>
          </a:p>
          <a:p>
            <a:r>
              <a:rPr lang="en-GB" sz="1200">
                <a:latin typeface="Lucida Console" panose="020B0609040504020204" pitchFamily="49" charset="0"/>
              </a:rPr>
              <a:t>spring.activemq.password=secret</a:t>
            </a:r>
          </a:p>
          <a:p>
            <a:r>
              <a:rPr lang="en-GB" sz="1200">
                <a:latin typeface="Lucida Console" panose="020B0609040504020204" pitchFamily="49" charset="0"/>
              </a:rPr>
              <a:t>spring.activemq.pool.enabled=true</a:t>
            </a:r>
          </a:p>
          <a:p>
            <a:r>
              <a:rPr lang="en-GB" sz="1200">
                <a:latin typeface="Lucida Console" panose="020B0609040504020204" pitchFamily="49" charset="0"/>
              </a:rPr>
              <a:t>spring.activemq.pool.max-connections=50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7741" y="6268729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313308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provides the </a:t>
            </a:r>
            <a:r>
              <a:rPr lang="en-GB">
                <a:latin typeface="Lucida Console" pitchFamily="49" charset="0"/>
              </a:rPr>
              <a:t>JmsTemplate</a:t>
            </a:r>
            <a:r>
              <a:rPr lang="en-GB"/>
              <a:t> class to simplify JMS programming</a:t>
            </a:r>
          </a:p>
          <a:p>
            <a:pPr lvl="1"/>
            <a:r>
              <a:rPr lang="en-GB"/>
              <a:t>Eliminates repetitive JMS code in your application</a:t>
            </a:r>
          </a:p>
          <a:p>
            <a:pPr lvl="1"/>
            <a:r>
              <a:rPr lang="en-GB"/>
              <a:t>Manages resources (connection factory and destinations)</a:t>
            </a:r>
          </a:p>
          <a:p>
            <a:pPr lvl="1"/>
            <a:r>
              <a:rPr lang="en-GB"/>
              <a:t>Simplifies exception handling</a:t>
            </a:r>
          </a:p>
          <a:p>
            <a:pPr lvl="1"/>
            <a:endParaRPr lang="en-GB"/>
          </a:p>
          <a:p>
            <a:r>
              <a:rPr lang="en-GB"/>
              <a:t>In Spring Boot, </a:t>
            </a:r>
            <a:r>
              <a:rPr lang="en-GB">
                <a:latin typeface="Lucida Console" panose="020B0609040504020204" pitchFamily="49" charset="0"/>
              </a:rPr>
              <a:t>JmsTemplate</a:t>
            </a:r>
            <a:r>
              <a:rPr lang="en-GB">
                <a:latin typeface="+mj-lt"/>
              </a:rPr>
              <a:t> is auto-configured</a:t>
            </a:r>
          </a:p>
          <a:p>
            <a:pPr lvl="1"/>
            <a:r>
              <a:rPr lang="en-GB">
                <a:latin typeface="+mj-lt"/>
              </a:rPr>
              <a:t>You can autowire it directly into your own beans</a:t>
            </a:r>
          </a:p>
        </p:txBody>
      </p:sp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Using a JmsTemplate Bean</a:t>
            </a:r>
            <a:endParaRPr lang="en-GB" sz="2800">
              <a:sym typeface="Wingdings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CE57D03-9022-4547-8822-711151B6951F}" type="slidenum">
              <a:rPr lang="en-GB"/>
              <a:pPr/>
              <a:t>14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6704" y="4510710"/>
            <a:ext cx="8067675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>
                <a:latin typeface="Lucida Console" pitchFamily="49" charset="0"/>
              </a:rPr>
              <a:t>@Component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public class SomeBeanToDoMessaging {</a:t>
            </a:r>
          </a:p>
          <a:p>
            <a:pPr defTabSz="739775"/>
            <a:endParaRPr lang="en-GB" sz="1200">
              <a:latin typeface="Lucida Console" pitchFamily="49" charset="0"/>
            </a:endParaRPr>
          </a:p>
          <a:p>
            <a:pPr defTabSz="739775"/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@Autowired</a:t>
            </a:r>
          </a:p>
          <a:p>
            <a:pPr defTabSz="739775"/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private JmsTemplate jmsTemplate;</a:t>
            </a:r>
          </a:p>
          <a:p>
            <a:pPr defTabSz="739775"/>
            <a:endParaRPr lang="en-GB" sz="1200">
              <a:latin typeface="Lucida Console" pitchFamily="49" charset="0"/>
            </a:endParaRPr>
          </a:p>
          <a:p>
            <a:pPr defTabSz="739775"/>
            <a:r>
              <a:rPr lang="en-GB" sz="1200">
                <a:latin typeface="Lucida Console" pitchFamily="49" charset="0"/>
              </a:rPr>
              <a:t>    …</a:t>
            </a:r>
            <a:br>
              <a:rPr lang="en-GB" sz="1200">
                <a:latin typeface="Lucida Console" pitchFamily="49" charset="0"/>
              </a:rPr>
            </a:br>
            <a:r>
              <a:rPr lang="en-GB" sz="120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0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itchFamily="49" charset="0"/>
              </a:rPr>
              <a:t>JmsTemplate</a:t>
            </a:r>
            <a:r>
              <a:rPr lang="en-GB"/>
              <a:t> delegates work to two helper beans </a:t>
            </a:r>
          </a:p>
          <a:p>
            <a:pPr lvl="1"/>
            <a:r>
              <a:rPr lang="en-GB"/>
              <a:t>These are created automatically, by default</a:t>
            </a:r>
          </a:p>
        </p:txBody>
      </p:sp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How JmsTemplate works under the Covers</a:t>
            </a:r>
            <a:endParaRPr lang="en-GB" sz="2800">
              <a:sym typeface="Wingdings" pitchFamily="2" charset="2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3A846F-DB4C-4A64-8CCE-62985ACFFC84}" type="slidenum">
              <a:rPr lang="en-GB"/>
              <a:pPr/>
              <a:t>15</a:t>
            </a:fld>
            <a:endParaRPr lang="en-GB"/>
          </a:p>
        </p:txBody>
      </p:sp>
      <p:sp>
        <p:nvSpPr>
          <p:cNvPr id="1164292" name="Line 4"/>
          <p:cNvSpPr>
            <a:spLocks noChangeShapeType="1"/>
          </p:cNvSpPr>
          <p:nvPr/>
        </p:nvSpPr>
        <p:spPr bwMode="auto">
          <a:xfrm flipV="1">
            <a:off x="2294156" y="2908564"/>
            <a:ext cx="942975" cy="9366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64293" name="AutoShape 5"/>
          <p:cNvSpPr>
            <a:spLocks noChangeArrowheads="1"/>
          </p:cNvSpPr>
          <p:nvPr/>
        </p:nvSpPr>
        <p:spPr bwMode="auto">
          <a:xfrm>
            <a:off x="2382860" y="2262451"/>
            <a:ext cx="2190750" cy="646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  <a:latin typeface="Lucida Console" pitchFamily="49" charset="0"/>
              </a:rPr>
              <a:t>MessageConverter</a:t>
            </a:r>
          </a:p>
          <a:p>
            <a:pPr algn="ctr"/>
            <a:r>
              <a:rPr lang="en-GB" sz="1400">
                <a:solidFill>
                  <a:schemeClr val="tx2"/>
                </a:solidFill>
              </a:rPr>
              <a:t>bean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164294" name="AutoShape 6"/>
          <p:cNvSpPr>
            <a:spLocks noChangeArrowheads="1"/>
          </p:cNvSpPr>
          <p:nvPr/>
        </p:nvSpPr>
        <p:spPr bwMode="auto">
          <a:xfrm>
            <a:off x="2382860" y="5129476"/>
            <a:ext cx="2190750" cy="646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  <a:latin typeface="Lucida Console" pitchFamily="49" charset="0"/>
              </a:rPr>
              <a:t>DestinationResolver</a:t>
            </a:r>
          </a:p>
          <a:p>
            <a:pPr algn="ctr"/>
            <a:r>
              <a:rPr lang="en-GB" sz="1400">
                <a:solidFill>
                  <a:schemeClr val="tx2"/>
                </a:solidFill>
              </a:rPr>
              <a:t>bean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164297" name="Text Box 9"/>
          <p:cNvSpPr txBox="1">
            <a:spLocks noChangeArrowheads="1"/>
          </p:cNvSpPr>
          <p:nvPr/>
        </p:nvSpPr>
        <p:spPr bwMode="auto">
          <a:xfrm>
            <a:off x="4686300" y="2171964"/>
            <a:ext cx="3938707" cy="18774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tx2"/>
                </a:solidFill>
              </a:rPr>
              <a:t>Converts between objects and messages</a:t>
            </a:r>
          </a:p>
          <a:p>
            <a:pPr>
              <a:buClr>
                <a:schemeClr val="hlink"/>
              </a:buClr>
              <a:buFontTx/>
              <a:buChar char="•"/>
            </a:pPr>
            <a:r>
              <a:rPr lang="en-GB" sz="1400">
                <a:solidFill>
                  <a:schemeClr val="tx2"/>
                </a:solidFill>
                <a:latin typeface="Lucida Console" pitchFamily="49" charset="0"/>
              </a:rPr>
              <a:t> String       </a:t>
            </a:r>
            <a:r>
              <a:rPr lang="en-GB" sz="1400">
                <a:solidFill>
                  <a:schemeClr val="tx2"/>
                </a:solidFill>
                <a:latin typeface="Lucida Console" pitchFamily="49" charset="0"/>
                <a:sym typeface="Wingdings" pitchFamily="2" charset="2"/>
              </a:rPr>
              <a:t> TextMessage</a:t>
            </a:r>
          </a:p>
          <a:p>
            <a:pPr>
              <a:buClr>
                <a:schemeClr val="hlink"/>
              </a:buClr>
              <a:buFontTx/>
              <a:buChar char="•"/>
            </a:pPr>
            <a:r>
              <a:rPr lang="en-GB" sz="1400">
                <a:solidFill>
                  <a:schemeClr val="tx2"/>
                </a:solidFill>
                <a:latin typeface="Lucida Console" pitchFamily="49" charset="0"/>
                <a:sym typeface="Wingdings" pitchFamily="2" charset="2"/>
              </a:rPr>
              <a:t> Serializable  ObjectMessage</a:t>
            </a:r>
          </a:p>
          <a:p>
            <a:pPr>
              <a:buClr>
                <a:schemeClr val="hlink"/>
              </a:buClr>
              <a:buFontTx/>
              <a:buChar char="•"/>
            </a:pPr>
            <a:r>
              <a:rPr lang="en-GB" sz="1400">
                <a:solidFill>
                  <a:schemeClr val="tx2"/>
                </a:solidFill>
                <a:latin typeface="Lucida Console" pitchFamily="49" charset="0"/>
                <a:sym typeface="Wingdings" pitchFamily="2" charset="2"/>
              </a:rPr>
              <a:t> Map           MapMessage</a:t>
            </a:r>
          </a:p>
          <a:p>
            <a:pPr>
              <a:buClr>
                <a:schemeClr val="hlink"/>
              </a:buClr>
              <a:buFontTx/>
              <a:buChar char="•"/>
            </a:pPr>
            <a:r>
              <a:rPr lang="en-GB" sz="1400">
                <a:solidFill>
                  <a:schemeClr val="tx2"/>
                </a:solidFill>
                <a:latin typeface="Lucida Console" pitchFamily="49" charset="0"/>
                <a:sym typeface="Wingdings" pitchFamily="2" charset="2"/>
              </a:rPr>
              <a:t> byte[]        BytesMessage</a:t>
            </a:r>
          </a:p>
          <a:p>
            <a:pPr>
              <a:buClr>
                <a:schemeClr val="hlink"/>
              </a:buClr>
            </a:pPr>
            <a:endParaRPr lang="en-GB" sz="1400">
              <a:solidFill>
                <a:schemeClr val="tx2"/>
              </a:solidFill>
            </a:endParaRPr>
          </a:p>
          <a:p>
            <a:pPr>
              <a:buClr>
                <a:schemeClr val="hlink"/>
              </a:buClr>
            </a:pPr>
            <a:r>
              <a:rPr lang="en-GB">
                <a:solidFill>
                  <a:schemeClr val="tx2"/>
                </a:solidFill>
              </a:rPr>
              <a:t>You can define a custom converter bean</a:t>
            </a:r>
          </a:p>
          <a:p>
            <a:pPr>
              <a:buClr>
                <a:schemeClr val="hlink"/>
              </a:buClr>
              <a:buFontTx/>
              <a:buChar char="•"/>
            </a:pPr>
            <a:r>
              <a:rPr lang="en-GB" sz="140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n-GB" sz="1400">
                <a:solidFill>
                  <a:schemeClr val="tx2"/>
                </a:solidFill>
              </a:rPr>
              <a:t>We'll see how to do this later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164299" name="Text Box 11"/>
          <p:cNvSpPr txBox="1">
            <a:spLocks noChangeArrowheads="1"/>
          </p:cNvSpPr>
          <p:nvPr/>
        </p:nvSpPr>
        <p:spPr bwMode="auto">
          <a:xfrm>
            <a:off x="4686300" y="5054864"/>
            <a:ext cx="4280082" cy="1446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tx2"/>
                </a:solidFill>
              </a:rPr>
              <a:t>Resolves destination names at run time</a:t>
            </a:r>
          </a:p>
          <a:p>
            <a:pPr>
              <a:buClr>
                <a:schemeClr val="hlink"/>
              </a:buClr>
              <a:buFontTx/>
              <a:buChar char="•"/>
            </a:pPr>
            <a:r>
              <a:rPr lang="en-GB" sz="1400">
                <a:solidFill>
                  <a:schemeClr val="tx2"/>
                </a:solidFill>
                <a:latin typeface="Lucida Console" pitchFamily="49" charset="0"/>
              </a:rPr>
              <a:t> DynamicDestinationResolver</a:t>
            </a:r>
            <a:r>
              <a:rPr lang="en-GB" sz="1400">
                <a:solidFill>
                  <a:schemeClr val="tx2"/>
                </a:solidFill>
              </a:rPr>
              <a:t> is the default</a:t>
            </a:r>
            <a:endParaRPr lang="en-GB" sz="1400">
              <a:solidFill>
                <a:schemeClr val="tx2"/>
              </a:solidFill>
              <a:sym typeface="Wingdings" pitchFamily="2" charset="2"/>
            </a:endParaRPr>
          </a:p>
          <a:p>
            <a:pPr>
              <a:buClr>
                <a:schemeClr val="hlink"/>
              </a:buClr>
              <a:buFontTx/>
              <a:buChar char="•"/>
            </a:pPr>
            <a:r>
              <a:rPr lang="en-GB" sz="1400">
                <a:solidFill>
                  <a:schemeClr val="tx2"/>
                </a:solidFill>
                <a:latin typeface="Lucida Console" pitchFamily="49" charset="0"/>
                <a:sym typeface="Wingdings" pitchFamily="2" charset="2"/>
              </a:rPr>
              <a:t> JndiDestinationResolver</a:t>
            </a:r>
            <a:r>
              <a:rPr lang="en-GB" sz="1400">
                <a:solidFill>
                  <a:schemeClr val="tx2"/>
                </a:solidFill>
                <a:sym typeface="Wingdings" pitchFamily="2" charset="2"/>
              </a:rPr>
              <a:t> also available</a:t>
            </a:r>
          </a:p>
          <a:p>
            <a:pPr>
              <a:buClr>
                <a:schemeClr val="hlink"/>
              </a:buClr>
            </a:pPr>
            <a:endParaRPr lang="en-GB" sz="1400">
              <a:solidFill>
                <a:schemeClr val="tx2"/>
              </a:solidFill>
            </a:endParaRPr>
          </a:p>
          <a:p>
            <a:pPr>
              <a:buClr>
                <a:schemeClr val="hlink"/>
              </a:buClr>
            </a:pPr>
            <a:r>
              <a:rPr lang="en-GB">
                <a:solidFill>
                  <a:schemeClr val="tx2"/>
                </a:solidFill>
              </a:rPr>
              <a:t>You can define a custom resolver</a:t>
            </a:r>
          </a:p>
          <a:p>
            <a:pPr>
              <a:buClr>
                <a:schemeClr val="hlink"/>
              </a:buClr>
              <a:buFontTx/>
              <a:buChar char="•"/>
            </a:pPr>
            <a:r>
              <a:rPr lang="en-GB" sz="140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n-GB" sz="1400">
                <a:solidFill>
                  <a:schemeClr val="tx2"/>
                </a:solidFill>
              </a:rPr>
              <a:t>Rarely need to do this!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164300" name="Line 12"/>
          <p:cNvSpPr>
            <a:spLocks noChangeShapeType="1"/>
          </p:cNvSpPr>
          <p:nvPr/>
        </p:nvSpPr>
        <p:spPr bwMode="auto">
          <a:xfrm>
            <a:off x="2294156" y="4192851"/>
            <a:ext cx="942975" cy="9366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64296" name="AutoShape 8"/>
          <p:cNvSpPr>
            <a:spLocks noChangeArrowheads="1"/>
          </p:cNvSpPr>
          <p:nvPr/>
        </p:nvSpPr>
        <p:spPr bwMode="auto">
          <a:xfrm>
            <a:off x="566956" y="3689614"/>
            <a:ext cx="2190750" cy="64611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  <a:latin typeface="Lucida Console" pitchFamily="49" charset="0"/>
              </a:rPr>
              <a:t>JmsTemplate</a:t>
            </a:r>
            <a:br>
              <a:rPr lang="en-GB" sz="1400">
                <a:solidFill>
                  <a:schemeClr val="tx2"/>
                </a:solidFill>
              </a:rPr>
            </a:br>
            <a:r>
              <a:rPr lang="en-GB" sz="1400">
                <a:solidFill>
                  <a:schemeClr val="tx2"/>
                </a:solidFill>
              </a:rPr>
              <a:t>bean</a:t>
            </a:r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9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ym typeface="Wingdings" pitchFamily="2" charset="2"/>
              </a:rPr>
              <a:t>To send messages to a destination:</a:t>
            </a:r>
          </a:p>
          <a:p>
            <a:pPr lvl="1"/>
            <a:r>
              <a:rPr lang="en-GB">
                <a:sym typeface="Wingdings" pitchFamily="2" charset="2"/>
              </a:rPr>
              <a:t>Define a bean component</a:t>
            </a:r>
          </a:p>
          <a:p>
            <a:pPr lvl="1"/>
            <a:r>
              <a:rPr lang="en-GB">
                <a:sym typeface="Wingdings" pitchFamily="2" charset="2"/>
              </a:rPr>
              <a:t>Autowire a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JmsTemplate</a:t>
            </a:r>
            <a:endParaRPr lang="en-GB">
              <a:sym typeface="Wingdings" pitchFamily="2" charset="2"/>
            </a:endParaRPr>
          </a:p>
          <a:p>
            <a:pPr lvl="1"/>
            <a:r>
              <a:rPr lang="en-GB">
                <a:sym typeface="Wingdings" pitchFamily="2" charset="2"/>
              </a:rPr>
              <a:t>Call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convertAndSend()</a:t>
            </a:r>
            <a:r>
              <a:rPr lang="en-GB">
                <a:latin typeface="+mj-lt"/>
                <a:sym typeface="Wingdings" pitchFamily="2" charset="2"/>
              </a:rPr>
              <a:t>, passing in a destination name and the message data</a:t>
            </a:r>
          </a:p>
          <a:p>
            <a:pPr lvl="1"/>
            <a:endParaRPr lang="en-GB">
              <a:sym typeface="Wingdings" pitchFamily="2" charset="2"/>
            </a:endParaRPr>
          </a:p>
          <a:p>
            <a:r>
              <a:rPr lang="en-GB">
                <a:sym typeface="Wingdings" pitchFamily="2" charset="2"/>
              </a:rPr>
              <a:t>Example - send a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String</a:t>
            </a:r>
            <a:r>
              <a:rPr lang="en-GB">
                <a:sym typeface="Wingdings" pitchFamily="2" charset="2"/>
              </a:rPr>
              <a:t> message</a:t>
            </a:r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Sending Messages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8342C-7C9F-4E89-ABF6-4CAC720B833B}" type="slidenum">
              <a:rPr lang="en-GB"/>
              <a:pPr/>
              <a:t>16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3934992"/>
            <a:ext cx="8067675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>
                <a:latin typeface="Lucida Console" pitchFamily="49" charset="0"/>
              </a:rPr>
              <a:t>@Component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public class SimpleSender {</a:t>
            </a:r>
          </a:p>
          <a:p>
            <a:pPr defTabSz="739775"/>
            <a:endParaRPr lang="en-GB" sz="1200">
              <a:latin typeface="Lucida Console" pitchFamily="49" charset="0"/>
            </a:endParaRPr>
          </a:p>
          <a:p>
            <a:pPr defTabSz="739775"/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@Autowired</a:t>
            </a:r>
          </a:p>
          <a:p>
            <a:pPr defTabSz="739775"/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private JmsTemplate jmsTemplate;</a:t>
            </a:r>
          </a:p>
          <a:p>
            <a:pPr defTabSz="739775"/>
            <a:endParaRPr lang="en-GB" sz="1200">
              <a:latin typeface="Lucida Console" pitchFamily="49" charset="0"/>
            </a:endParaRPr>
          </a:p>
          <a:p>
            <a:pPr defTabSz="739775"/>
            <a:r>
              <a:rPr lang="en-GB" sz="1200">
                <a:latin typeface="Lucida Console" pitchFamily="49" charset="0"/>
              </a:rPr>
              <a:t>    public void sendSimpleMessage(String message) {  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    String messageToSend = message + " [" + new Date() + "]";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    System.out.println("Sending: " + messageToSend);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   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jmsTemplate.convertAndSend("simpleDest", messageToSend);</a:t>
            </a:r>
            <a:r>
              <a:rPr lang="en-GB" sz="1200">
                <a:latin typeface="Lucida Console" pitchFamily="49" charset="0"/>
              </a:rPr>
              <a:t>	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2612" y="596695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SimpleSender.java</a:t>
            </a:r>
          </a:p>
        </p:txBody>
      </p:sp>
    </p:spTree>
    <p:extLst>
      <p:ext uri="{BB962C8B-B14F-4D97-AF65-F5344CB8AC3E}">
        <p14:creationId xmlns:p14="http://schemas.microsoft.com/office/powerpoint/2010/main" val="174648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ym typeface="Wingdings" pitchFamily="2" charset="2"/>
              </a:rPr>
              <a:t>To receive messages from a destination:</a:t>
            </a:r>
          </a:p>
          <a:p>
            <a:pPr lvl="1"/>
            <a:r>
              <a:rPr lang="en-GB">
                <a:sym typeface="Wingdings" pitchFamily="2" charset="2"/>
              </a:rPr>
              <a:t>Define a bean component</a:t>
            </a:r>
          </a:p>
          <a:p>
            <a:pPr lvl="1"/>
            <a:r>
              <a:rPr lang="en-GB">
                <a:latin typeface="+mj-lt"/>
                <a:sym typeface="Wingdings" pitchFamily="2" charset="2"/>
              </a:rPr>
              <a:t>Implement a method annotated with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@JmsListener</a:t>
            </a:r>
          </a:p>
          <a:p>
            <a:pPr lvl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r>
              <a:rPr lang="en-GB">
                <a:latin typeface="+mj-lt"/>
                <a:sym typeface="Wingdings" pitchFamily="2" charset="2"/>
              </a:rPr>
              <a:t>In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@JmsListener</a:t>
            </a:r>
            <a:r>
              <a:rPr lang="en-GB">
                <a:latin typeface="+mj-lt"/>
                <a:sym typeface="Wingdings" pitchFamily="2" charset="2"/>
              </a:rPr>
              <a:t>, specify the following attributes:</a:t>
            </a:r>
          </a:p>
          <a:p>
            <a:pPr lvl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destination</a:t>
            </a:r>
            <a:r>
              <a:rPr lang="en-GB">
                <a:latin typeface="+mj-lt"/>
                <a:sym typeface="Wingdings" pitchFamily="2" charset="2"/>
              </a:rPr>
              <a:t> - the name of the destination to listen to</a:t>
            </a:r>
          </a:p>
          <a:p>
            <a:pPr lvl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containerFactory</a:t>
            </a:r>
            <a:r>
              <a:rPr lang="en-GB">
                <a:sym typeface="Wingdings" pitchFamily="2" charset="2"/>
              </a:rPr>
              <a:t> - container factory (optional)</a:t>
            </a:r>
          </a:p>
          <a:p>
            <a:pPr lvl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r>
              <a:rPr lang="en-GB">
                <a:sym typeface="Wingdings" pitchFamily="2" charset="2"/>
              </a:rPr>
              <a:t>Example - receive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String</a:t>
            </a:r>
            <a:r>
              <a:rPr lang="en-GB">
                <a:sym typeface="Wingdings" pitchFamily="2" charset="2"/>
              </a:rPr>
              <a:t> messages</a:t>
            </a:r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Receiving Messages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8342C-7C9F-4E89-ABF6-4CAC720B833B}" type="slidenum">
              <a:rPr lang="en-GB"/>
              <a:pPr/>
              <a:t>17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4867065"/>
            <a:ext cx="8067675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>
                <a:latin typeface="Lucida Console" pitchFamily="49" charset="0"/>
              </a:rPr>
              <a:t>@Component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public class SimpleReceiver {</a:t>
            </a:r>
          </a:p>
          <a:p>
            <a:pPr defTabSz="739775"/>
            <a:endParaRPr lang="en-GB" sz="1200">
              <a:latin typeface="Lucida Console" pitchFamily="49" charset="0"/>
            </a:endParaRPr>
          </a:p>
          <a:p>
            <a:pPr defTabSz="739775"/>
            <a:r>
              <a:rPr lang="en-GB" sz="120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@JmsListener(destination="simpleDest", containerFactory="myFactory")</a:t>
            </a:r>
            <a:endParaRPr lang="en-GB" sz="120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/>
            <a:r>
              <a:rPr lang="en-GB" sz="1200">
                <a:latin typeface="Lucida Console" pitchFamily="49" charset="0"/>
              </a:rPr>
              <a:t>    public void receiveSimpleMessage(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String message</a:t>
            </a:r>
            <a:r>
              <a:rPr lang="en-GB" sz="1200">
                <a:latin typeface="Lucida Console" pitchFamily="49" charset="0"/>
              </a:rPr>
              <a:t>) {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    String str = "Simple message received [" + new Date() + "] " + message;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    System.out.println(str);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6664" y="6341832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SimpleReceiver.java</a:t>
            </a:r>
          </a:p>
        </p:txBody>
      </p:sp>
    </p:spTree>
    <p:extLst>
      <p:ext uri="{BB962C8B-B14F-4D97-AF65-F5344CB8AC3E}">
        <p14:creationId xmlns:p14="http://schemas.microsoft.com/office/powerpoint/2010/main" val="59396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This is how </a:t>
            </a:r>
            <a:r>
              <a:rPr lang="en-GB">
                <a:latin typeface="Lucida Console" panose="020B0609040504020204" pitchFamily="49" charset="0"/>
              </a:rPr>
              <a:t>@JmsListener</a:t>
            </a:r>
            <a:r>
              <a:rPr lang="en-GB"/>
              <a:t> works under the covers…</a:t>
            </a:r>
          </a:p>
          <a:p>
            <a:pPr lvl="1"/>
            <a:r>
              <a:rPr lang="en-GB"/>
              <a:t>Spring creates a "listener container" object, which hooks your </a:t>
            </a:r>
            <a:r>
              <a:rPr lang="en-GB">
                <a:latin typeface="Lucida Console" panose="020B0609040504020204" pitchFamily="49" charset="0"/>
              </a:rPr>
              <a:t>@JmsListener</a:t>
            </a:r>
            <a:r>
              <a:rPr lang="en-GB"/>
              <a:t> method to the specified destination</a:t>
            </a:r>
          </a:p>
          <a:p>
            <a:pPr lvl="1"/>
            <a:endParaRPr lang="en-GB"/>
          </a:p>
          <a:p>
            <a:r>
              <a:rPr lang="en-GB"/>
              <a:t>Spring creates these "listener container" objects via a </a:t>
            </a:r>
            <a:r>
              <a:rPr lang="en-GB">
                <a:latin typeface="Lucida Console" panose="020B0609040504020204" pitchFamily="49" charset="0"/>
              </a:rPr>
              <a:t>JmsListenerContainerFactory</a:t>
            </a:r>
          </a:p>
          <a:p>
            <a:pPr lvl="1"/>
            <a:r>
              <a:rPr lang="en-GB">
                <a:latin typeface="+mj-lt"/>
              </a:rPr>
              <a:t>Spring has a default </a:t>
            </a:r>
            <a:r>
              <a:rPr lang="en-GB">
                <a:latin typeface="Lucida Console" panose="020B0609040504020204" pitchFamily="49" charset="0"/>
              </a:rPr>
              <a:t>JmsListenerContainerFactory</a:t>
            </a:r>
            <a:endParaRPr lang="en-GB"/>
          </a:p>
          <a:p>
            <a:pPr lvl="1"/>
            <a:r>
              <a:rPr lang="en-GB"/>
              <a:t>You can create a custom one if you need to - see </a:t>
            </a:r>
            <a:r>
              <a:rPr lang="en-GB">
                <a:latin typeface="Lucida Console" panose="020B0609040504020204" pitchFamily="49" charset="0"/>
              </a:rPr>
              <a:t>myFactory()</a:t>
            </a:r>
            <a:r>
              <a:rPr lang="en-GB"/>
              <a:t> in </a:t>
            </a:r>
            <a:r>
              <a:rPr lang="en-GB">
                <a:latin typeface="Lucida Console" panose="020B0609040504020204" pitchFamily="49" charset="0"/>
              </a:rPr>
              <a:t>Application.java</a:t>
            </a:r>
            <a:r>
              <a:rPr lang="en-GB"/>
              <a:t> in the demo</a:t>
            </a:r>
          </a:p>
          <a:p>
            <a:pPr lvl="1"/>
            <a:endParaRPr lang="en-GB"/>
          </a:p>
          <a:p>
            <a:r>
              <a:rPr lang="en-GB"/>
              <a:t>Note: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Spring Boot </a:t>
            </a:r>
            <a:r>
              <a:rPr lang="en-GB"/>
              <a:t>automatically discovers your </a:t>
            </a:r>
            <a:r>
              <a:rPr lang="en-GB">
                <a:latin typeface="Lucida Console" panose="020B0609040504020204" pitchFamily="49" charset="0"/>
              </a:rPr>
              <a:t>@JmsListener</a:t>
            </a:r>
            <a:r>
              <a:rPr lang="en-GB">
                <a:latin typeface="+mj-lt"/>
              </a:rPr>
              <a:t> methods</a:t>
            </a:r>
          </a:p>
          <a:p>
            <a:pPr lvl="1"/>
            <a:r>
              <a:rPr lang="en-GB">
                <a:solidFill>
                  <a:srgbClr val="FF0000"/>
                </a:solidFill>
                <a:latin typeface="+mj-lt"/>
              </a:rPr>
              <a:t>Spring Framework </a:t>
            </a:r>
            <a:r>
              <a:rPr lang="en-GB">
                <a:latin typeface="+mj-lt"/>
              </a:rPr>
              <a:t>requires </a:t>
            </a:r>
            <a:r>
              <a:rPr lang="en-GB">
                <a:latin typeface="Lucida Console" panose="020B0609040504020204" pitchFamily="49" charset="0"/>
              </a:rPr>
              <a:t>@EnableJms</a:t>
            </a:r>
            <a:r>
              <a:rPr lang="en-GB">
                <a:latin typeface="+mj-lt"/>
              </a:rPr>
              <a:t> to trigger discovery</a:t>
            </a:r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How @JmsListener works under the Covers</a:t>
            </a:r>
            <a:endParaRPr lang="en-GB" sz="2800">
              <a:sym typeface="Wingdings" pitchFamily="2" charset="2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BEE0847-2288-4404-8615-5859F7F1CF10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2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ym typeface="Wingdings" pitchFamily="2" charset="2"/>
              </a:rPr>
              <a:t>Overview</a:t>
            </a:r>
          </a:p>
          <a:p>
            <a:r>
              <a:rPr lang="en-GB"/>
              <a:t>Scenario</a:t>
            </a:r>
          </a:p>
          <a:p>
            <a:r>
              <a:rPr lang="en-GB"/>
              <a:t>Defining a custom MessageConverter bean</a:t>
            </a:r>
          </a:p>
          <a:p>
            <a:r>
              <a:rPr lang="en-GB">
                <a:sym typeface="Wingdings" pitchFamily="2" charset="2"/>
              </a:rPr>
              <a:t>Adding the Maven dependency for Jackson</a:t>
            </a:r>
          </a:p>
        </p:txBody>
      </p:sp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3. Passing Objects in Messages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8342C-7C9F-4E89-ABF6-4CAC720B833B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3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</a:pPr>
            <a:r>
              <a:rPr lang="en-GB"/>
              <a:t>Introduction to Java Message Service (JMS)</a:t>
            </a:r>
          </a:p>
          <a:p>
            <a:pPr marL="355600" indent="-355600">
              <a:buFont typeface="+mj-lt"/>
              <a:buAutoNum type="arabicPeriod"/>
            </a:pPr>
            <a:r>
              <a:rPr lang="en-GB"/>
              <a:t>Using JMS in Spring Boot</a:t>
            </a:r>
          </a:p>
          <a:p>
            <a:pPr marL="355600" indent="-355600">
              <a:buFont typeface="+mj-lt"/>
              <a:buAutoNum type="arabicPeriod"/>
            </a:pPr>
            <a:r>
              <a:rPr lang="en-GB"/>
              <a:t>Passing objects in messages</a:t>
            </a:r>
          </a:p>
          <a:p>
            <a:r>
              <a:rPr lang="en-GB"/>
              <a:t>Exercise</a:t>
            </a:r>
          </a:p>
          <a:p>
            <a:endParaRPr lang="en-GB"/>
          </a:p>
          <a:p>
            <a:pPr marL="0" indent="0">
              <a:buNone/>
            </a:pPr>
            <a:r>
              <a:rPr lang="en-GB" u="sng"/>
              <a:t>Annex</a:t>
            </a:r>
            <a:endParaRPr lang="en-GB"/>
          </a:p>
          <a:p>
            <a:r>
              <a:rPr lang="en-GB"/>
              <a:t>Pure JMS example</a:t>
            </a:r>
          </a:p>
          <a:p>
            <a:endParaRPr lang="en-GB"/>
          </a:p>
          <a:p>
            <a:endParaRPr lang="en-GB" dirty="0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71829D6-ECF0-47FD-99A0-0A08FD44A47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35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uses a </a:t>
            </a:r>
            <a:r>
              <a:rPr lang="en-GB">
                <a:latin typeface="Lucida Console" panose="020B0609040504020204" pitchFamily="49" charset="0"/>
              </a:rPr>
              <a:t>MessageConverter</a:t>
            </a:r>
            <a:r>
              <a:rPr lang="en-GB"/>
              <a:t> to convert data into JMS messages</a:t>
            </a:r>
          </a:p>
          <a:p>
            <a:pPr lvl="1"/>
            <a:endParaRPr lang="en-GB"/>
          </a:p>
          <a:p>
            <a:r>
              <a:rPr lang="en-GB"/>
              <a:t>The default </a:t>
            </a:r>
            <a:r>
              <a:rPr lang="en-GB">
                <a:latin typeface="Lucida Console" panose="020B0609040504020204" pitchFamily="49" charset="0"/>
              </a:rPr>
              <a:t>MessageConverter</a:t>
            </a:r>
            <a:r>
              <a:rPr lang="en-GB"/>
              <a:t> supports the following types of data: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String      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 TextMessage</a:t>
            </a:r>
          </a:p>
          <a:p>
            <a:pPr lvl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Serializable  ObjectMessage</a:t>
            </a:r>
          </a:p>
          <a:p>
            <a:pPr lvl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Map           MapMessage</a:t>
            </a:r>
          </a:p>
          <a:p>
            <a:pPr lvl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byte[]        BytesMessage</a:t>
            </a:r>
          </a:p>
          <a:p>
            <a:pPr lvl="1"/>
            <a:endParaRPr lang="en-GB"/>
          </a:p>
          <a:p>
            <a:r>
              <a:rPr lang="en-GB"/>
              <a:t>If you want to pass other types, you must define a custom </a:t>
            </a:r>
            <a:r>
              <a:rPr lang="en-GB">
                <a:latin typeface="Lucida Console" panose="020B0609040504020204" pitchFamily="49" charset="0"/>
              </a:rPr>
              <a:t>MessageConverter</a:t>
            </a:r>
            <a:r>
              <a:rPr lang="en-GB"/>
              <a:t> bean</a:t>
            </a:r>
          </a:p>
          <a:p>
            <a:pPr lvl="1"/>
            <a:r>
              <a:rPr lang="en-GB"/>
              <a:t>We'll see how to do this in this section</a:t>
            </a:r>
            <a:endParaRPr lang="en-US"/>
          </a:p>
          <a:p>
            <a:endParaRPr lang="en-GB"/>
          </a:p>
        </p:txBody>
      </p:sp>
      <p:sp>
        <p:nvSpPr>
          <p:cNvPr id="1090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Overview</a:t>
            </a:r>
          </a:p>
        </p:txBody>
      </p:sp>
      <p:sp>
        <p:nvSpPr>
          <p:cNvPr id="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6BB387-E963-458C-925F-D7BB3785AFF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8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ym typeface="Wingdings" pitchFamily="2" charset="2"/>
              </a:rPr>
              <a:t>Imagine we want to pass "stock ticker alert" messages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r>
              <a:rPr lang="en-GB">
                <a:latin typeface="+mj-lt"/>
                <a:sym typeface="Wingdings" pitchFamily="2" charset="2"/>
              </a:rPr>
              <a:t>We'll send these objects as follows</a:t>
            </a:r>
          </a:p>
          <a:p>
            <a:pPr lvl="1"/>
            <a:r>
              <a:rPr lang="en-GB">
                <a:latin typeface="+mj-lt"/>
                <a:sym typeface="Wingdings" pitchFamily="2" charset="2"/>
              </a:rPr>
              <a:t>See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StockTickerAlertSender.java</a:t>
            </a:r>
          </a:p>
          <a:p>
            <a:pPr lvl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r>
              <a:rPr lang="en-GB">
                <a:sym typeface="Wingdings" pitchFamily="2" charset="2"/>
              </a:rPr>
              <a:t>We'll receive these objects as follows</a:t>
            </a:r>
          </a:p>
          <a:p>
            <a:pPr lvl="1"/>
            <a:r>
              <a:rPr lang="en-GB">
                <a:sym typeface="Wingdings" pitchFamily="2" charset="2"/>
              </a:rPr>
              <a:t>See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StockTickerAlertReceiver.java</a:t>
            </a:r>
          </a:p>
          <a:p>
            <a:pPr lvl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Scenario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8342C-7C9F-4E89-ABF6-4CAC720B833B}" type="slidenum">
              <a:rPr lang="en-GB"/>
              <a:pPr/>
              <a:t>21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1680742"/>
            <a:ext cx="8067675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>
                <a:latin typeface="Lucida Console" pitchFamily="49" charset="0"/>
              </a:rPr>
              <a:t>public class StockTickerAlert {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private String symbol;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private double delta;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private Date timestamp = new Date();</a:t>
            </a:r>
          </a:p>
          <a:p>
            <a:pPr defTabSz="739775"/>
            <a:endParaRPr lang="en-GB" sz="1200">
              <a:latin typeface="Lucida Console" pitchFamily="49" charset="0"/>
            </a:endParaRPr>
          </a:p>
          <a:p>
            <a:pPr defTabSz="739775"/>
            <a:r>
              <a:rPr lang="en-GB" sz="1200">
                <a:latin typeface="Lucida Console" pitchFamily="49" charset="0"/>
              </a:rPr>
              <a:t>    // Plus getters and setters, needed for serialization.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4363" y="278297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StockTickerAlert.java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0164" y="4352418"/>
            <a:ext cx="806767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>
                <a:latin typeface="Lucida Console" pitchFamily="49" charset="0"/>
              </a:rPr>
              <a:t>jmsTemplate.convertAndSend("stockTickerAlertDest", aStockTickerAlert);	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3812" y="5981980"/>
            <a:ext cx="8067675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>
                <a:latin typeface="Lucida Console" pitchFamily="49" charset="0"/>
              </a:rPr>
              <a:t>@JmsListener(destination="stockTickerAlertDest", containerFactory="myFactory")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public void receiveStockTickerAlertMessage(StockTickerAlert message) { … }</a:t>
            </a:r>
          </a:p>
        </p:txBody>
      </p:sp>
    </p:spTree>
    <p:extLst>
      <p:ext uri="{BB962C8B-B14F-4D97-AF65-F5344CB8AC3E}">
        <p14:creationId xmlns:p14="http://schemas.microsoft.com/office/powerpoint/2010/main" val="302738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ym typeface="Wingdings" pitchFamily="2" charset="2"/>
              </a:rPr>
              <a:t>To allow objects to be converted into JMS messages, we must define a custom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MessageConverter</a:t>
            </a:r>
            <a:r>
              <a:rPr lang="en-GB">
                <a:sym typeface="Wingdings" pitchFamily="2" charset="2"/>
              </a:rPr>
              <a:t> bean</a:t>
            </a:r>
          </a:p>
          <a:p>
            <a:pPr lvl="1"/>
            <a:r>
              <a:rPr lang="en-GB">
                <a:latin typeface="+mj-lt"/>
                <a:sym typeface="Wingdings" pitchFamily="2" charset="2"/>
              </a:rPr>
              <a:t>Example - use Jackson to serialize to/from JSON</a:t>
            </a:r>
            <a:endParaRPr lang="en-GB" dirty="0">
              <a:latin typeface="+mj-lt"/>
              <a:sym typeface="Wingdings" pitchFamily="2" charset="2"/>
            </a:endParaRPr>
          </a:p>
        </p:txBody>
      </p:sp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Defining a Custom MessageConverter Bean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8342C-7C9F-4E89-ABF6-4CAC720B833B}" type="slidenum">
              <a:rPr lang="en-GB"/>
              <a:pPr/>
              <a:t>22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428126"/>
            <a:ext cx="8067675" cy="39709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>
                <a:latin typeface="Lucida Console" pitchFamily="49" charset="0"/>
              </a:rPr>
              <a:t>import org.springframework.jms.support.converter.MappingJackson2MessageConverter;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import org.springframework.jms.support.converter.MessageConverter;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import org.springframework.jms.support.converter.MessageType;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…</a:t>
            </a:r>
          </a:p>
          <a:p>
            <a:pPr defTabSz="739775"/>
            <a:endParaRPr lang="en-GB" sz="1200">
              <a:latin typeface="Lucida Console" pitchFamily="49" charset="0"/>
            </a:endParaRPr>
          </a:p>
          <a:p>
            <a:pPr defTabSz="739775"/>
            <a:r>
              <a:rPr lang="en-GB" sz="1200">
                <a:latin typeface="Lucida Console" pitchFamily="49" charset="0"/>
              </a:rPr>
              <a:t>@SpringBootApplication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public class Application {</a:t>
            </a:r>
          </a:p>
          <a:p>
            <a:pPr defTabSz="739775"/>
            <a:endParaRPr lang="en-GB" sz="1200">
              <a:latin typeface="Lucida Console" pitchFamily="49" charset="0"/>
            </a:endParaRPr>
          </a:p>
          <a:p>
            <a:pPr defTabSz="739775"/>
            <a:r>
              <a:rPr lang="en-GB" sz="1200">
                <a:latin typeface="Lucida Console" pitchFamily="49" charset="0"/>
              </a:rPr>
              <a:t>    @Bean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public MessageConverter jacksonJmsMessageConverter() {         </a:t>
            </a:r>
          </a:p>
          <a:p>
            <a:pPr defTabSz="739775"/>
            <a:endParaRPr lang="en-GB" sz="1200">
              <a:latin typeface="Lucida Console" pitchFamily="49" charset="0"/>
            </a:endParaRPr>
          </a:p>
          <a:p>
            <a:pPr defTabSz="739775"/>
            <a:r>
              <a:rPr lang="en-GB" sz="1200">
                <a:latin typeface="Lucida Console" pitchFamily="49" charset="0"/>
              </a:rPr>
              <a:t>        MappingJackson2MessageConverter converter = 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        new MappingJackson2MessageConverter();        </a:t>
            </a:r>
          </a:p>
          <a:p>
            <a:pPr defTabSz="739775"/>
            <a:endParaRPr lang="en-GB" sz="1200">
              <a:latin typeface="Lucida Console" pitchFamily="49" charset="0"/>
            </a:endParaRPr>
          </a:p>
          <a:p>
            <a:pPr defTabSz="739775"/>
            <a:r>
              <a:rPr lang="en-GB" sz="1200">
                <a:latin typeface="Lucida Console" pitchFamily="49" charset="0"/>
              </a:rPr>
              <a:t>        converter.setTargetType(MessageType.TEXT);           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    converter.setTypeIdPropertyName("_id");        </a:t>
            </a:r>
          </a:p>
          <a:p>
            <a:pPr defTabSz="739775"/>
            <a:endParaRPr lang="en-GB" sz="1200">
              <a:latin typeface="Lucida Console" pitchFamily="49" charset="0"/>
            </a:endParaRPr>
          </a:p>
          <a:p>
            <a:pPr defTabSz="739775"/>
            <a:r>
              <a:rPr lang="en-GB" sz="1200">
                <a:latin typeface="Lucida Console" pitchFamily="49" charset="0"/>
              </a:rPr>
              <a:t>        return converter;    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    …</a:t>
            </a:r>
          </a:p>
          <a:p>
            <a:pPr defTabSz="739775"/>
            <a:r>
              <a:rPr lang="en-GB" sz="1200">
                <a:latin typeface="Lucida Console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9234" y="612208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64114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We've added the Maven dependency for Jackson in our POM as follows:</a:t>
            </a:r>
            <a:endParaRPr lang="en-GB"/>
          </a:p>
        </p:txBody>
      </p:sp>
      <p:sp>
        <p:nvSpPr>
          <p:cNvPr id="11335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Adding the Maven Dependency for Jackson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B7D7ACD-0542-430D-A72B-CCE070E3D431}" type="slidenum">
              <a:rPr lang="en-GB"/>
              <a:pPr/>
              <a:t>23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49275" y="2033029"/>
            <a:ext cx="8067675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&lt;dependency&gt;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&lt;groupId&gt;com.fasterxml.jackson.core&lt;/groupId&gt;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&lt;artifactId&gt;jackson-databind&lt;/artifactId&gt;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&lt;/dependency&gt;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4767" y="2581252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pom.xml in demo project</a:t>
            </a:r>
          </a:p>
        </p:txBody>
      </p:sp>
    </p:spTree>
    <p:extLst>
      <p:ext uri="{BB962C8B-B14F-4D97-AF65-F5344CB8AC3E}">
        <p14:creationId xmlns:p14="http://schemas.microsoft.com/office/powerpoint/2010/main" val="186842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Introduction to Java Message Service (JMS)</a:t>
            </a:r>
          </a:p>
          <a:p>
            <a:r>
              <a:rPr lang="en-GB"/>
              <a:t>Using JMS in Spring Boot</a:t>
            </a:r>
          </a:p>
          <a:p>
            <a:r>
              <a:rPr lang="en-GB"/>
              <a:t>Passing objects in messages</a:t>
            </a:r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0AB9900-E8DA-4B8A-9EB6-4101B2DB8549}" type="slidenum">
              <a:rPr lang="en-GB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641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25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38780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Enhance your "Online Retailer" app so that it detects high-value product suggestions 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Whenever a user suggests a new product, or updates an existing product suggestion …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If the value exceeds £10,000 (for example) …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Then send an alert message to a queue, containing the product suggestion details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Implement a message receiver class to handle these alert messages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E.g. display the alert messages on the console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Solution: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SolutionSpringMessaging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96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Looking-up connection factories</a:t>
            </a:r>
          </a:p>
          <a:p>
            <a:r>
              <a:rPr lang="en-GB" dirty="0">
                <a:sym typeface="Wingdings" pitchFamily="2" charset="2"/>
              </a:rPr>
              <a:t>Looking-up destinations</a:t>
            </a:r>
          </a:p>
          <a:p>
            <a:r>
              <a:rPr lang="en-GB" dirty="0">
                <a:sym typeface="Wingdings" pitchFamily="2" charset="2"/>
              </a:rPr>
              <a:t>Creating connections</a:t>
            </a:r>
          </a:p>
          <a:p>
            <a:r>
              <a:rPr lang="en-GB" dirty="0">
                <a:sym typeface="Wingdings" pitchFamily="2" charset="2"/>
              </a:rPr>
              <a:t>Creating sessions</a:t>
            </a:r>
          </a:p>
          <a:p>
            <a:r>
              <a:rPr lang="en-GB" dirty="0">
                <a:sym typeface="Wingdings" pitchFamily="2" charset="2"/>
              </a:rPr>
              <a:t>Creating messages</a:t>
            </a:r>
          </a:p>
          <a:p>
            <a:r>
              <a:rPr lang="en-GB" dirty="0">
                <a:sym typeface="Wingdings" pitchFamily="2" charset="2"/>
              </a:rPr>
              <a:t>Sending messages</a:t>
            </a:r>
          </a:p>
          <a:p>
            <a:r>
              <a:rPr lang="en-GB" dirty="0">
                <a:sym typeface="Wingdings" pitchFamily="2" charset="2"/>
              </a:rPr>
              <a:t>Consuming messages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Annex: </a:t>
            </a:r>
            <a:r>
              <a:rPr lang="en-GB" sz="3400" dirty="0"/>
              <a:t>A Pure JMS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F2844E2-C20F-4E01-8D8B-7F31E4A36E91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43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This diagram shows the JMS objects that you use to send and receive messages in a Java EE application</a:t>
            </a:r>
          </a:p>
        </p:txBody>
      </p:sp>
      <p:sp>
        <p:nvSpPr>
          <p:cNvPr id="1090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JMS Object Roadmap</a:t>
            </a:r>
          </a:p>
        </p:txBody>
      </p:sp>
      <p:sp>
        <p:nvSpPr>
          <p:cNvPr id="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6BB387-E963-458C-925F-D7BB3785AFFF}" type="slidenum">
              <a:rPr lang="en-GB"/>
              <a:pPr/>
              <a:t>28</a:t>
            </a:fld>
            <a:endParaRPr lang="en-GB"/>
          </a:p>
        </p:txBody>
      </p:sp>
      <p:sp>
        <p:nvSpPr>
          <p:cNvPr id="1090562" name="Line 2"/>
          <p:cNvSpPr>
            <a:spLocks noChangeShapeType="1"/>
          </p:cNvSpPr>
          <p:nvPr/>
        </p:nvSpPr>
        <p:spPr bwMode="auto">
          <a:xfrm>
            <a:off x="6883400" y="5654675"/>
            <a:ext cx="587375" cy="338138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90563" name="Oval 3"/>
          <p:cNvSpPr>
            <a:spLocks noChangeArrowheads="1"/>
          </p:cNvSpPr>
          <p:nvPr/>
        </p:nvSpPr>
        <p:spPr bwMode="auto">
          <a:xfrm>
            <a:off x="5610225" y="4857750"/>
            <a:ext cx="1593850" cy="8842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Message</a:t>
            </a:r>
          </a:p>
          <a:p>
            <a:pPr algn="ctr"/>
            <a:r>
              <a:rPr lang="en-GB" sz="1400" b="1">
                <a:solidFill>
                  <a:schemeClr val="tx2"/>
                </a:solidFill>
              </a:rPr>
              <a:t>Consumer</a:t>
            </a:r>
          </a:p>
        </p:txBody>
      </p:sp>
      <p:sp>
        <p:nvSpPr>
          <p:cNvPr id="1090564" name="Oval 4"/>
          <p:cNvSpPr>
            <a:spLocks noChangeArrowheads="1"/>
          </p:cNvSpPr>
          <p:nvPr/>
        </p:nvSpPr>
        <p:spPr bwMode="auto">
          <a:xfrm>
            <a:off x="7273925" y="5797550"/>
            <a:ext cx="1593850" cy="8842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Destination</a:t>
            </a:r>
          </a:p>
        </p:txBody>
      </p:sp>
      <p:sp>
        <p:nvSpPr>
          <p:cNvPr id="1090567" name="Line 7"/>
          <p:cNvSpPr>
            <a:spLocks noChangeShapeType="1"/>
          </p:cNvSpPr>
          <p:nvPr/>
        </p:nvSpPr>
        <p:spPr bwMode="auto">
          <a:xfrm>
            <a:off x="1882775" y="2797175"/>
            <a:ext cx="587375" cy="338138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90568" name="Line 8"/>
          <p:cNvSpPr>
            <a:spLocks noChangeShapeType="1"/>
          </p:cNvSpPr>
          <p:nvPr/>
        </p:nvSpPr>
        <p:spPr bwMode="auto">
          <a:xfrm>
            <a:off x="3536950" y="3736975"/>
            <a:ext cx="587375" cy="338138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90569" name="Line 9"/>
          <p:cNvSpPr>
            <a:spLocks noChangeShapeType="1"/>
          </p:cNvSpPr>
          <p:nvPr/>
        </p:nvSpPr>
        <p:spPr bwMode="auto">
          <a:xfrm>
            <a:off x="5210175" y="4695825"/>
            <a:ext cx="587375" cy="338138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90570" name="Oval 10"/>
          <p:cNvSpPr>
            <a:spLocks noChangeArrowheads="1"/>
          </p:cNvSpPr>
          <p:nvPr/>
        </p:nvSpPr>
        <p:spPr bwMode="auto">
          <a:xfrm>
            <a:off x="2282825" y="2978150"/>
            <a:ext cx="1593850" cy="8842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Connection</a:t>
            </a:r>
          </a:p>
        </p:txBody>
      </p:sp>
      <p:sp>
        <p:nvSpPr>
          <p:cNvPr id="1090571" name="Oval 11"/>
          <p:cNvSpPr>
            <a:spLocks noChangeArrowheads="1"/>
          </p:cNvSpPr>
          <p:nvPr/>
        </p:nvSpPr>
        <p:spPr bwMode="auto">
          <a:xfrm>
            <a:off x="5610225" y="2924175"/>
            <a:ext cx="1593850" cy="8842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Message</a:t>
            </a:r>
          </a:p>
          <a:p>
            <a:pPr algn="ctr"/>
            <a:r>
              <a:rPr lang="en-GB" sz="1400" b="1">
                <a:solidFill>
                  <a:schemeClr val="tx2"/>
                </a:solidFill>
              </a:rPr>
              <a:t>Producer</a:t>
            </a:r>
          </a:p>
        </p:txBody>
      </p:sp>
      <p:sp>
        <p:nvSpPr>
          <p:cNvPr id="1090572" name="Line 12"/>
          <p:cNvSpPr>
            <a:spLocks noChangeShapeType="1"/>
          </p:cNvSpPr>
          <p:nvPr/>
        </p:nvSpPr>
        <p:spPr bwMode="auto">
          <a:xfrm flipV="1">
            <a:off x="5210175" y="3657600"/>
            <a:ext cx="587375" cy="338138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90573" name="Oval 13"/>
          <p:cNvSpPr>
            <a:spLocks noChangeArrowheads="1"/>
          </p:cNvSpPr>
          <p:nvPr/>
        </p:nvSpPr>
        <p:spPr bwMode="auto">
          <a:xfrm>
            <a:off x="7273925" y="1898650"/>
            <a:ext cx="1593850" cy="8842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Destination</a:t>
            </a:r>
          </a:p>
        </p:txBody>
      </p:sp>
      <p:sp>
        <p:nvSpPr>
          <p:cNvPr id="1090574" name="Line 14"/>
          <p:cNvSpPr>
            <a:spLocks noChangeShapeType="1"/>
          </p:cNvSpPr>
          <p:nvPr/>
        </p:nvSpPr>
        <p:spPr bwMode="auto">
          <a:xfrm flipV="1">
            <a:off x="6911975" y="2654300"/>
            <a:ext cx="587375" cy="338138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090575" name="Group 15"/>
          <p:cNvGrpSpPr>
            <a:grpSpLocks/>
          </p:cNvGrpSpPr>
          <p:nvPr/>
        </p:nvGrpSpPr>
        <p:grpSpPr bwMode="auto">
          <a:xfrm>
            <a:off x="8153400" y="1958975"/>
            <a:ext cx="825500" cy="166688"/>
            <a:chOff x="1703" y="3266"/>
            <a:chExt cx="820" cy="165"/>
          </a:xfrm>
        </p:grpSpPr>
        <p:sp>
          <p:nvSpPr>
            <p:cNvPr id="1090576" name="Rectangle 16"/>
            <p:cNvSpPr>
              <a:spLocks noChangeArrowheads="1"/>
            </p:cNvSpPr>
            <p:nvPr/>
          </p:nvSpPr>
          <p:spPr bwMode="auto">
            <a:xfrm>
              <a:off x="1703" y="3266"/>
              <a:ext cx="140" cy="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0577" name="Rectangle 17"/>
            <p:cNvSpPr>
              <a:spLocks noChangeArrowheads="1"/>
            </p:cNvSpPr>
            <p:nvPr/>
          </p:nvSpPr>
          <p:spPr bwMode="auto">
            <a:xfrm>
              <a:off x="1839" y="3266"/>
              <a:ext cx="140" cy="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0578" name="Rectangle 18"/>
            <p:cNvSpPr>
              <a:spLocks noChangeArrowheads="1"/>
            </p:cNvSpPr>
            <p:nvPr/>
          </p:nvSpPr>
          <p:spPr bwMode="auto">
            <a:xfrm>
              <a:off x="1975" y="3266"/>
              <a:ext cx="140" cy="16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0579" name="Rectangle 19"/>
            <p:cNvSpPr>
              <a:spLocks noChangeArrowheads="1"/>
            </p:cNvSpPr>
            <p:nvPr/>
          </p:nvSpPr>
          <p:spPr bwMode="auto">
            <a:xfrm>
              <a:off x="2111" y="3266"/>
              <a:ext cx="140" cy="16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0580" name="Rectangle 20"/>
            <p:cNvSpPr>
              <a:spLocks noChangeArrowheads="1"/>
            </p:cNvSpPr>
            <p:nvPr/>
          </p:nvSpPr>
          <p:spPr bwMode="auto">
            <a:xfrm>
              <a:off x="2247" y="3266"/>
              <a:ext cx="140" cy="16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0581" name="Rectangle 21"/>
            <p:cNvSpPr>
              <a:spLocks noChangeArrowheads="1"/>
            </p:cNvSpPr>
            <p:nvPr/>
          </p:nvSpPr>
          <p:spPr bwMode="auto">
            <a:xfrm>
              <a:off x="2383" y="3266"/>
              <a:ext cx="140" cy="16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90582" name="Group 22"/>
          <p:cNvGrpSpPr>
            <a:grpSpLocks/>
          </p:cNvGrpSpPr>
          <p:nvPr/>
        </p:nvGrpSpPr>
        <p:grpSpPr bwMode="auto">
          <a:xfrm>
            <a:off x="8153400" y="5851525"/>
            <a:ext cx="825500" cy="166688"/>
            <a:chOff x="1703" y="3266"/>
            <a:chExt cx="820" cy="165"/>
          </a:xfrm>
        </p:grpSpPr>
        <p:sp>
          <p:nvSpPr>
            <p:cNvPr id="1090583" name="Rectangle 23"/>
            <p:cNvSpPr>
              <a:spLocks noChangeArrowheads="1"/>
            </p:cNvSpPr>
            <p:nvPr/>
          </p:nvSpPr>
          <p:spPr bwMode="auto">
            <a:xfrm>
              <a:off x="1703" y="3266"/>
              <a:ext cx="140" cy="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0584" name="Rectangle 24"/>
            <p:cNvSpPr>
              <a:spLocks noChangeArrowheads="1"/>
            </p:cNvSpPr>
            <p:nvPr/>
          </p:nvSpPr>
          <p:spPr bwMode="auto">
            <a:xfrm>
              <a:off x="1839" y="3266"/>
              <a:ext cx="140" cy="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0585" name="Rectangle 25"/>
            <p:cNvSpPr>
              <a:spLocks noChangeArrowheads="1"/>
            </p:cNvSpPr>
            <p:nvPr/>
          </p:nvSpPr>
          <p:spPr bwMode="auto">
            <a:xfrm>
              <a:off x="1975" y="3266"/>
              <a:ext cx="140" cy="16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0586" name="Rectangle 26"/>
            <p:cNvSpPr>
              <a:spLocks noChangeArrowheads="1"/>
            </p:cNvSpPr>
            <p:nvPr/>
          </p:nvSpPr>
          <p:spPr bwMode="auto">
            <a:xfrm>
              <a:off x="2111" y="3266"/>
              <a:ext cx="140" cy="16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0587" name="Rectangle 27"/>
            <p:cNvSpPr>
              <a:spLocks noChangeArrowheads="1"/>
            </p:cNvSpPr>
            <p:nvPr/>
          </p:nvSpPr>
          <p:spPr bwMode="auto">
            <a:xfrm>
              <a:off x="2247" y="3266"/>
              <a:ext cx="140" cy="16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0588" name="Rectangle 28"/>
            <p:cNvSpPr>
              <a:spLocks noChangeArrowheads="1"/>
            </p:cNvSpPr>
            <p:nvPr/>
          </p:nvSpPr>
          <p:spPr bwMode="auto">
            <a:xfrm>
              <a:off x="2383" y="3266"/>
              <a:ext cx="140" cy="16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90589" name="AutoShape 29"/>
          <p:cNvSpPr>
            <a:spLocks noChangeArrowheads="1"/>
          </p:cNvSpPr>
          <p:nvPr/>
        </p:nvSpPr>
        <p:spPr bwMode="auto">
          <a:xfrm>
            <a:off x="6346825" y="4248150"/>
            <a:ext cx="215900" cy="254000"/>
          </a:xfrm>
          <a:prstGeom prst="foldedCorner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90590" name="AutoShape 30"/>
          <p:cNvSpPr>
            <a:spLocks noChangeArrowheads="1"/>
          </p:cNvSpPr>
          <p:nvPr/>
        </p:nvSpPr>
        <p:spPr bwMode="auto">
          <a:xfrm>
            <a:off x="7089775" y="5740400"/>
            <a:ext cx="215900" cy="254000"/>
          </a:xfrm>
          <a:prstGeom prst="foldedCorner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90591" name="Oval 31"/>
          <p:cNvSpPr>
            <a:spLocks noChangeArrowheads="1"/>
          </p:cNvSpPr>
          <p:nvPr/>
        </p:nvSpPr>
        <p:spPr bwMode="auto">
          <a:xfrm>
            <a:off x="619125" y="2038350"/>
            <a:ext cx="1593850" cy="8842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Connection</a:t>
            </a:r>
          </a:p>
          <a:p>
            <a:pPr algn="ctr"/>
            <a:r>
              <a:rPr lang="en-GB" sz="1400" b="1">
                <a:solidFill>
                  <a:schemeClr val="tx2"/>
                </a:solidFill>
              </a:rPr>
              <a:t>Factory</a:t>
            </a:r>
          </a:p>
        </p:txBody>
      </p:sp>
      <p:sp>
        <p:nvSpPr>
          <p:cNvPr id="1090592" name="Line 32"/>
          <p:cNvSpPr>
            <a:spLocks noChangeShapeType="1"/>
          </p:cNvSpPr>
          <p:nvPr/>
        </p:nvSpPr>
        <p:spPr bwMode="auto">
          <a:xfrm>
            <a:off x="5264150" y="4370388"/>
            <a:ext cx="1092200" cy="7937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90593" name="Text Box 33"/>
          <p:cNvSpPr txBox="1">
            <a:spLocks noChangeArrowheads="1"/>
          </p:cNvSpPr>
          <p:nvPr/>
        </p:nvSpPr>
        <p:spPr bwMode="auto">
          <a:xfrm>
            <a:off x="1584325" y="2997200"/>
            <a:ext cx="77470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tx2"/>
                </a:solidFill>
              </a:rPr>
              <a:t>Create</a:t>
            </a:r>
          </a:p>
        </p:txBody>
      </p:sp>
      <p:sp>
        <p:nvSpPr>
          <p:cNvPr id="1090594" name="Text Box 34"/>
          <p:cNvSpPr txBox="1">
            <a:spLocks noChangeArrowheads="1"/>
          </p:cNvSpPr>
          <p:nvPr/>
        </p:nvSpPr>
        <p:spPr bwMode="auto">
          <a:xfrm>
            <a:off x="3248025" y="3908425"/>
            <a:ext cx="77470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tx2"/>
                </a:solidFill>
              </a:rPr>
              <a:t>Create</a:t>
            </a:r>
          </a:p>
        </p:txBody>
      </p:sp>
      <p:sp>
        <p:nvSpPr>
          <p:cNvPr id="1090595" name="Text Box 35"/>
          <p:cNvSpPr txBox="1">
            <a:spLocks noChangeArrowheads="1"/>
          </p:cNvSpPr>
          <p:nvPr/>
        </p:nvSpPr>
        <p:spPr bwMode="auto">
          <a:xfrm>
            <a:off x="4911725" y="4857750"/>
            <a:ext cx="77470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tx2"/>
                </a:solidFill>
              </a:rPr>
              <a:t>Create</a:t>
            </a:r>
          </a:p>
        </p:txBody>
      </p:sp>
      <p:sp>
        <p:nvSpPr>
          <p:cNvPr id="1090596" name="Text Box 36"/>
          <p:cNvSpPr txBox="1">
            <a:spLocks noChangeArrowheads="1"/>
          </p:cNvSpPr>
          <p:nvPr/>
        </p:nvSpPr>
        <p:spPr bwMode="auto">
          <a:xfrm>
            <a:off x="5413375" y="5921375"/>
            <a:ext cx="1938338" cy="5175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Consume messages</a:t>
            </a:r>
          </a:p>
          <a:p>
            <a:pPr algn="ctr"/>
            <a:r>
              <a:rPr lang="en-GB" sz="1400" b="1">
                <a:solidFill>
                  <a:schemeClr val="tx2"/>
                </a:solidFill>
              </a:rPr>
              <a:t>from destination</a:t>
            </a:r>
          </a:p>
        </p:txBody>
      </p:sp>
      <p:sp>
        <p:nvSpPr>
          <p:cNvPr id="1090597" name="Text Box 37"/>
          <p:cNvSpPr txBox="1">
            <a:spLocks noChangeArrowheads="1"/>
          </p:cNvSpPr>
          <p:nvPr/>
        </p:nvSpPr>
        <p:spPr bwMode="auto">
          <a:xfrm>
            <a:off x="5602288" y="2365375"/>
            <a:ext cx="1557337" cy="5175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Send messages</a:t>
            </a:r>
          </a:p>
          <a:p>
            <a:pPr algn="ctr"/>
            <a:r>
              <a:rPr lang="en-GB" sz="1400" b="1">
                <a:solidFill>
                  <a:schemeClr val="tx2"/>
                </a:solidFill>
              </a:rPr>
              <a:t>to destination</a:t>
            </a:r>
          </a:p>
        </p:txBody>
      </p:sp>
      <p:sp>
        <p:nvSpPr>
          <p:cNvPr id="1090598" name="AutoShape 38"/>
          <p:cNvSpPr>
            <a:spLocks noChangeArrowheads="1"/>
          </p:cNvSpPr>
          <p:nvPr/>
        </p:nvSpPr>
        <p:spPr bwMode="auto">
          <a:xfrm>
            <a:off x="7042150" y="2698750"/>
            <a:ext cx="215900" cy="254000"/>
          </a:xfrm>
          <a:prstGeom prst="foldedCorner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90599" name="Text Box 39"/>
          <p:cNvSpPr txBox="1">
            <a:spLocks noChangeArrowheads="1"/>
          </p:cNvSpPr>
          <p:nvPr/>
        </p:nvSpPr>
        <p:spPr bwMode="auto">
          <a:xfrm>
            <a:off x="5470525" y="4083050"/>
            <a:ext cx="77470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tx2"/>
                </a:solidFill>
              </a:rPr>
              <a:t>Create</a:t>
            </a:r>
          </a:p>
        </p:txBody>
      </p:sp>
      <p:sp>
        <p:nvSpPr>
          <p:cNvPr id="1090600" name="Oval 40"/>
          <p:cNvSpPr>
            <a:spLocks noChangeArrowheads="1"/>
          </p:cNvSpPr>
          <p:nvPr/>
        </p:nvSpPr>
        <p:spPr bwMode="auto">
          <a:xfrm>
            <a:off x="3946525" y="3917950"/>
            <a:ext cx="1593850" cy="8842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Session</a:t>
            </a:r>
          </a:p>
        </p:txBody>
      </p:sp>
      <p:sp>
        <p:nvSpPr>
          <p:cNvPr id="1090601" name="Text Box 41"/>
          <p:cNvSpPr txBox="1">
            <a:spLocks noChangeArrowheads="1"/>
          </p:cNvSpPr>
          <p:nvPr/>
        </p:nvSpPr>
        <p:spPr bwMode="auto">
          <a:xfrm>
            <a:off x="4911725" y="3502025"/>
            <a:ext cx="77470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tx2"/>
                </a:solidFill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3244362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Most of the objects in the previous slide are created programmatically in your code</a:t>
            </a:r>
          </a:p>
          <a:p>
            <a:pPr lvl="1"/>
            <a:r>
              <a:rPr lang="en-GB"/>
              <a:t>However, the </a:t>
            </a:r>
            <a:r>
              <a:rPr lang="en-GB" u="sng"/>
              <a:t>destination</a:t>
            </a:r>
            <a:r>
              <a:rPr lang="en-GB"/>
              <a:t> and </a:t>
            </a:r>
            <a:r>
              <a:rPr lang="en-GB" u="sng"/>
              <a:t>connection factory</a:t>
            </a:r>
            <a:r>
              <a:rPr lang="en-GB"/>
              <a:t> objects are best maintained administratively</a:t>
            </a:r>
          </a:p>
          <a:p>
            <a:pPr lvl="1"/>
            <a:r>
              <a:rPr lang="en-GB"/>
              <a:t>Using your Java EE platform’s admin tool</a:t>
            </a:r>
          </a:p>
          <a:p>
            <a:pPr lvl="1"/>
            <a:endParaRPr lang="en-GB"/>
          </a:p>
          <a:p>
            <a:r>
              <a:rPr lang="en-GB"/>
              <a:t>Why are the </a:t>
            </a:r>
            <a:r>
              <a:rPr lang="en-GB" u="sng"/>
              <a:t>destination</a:t>
            </a:r>
            <a:r>
              <a:rPr lang="en-GB"/>
              <a:t> and </a:t>
            </a:r>
            <a:r>
              <a:rPr lang="en-GB" u="sng"/>
              <a:t>connection factory</a:t>
            </a:r>
            <a:r>
              <a:rPr lang="en-GB"/>
              <a:t> objects maintained administratively?</a:t>
            </a:r>
          </a:p>
          <a:p>
            <a:pPr lvl="1"/>
            <a:r>
              <a:rPr lang="en-GB"/>
              <a:t>The underlying technology for these objects varies from one JMS provider to another</a:t>
            </a:r>
          </a:p>
          <a:p>
            <a:pPr lvl="1"/>
            <a:r>
              <a:rPr lang="en-GB"/>
              <a:t>By maintaining these objects administratively, your code is shielded from nuances between different JMS providers</a:t>
            </a:r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Administered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FF372E5-EAF3-44B1-BEB2-5C11A252C599}" type="slidenum">
              <a:rPr lang="en-GB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96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messaging</a:t>
            </a:r>
          </a:p>
          <a:p>
            <a:r>
              <a:rPr lang="en-GB" dirty="0"/>
              <a:t>What is JMS?</a:t>
            </a:r>
          </a:p>
          <a:p>
            <a:r>
              <a:rPr lang="en-GB" dirty="0"/>
              <a:t>JMS architecture</a:t>
            </a:r>
          </a:p>
          <a:p>
            <a:r>
              <a:rPr lang="en-GB" dirty="0"/>
              <a:t>Messaging domains</a:t>
            </a:r>
          </a:p>
          <a:p>
            <a:r>
              <a:rPr lang="en-GB" dirty="0"/>
              <a:t>Point-to-point messaging domain</a:t>
            </a:r>
          </a:p>
          <a:p>
            <a:r>
              <a:rPr lang="en-GB" dirty="0"/>
              <a:t>Publish/subscribe messaging domain</a:t>
            </a:r>
          </a:p>
          <a:p>
            <a:endParaRPr lang="en-GB" dirty="0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 sz="3400"/>
              <a:t>1. Introduction to JMS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716B6E-FA6B-4A75-A75C-4F1804B57167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64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your application, use JNDI to lookup named connection factories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Alternatively you can use an </a:t>
            </a:r>
            <a:r>
              <a:rPr lang="en-GB">
                <a:latin typeface="Lucida Console" pitchFamily="49" charset="0"/>
              </a:rPr>
              <a:t>@Resource</a:t>
            </a:r>
            <a:r>
              <a:rPr lang="en-GB"/>
              <a:t> annotation ;-)</a:t>
            </a:r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Looking-Up Connection Factories</a:t>
            </a:r>
            <a:endParaRPr lang="en-GB" sz="2400">
              <a:sym typeface="Wingdings" pitchFamily="2" charset="2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8A0D31-C369-48F6-B308-C175FE3F50A5}" type="slidenum">
              <a:rPr lang="en-GB"/>
              <a:pPr/>
              <a:t>30</a:t>
            </a:fld>
            <a:endParaRPr lang="en-GB"/>
          </a:p>
        </p:txBody>
      </p:sp>
      <p:sp>
        <p:nvSpPr>
          <p:cNvPr id="1096708" name="Rectangle 4"/>
          <p:cNvSpPr>
            <a:spLocks noChangeArrowheads="1"/>
          </p:cNvSpPr>
          <p:nvPr/>
        </p:nvSpPr>
        <p:spPr bwMode="auto">
          <a:xfrm>
            <a:off x="403225" y="2000581"/>
            <a:ext cx="8432800" cy="525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QueueConnectionFactory queueConnectionFactory = 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  (QueueConnectionFactory)context.lookup("jms/MyQueueConnectionFactory");</a:t>
            </a:r>
          </a:p>
        </p:txBody>
      </p:sp>
      <p:sp>
        <p:nvSpPr>
          <p:cNvPr id="1096709" name="Rectangle 5"/>
          <p:cNvSpPr>
            <a:spLocks noChangeArrowheads="1"/>
          </p:cNvSpPr>
          <p:nvPr/>
        </p:nvSpPr>
        <p:spPr bwMode="auto">
          <a:xfrm>
            <a:off x="403225" y="2673681"/>
            <a:ext cx="8432800" cy="525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TopicConnectionFactory topicConnectionFactory = 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  (TopicConnectionFactory)context.lookup("jms/MyTopicConnectionFactory");</a:t>
            </a:r>
          </a:p>
        </p:txBody>
      </p:sp>
      <p:sp>
        <p:nvSpPr>
          <p:cNvPr id="1096710" name="Rectangle 6"/>
          <p:cNvSpPr>
            <a:spLocks noChangeArrowheads="1"/>
          </p:cNvSpPr>
          <p:nvPr/>
        </p:nvSpPr>
        <p:spPr bwMode="auto">
          <a:xfrm>
            <a:off x="403225" y="4068146"/>
            <a:ext cx="8432800" cy="5254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@Resource(mappedName="jms/MyQueueConnectionFactory")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static QueueConnectionFactory queueConnectionFactory;</a:t>
            </a:r>
          </a:p>
        </p:txBody>
      </p:sp>
      <p:sp>
        <p:nvSpPr>
          <p:cNvPr id="1096711" name="Rectangle 7"/>
          <p:cNvSpPr>
            <a:spLocks noChangeArrowheads="1"/>
          </p:cNvSpPr>
          <p:nvPr/>
        </p:nvSpPr>
        <p:spPr bwMode="auto">
          <a:xfrm>
            <a:off x="403225" y="4741246"/>
            <a:ext cx="8432800" cy="5254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@Resource(mappedName="jms/MyTopicConnectionFactory")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static TopicConnectionFactory topicConnectionFactory;</a:t>
            </a:r>
          </a:p>
        </p:txBody>
      </p:sp>
    </p:spTree>
    <p:extLst>
      <p:ext uri="{BB962C8B-B14F-4D97-AF65-F5344CB8AC3E}">
        <p14:creationId xmlns:p14="http://schemas.microsoft.com/office/powerpoint/2010/main" val="1454039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your application, use JNDI to lookup named queues/topics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Alternatively you can use an </a:t>
            </a:r>
            <a:r>
              <a:rPr lang="en-GB">
                <a:latin typeface="Lucida Console" pitchFamily="49" charset="0"/>
              </a:rPr>
              <a:t>@Resource</a:t>
            </a:r>
            <a:r>
              <a:rPr lang="en-GB"/>
              <a:t> annotation</a:t>
            </a:r>
          </a:p>
          <a:p>
            <a:endParaRPr lang="en-GB"/>
          </a:p>
        </p:txBody>
      </p:sp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Looking-up Destinations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7B5A58E-D7AE-44BB-AC94-6BC6A3670773}" type="slidenum">
              <a:rPr lang="en-GB"/>
              <a:pPr/>
              <a:t>31</a:t>
            </a:fld>
            <a:endParaRPr lang="en-GB"/>
          </a:p>
        </p:txBody>
      </p:sp>
      <p:sp>
        <p:nvSpPr>
          <p:cNvPr id="1102852" name="Rectangle 4"/>
          <p:cNvSpPr>
            <a:spLocks noChangeArrowheads="1"/>
          </p:cNvSpPr>
          <p:nvPr/>
        </p:nvSpPr>
        <p:spPr bwMode="auto">
          <a:xfrm>
            <a:off x="403225" y="2030435"/>
            <a:ext cx="8432800" cy="2778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Queue myQueue = (Queue)context.lookup("jms/MyQueue");</a:t>
            </a:r>
          </a:p>
        </p:txBody>
      </p:sp>
      <p:sp>
        <p:nvSpPr>
          <p:cNvPr id="1102853" name="Rectangle 5"/>
          <p:cNvSpPr>
            <a:spLocks noChangeArrowheads="1"/>
          </p:cNvSpPr>
          <p:nvPr/>
        </p:nvSpPr>
        <p:spPr bwMode="auto">
          <a:xfrm>
            <a:off x="403225" y="2551135"/>
            <a:ext cx="8432800" cy="2778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Topic myTopic = (Topic)context.lookup("jms/MyTopic");</a:t>
            </a:r>
          </a:p>
        </p:txBody>
      </p:sp>
      <p:sp>
        <p:nvSpPr>
          <p:cNvPr id="1102854" name="Rectangle 6"/>
          <p:cNvSpPr>
            <a:spLocks noChangeArrowheads="1"/>
          </p:cNvSpPr>
          <p:nvPr/>
        </p:nvSpPr>
        <p:spPr bwMode="auto">
          <a:xfrm>
            <a:off x="403225" y="4054498"/>
            <a:ext cx="8432800" cy="5254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@Resource(mappedName="jms/MyQueue")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static Queue myQueue;</a:t>
            </a:r>
          </a:p>
        </p:txBody>
      </p:sp>
      <p:sp>
        <p:nvSpPr>
          <p:cNvPr id="1102855" name="Rectangle 7"/>
          <p:cNvSpPr>
            <a:spLocks noChangeArrowheads="1"/>
          </p:cNvSpPr>
          <p:nvPr/>
        </p:nvSpPr>
        <p:spPr bwMode="auto">
          <a:xfrm>
            <a:off x="403225" y="4727598"/>
            <a:ext cx="8432800" cy="5254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@Resource(mappedName="jms/MyTopic")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static Topic myTopic;</a:t>
            </a:r>
          </a:p>
        </p:txBody>
      </p:sp>
    </p:spTree>
    <p:extLst>
      <p:ext uri="{BB962C8B-B14F-4D97-AF65-F5344CB8AC3E}">
        <p14:creationId xmlns:p14="http://schemas.microsoft.com/office/powerpoint/2010/main" val="2390981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Use the connection factory to create a connection object</a:t>
            </a:r>
          </a:p>
          <a:p>
            <a:pPr lvl="1"/>
            <a:r>
              <a:rPr lang="en-GB"/>
              <a:t>Use a </a:t>
            </a:r>
            <a:r>
              <a:rPr lang="en-GB">
                <a:latin typeface="Lucida Console" pitchFamily="49" charset="0"/>
              </a:rPr>
              <a:t>QueueConnectionFactory</a:t>
            </a:r>
            <a:r>
              <a:rPr lang="en-GB"/>
              <a:t> to create a connection </a:t>
            </a:r>
            <a:br>
              <a:rPr lang="en-GB"/>
            </a:br>
            <a:r>
              <a:rPr lang="en-GB"/>
              <a:t>to a queue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r>
              <a:rPr lang="en-GB"/>
              <a:t>Use a </a:t>
            </a:r>
            <a:r>
              <a:rPr lang="en-GB">
                <a:latin typeface="Lucida Console" pitchFamily="49" charset="0"/>
              </a:rPr>
              <a:t>TopicConnectionFactory</a:t>
            </a:r>
            <a:r>
              <a:rPr lang="en-GB"/>
              <a:t> to create a connection </a:t>
            </a:r>
            <a:br>
              <a:rPr lang="en-GB"/>
            </a:br>
            <a:r>
              <a:rPr lang="en-GB"/>
              <a:t>to a topic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When you have finished with a queue/topic, call </a:t>
            </a:r>
            <a:r>
              <a:rPr lang="en-GB">
                <a:latin typeface="Lucida Console" pitchFamily="49" charset="0"/>
              </a:rPr>
              <a:t>close()</a:t>
            </a:r>
          </a:p>
          <a:p>
            <a:pPr lvl="1"/>
            <a:r>
              <a:rPr lang="en-GB"/>
              <a:t>So that the JMS provider can release resources, and close its sessions and their message producers and consumers</a:t>
            </a:r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Creating Connections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0DD879-6C13-4D2F-8CD5-AD0CE2CB40F9}" type="slidenum">
              <a:rPr lang="en-GB"/>
              <a:pPr/>
              <a:t>32</a:t>
            </a:fld>
            <a:endParaRPr lang="en-GB"/>
          </a:p>
        </p:txBody>
      </p:sp>
      <p:sp>
        <p:nvSpPr>
          <p:cNvPr id="1104900" name="Rectangle 4"/>
          <p:cNvSpPr>
            <a:spLocks noChangeArrowheads="1"/>
          </p:cNvSpPr>
          <p:nvPr/>
        </p:nvSpPr>
        <p:spPr bwMode="auto">
          <a:xfrm>
            <a:off x="403225" y="2327275"/>
            <a:ext cx="8432800" cy="525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QueueConnection queueConnection = 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  queueConnectionFactory.createQueueConnection();</a:t>
            </a:r>
          </a:p>
        </p:txBody>
      </p:sp>
      <p:sp>
        <p:nvSpPr>
          <p:cNvPr id="1104901" name="Rectangle 5"/>
          <p:cNvSpPr>
            <a:spLocks noChangeArrowheads="1"/>
          </p:cNvSpPr>
          <p:nvPr/>
        </p:nvSpPr>
        <p:spPr bwMode="auto">
          <a:xfrm>
            <a:off x="403225" y="3714750"/>
            <a:ext cx="8432800" cy="525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TopicConnection topicConnection = 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  topicConnectionFactory.createTopicConnection();</a:t>
            </a:r>
          </a:p>
        </p:txBody>
      </p:sp>
      <p:sp>
        <p:nvSpPr>
          <p:cNvPr id="1104902" name="Rectangle 6"/>
          <p:cNvSpPr>
            <a:spLocks noChangeArrowheads="1"/>
          </p:cNvSpPr>
          <p:nvPr/>
        </p:nvSpPr>
        <p:spPr bwMode="auto">
          <a:xfrm>
            <a:off x="403225" y="5651500"/>
            <a:ext cx="4013200" cy="2778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queueConnection.close();</a:t>
            </a:r>
          </a:p>
        </p:txBody>
      </p:sp>
      <p:sp>
        <p:nvSpPr>
          <p:cNvPr id="1104903" name="Rectangle 7"/>
          <p:cNvSpPr>
            <a:spLocks noChangeArrowheads="1"/>
          </p:cNvSpPr>
          <p:nvPr/>
        </p:nvSpPr>
        <p:spPr bwMode="auto">
          <a:xfrm>
            <a:off x="4822825" y="5651500"/>
            <a:ext cx="4013200" cy="2778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topicConnection.close();</a:t>
            </a:r>
          </a:p>
        </p:txBody>
      </p:sp>
    </p:spTree>
    <p:extLst>
      <p:ext uri="{BB962C8B-B14F-4D97-AF65-F5344CB8AC3E}">
        <p14:creationId xmlns:p14="http://schemas.microsoft.com/office/powerpoint/2010/main" val="3926368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next step is to create a session object. The session object has several responsibilities:</a:t>
            </a:r>
          </a:p>
          <a:p>
            <a:pPr lvl="1"/>
            <a:r>
              <a:rPr lang="en-GB"/>
              <a:t>It is a factory for creating messages, producers, and consumers</a:t>
            </a:r>
          </a:p>
          <a:p>
            <a:pPr lvl="1"/>
            <a:r>
              <a:rPr lang="en-GB"/>
              <a:t>It defines a serial order for the messages it consumes/produces</a:t>
            </a:r>
          </a:p>
          <a:p>
            <a:pPr lvl="1"/>
            <a:r>
              <a:rPr lang="en-GB"/>
              <a:t>It keeps consumed messages until they have been acknowledged</a:t>
            </a:r>
          </a:p>
          <a:p>
            <a:pPr lvl="1"/>
            <a:r>
              <a:rPr lang="en-GB"/>
              <a:t>It enables sends/requests to be grouped into atomic transactions</a:t>
            </a:r>
          </a:p>
          <a:p>
            <a:r>
              <a:rPr lang="en-GB"/>
              <a:t>To create a session:</a:t>
            </a:r>
          </a:p>
        </p:txBody>
      </p:sp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Creating Sessions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99ADE0F-8F57-4C8E-9F97-053C6C2770FD}" type="slidenum">
              <a:rPr lang="en-GB"/>
              <a:pPr/>
              <a:t>33</a:t>
            </a:fld>
            <a:endParaRPr lang="en-GB"/>
          </a:p>
        </p:txBody>
      </p:sp>
      <p:sp>
        <p:nvSpPr>
          <p:cNvPr id="1106948" name="Rectangle 4"/>
          <p:cNvSpPr>
            <a:spLocks noChangeArrowheads="1"/>
          </p:cNvSpPr>
          <p:nvPr/>
        </p:nvSpPr>
        <p:spPr bwMode="auto">
          <a:xfrm>
            <a:off x="403225" y="3956050"/>
            <a:ext cx="8432800" cy="525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QueueSesssion queueSession = 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  queueConnection.createQueueSession(false, Session.AUTO_ACKNOWLEDGE);</a:t>
            </a:r>
          </a:p>
        </p:txBody>
      </p:sp>
      <p:sp>
        <p:nvSpPr>
          <p:cNvPr id="1106949" name="Rectangle 5"/>
          <p:cNvSpPr>
            <a:spLocks noChangeArrowheads="1"/>
          </p:cNvSpPr>
          <p:nvPr/>
        </p:nvSpPr>
        <p:spPr bwMode="auto">
          <a:xfrm>
            <a:off x="403225" y="4629150"/>
            <a:ext cx="8432800" cy="525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TopicSesssion topicSession = 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  topicConnection.createTopicSession(false, Session.AUTO_ACKNOWLEDGE);</a:t>
            </a:r>
          </a:p>
        </p:txBody>
      </p:sp>
      <p:sp>
        <p:nvSpPr>
          <p:cNvPr id="1106950" name="Text Box 6"/>
          <p:cNvSpPr txBox="1">
            <a:spLocks noChangeArrowheads="1"/>
          </p:cNvSpPr>
          <p:nvPr/>
        </p:nvSpPr>
        <p:spPr bwMode="auto">
          <a:xfrm>
            <a:off x="3098800" y="5613400"/>
            <a:ext cx="1947863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sz="1200"/>
              <a:t>Is the session transacted?</a:t>
            </a:r>
          </a:p>
        </p:txBody>
      </p:sp>
      <p:sp>
        <p:nvSpPr>
          <p:cNvPr id="1106951" name="Text Box 7"/>
          <p:cNvSpPr txBox="1">
            <a:spLocks noChangeArrowheads="1"/>
          </p:cNvSpPr>
          <p:nvPr/>
        </p:nvSpPr>
        <p:spPr bwMode="auto">
          <a:xfrm>
            <a:off x="5324475" y="5613400"/>
            <a:ext cx="2776538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sz="1200">
                <a:latin typeface="Lucida Console" pitchFamily="49" charset="0"/>
              </a:rPr>
              <a:t>Session.AUTO_ACKNOWLEDGE</a:t>
            </a:r>
            <a:r>
              <a:rPr lang="en-GB" sz="1200"/>
              <a:t>,</a:t>
            </a:r>
          </a:p>
          <a:p>
            <a:r>
              <a:rPr lang="en-GB" sz="1200">
                <a:latin typeface="Lucida Console" pitchFamily="49" charset="0"/>
              </a:rPr>
              <a:t>Session.CLIENT_ACKNOWLEDGE</a:t>
            </a:r>
            <a:r>
              <a:rPr lang="en-GB" sz="1200"/>
              <a:t>,</a:t>
            </a:r>
          </a:p>
          <a:p>
            <a:r>
              <a:rPr lang="en-GB" sz="1200">
                <a:latin typeface="Lucida Console" pitchFamily="49" charset="0"/>
              </a:rPr>
              <a:t>Session.DUPS_OK_ACKNOWLEDGE</a:t>
            </a:r>
            <a:r>
              <a:rPr lang="en-GB" sz="1200"/>
              <a:t>, </a:t>
            </a:r>
          </a:p>
          <a:p>
            <a:r>
              <a:rPr lang="en-GB" sz="1200"/>
              <a:t>or </a:t>
            </a:r>
            <a:r>
              <a:rPr lang="en-GB" sz="1200">
                <a:latin typeface="Lucida Console" pitchFamily="49" charset="0"/>
              </a:rPr>
              <a:t>0</a:t>
            </a:r>
          </a:p>
        </p:txBody>
      </p:sp>
      <p:sp>
        <p:nvSpPr>
          <p:cNvPr id="1106952" name="Line 8"/>
          <p:cNvSpPr>
            <a:spLocks noChangeShapeType="1"/>
          </p:cNvSpPr>
          <p:nvPr/>
        </p:nvSpPr>
        <p:spPr bwMode="auto">
          <a:xfrm flipV="1">
            <a:off x="4476750" y="5124450"/>
            <a:ext cx="161925" cy="485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06953" name="Line 9"/>
          <p:cNvSpPr>
            <a:spLocks noChangeShapeType="1"/>
          </p:cNvSpPr>
          <p:nvPr/>
        </p:nvSpPr>
        <p:spPr bwMode="auto">
          <a:xfrm flipH="1" flipV="1">
            <a:off x="5597525" y="5124450"/>
            <a:ext cx="161925" cy="485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476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message has up to three parts:</a:t>
            </a:r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Creating Messages </a:t>
            </a:r>
            <a:r>
              <a:rPr lang="en-GB" sz="2800">
                <a:sym typeface="Wingdings" pitchFamily="2" charset="2"/>
              </a:rPr>
              <a:t>(1 of 3)</a:t>
            </a:r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8F3F39F-E208-4E72-A51B-22084B39A8B4}" type="slidenum">
              <a:rPr lang="en-GB"/>
              <a:pPr/>
              <a:t>34</a:t>
            </a:fld>
            <a:endParaRPr lang="en-GB"/>
          </a:p>
        </p:txBody>
      </p:sp>
      <p:sp>
        <p:nvSpPr>
          <p:cNvPr id="1108996" name="Text Box 4"/>
          <p:cNvSpPr txBox="1">
            <a:spLocks noChangeArrowheads="1"/>
          </p:cNvSpPr>
          <p:nvPr/>
        </p:nvSpPr>
        <p:spPr bwMode="auto">
          <a:xfrm>
            <a:off x="422275" y="1789113"/>
            <a:ext cx="1757363" cy="547687"/>
          </a:xfrm>
          <a:prstGeom prst="rect">
            <a:avLst/>
          </a:prstGeom>
          <a:solidFill>
            <a:srgbClr val="6666FF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Header</a:t>
            </a:r>
          </a:p>
          <a:p>
            <a:r>
              <a:rPr lang="en-GB" sz="1200" b="1">
                <a:solidFill>
                  <a:schemeClr val="tx2"/>
                </a:solidFill>
              </a:rPr>
              <a:t>Routing info and ID</a:t>
            </a:r>
          </a:p>
        </p:txBody>
      </p:sp>
      <p:sp>
        <p:nvSpPr>
          <p:cNvPr id="1108997" name="Text Box 5"/>
          <p:cNvSpPr txBox="1">
            <a:spLocks noChangeArrowheads="1"/>
          </p:cNvSpPr>
          <p:nvPr/>
        </p:nvSpPr>
        <p:spPr bwMode="auto">
          <a:xfrm>
            <a:off x="2171700" y="1789113"/>
            <a:ext cx="2576513" cy="5476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Properties </a:t>
            </a:r>
            <a:r>
              <a:rPr lang="en-GB" sz="1200" b="1">
                <a:solidFill>
                  <a:schemeClr val="tx2"/>
                </a:solidFill>
              </a:rPr>
              <a:t>(optional)</a:t>
            </a:r>
          </a:p>
          <a:p>
            <a:r>
              <a:rPr lang="en-GB" sz="1200" b="1">
                <a:solidFill>
                  <a:schemeClr val="tx2"/>
                </a:solidFill>
              </a:rPr>
              <a:t>Additional info, as required</a:t>
            </a:r>
          </a:p>
        </p:txBody>
      </p:sp>
      <p:sp>
        <p:nvSpPr>
          <p:cNvPr id="1108998" name="Text Box 6"/>
          <p:cNvSpPr txBox="1">
            <a:spLocks noChangeArrowheads="1"/>
          </p:cNvSpPr>
          <p:nvPr/>
        </p:nvSpPr>
        <p:spPr bwMode="auto">
          <a:xfrm>
            <a:off x="4414838" y="1789113"/>
            <a:ext cx="4414837" cy="5476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Body </a:t>
            </a:r>
            <a:r>
              <a:rPr lang="en-GB" sz="1200" b="1">
                <a:solidFill>
                  <a:schemeClr val="tx2"/>
                </a:solidFill>
              </a:rPr>
              <a:t>(optional)</a:t>
            </a:r>
          </a:p>
          <a:p>
            <a:r>
              <a:rPr lang="en-GB" sz="1200" b="1">
                <a:solidFill>
                  <a:schemeClr val="tx2"/>
                </a:solidFill>
              </a:rPr>
              <a:t>There are 5 different types of message (see next slide)</a:t>
            </a:r>
          </a:p>
        </p:txBody>
      </p:sp>
      <p:sp>
        <p:nvSpPr>
          <p:cNvPr id="1108999" name="Text Box 7"/>
          <p:cNvSpPr txBox="1">
            <a:spLocks noChangeArrowheads="1"/>
          </p:cNvSpPr>
          <p:nvPr/>
        </p:nvSpPr>
        <p:spPr bwMode="auto">
          <a:xfrm>
            <a:off x="153988" y="2754313"/>
            <a:ext cx="2071687" cy="3524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Message header field</a:t>
            </a:r>
          </a:p>
        </p:txBody>
      </p:sp>
      <p:sp>
        <p:nvSpPr>
          <p:cNvPr id="1109000" name="Text Box 8"/>
          <p:cNvSpPr txBox="1">
            <a:spLocks noChangeArrowheads="1"/>
          </p:cNvSpPr>
          <p:nvPr/>
        </p:nvSpPr>
        <p:spPr bwMode="auto">
          <a:xfrm>
            <a:off x="153988" y="3132138"/>
            <a:ext cx="2071687" cy="3476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JMSDestination</a:t>
            </a:r>
          </a:p>
        </p:txBody>
      </p:sp>
      <p:sp>
        <p:nvSpPr>
          <p:cNvPr id="1109001" name="Text Box 9"/>
          <p:cNvSpPr txBox="1">
            <a:spLocks noChangeArrowheads="1"/>
          </p:cNvSpPr>
          <p:nvPr/>
        </p:nvSpPr>
        <p:spPr bwMode="auto">
          <a:xfrm>
            <a:off x="153988" y="3494088"/>
            <a:ext cx="2071687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JMSDeliveryMode</a:t>
            </a:r>
          </a:p>
        </p:txBody>
      </p:sp>
      <p:sp>
        <p:nvSpPr>
          <p:cNvPr id="1109002" name="Text Box 10"/>
          <p:cNvSpPr txBox="1">
            <a:spLocks noChangeArrowheads="1"/>
          </p:cNvSpPr>
          <p:nvPr/>
        </p:nvSpPr>
        <p:spPr bwMode="auto">
          <a:xfrm>
            <a:off x="153988" y="3865563"/>
            <a:ext cx="2071687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JMSExpiration</a:t>
            </a:r>
          </a:p>
        </p:txBody>
      </p:sp>
      <p:sp>
        <p:nvSpPr>
          <p:cNvPr id="1109003" name="Text Box 11"/>
          <p:cNvSpPr txBox="1">
            <a:spLocks noChangeArrowheads="1"/>
          </p:cNvSpPr>
          <p:nvPr/>
        </p:nvSpPr>
        <p:spPr bwMode="auto">
          <a:xfrm>
            <a:off x="153988" y="4227513"/>
            <a:ext cx="2071687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JMSPriority</a:t>
            </a:r>
          </a:p>
        </p:txBody>
      </p:sp>
      <p:sp>
        <p:nvSpPr>
          <p:cNvPr id="1109004" name="Text Box 12"/>
          <p:cNvSpPr txBox="1">
            <a:spLocks noChangeArrowheads="1"/>
          </p:cNvSpPr>
          <p:nvPr/>
        </p:nvSpPr>
        <p:spPr bwMode="auto">
          <a:xfrm>
            <a:off x="153988" y="4595813"/>
            <a:ext cx="2071687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JMSMessageID</a:t>
            </a:r>
          </a:p>
        </p:txBody>
      </p:sp>
      <p:sp>
        <p:nvSpPr>
          <p:cNvPr id="1109005" name="Text Box 13"/>
          <p:cNvSpPr txBox="1">
            <a:spLocks noChangeArrowheads="1"/>
          </p:cNvSpPr>
          <p:nvPr/>
        </p:nvSpPr>
        <p:spPr bwMode="auto">
          <a:xfrm>
            <a:off x="153988" y="4962525"/>
            <a:ext cx="2071687" cy="347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JMSTimestamp</a:t>
            </a:r>
          </a:p>
        </p:txBody>
      </p:sp>
      <p:sp>
        <p:nvSpPr>
          <p:cNvPr id="1109006" name="Text Box 14"/>
          <p:cNvSpPr txBox="1">
            <a:spLocks noChangeArrowheads="1"/>
          </p:cNvSpPr>
          <p:nvPr/>
        </p:nvSpPr>
        <p:spPr bwMode="auto">
          <a:xfrm>
            <a:off x="153988" y="5334000"/>
            <a:ext cx="2071687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JMSCorrelationID</a:t>
            </a:r>
          </a:p>
        </p:txBody>
      </p:sp>
      <p:sp>
        <p:nvSpPr>
          <p:cNvPr id="1109007" name="Text Box 15"/>
          <p:cNvSpPr txBox="1">
            <a:spLocks noChangeArrowheads="1"/>
          </p:cNvSpPr>
          <p:nvPr/>
        </p:nvSpPr>
        <p:spPr bwMode="auto">
          <a:xfrm>
            <a:off x="153988" y="5695950"/>
            <a:ext cx="2071687" cy="347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JMSReplyTo</a:t>
            </a:r>
          </a:p>
        </p:txBody>
      </p:sp>
      <p:sp>
        <p:nvSpPr>
          <p:cNvPr id="1109008" name="Text Box 16"/>
          <p:cNvSpPr txBox="1">
            <a:spLocks noChangeArrowheads="1"/>
          </p:cNvSpPr>
          <p:nvPr/>
        </p:nvSpPr>
        <p:spPr bwMode="auto">
          <a:xfrm>
            <a:off x="153988" y="6064250"/>
            <a:ext cx="2071687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JMSType</a:t>
            </a:r>
          </a:p>
        </p:txBody>
      </p:sp>
      <p:sp>
        <p:nvSpPr>
          <p:cNvPr id="1109009" name="Text Box 17"/>
          <p:cNvSpPr txBox="1">
            <a:spLocks noChangeArrowheads="1"/>
          </p:cNvSpPr>
          <p:nvPr/>
        </p:nvSpPr>
        <p:spPr bwMode="auto">
          <a:xfrm>
            <a:off x="153988" y="6435725"/>
            <a:ext cx="2071687" cy="347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JMSRedelivered</a:t>
            </a:r>
          </a:p>
        </p:txBody>
      </p:sp>
      <p:sp>
        <p:nvSpPr>
          <p:cNvPr id="1109010" name="Text Box 18"/>
          <p:cNvSpPr txBox="1">
            <a:spLocks noChangeArrowheads="1"/>
          </p:cNvSpPr>
          <p:nvPr/>
        </p:nvSpPr>
        <p:spPr bwMode="auto">
          <a:xfrm>
            <a:off x="2249488" y="2754313"/>
            <a:ext cx="1397000" cy="3524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Java type</a:t>
            </a:r>
          </a:p>
        </p:txBody>
      </p:sp>
      <p:sp>
        <p:nvSpPr>
          <p:cNvPr id="1109011" name="Text Box 19"/>
          <p:cNvSpPr txBox="1">
            <a:spLocks noChangeArrowheads="1"/>
          </p:cNvSpPr>
          <p:nvPr/>
        </p:nvSpPr>
        <p:spPr bwMode="auto">
          <a:xfrm>
            <a:off x="2249488" y="3132138"/>
            <a:ext cx="1397000" cy="3476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Destination</a:t>
            </a:r>
          </a:p>
        </p:txBody>
      </p:sp>
      <p:sp>
        <p:nvSpPr>
          <p:cNvPr id="1109012" name="Text Box 20"/>
          <p:cNvSpPr txBox="1">
            <a:spLocks noChangeArrowheads="1"/>
          </p:cNvSpPr>
          <p:nvPr/>
        </p:nvSpPr>
        <p:spPr bwMode="auto">
          <a:xfrm>
            <a:off x="2249488" y="3494088"/>
            <a:ext cx="1397000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int</a:t>
            </a:r>
          </a:p>
        </p:txBody>
      </p:sp>
      <p:sp>
        <p:nvSpPr>
          <p:cNvPr id="1109013" name="Text Box 21"/>
          <p:cNvSpPr txBox="1">
            <a:spLocks noChangeArrowheads="1"/>
          </p:cNvSpPr>
          <p:nvPr/>
        </p:nvSpPr>
        <p:spPr bwMode="auto">
          <a:xfrm>
            <a:off x="2249488" y="3865563"/>
            <a:ext cx="1397000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long</a:t>
            </a:r>
          </a:p>
        </p:txBody>
      </p:sp>
      <p:sp>
        <p:nvSpPr>
          <p:cNvPr id="1109014" name="Text Box 22"/>
          <p:cNvSpPr txBox="1">
            <a:spLocks noChangeArrowheads="1"/>
          </p:cNvSpPr>
          <p:nvPr/>
        </p:nvSpPr>
        <p:spPr bwMode="auto">
          <a:xfrm>
            <a:off x="2249488" y="4227513"/>
            <a:ext cx="1397000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int</a:t>
            </a:r>
          </a:p>
        </p:txBody>
      </p:sp>
      <p:sp>
        <p:nvSpPr>
          <p:cNvPr id="1109015" name="Text Box 23"/>
          <p:cNvSpPr txBox="1">
            <a:spLocks noChangeArrowheads="1"/>
          </p:cNvSpPr>
          <p:nvPr/>
        </p:nvSpPr>
        <p:spPr bwMode="auto">
          <a:xfrm>
            <a:off x="2249488" y="4595813"/>
            <a:ext cx="1397000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String</a:t>
            </a:r>
          </a:p>
        </p:txBody>
      </p:sp>
      <p:sp>
        <p:nvSpPr>
          <p:cNvPr id="1109016" name="Text Box 24"/>
          <p:cNvSpPr txBox="1">
            <a:spLocks noChangeArrowheads="1"/>
          </p:cNvSpPr>
          <p:nvPr/>
        </p:nvSpPr>
        <p:spPr bwMode="auto">
          <a:xfrm>
            <a:off x="2249488" y="4962525"/>
            <a:ext cx="1397000" cy="347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long</a:t>
            </a:r>
          </a:p>
        </p:txBody>
      </p:sp>
      <p:sp>
        <p:nvSpPr>
          <p:cNvPr id="1109017" name="Text Box 25"/>
          <p:cNvSpPr txBox="1">
            <a:spLocks noChangeArrowheads="1"/>
          </p:cNvSpPr>
          <p:nvPr/>
        </p:nvSpPr>
        <p:spPr bwMode="auto">
          <a:xfrm>
            <a:off x="2249488" y="5334000"/>
            <a:ext cx="1397000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String</a:t>
            </a:r>
          </a:p>
        </p:txBody>
      </p:sp>
      <p:sp>
        <p:nvSpPr>
          <p:cNvPr id="1109018" name="Text Box 26"/>
          <p:cNvSpPr txBox="1">
            <a:spLocks noChangeArrowheads="1"/>
          </p:cNvSpPr>
          <p:nvPr/>
        </p:nvSpPr>
        <p:spPr bwMode="auto">
          <a:xfrm>
            <a:off x="2249488" y="5695950"/>
            <a:ext cx="1397000" cy="347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Destination</a:t>
            </a:r>
          </a:p>
        </p:txBody>
      </p:sp>
      <p:sp>
        <p:nvSpPr>
          <p:cNvPr id="1109019" name="Text Box 27"/>
          <p:cNvSpPr txBox="1">
            <a:spLocks noChangeArrowheads="1"/>
          </p:cNvSpPr>
          <p:nvPr/>
        </p:nvSpPr>
        <p:spPr bwMode="auto">
          <a:xfrm>
            <a:off x="2249488" y="6064250"/>
            <a:ext cx="1397000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String</a:t>
            </a:r>
          </a:p>
        </p:txBody>
      </p:sp>
      <p:sp>
        <p:nvSpPr>
          <p:cNvPr id="1109020" name="Text Box 28"/>
          <p:cNvSpPr txBox="1">
            <a:spLocks noChangeArrowheads="1"/>
          </p:cNvSpPr>
          <p:nvPr/>
        </p:nvSpPr>
        <p:spPr bwMode="auto">
          <a:xfrm>
            <a:off x="2249488" y="6435725"/>
            <a:ext cx="1397000" cy="347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boolean</a:t>
            </a:r>
          </a:p>
        </p:txBody>
      </p:sp>
      <p:sp>
        <p:nvSpPr>
          <p:cNvPr id="1109021" name="Text Box 29"/>
          <p:cNvSpPr txBox="1">
            <a:spLocks noChangeArrowheads="1"/>
          </p:cNvSpPr>
          <p:nvPr/>
        </p:nvSpPr>
        <p:spPr bwMode="auto">
          <a:xfrm>
            <a:off x="3675063" y="2754313"/>
            <a:ext cx="5330825" cy="3524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Description</a:t>
            </a:r>
          </a:p>
        </p:txBody>
      </p:sp>
      <p:sp>
        <p:nvSpPr>
          <p:cNvPr id="1109022" name="Text Box 30"/>
          <p:cNvSpPr txBox="1">
            <a:spLocks noChangeArrowheads="1"/>
          </p:cNvSpPr>
          <p:nvPr/>
        </p:nvSpPr>
        <p:spPr bwMode="auto">
          <a:xfrm>
            <a:off x="3675063" y="3132138"/>
            <a:ext cx="5330825" cy="3476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The destination (queue/topic) where the message is sent</a:t>
            </a:r>
          </a:p>
        </p:txBody>
      </p:sp>
      <p:sp>
        <p:nvSpPr>
          <p:cNvPr id="1109023" name="Text Box 31"/>
          <p:cNvSpPr txBox="1">
            <a:spLocks noChangeArrowheads="1"/>
          </p:cNvSpPr>
          <p:nvPr/>
        </p:nvSpPr>
        <p:spPr bwMode="auto">
          <a:xfrm>
            <a:off x="3675063" y="3494088"/>
            <a:ext cx="5330825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DeliveryMode.PERSISTENT</a:t>
            </a:r>
            <a:r>
              <a:rPr lang="en-GB" sz="1200" b="1">
                <a:solidFill>
                  <a:schemeClr val="tx2"/>
                </a:solidFill>
              </a:rPr>
              <a:t>, </a:t>
            </a:r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DeliveryMode.NON_PERSISTENT</a:t>
            </a:r>
          </a:p>
        </p:txBody>
      </p:sp>
      <p:sp>
        <p:nvSpPr>
          <p:cNvPr id="1109024" name="Text Box 32"/>
          <p:cNvSpPr txBox="1">
            <a:spLocks noChangeArrowheads="1"/>
          </p:cNvSpPr>
          <p:nvPr/>
        </p:nvSpPr>
        <p:spPr bwMode="auto">
          <a:xfrm>
            <a:off x="3675063" y="3865563"/>
            <a:ext cx="5330825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Expiry time of the message</a:t>
            </a:r>
          </a:p>
        </p:txBody>
      </p:sp>
      <p:sp>
        <p:nvSpPr>
          <p:cNvPr id="1109025" name="Text Box 33"/>
          <p:cNvSpPr txBox="1">
            <a:spLocks noChangeArrowheads="1"/>
          </p:cNvSpPr>
          <p:nvPr/>
        </p:nvSpPr>
        <p:spPr bwMode="auto">
          <a:xfrm>
            <a:off x="3675063" y="4227513"/>
            <a:ext cx="5330825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Priority of the message (0-4=normal, 5-9=high)</a:t>
            </a:r>
          </a:p>
        </p:txBody>
      </p:sp>
      <p:sp>
        <p:nvSpPr>
          <p:cNvPr id="1109026" name="Text Box 34"/>
          <p:cNvSpPr txBox="1">
            <a:spLocks noChangeArrowheads="1"/>
          </p:cNvSpPr>
          <p:nvPr/>
        </p:nvSpPr>
        <p:spPr bwMode="auto">
          <a:xfrm>
            <a:off x="3675063" y="4595813"/>
            <a:ext cx="5330825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Unique ID for this message</a:t>
            </a:r>
          </a:p>
        </p:txBody>
      </p:sp>
      <p:sp>
        <p:nvSpPr>
          <p:cNvPr id="1109027" name="Text Box 35"/>
          <p:cNvSpPr txBox="1">
            <a:spLocks noChangeArrowheads="1"/>
          </p:cNvSpPr>
          <p:nvPr/>
        </p:nvSpPr>
        <p:spPr bwMode="auto">
          <a:xfrm>
            <a:off x="3675063" y="4962525"/>
            <a:ext cx="5330825" cy="347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The time at which the message was handed to a provider</a:t>
            </a:r>
          </a:p>
        </p:txBody>
      </p:sp>
      <p:sp>
        <p:nvSpPr>
          <p:cNvPr id="1109028" name="Text Box 36"/>
          <p:cNvSpPr txBox="1">
            <a:spLocks noChangeArrowheads="1"/>
          </p:cNvSpPr>
          <p:nvPr/>
        </p:nvSpPr>
        <p:spPr bwMode="auto">
          <a:xfrm>
            <a:off x="3675063" y="5334000"/>
            <a:ext cx="5330825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Links a reply message to a request message</a:t>
            </a:r>
          </a:p>
        </p:txBody>
      </p:sp>
      <p:sp>
        <p:nvSpPr>
          <p:cNvPr id="1109029" name="Text Box 37"/>
          <p:cNvSpPr txBox="1">
            <a:spLocks noChangeArrowheads="1"/>
          </p:cNvSpPr>
          <p:nvPr/>
        </p:nvSpPr>
        <p:spPr bwMode="auto">
          <a:xfrm>
            <a:off x="3675063" y="5695950"/>
            <a:ext cx="5330825" cy="347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The destination (queue/topic) where a reply should be sent</a:t>
            </a:r>
          </a:p>
        </p:txBody>
      </p:sp>
      <p:sp>
        <p:nvSpPr>
          <p:cNvPr id="1109030" name="Text Box 38"/>
          <p:cNvSpPr txBox="1">
            <a:spLocks noChangeArrowheads="1"/>
          </p:cNvSpPr>
          <p:nvPr/>
        </p:nvSpPr>
        <p:spPr bwMode="auto">
          <a:xfrm>
            <a:off x="3675063" y="6064250"/>
            <a:ext cx="5330825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The name of the message's definition</a:t>
            </a:r>
          </a:p>
        </p:txBody>
      </p:sp>
      <p:sp>
        <p:nvSpPr>
          <p:cNvPr id="1109031" name="Text Box 39"/>
          <p:cNvSpPr txBox="1">
            <a:spLocks noChangeArrowheads="1"/>
          </p:cNvSpPr>
          <p:nvPr/>
        </p:nvSpPr>
        <p:spPr bwMode="auto">
          <a:xfrm>
            <a:off x="3675063" y="6435725"/>
            <a:ext cx="5330825" cy="347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Indicates if this is a re-sent message</a:t>
            </a:r>
          </a:p>
        </p:txBody>
      </p:sp>
    </p:spTree>
    <p:extLst>
      <p:ext uri="{BB962C8B-B14F-4D97-AF65-F5344CB8AC3E}">
        <p14:creationId xmlns:p14="http://schemas.microsoft.com/office/powerpoint/2010/main" val="3434545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There are five different types of message body:</a:t>
            </a:r>
          </a:p>
        </p:txBody>
      </p:sp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Creating Messages </a:t>
            </a:r>
            <a:r>
              <a:rPr lang="en-GB" sz="2800">
                <a:sym typeface="Wingdings" pitchFamily="2" charset="2"/>
              </a:rPr>
              <a:t>(2 of 3)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5323B27-E805-4854-8A6D-D9DA6E6A1856}" type="slidenum">
              <a:rPr lang="en-GB"/>
              <a:pPr/>
              <a:t>35</a:t>
            </a:fld>
            <a:endParaRPr lang="en-GB"/>
          </a:p>
        </p:txBody>
      </p:sp>
      <p:sp>
        <p:nvSpPr>
          <p:cNvPr id="1111044" name="Text Box 4"/>
          <p:cNvSpPr txBox="1">
            <a:spLocks noChangeArrowheads="1"/>
          </p:cNvSpPr>
          <p:nvPr/>
        </p:nvSpPr>
        <p:spPr bwMode="auto">
          <a:xfrm>
            <a:off x="422275" y="1789113"/>
            <a:ext cx="1757363" cy="5476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Header</a:t>
            </a:r>
          </a:p>
          <a:p>
            <a:r>
              <a:rPr lang="en-GB" sz="1200" b="1">
                <a:solidFill>
                  <a:schemeClr val="tx2"/>
                </a:solidFill>
              </a:rPr>
              <a:t>Routing info and ID</a:t>
            </a:r>
          </a:p>
        </p:txBody>
      </p:sp>
      <p:sp>
        <p:nvSpPr>
          <p:cNvPr id="1111045" name="Text Box 5"/>
          <p:cNvSpPr txBox="1">
            <a:spLocks noChangeArrowheads="1"/>
          </p:cNvSpPr>
          <p:nvPr/>
        </p:nvSpPr>
        <p:spPr bwMode="auto">
          <a:xfrm>
            <a:off x="2171700" y="1789113"/>
            <a:ext cx="2576513" cy="5476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Properties </a:t>
            </a:r>
            <a:r>
              <a:rPr lang="en-GB" sz="1200" b="1">
                <a:solidFill>
                  <a:schemeClr val="tx2"/>
                </a:solidFill>
              </a:rPr>
              <a:t>(optional)</a:t>
            </a:r>
          </a:p>
          <a:p>
            <a:r>
              <a:rPr lang="en-GB" sz="1200" b="1">
                <a:solidFill>
                  <a:schemeClr val="tx2"/>
                </a:solidFill>
              </a:rPr>
              <a:t>Additional info, as required</a:t>
            </a:r>
          </a:p>
        </p:txBody>
      </p:sp>
      <p:sp>
        <p:nvSpPr>
          <p:cNvPr id="1111046" name="Text Box 6"/>
          <p:cNvSpPr txBox="1">
            <a:spLocks noChangeArrowheads="1"/>
          </p:cNvSpPr>
          <p:nvPr/>
        </p:nvSpPr>
        <p:spPr bwMode="auto">
          <a:xfrm>
            <a:off x="4414838" y="1789113"/>
            <a:ext cx="4414837" cy="547687"/>
          </a:xfrm>
          <a:prstGeom prst="rect">
            <a:avLst/>
          </a:prstGeom>
          <a:solidFill>
            <a:srgbClr val="6666FF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Body </a:t>
            </a:r>
            <a:r>
              <a:rPr lang="en-GB" sz="1200" b="1">
                <a:solidFill>
                  <a:schemeClr val="tx2"/>
                </a:solidFill>
              </a:rPr>
              <a:t>(optional)</a:t>
            </a:r>
          </a:p>
          <a:p>
            <a:r>
              <a:rPr lang="en-GB" sz="1200" b="1">
                <a:solidFill>
                  <a:schemeClr val="tx2"/>
                </a:solidFill>
              </a:rPr>
              <a:t>There are 5 different types of message (see next slide)</a:t>
            </a:r>
          </a:p>
        </p:txBody>
      </p:sp>
      <p:sp>
        <p:nvSpPr>
          <p:cNvPr id="1111047" name="Text Box 7"/>
          <p:cNvSpPr txBox="1">
            <a:spLocks noChangeArrowheads="1"/>
          </p:cNvSpPr>
          <p:nvPr/>
        </p:nvSpPr>
        <p:spPr bwMode="auto">
          <a:xfrm>
            <a:off x="153988" y="2754313"/>
            <a:ext cx="2071687" cy="3524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Message body field</a:t>
            </a:r>
          </a:p>
        </p:txBody>
      </p:sp>
      <p:sp>
        <p:nvSpPr>
          <p:cNvPr id="1111048" name="Text Box 8"/>
          <p:cNvSpPr txBox="1">
            <a:spLocks noChangeArrowheads="1"/>
          </p:cNvSpPr>
          <p:nvPr/>
        </p:nvSpPr>
        <p:spPr bwMode="auto">
          <a:xfrm>
            <a:off x="153988" y="3132138"/>
            <a:ext cx="2071687" cy="3476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Text</a:t>
            </a:r>
          </a:p>
        </p:txBody>
      </p:sp>
      <p:sp>
        <p:nvSpPr>
          <p:cNvPr id="1111049" name="Text Box 9"/>
          <p:cNvSpPr txBox="1">
            <a:spLocks noChangeArrowheads="1"/>
          </p:cNvSpPr>
          <p:nvPr/>
        </p:nvSpPr>
        <p:spPr bwMode="auto">
          <a:xfrm>
            <a:off x="153988" y="3494088"/>
            <a:ext cx="2071687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Map</a:t>
            </a:r>
          </a:p>
        </p:txBody>
      </p:sp>
      <p:sp>
        <p:nvSpPr>
          <p:cNvPr id="1111050" name="Text Box 10"/>
          <p:cNvSpPr txBox="1">
            <a:spLocks noChangeArrowheads="1"/>
          </p:cNvSpPr>
          <p:nvPr/>
        </p:nvSpPr>
        <p:spPr bwMode="auto">
          <a:xfrm>
            <a:off x="153988" y="3865563"/>
            <a:ext cx="2071687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Bytes</a:t>
            </a:r>
          </a:p>
        </p:txBody>
      </p:sp>
      <p:sp>
        <p:nvSpPr>
          <p:cNvPr id="1111051" name="Text Box 11"/>
          <p:cNvSpPr txBox="1">
            <a:spLocks noChangeArrowheads="1"/>
          </p:cNvSpPr>
          <p:nvPr/>
        </p:nvSpPr>
        <p:spPr bwMode="auto">
          <a:xfrm>
            <a:off x="153988" y="4227513"/>
            <a:ext cx="2071687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Stream</a:t>
            </a:r>
          </a:p>
        </p:txBody>
      </p:sp>
      <p:sp>
        <p:nvSpPr>
          <p:cNvPr id="1111052" name="Text Box 12"/>
          <p:cNvSpPr txBox="1">
            <a:spLocks noChangeArrowheads="1"/>
          </p:cNvSpPr>
          <p:nvPr/>
        </p:nvSpPr>
        <p:spPr bwMode="auto">
          <a:xfrm>
            <a:off x="153988" y="4595813"/>
            <a:ext cx="2071687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Object</a:t>
            </a:r>
          </a:p>
        </p:txBody>
      </p:sp>
      <p:sp>
        <p:nvSpPr>
          <p:cNvPr id="1111053" name="Text Box 13"/>
          <p:cNvSpPr txBox="1">
            <a:spLocks noChangeArrowheads="1"/>
          </p:cNvSpPr>
          <p:nvPr/>
        </p:nvSpPr>
        <p:spPr bwMode="auto">
          <a:xfrm>
            <a:off x="2249488" y="2754313"/>
            <a:ext cx="1397000" cy="3524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Java type</a:t>
            </a:r>
          </a:p>
        </p:txBody>
      </p:sp>
      <p:sp>
        <p:nvSpPr>
          <p:cNvPr id="1111054" name="Text Box 14"/>
          <p:cNvSpPr txBox="1">
            <a:spLocks noChangeArrowheads="1"/>
          </p:cNvSpPr>
          <p:nvPr/>
        </p:nvSpPr>
        <p:spPr bwMode="auto">
          <a:xfrm>
            <a:off x="2249488" y="3132138"/>
            <a:ext cx="1397000" cy="3476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TextMessage</a:t>
            </a:r>
          </a:p>
        </p:txBody>
      </p:sp>
      <p:sp>
        <p:nvSpPr>
          <p:cNvPr id="1111055" name="Text Box 15"/>
          <p:cNvSpPr txBox="1">
            <a:spLocks noChangeArrowheads="1"/>
          </p:cNvSpPr>
          <p:nvPr/>
        </p:nvSpPr>
        <p:spPr bwMode="auto">
          <a:xfrm>
            <a:off x="2249488" y="3494088"/>
            <a:ext cx="1397000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MapMessage</a:t>
            </a:r>
          </a:p>
        </p:txBody>
      </p:sp>
      <p:sp>
        <p:nvSpPr>
          <p:cNvPr id="1111056" name="Text Box 16"/>
          <p:cNvSpPr txBox="1">
            <a:spLocks noChangeArrowheads="1"/>
          </p:cNvSpPr>
          <p:nvPr/>
        </p:nvSpPr>
        <p:spPr bwMode="auto">
          <a:xfrm>
            <a:off x="2249488" y="3865563"/>
            <a:ext cx="1397000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BytesMessage</a:t>
            </a:r>
          </a:p>
        </p:txBody>
      </p:sp>
      <p:sp>
        <p:nvSpPr>
          <p:cNvPr id="1111057" name="Text Box 17"/>
          <p:cNvSpPr txBox="1">
            <a:spLocks noChangeArrowheads="1"/>
          </p:cNvSpPr>
          <p:nvPr/>
        </p:nvSpPr>
        <p:spPr bwMode="auto">
          <a:xfrm>
            <a:off x="2249488" y="4227513"/>
            <a:ext cx="1397000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StreamMessage</a:t>
            </a:r>
          </a:p>
        </p:txBody>
      </p:sp>
      <p:sp>
        <p:nvSpPr>
          <p:cNvPr id="1111058" name="Text Box 18"/>
          <p:cNvSpPr txBox="1">
            <a:spLocks noChangeArrowheads="1"/>
          </p:cNvSpPr>
          <p:nvPr/>
        </p:nvSpPr>
        <p:spPr bwMode="auto">
          <a:xfrm>
            <a:off x="2249488" y="4595813"/>
            <a:ext cx="1397000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  <a:latin typeface="Lucida Console" pitchFamily="49" charset="0"/>
              </a:rPr>
              <a:t>ObjectMessage</a:t>
            </a:r>
          </a:p>
        </p:txBody>
      </p:sp>
      <p:sp>
        <p:nvSpPr>
          <p:cNvPr id="1111059" name="Text Box 19"/>
          <p:cNvSpPr txBox="1">
            <a:spLocks noChangeArrowheads="1"/>
          </p:cNvSpPr>
          <p:nvPr/>
        </p:nvSpPr>
        <p:spPr bwMode="auto">
          <a:xfrm>
            <a:off x="3675063" y="2754313"/>
            <a:ext cx="5330825" cy="3524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Description</a:t>
            </a:r>
          </a:p>
        </p:txBody>
      </p:sp>
      <p:sp>
        <p:nvSpPr>
          <p:cNvPr id="1111060" name="Text Box 20"/>
          <p:cNvSpPr txBox="1">
            <a:spLocks noChangeArrowheads="1"/>
          </p:cNvSpPr>
          <p:nvPr/>
        </p:nvSpPr>
        <p:spPr bwMode="auto">
          <a:xfrm>
            <a:off x="3675063" y="3132138"/>
            <a:ext cx="5330825" cy="3476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A String (e.g. XML)</a:t>
            </a:r>
          </a:p>
        </p:txBody>
      </p:sp>
      <p:sp>
        <p:nvSpPr>
          <p:cNvPr id="1111061" name="Text Box 21"/>
          <p:cNvSpPr txBox="1">
            <a:spLocks noChangeArrowheads="1"/>
          </p:cNvSpPr>
          <p:nvPr/>
        </p:nvSpPr>
        <p:spPr bwMode="auto">
          <a:xfrm>
            <a:off x="3675063" y="3494088"/>
            <a:ext cx="5330825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Name/value pairs (names are Strings, values are primitives)</a:t>
            </a:r>
          </a:p>
        </p:txBody>
      </p:sp>
      <p:sp>
        <p:nvSpPr>
          <p:cNvPr id="1111062" name="Text Box 22"/>
          <p:cNvSpPr txBox="1">
            <a:spLocks noChangeArrowheads="1"/>
          </p:cNvSpPr>
          <p:nvPr/>
        </p:nvSpPr>
        <p:spPr bwMode="auto">
          <a:xfrm>
            <a:off x="3675063" y="3865563"/>
            <a:ext cx="5330825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A stream of raw bytes (useful for matching existing formats)</a:t>
            </a:r>
          </a:p>
        </p:txBody>
      </p:sp>
      <p:sp>
        <p:nvSpPr>
          <p:cNvPr id="1111063" name="Text Box 23"/>
          <p:cNvSpPr txBox="1">
            <a:spLocks noChangeArrowheads="1"/>
          </p:cNvSpPr>
          <p:nvPr/>
        </p:nvSpPr>
        <p:spPr bwMode="auto">
          <a:xfrm>
            <a:off x="3675063" y="4227513"/>
            <a:ext cx="5330825" cy="347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A stream of Java primitives, filled and read sequentially</a:t>
            </a:r>
          </a:p>
        </p:txBody>
      </p:sp>
      <p:sp>
        <p:nvSpPr>
          <p:cNvPr id="1111064" name="Text Box 24"/>
          <p:cNvSpPr txBox="1">
            <a:spLocks noChangeArrowheads="1"/>
          </p:cNvSpPr>
          <p:nvPr/>
        </p:nvSpPr>
        <p:spPr bwMode="auto">
          <a:xfrm>
            <a:off x="3675063" y="4595813"/>
            <a:ext cx="5330825" cy="3460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200" b="1">
                <a:solidFill>
                  <a:schemeClr val="tx2"/>
                </a:solidFill>
              </a:rPr>
              <a:t>A serialized Java object</a:t>
            </a:r>
          </a:p>
        </p:txBody>
      </p:sp>
    </p:spTree>
    <p:extLst>
      <p:ext uri="{BB962C8B-B14F-4D97-AF65-F5344CB8AC3E}">
        <p14:creationId xmlns:p14="http://schemas.microsoft.com/office/powerpoint/2010/main" val="1890970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Use the session object to create the appropriate kind of message</a:t>
            </a:r>
          </a:p>
          <a:p>
            <a:r>
              <a:rPr lang="en-GB"/>
              <a:t>The following examples show how to create a text message</a:t>
            </a:r>
          </a:p>
        </p:txBody>
      </p:sp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Creating Messages </a:t>
            </a:r>
            <a:r>
              <a:rPr lang="en-GB" sz="2800">
                <a:sym typeface="Wingdings" pitchFamily="2" charset="2"/>
              </a:rPr>
              <a:t>(3 of 3)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571F3C9-ADEE-454F-9789-716D027D5C3E}" type="slidenum">
              <a:rPr lang="en-GB"/>
              <a:pPr/>
              <a:t>36</a:t>
            </a:fld>
            <a:endParaRPr lang="en-GB"/>
          </a:p>
        </p:txBody>
      </p:sp>
      <p:sp>
        <p:nvSpPr>
          <p:cNvPr id="1113092" name="Rectangle 4"/>
          <p:cNvSpPr>
            <a:spLocks noChangeArrowheads="1"/>
          </p:cNvSpPr>
          <p:nvPr/>
        </p:nvSpPr>
        <p:spPr bwMode="auto">
          <a:xfrm>
            <a:off x="403225" y="2889250"/>
            <a:ext cx="8432800" cy="525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TextMessage aMessage = queueSession.createTextMessage();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aMessage.setText("&lt;MyMessage&gt;Hello&lt;/MyMessage&gt;");</a:t>
            </a:r>
          </a:p>
        </p:txBody>
      </p:sp>
      <p:sp>
        <p:nvSpPr>
          <p:cNvPr id="1113093" name="Rectangle 5"/>
          <p:cNvSpPr>
            <a:spLocks noChangeArrowheads="1"/>
          </p:cNvSpPr>
          <p:nvPr/>
        </p:nvSpPr>
        <p:spPr bwMode="auto">
          <a:xfrm>
            <a:off x="403225" y="3562350"/>
            <a:ext cx="8432800" cy="525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TextMessage aMessage = topicSession.createTextMessage();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aMessage.setText("&lt;MyMessage&gt;Hello&lt;/MyMessage&gt;");</a:t>
            </a:r>
          </a:p>
        </p:txBody>
      </p:sp>
    </p:spTree>
    <p:extLst>
      <p:ext uri="{BB962C8B-B14F-4D97-AF65-F5344CB8AC3E}">
        <p14:creationId xmlns:p14="http://schemas.microsoft.com/office/powerpoint/2010/main" val="3034194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send a message to a queue: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To publish a message to a topic: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Note: you can delay specifying the queue/topic until you are ready to send/publish the message. For example:</a:t>
            </a:r>
          </a:p>
        </p:txBody>
      </p:sp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Sending Messages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F117653-2318-4F58-B17B-04E75FAF4D2B}" type="slidenum">
              <a:rPr lang="en-GB"/>
              <a:pPr/>
              <a:t>37</a:t>
            </a:fld>
            <a:endParaRPr lang="en-GB"/>
          </a:p>
        </p:txBody>
      </p:sp>
      <p:sp>
        <p:nvSpPr>
          <p:cNvPr id="1115140" name="Rectangle 4"/>
          <p:cNvSpPr>
            <a:spLocks noChangeArrowheads="1"/>
          </p:cNvSpPr>
          <p:nvPr/>
        </p:nvSpPr>
        <p:spPr bwMode="auto">
          <a:xfrm>
            <a:off x="403225" y="1631950"/>
            <a:ext cx="8432800" cy="1249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// Create a message sender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QueueSender queueSender = queueSession.createSender(myQueue);</a:t>
            </a:r>
          </a:p>
          <a:p>
            <a:pPr defTabSz="739775"/>
            <a:endParaRPr lang="en-GB" sz="1400">
              <a:latin typeface="Lucida Console" pitchFamily="49" charset="0"/>
            </a:endParaRPr>
          </a:p>
          <a:p>
            <a:pPr defTabSz="739775"/>
            <a:r>
              <a:rPr lang="en-GB" sz="1400">
                <a:latin typeface="Lucida Console" pitchFamily="49" charset="0"/>
              </a:rPr>
              <a:t>// Send a message to the queue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queueSender.send(aMessage);</a:t>
            </a:r>
          </a:p>
        </p:txBody>
      </p:sp>
      <p:sp>
        <p:nvSpPr>
          <p:cNvPr id="1115141" name="Rectangle 5"/>
          <p:cNvSpPr>
            <a:spLocks noChangeArrowheads="1"/>
          </p:cNvSpPr>
          <p:nvPr/>
        </p:nvSpPr>
        <p:spPr bwMode="auto">
          <a:xfrm>
            <a:off x="403225" y="3686175"/>
            <a:ext cx="8432800" cy="1249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// Create a message publisher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TopicPublisher topicPublisher = topicSession.createPublisher(myTopic);</a:t>
            </a:r>
          </a:p>
          <a:p>
            <a:pPr defTabSz="739775"/>
            <a:endParaRPr lang="en-GB" sz="1400">
              <a:latin typeface="Lucida Console" pitchFamily="49" charset="0"/>
            </a:endParaRPr>
          </a:p>
          <a:p>
            <a:pPr defTabSz="739775"/>
            <a:r>
              <a:rPr lang="en-GB" sz="1400">
                <a:latin typeface="Lucida Console" pitchFamily="49" charset="0"/>
              </a:rPr>
              <a:t>// Publish a message to the topic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topicPublisher.publish(aMessage);</a:t>
            </a:r>
          </a:p>
        </p:txBody>
      </p:sp>
      <p:sp>
        <p:nvSpPr>
          <p:cNvPr id="1115142" name="Rectangle 6"/>
          <p:cNvSpPr>
            <a:spLocks noChangeArrowheads="1"/>
          </p:cNvSpPr>
          <p:nvPr/>
        </p:nvSpPr>
        <p:spPr bwMode="auto">
          <a:xfrm>
            <a:off x="403225" y="6064250"/>
            <a:ext cx="8432800" cy="487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QueueSender queueSender = queueSession.createSender(null);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queueSender.send(myQueue, aMessage);       // Ditto for topics…</a:t>
            </a:r>
          </a:p>
        </p:txBody>
      </p:sp>
    </p:spTree>
    <p:extLst>
      <p:ext uri="{BB962C8B-B14F-4D97-AF65-F5344CB8AC3E}">
        <p14:creationId xmlns:p14="http://schemas.microsoft.com/office/powerpoint/2010/main" val="1906424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consume a message </a:t>
            </a:r>
            <a:r>
              <a:rPr lang="en-GB" u="sng"/>
              <a:t>synchronously</a:t>
            </a:r>
            <a:r>
              <a:rPr lang="en-GB"/>
              <a:t> from a queue: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To consume a message synchronously from a topic:</a:t>
            </a:r>
          </a:p>
        </p:txBody>
      </p:sp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Consuming Messages </a:t>
            </a:r>
            <a:r>
              <a:rPr lang="en-GB" sz="2800">
                <a:sym typeface="Wingdings" pitchFamily="2" charset="2"/>
              </a:rPr>
              <a:t>(1 of 2)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69B86B3-45F8-4781-8E5E-9283950F2378}" type="slidenum">
              <a:rPr lang="en-GB"/>
              <a:pPr/>
              <a:t>38</a:t>
            </a:fld>
            <a:endParaRPr lang="en-GB"/>
          </a:p>
        </p:txBody>
      </p:sp>
      <p:sp>
        <p:nvSpPr>
          <p:cNvPr id="1117188" name="Rectangle 4"/>
          <p:cNvSpPr>
            <a:spLocks noChangeArrowheads="1"/>
          </p:cNvSpPr>
          <p:nvPr/>
        </p:nvSpPr>
        <p:spPr bwMode="auto">
          <a:xfrm>
            <a:off x="403225" y="1631950"/>
            <a:ext cx="8432800" cy="18018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// Create a message receiver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QueueReceiver queueReceiver = queueSession.createReceiver(myQueue);</a:t>
            </a:r>
          </a:p>
          <a:p>
            <a:pPr defTabSz="739775"/>
            <a:endParaRPr lang="en-GB" sz="1400">
              <a:latin typeface="Lucida Console" pitchFamily="49" charset="0"/>
            </a:endParaRPr>
          </a:p>
          <a:p>
            <a:pPr defTabSz="739775"/>
            <a:r>
              <a:rPr lang="en-GB" sz="1400">
                <a:latin typeface="Lucida Console" pitchFamily="49" charset="0"/>
              </a:rPr>
              <a:t>// Start the connection to the queue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queueConnection.start();</a:t>
            </a:r>
          </a:p>
          <a:p>
            <a:pPr defTabSz="739775"/>
            <a:endParaRPr lang="en-GB" sz="1400">
              <a:latin typeface="Lucida Console" pitchFamily="49" charset="0"/>
            </a:endParaRPr>
          </a:p>
          <a:p>
            <a:pPr defTabSz="739775"/>
            <a:r>
              <a:rPr lang="en-GB" sz="1400">
                <a:latin typeface="Lucida Console" pitchFamily="49" charset="0"/>
              </a:rPr>
              <a:t>// Consume the next message from the queue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Message msg = queueReceiver.receive();</a:t>
            </a:r>
          </a:p>
        </p:txBody>
      </p:sp>
      <p:sp>
        <p:nvSpPr>
          <p:cNvPr id="1117189" name="Rectangle 5"/>
          <p:cNvSpPr>
            <a:spLocks noChangeArrowheads="1"/>
          </p:cNvSpPr>
          <p:nvPr/>
        </p:nvSpPr>
        <p:spPr bwMode="auto">
          <a:xfrm>
            <a:off x="403225" y="4705350"/>
            <a:ext cx="8432800" cy="18018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// Create a message subscriber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TopicSubscriber topicSubscriber = topicSession.createSubscriber(myTopic);</a:t>
            </a:r>
          </a:p>
          <a:p>
            <a:pPr defTabSz="739775"/>
            <a:endParaRPr lang="en-GB" sz="1400">
              <a:latin typeface="Lucida Console" pitchFamily="49" charset="0"/>
            </a:endParaRPr>
          </a:p>
          <a:p>
            <a:pPr defTabSz="739775"/>
            <a:r>
              <a:rPr lang="en-GB" sz="1400">
                <a:latin typeface="Lucida Console" pitchFamily="49" charset="0"/>
              </a:rPr>
              <a:t>// Start the connection to the topic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topicConnection.start();</a:t>
            </a:r>
          </a:p>
          <a:p>
            <a:pPr defTabSz="739775"/>
            <a:endParaRPr lang="en-GB" sz="1400">
              <a:latin typeface="Lucida Console" pitchFamily="49" charset="0"/>
            </a:endParaRPr>
          </a:p>
          <a:p>
            <a:pPr defTabSz="739775"/>
            <a:r>
              <a:rPr lang="en-GB" sz="1400">
                <a:latin typeface="Lucida Console" pitchFamily="49" charset="0"/>
              </a:rPr>
              <a:t>// Consume the next message from the topic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Message msg = topicSubscriber.receive();</a:t>
            </a:r>
          </a:p>
        </p:txBody>
      </p:sp>
      <p:sp>
        <p:nvSpPr>
          <p:cNvPr id="1117190" name="Line 6"/>
          <p:cNvSpPr>
            <a:spLocks noChangeShapeType="1"/>
          </p:cNvSpPr>
          <p:nvPr/>
        </p:nvSpPr>
        <p:spPr bwMode="auto">
          <a:xfrm flipH="1" flipV="1">
            <a:off x="4587875" y="3286125"/>
            <a:ext cx="1543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17191" name="Text Box 7"/>
          <p:cNvSpPr txBox="1">
            <a:spLocks noChangeArrowheads="1"/>
          </p:cNvSpPr>
          <p:nvPr/>
        </p:nvSpPr>
        <p:spPr bwMode="auto">
          <a:xfrm>
            <a:off x="5924550" y="2927350"/>
            <a:ext cx="2728913" cy="865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sz="1200"/>
              <a:t>Alternatively, you can call:</a:t>
            </a:r>
          </a:p>
          <a:p>
            <a:r>
              <a:rPr lang="en-GB" sz="1200">
                <a:latin typeface="Lucida Console" pitchFamily="49" charset="0"/>
              </a:rPr>
              <a:t>  receive(timeoutMillisecs)</a:t>
            </a:r>
            <a:r>
              <a:rPr lang="en-GB" sz="1200"/>
              <a:t>,</a:t>
            </a:r>
          </a:p>
          <a:p>
            <a:r>
              <a:rPr lang="en-GB" sz="1200"/>
              <a:t>or:</a:t>
            </a:r>
          </a:p>
          <a:p>
            <a:r>
              <a:rPr lang="en-GB" sz="1400">
                <a:latin typeface="Lucida Console" pitchFamily="49" charset="0"/>
              </a:rPr>
              <a:t>  </a:t>
            </a:r>
            <a:r>
              <a:rPr lang="en-GB" sz="1200">
                <a:latin typeface="Lucida Console" pitchFamily="49" charset="0"/>
              </a:rPr>
              <a:t>receiveNoWait()</a:t>
            </a:r>
          </a:p>
        </p:txBody>
      </p:sp>
      <p:sp>
        <p:nvSpPr>
          <p:cNvPr id="1117192" name="Freeform 8"/>
          <p:cNvSpPr>
            <a:spLocks/>
          </p:cNvSpPr>
          <p:nvPr/>
        </p:nvSpPr>
        <p:spPr bwMode="auto">
          <a:xfrm>
            <a:off x="4810125" y="3790950"/>
            <a:ext cx="4178300" cy="2570163"/>
          </a:xfrm>
          <a:custGeom>
            <a:avLst/>
            <a:gdLst/>
            <a:ahLst/>
            <a:cxnLst>
              <a:cxn ang="0">
                <a:pos x="2364" y="0"/>
              </a:cxn>
              <a:cxn ang="0">
                <a:pos x="2238" y="1350"/>
              </a:cxn>
              <a:cxn ang="0">
                <a:pos x="0" y="1614"/>
              </a:cxn>
            </a:cxnLst>
            <a:rect l="0" t="0" r="r" b="b"/>
            <a:pathLst>
              <a:path w="2632" h="1619">
                <a:moveTo>
                  <a:pt x="2364" y="0"/>
                </a:moveTo>
                <a:cubicBezTo>
                  <a:pt x="2498" y="540"/>
                  <a:pt x="2632" y="1081"/>
                  <a:pt x="2238" y="1350"/>
                </a:cubicBezTo>
                <a:cubicBezTo>
                  <a:pt x="1844" y="1619"/>
                  <a:pt x="357" y="1577"/>
                  <a:pt x="0" y="1614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93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consume messages </a:t>
            </a:r>
            <a:r>
              <a:rPr lang="en-GB" u="sng"/>
              <a:t>asynchronously</a:t>
            </a:r>
            <a:r>
              <a:rPr lang="en-GB"/>
              <a:t>, you must define a class that implements the </a:t>
            </a:r>
            <a:r>
              <a:rPr lang="en-GB">
                <a:latin typeface="Lucida Console" pitchFamily="49" charset="0"/>
              </a:rPr>
              <a:t>MessageListener</a:t>
            </a:r>
            <a:r>
              <a:rPr lang="en-GB"/>
              <a:t> interface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Use the message listener as follows (this example consumes messages asynchronously from a queue):</a:t>
            </a:r>
          </a:p>
        </p:txBody>
      </p:sp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Consuming Messages </a:t>
            </a:r>
            <a:r>
              <a:rPr lang="en-GB" sz="2800">
                <a:sym typeface="Wingdings" pitchFamily="2" charset="2"/>
              </a:rPr>
              <a:t>(2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400D8E8-5018-4C83-BE08-14B60BD75FF2}" type="slidenum">
              <a:rPr lang="en-GB"/>
              <a:pPr/>
              <a:t>39</a:t>
            </a:fld>
            <a:endParaRPr lang="en-GB"/>
          </a:p>
        </p:txBody>
      </p:sp>
      <p:sp>
        <p:nvSpPr>
          <p:cNvPr id="1119236" name="Rectangle 4"/>
          <p:cNvSpPr>
            <a:spLocks noChangeArrowheads="1"/>
          </p:cNvSpPr>
          <p:nvPr/>
        </p:nvSpPr>
        <p:spPr bwMode="auto">
          <a:xfrm>
            <a:off x="403225" y="2046288"/>
            <a:ext cx="8432800" cy="16303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public class MyMessageListener implements MessageListener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{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  public void onMessage(Message msg)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  {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    // Write code here, to process the received message…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  }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}</a:t>
            </a:r>
          </a:p>
        </p:txBody>
      </p:sp>
      <p:sp>
        <p:nvSpPr>
          <p:cNvPr id="1119237" name="Rectangle 5"/>
          <p:cNvSpPr>
            <a:spLocks noChangeArrowheads="1"/>
          </p:cNvSpPr>
          <p:nvPr/>
        </p:nvSpPr>
        <p:spPr bwMode="auto">
          <a:xfrm>
            <a:off x="403225" y="4933950"/>
            <a:ext cx="8432800" cy="1820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400">
                <a:latin typeface="Lucida Console" pitchFamily="49" charset="0"/>
              </a:rPr>
              <a:t>// Create a message receiver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QueueReceiver queueReceiver = queueSession.createReceiver(myQueue);</a:t>
            </a:r>
          </a:p>
          <a:p>
            <a:pPr defTabSz="739775"/>
            <a:endParaRPr lang="en-GB" sz="1400">
              <a:latin typeface="Lucida Console" pitchFamily="49" charset="0"/>
            </a:endParaRPr>
          </a:p>
          <a:p>
            <a:pPr defTabSz="739775"/>
            <a:r>
              <a:rPr lang="en-GB" sz="1400">
                <a:latin typeface="Lucida Console" pitchFamily="49" charset="0"/>
              </a:rPr>
              <a:t>// Create a listener object, and register it with the message receiver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queueReceiver.setMessageListener( new MyMessageListener() );</a:t>
            </a:r>
          </a:p>
          <a:p>
            <a:pPr defTabSz="739775"/>
            <a:endParaRPr lang="en-GB" sz="1400">
              <a:latin typeface="Lucida Console" pitchFamily="49" charset="0"/>
            </a:endParaRPr>
          </a:p>
          <a:p>
            <a:pPr defTabSz="739775"/>
            <a:r>
              <a:rPr lang="en-GB" sz="1400">
                <a:latin typeface="Lucida Console" pitchFamily="49" charset="0"/>
              </a:rPr>
              <a:t>// Start the connection, to begin message delivery</a:t>
            </a:r>
          </a:p>
          <a:p>
            <a:pPr defTabSz="739775"/>
            <a:r>
              <a:rPr lang="en-GB" sz="1400">
                <a:latin typeface="Lucida Console" pitchFamily="49" charset="0"/>
              </a:rPr>
              <a:t>queueConnection.start();                                 // Ditto for topics…</a:t>
            </a:r>
          </a:p>
        </p:txBody>
      </p:sp>
    </p:spTree>
    <p:extLst>
      <p:ext uri="{BB962C8B-B14F-4D97-AF65-F5344CB8AC3E}">
        <p14:creationId xmlns:p14="http://schemas.microsoft.com/office/powerpoint/2010/main" val="164054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Messaging is a peer-to-peer communication mechanism</a:t>
            </a:r>
          </a:p>
          <a:p>
            <a:pPr lvl="1">
              <a:lnSpc>
                <a:spcPct val="90000"/>
              </a:lnSpc>
            </a:pPr>
            <a:r>
              <a:rPr lang="en-GB"/>
              <a:t>Clients connect to a messaging agent (such as Rabbit or ActiveMQ)</a:t>
            </a:r>
          </a:p>
          <a:p>
            <a:pPr lvl="1">
              <a:lnSpc>
                <a:spcPct val="90000"/>
              </a:lnSpc>
            </a:pPr>
            <a:r>
              <a:rPr lang="en-GB"/>
              <a:t>A client can send and receive messages from any other client</a:t>
            </a:r>
          </a:p>
          <a:p>
            <a:pPr lvl="1"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The main benefit of messaging systems is loose coupling</a:t>
            </a:r>
          </a:p>
          <a:p>
            <a:pPr lvl="1">
              <a:lnSpc>
                <a:spcPct val="90000"/>
              </a:lnSpc>
            </a:pPr>
            <a:r>
              <a:rPr lang="en-GB"/>
              <a:t>The sender and receiver do not need to be running simultaneously</a:t>
            </a:r>
          </a:p>
          <a:p>
            <a:pPr lvl="1">
              <a:lnSpc>
                <a:spcPct val="90000"/>
              </a:lnSpc>
            </a:pPr>
            <a:r>
              <a:rPr lang="en-GB"/>
              <a:t>The sender and receiver don’t need to know anything each other; only the message format is important</a:t>
            </a:r>
          </a:p>
          <a:p>
            <a:pPr lvl="1">
              <a:lnSpc>
                <a:spcPct val="90000"/>
              </a:lnSpc>
            </a:pPr>
            <a:r>
              <a:rPr lang="en-GB"/>
              <a:t>The sender doesn’t need to wait for a response from the receiver</a:t>
            </a:r>
          </a:p>
          <a:p>
            <a:pPr lvl="1">
              <a:lnSpc>
                <a:spcPct val="90000"/>
              </a:lnSpc>
            </a:pPr>
            <a:r>
              <a:rPr lang="en-GB"/>
              <a:t>Reliable delivery; messages are guaranteed to be delivered once</a:t>
            </a:r>
          </a:p>
          <a:p>
            <a:pPr lvl="1"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Messaging is quite different from RPC-based mechanisms</a:t>
            </a:r>
          </a:p>
          <a:p>
            <a:pPr lvl="1">
              <a:lnSpc>
                <a:spcPct val="90000"/>
              </a:lnSpc>
            </a:pPr>
            <a:r>
              <a:rPr lang="en-GB"/>
              <a:t>Messaging=low coupling</a:t>
            </a:r>
          </a:p>
          <a:p>
            <a:pPr lvl="1">
              <a:lnSpc>
                <a:spcPct val="90000"/>
              </a:lnSpc>
            </a:pPr>
            <a:r>
              <a:rPr lang="en-GB"/>
              <a:t>RPC=high coupling</a:t>
            </a:r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Introduction to Messaging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2A5DF5F-DEF2-47FE-86BE-028A2139F83A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2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JMS is a Java API for creating, sending, receiving, and reading messages</a:t>
            </a:r>
          </a:p>
          <a:p>
            <a:pPr lvl="1"/>
            <a:r>
              <a:rPr lang="en-GB"/>
              <a:t>Defines a common set of interfaces that allow Java apps to communicate with other messaging clients using an underlying messaging system</a:t>
            </a:r>
          </a:p>
          <a:p>
            <a:pPr lvl="1"/>
            <a:endParaRPr lang="en-GB"/>
          </a:p>
          <a:p>
            <a:r>
              <a:rPr lang="en-GB"/>
              <a:t>JMS is an integral part of the Java EE platform</a:t>
            </a:r>
          </a:p>
          <a:p>
            <a:pPr lvl="1"/>
            <a:r>
              <a:rPr lang="en-GB"/>
              <a:t>Client applications, EJBs, and Web components can send or receive JMS messages</a:t>
            </a:r>
          </a:p>
          <a:p>
            <a:pPr lvl="1"/>
            <a:r>
              <a:rPr lang="en-GB"/>
              <a:t>Messages can be included as part of distributed transactions</a:t>
            </a:r>
          </a:p>
          <a:p>
            <a:pPr lvl="1"/>
            <a:endParaRPr lang="en-GB"/>
          </a:p>
          <a:p>
            <a:r>
              <a:rPr lang="en-GB"/>
              <a:t>Spring provides a higher-level API to encapsulate JMS</a:t>
            </a:r>
          </a:p>
          <a:p>
            <a:pPr lvl="1"/>
            <a:r>
              <a:rPr lang="en-GB"/>
              <a:t>E.g. via the </a:t>
            </a:r>
            <a:r>
              <a:rPr lang="en-GB">
                <a:latin typeface="Lucida Console" panose="020B0609040504020204" pitchFamily="49" charset="0"/>
              </a:rPr>
              <a:t>JmsTemplate</a:t>
            </a:r>
            <a:r>
              <a:rPr lang="en-GB"/>
              <a:t> class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What is JMS?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28D8910-633E-4B7B-87E9-C61287BA3A29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1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JMS application is composed of:</a:t>
            </a:r>
          </a:p>
          <a:p>
            <a:pPr lvl="1"/>
            <a:r>
              <a:rPr lang="en-GB"/>
              <a:t>A JMS provider</a:t>
            </a:r>
          </a:p>
          <a:p>
            <a:pPr lvl="2"/>
            <a:r>
              <a:rPr lang="en-GB"/>
              <a:t>A messaging system that implements the JMS interfaces</a:t>
            </a:r>
          </a:p>
          <a:p>
            <a:pPr lvl="2"/>
            <a:r>
              <a:rPr lang="en-GB"/>
              <a:t>All Java EE platforms include a JMS provider</a:t>
            </a:r>
          </a:p>
          <a:p>
            <a:pPr lvl="1"/>
            <a:r>
              <a:rPr lang="en-GB"/>
              <a:t>JMS clients</a:t>
            </a:r>
          </a:p>
          <a:p>
            <a:pPr lvl="2"/>
            <a:r>
              <a:rPr lang="en-GB"/>
              <a:t>Java apps/components that send or receive messages</a:t>
            </a:r>
          </a:p>
          <a:p>
            <a:pPr lvl="1"/>
            <a:r>
              <a:rPr lang="en-GB"/>
              <a:t>Messages</a:t>
            </a:r>
          </a:p>
          <a:p>
            <a:pPr lvl="2"/>
            <a:r>
              <a:rPr lang="en-GB"/>
              <a:t>Objects that communicate information between clients</a:t>
            </a:r>
          </a:p>
          <a:p>
            <a:pPr lvl="1"/>
            <a:r>
              <a:rPr lang="en-GB"/>
              <a:t>Native clients</a:t>
            </a:r>
          </a:p>
          <a:p>
            <a:pPr lvl="2"/>
            <a:r>
              <a:rPr lang="en-GB"/>
              <a:t>Applications that use the native messaging API (e.g. WebSphere MQ)</a:t>
            </a:r>
          </a:p>
        </p:txBody>
      </p:sp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JMS Architecture</a:t>
            </a:r>
          </a:p>
        </p:txBody>
      </p:sp>
      <p:sp>
        <p:nvSpPr>
          <p:cNvPr id="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334006E-3E37-4365-A412-4ACF5A60F49E}" type="slidenum">
              <a:rPr lang="en-GB"/>
              <a:pPr/>
              <a:t>6</a:t>
            </a:fld>
            <a:endParaRPr lang="en-GB"/>
          </a:p>
        </p:txBody>
      </p:sp>
      <p:sp>
        <p:nvSpPr>
          <p:cNvPr id="1078276" name="Oval 4"/>
          <p:cNvSpPr>
            <a:spLocks noChangeArrowheads="1"/>
          </p:cNvSpPr>
          <p:nvPr/>
        </p:nvSpPr>
        <p:spPr bwMode="auto">
          <a:xfrm>
            <a:off x="2287588" y="5065713"/>
            <a:ext cx="1335087" cy="619125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78277" name="Oval 5"/>
          <p:cNvSpPr>
            <a:spLocks noChangeArrowheads="1"/>
          </p:cNvSpPr>
          <p:nvPr/>
        </p:nvSpPr>
        <p:spPr bwMode="auto">
          <a:xfrm>
            <a:off x="2527300" y="5283200"/>
            <a:ext cx="1335088" cy="777875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78278" name="Oval 6"/>
          <p:cNvSpPr>
            <a:spLocks noChangeArrowheads="1"/>
          </p:cNvSpPr>
          <p:nvPr/>
        </p:nvSpPr>
        <p:spPr bwMode="auto">
          <a:xfrm>
            <a:off x="2374900" y="5160963"/>
            <a:ext cx="1263650" cy="531812"/>
          </a:xfrm>
          <a:prstGeom prst="ellipse">
            <a:avLst/>
          </a:prstGeom>
          <a:solidFill>
            <a:srgbClr val="CCFFCC"/>
          </a:solidFill>
          <a:ln w="28575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078279" name="Group 7"/>
          <p:cNvGrpSpPr>
            <a:grpSpLocks/>
          </p:cNvGrpSpPr>
          <p:nvPr/>
        </p:nvGrpSpPr>
        <p:grpSpPr bwMode="auto">
          <a:xfrm>
            <a:off x="3265488" y="4957763"/>
            <a:ext cx="1782762" cy="1008062"/>
            <a:chOff x="2192" y="3088"/>
            <a:chExt cx="1185" cy="670"/>
          </a:xfrm>
        </p:grpSpPr>
        <p:sp>
          <p:nvSpPr>
            <p:cNvPr id="1078280" name="Oval 8"/>
            <p:cNvSpPr>
              <a:spLocks noChangeArrowheads="1"/>
            </p:cNvSpPr>
            <p:nvPr/>
          </p:nvSpPr>
          <p:spPr bwMode="auto">
            <a:xfrm>
              <a:off x="2192" y="3186"/>
              <a:ext cx="401" cy="215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8281" name="Oval 9"/>
            <p:cNvSpPr>
              <a:spLocks noChangeArrowheads="1"/>
            </p:cNvSpPr>
            <p:nvPr/>
          </p:nvSpPr>
          <p:spPr bwMode="auto">
            <a:xfrm>
              <a:off x="2263" y="3347"/>
              <a:ext cx="556" cy="33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8282" name="Oval 10"/>
            <p:cNvSpPr>
              <a:spLocks noChangeArrowheads="1"/>
            </p:cNvSpPr>
            <p:nvPr/>
          </p:nvSpPr>
          <p:spPr bwMode="auto">
            <a:xfrm>
              <a:off x="2514" y="3428"/>
              <a:ext cx="556" cy="33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8283" name="Oval 11"/>
            <p:cNvSpPr>
              <a:spLocks noChangeArrowheads="1"/>
            </p:cNvSpPr>
            <p:nvPr/>
          </p:nvSpPr>
          <p:spPr bwMode="auto">
            <a:xfrm>
              <a:off x="2851" y="3514"/>
              <a:ext cx="329" cy="195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8284" name="Oval 12"/>
            <p:cNvSpPr>
              <a:spLocks noChangeArrowheads="1"/>
            </p:cNvSpPr>
            <p:nvPr/>
          </p:nvSpPr>
          <p:spPr bwMode="auto">
            <a:xfrm>
              <a:off x="3048" y="3405"/>
              <a:ext cx="329" cy="195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8285" name="Oval 13"/>
            <p:cNvSpPr>
              <a:spLocks noChangeArrowheads="1"/>
            </p:cNvSpPr>
            <p:nvPr/>
          </p:nvSpPr>
          <p:spPr bwMode="auto">
            <a:xfrm>
              <a:off x="2859" y="3216"/>
              <a:ext cx="504" cy="299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8286" name="Oval 14"/>
            <p:cNvSpPr>
              <a:spLocks noChangeArrowheads="1"/>
            </p:cNvSpPr>
            <p:nvPr/>
          </p:nvSpPr>
          <p:spPr bwMode="auto">
            <a:xfrm>
              <a:off x="2320" y="3137"/>
              <a:ext cx="504" cy="299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8287" name="Oval 15"/>
            <p:cNvSpPr>
              <a:spLocks noChangeArrowheads="1"/>
            </p:cNvSpPr>
            <p:nvPr/>
          </p:nvSpPr>
          <p:spPr bwMode="auto">
            <a:xfrm>
              <a:off x="2607" y="3088"/>
              <a:ext cx="504" cy="299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8288" name="Oval 16"/>
            <p:cNvSpPr>
              <a:spLocks noChangeArrowheads="1"/>
            </p:cNvSpPr>
            <p:nvPr/>
          </p:nvSpPr>
          <p:spPr bwMode="auto">
            <a:xfrm>
              <a:off x="2387" y="3281"/>
              <a:ext cx="802" cy="375"/>
            </a:xfrm>
            <a:prstGeom prst="ellipse">
              <a:avLst/>
            </a:prstGeom>
            <a:solidFill>
              <a:srgbClr val="FFFF66"/>
            </a:solidFill>
            <a:ln w="28575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8289" name="Text Box 17"/>
            <p:cNvSpPr txBox="1">
              <a:spLocks noChangeArrowheads="1"/>
            </p:cNvSpPr>
            <p:nvPr/>
          </p:nvSpPr>
          <p:spPr bwMode="auto">
            <a:xfrm>
              <a:off x="2428" y="3351"/>
              <a:ext cx="794" cy="2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solidFill>
                    <a:schemeClr val="tx2"/>
                  </a:solidFill>
                </a:rPr>
                <a:t>JMS Provider</a:t>
              </a:r>
            </a:p>
          </p:txBody>
        </p:sp>
      </p:grpSp>
      <p:sp>
        <p:nvSpPr>
          <p:cNvPr id="1078290" name="Text Box 18"/>
          <p:cNvSpPr txBox="1">
            <a:spLocks noChangeArrowheads="1"/>
          </p:cNvSpPr>
          <p:nvPr/>
        </p:nvSpPr>
        <p:spPr bwMode="auto">
          <a:xfrm>
            <a:off x="2524125" y="5319713"/>
            <a:ext cx="820738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JMS API</a:t>
            </a:r>
          </a:p>
        </p:txBody>
      </p:sp>
      <p:sp>
        <p:nvSpPr>
          <p:cNvPr id="1078291" name="Oval 19"/>
          <p:cNvSpPr>
            <a:spLocks noChangeArrowheads="1"/>
          </p:cNvSpPr>
          <p:nvPr/>
        </p:nvSpPr>
        <p:spPr bwMode="auto">
          <a:xfrm>
            <a:off x="587375" y="5948363"/>
            <a:ext cx="1355725" cy="62388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JMS</a:t>
            </a:r>
          </a:p>
          <a:p>
            <a:pPr algn="ctr"/>
            <a:r>
              <a:rPr lang="en-GB" sz="1400" b="1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1078292" name="Oval 20"/>
          <p:cNvSpPr>
            <a:spLocks noChangeArrowheads="1"/>
          </p:cNvSpPr>
          <p:nvPr/>
        </p:nvSpPr>
        <p:spPr bwMode="auto">
          <a:xfrm>
            <a:off x="73025" y="4875213"/>
            <a:ext cx="1355725" cy="62388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JMS</a:t>
            </a:r>
          </a:p>
          <a:p>
            <a:pPr algn="ctr"/>
            <a:r>
              <a:rPr lang="en-GB" sz="1400" b="1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1078293" name="Oval 21"/>
          <p:cNvSpPr>
            <a:spLocks noChangeArrowheads="1"/>
          </p:cNvSpPr>
          <p:nvPr/>
        </p:nvSpPr>
        <p:spPr bwMode="auto">
          <a:xfrm>
            <a:off x="7562850" y="5876925"/>
            <a:ext cx="1355725" cy="62388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Native</a:t>
            </a:r>
          </a:p>
          <a:p>
            <a:pPr algn="ctr"/>
            <a:r>
              <a:rPr lang="en-GB" sz="1400" b="1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1078294" name="Oval 22"/>
          <p:cNvSpPr>
            <a:spLocks noChangeArrowheads="1"/>
          </p:cNvSpPr>
          <p:nvPr/>
        </p:nvSpPr>
        <p:spPr bwMode="auto">
          <a:xfrm>
            <a:off x="7445375" y="4864100"/>
            <a:ext cx="1355725" cy="62388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Native</a:t>
            </a:r>
          </a:p>
          <a:p>
            <a:pPr algn="ctr"/>
            <a:r>
              <a:rPr lang="en-GB" sz="1400" b="1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1078295" name="Line 23"/>
          <p:cNvSpPr>
            <a:spLocks noChangeShapeType="1"/>
          </p:cNvSpPr>
          <p:nvPr/>
        </p:nvSpPr>
        <p:spPr bwMode="auto">
          <a:xfrm flipV="1">
            <a:off x="6524625" y="5245100"/>
            <a:ext cx="904875" cy="1841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8296" name="Line 24"/>
          <p:cNvSpPr>
            <a:spLocks noChangeShapeType="1"/>
          </p:cNvSpPr>
          <p:nvPr/>
        </p:nvSpPr>
        <p:spPr bwMode="auto">
          <a:xfrm>
            <a:off x="6516688" y="5607050"/>
            <a:ext cx="1016000" cy="5492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8297" name="Line 25"/>
          <p:cNvSpPr>
            <a:spLocks noChangeShapeType="1"/>
          </p:cNvSpPr>
          <p:nvPr/>
        </p:nvSpPr>
        <p:spPr bwMode="auto">
          <a:xfrm>
            <a:off x="1422400" y="5210175"/>
            <a:ext cx="881063" cy="1809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8298" name="AutoShape 26"/>
          <p:cNvSpPr>
            <a:spLocks noChangeArrowheads="1"/>
          </p:cNvSpPr>
          <p:nvPr/>
        </p:nvSpPr>
        <p:spPr bwMode="auto">
          <a:xfrm>
            <a:off x="1698625" y="5145088"/>
            <a:ext cx="215900" cy="254000"/>
          </a:xfrm>
          <a:prstGeom prst="foldedCorner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078299" name="Group 27"/>
          <p:cNvGrpSpPr>
            <a:grpSpLocks/>
          </p:cNvGrpSpPr>
          <p:nvPr/>
        </p:nvGrpSpPr>
        <p:grpSpPr bwMode="auto">
          <a:xfrm>
            <a:off x="1922463" y="5907088"/>
            <a:ext cx="738187" cy="288925"/>
            <a:chOff x="1211" y="3721"/>
            <a:chExt cx="465" cy="182"/>
          </a:xfrm>
        </p:grpSpPr>
        <p:sp>
          <p:nvSpPr>
            <p:cNvPr id="1078300" name="Line 28"/>
            <p:cNvSpPr>
              <a:spLocks noChangeShapeType="1"/>
            </p:cNvSpPr>
            <p:nvPr/>
          </p:nvSpPr>
          <p:spPr bwMode="auto">
            <a:xfrm flipV="1">
              <a:off x="1211" y="3721"/>
              <a:ext cx="465" cy="18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78301" name="AutoShape 29"/>
            <p:cNvSpPr>
              <a:spLocks noChangeArrowheads="1"/>
            </p:cNvSpPr>
            <p:nvPr/>
          </p:nvSpPr>
          <p:spPr bwMode="auto">
            <a:xfrm>
              <a:off x="1376" y="3743"/>
              <a:ext cx="136" cy="160"/>
            </a:xfrm>
            <a:prstGeom prst="foldedCorner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78302" name="AutoShape 30"/>
          <p:cNvSpPr>
            <a:spLocks noChangeArrowheads="1"/>
          </p:cNvSpPr>
          <p:nvPr/>
        </p:nvSpPr>
        <p:spPr bwMode="auto">
          <a:xfrm>
            <a:off x="6824663" y="5241925"/>
            <a:ext cx="215900" cy="254000"/>
          </a:xfrm>
          <a:prstGeom prst="foldedCorner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78303" name="AutoShape 31"/>
          <p:cNvSpPr>
            <a:spLocks noChangeArrowheads="1"/>
          </p:cNvSpPr>
          <p:nvPr/>
        </p:nvSpPr>
        <p:spPr bwMode="auto">
          <a:xfrm>
            <a:off x="7062788" y="5811838"/>
            <a:ext cx="215900" cy="254000"/>
          </a:xfrm>
          <a:prstGeom prst="foldedCorner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78304" name="AutoShape 32"/>
          <p:cNvSpPr>
            <a:spLocks noChangeArrowheads="1"/>
          </p:cNvSpPr>
          <p:nvPr/>
        </p:nvSpPr>
        <p:spPr bwMode="auto">
          <a:xfrm rot="-5400000">
            <a:off x="5985670" y="5130006"/>
            <a:ext cx="354012" cy="695325"/>
          </a:xfrm>
          <a:prstGeom prst="can">
            <a:avLst>
              <a:gd name="adj" fmla="val 26488"/>
            </a:avLst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078305" name="Group 33"/>
          <p:cNvGrpSpPr>
            <a:grpSpLocks/>
          </p:cNvGrpSpPr>
          <p:nvPr/>
        </p:nvGrpSpPr>
        <p:grpSpPr bwMode="auto">
          <a:xfrm>
            <a:off x="5005388" y="5402263"/>
            <a:ext cx="804862" cy="174625"/>
            <a:chOff x="3153" y="3403"/>
            <a:chExt cx="482" cy="101"/>
          </a:xfrm>
        </p:grpSpPr>
        <p:sp>
          <p:nvSpPr>
            <p:cNvPr id="1078306" name="Line 34"/>
            <p:cNvSpPr>
              <a:spLocks noChangeShapeType="1"/>
            </p:cNvSpPr>
            <p:nvPr/>
          </p:nvSpPr>
          <p:spPr bwMode="auto">
            <a:xfrm flipV="1">
              <a:off x="3153" y="3403"/>
              <a:ext cx="482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78307" name="Line 35"/>
            <p:cNvSpPr>
              <a:spLocks noChangeShapeType="1"/>
            </p:cNvSpPr>
            <p:nvPr/>
          </p:nvSpPr>
          <p:spPr bwMode="auto">
            <a:xfrm flipV="1">
              <a:off x="3153" y="3503"/>
              <a:ext cx="482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78308" name="AutoShape 36"/>
          <p:cNvSpPr>
            <a:spLocks noChangeArrowheads="1"/>
          </p:cNvSpPr>
          <p:nvPr/>
        </p:nvSpPr>
        <p:spPr bwMode="auto">
          <a:xfrm>
            <a:off x="5224463" y="5208588"/>
            <a:ext cx="215900" cy="254000"/>
          </a:xfrm>
          <a:prstGeom prst="foldedCorner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78309" name="AutoShape 37"/>
          <p:cNvSpPr>
            <a:spLocks noChangeArrowheads="1"/>
          </p:cNvSpPr>
          <p:nvPr/>
        </p:nvSpPr>
        <p:spPr bwMode="auto">
          <a:xfrm>
            <a:off x="5353050" y="5524500"/>
            <a:ext cx="215900" cy="254000"/>
          </a:xfrm>
          <a:prstGeom prst="foldedCorner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1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Most messaging products support two messaging domains</a:t>
            </a:r>
          </a:p>
          <a:p>
            <a:pPr lvl="1"/>
            <a:r>
              <a:rPr lang="en-GB"/>
              <a:t>Point-to-point messaging domain</a:t>
            </a:r>
          </a:p>
          <a:p>
            <a:pPr lvl="1"/>
            <a:r>
              <a:rPr lang="en-GB"/>
              <a:t>Publish/subscribe messaging domain</a:t>
            </a:r>
          </a:p>
          <a:p>
            <a:pPr lvl="1"/>
            <a:endParaRPr lang="en-GB"/>
          </a:p>
          <a:p>
            <a:r>
              <a:rPr lang="en-GB"/>
              <a:t>A Java EE provider must support both domains</a:t>
            </a:r>
          </a:p>
          <a:p>
            <a:pPr lvl="1"/>
            <a:r>
              <a:rPr lang="en-GB"/>
              <a:t>The following slides describe what these domains are, and how they work</a:t>
            </a:r>
          </a:p>
        </p:txBody>
      </p:sp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Messaging Domains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0FB09AF-DDE4-4B80-AB9D-D0F2A04B2AE7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7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the point-to-point (PTP) messaging domain:</a:t>
            </a:r>
          </a:p>
          <a:p>
            <a:pPr lvl="1"/>
            <a:r>
              <a:rPr lang="en-GB"/>
              <a:t>The ‘message sender’ sends a message to a specific queue</a:t>
            </a:r>
          </a:p>
          <a:p>
            <a:pPr lvl="1"/>
            <a:r>
              <a:rPr lang="en-GB"/>
              <a:t>The ‘message receiver’ extracts messages from this queue, and acknowledges successful processing of the message</a:t>
            </a:r>
          </a:p>
          <a:p>
            <a:pPr lvl="1"/>
            <a:r>
              <a:rPr lang="en-GB"/>
              <a:t>The queue retains messages until they are extracted, or until the messages expire</a:t>
            </a:r>
          </a:p>
        </p:txBody>
      </p:sp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Point-to-Point Messaging Domain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4845A8C-07C9-41EC-911C-A930130B9B2B}" type="slidenum">
              <a:rPr lang="en-GB"/>
              <a:pPr/>
              <a:t>8</a:t>
            </a:fld>
            <a:endParaRPr lang="en-GB"/>
          </a:p>
        </p:txBody>
      </p:sp>
      <p:grpSp>
        <p:nvGrpSpPr>
          <p:cNvPr id="1082372" name="Group 4"/>
          <p:cNvGrpSpPr>
            <a:grpSpLocks/>
          </p:cNvGrpSpPr>
          <p:nvPr/>
        </p:nvGrpSpPr>
        <p:grpSpPr bwMode="auto">
          <a:xfrm>
            <a:off x="962025" y="3624263"/>
            <a:ext cx="7269163" cy="1177925"/>
            <a:chOff x="787" y="2393"/>
            <a:chExt cx="4579" cy="742"/>
          </a:xfrm>
        </p:grpSpPr>
        <p:sp>
          <p:nvSpPr>
            <p:cNvPr id="1082373" name="Oval 5"/>
            <p:cNvSpPr>
              <a:spLocks noChangeArrowheads="1"/>
            </p:cNvSpPr>
            <p:nvPr/>
          </p:nvSpPr>
          <p:spPr bwMode="auto">
            <a:xfrm>
              <a:off x="787" y="2471"/>
              <a:ext cx="1082" cy="6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GB" sz="1400" b="1">
                  <a:solidFill>
                    <a:schemeClr val="tx2"/>
                  </a:solidFill>
                </a:rPr>
                <a:t>Message sender</a:t>
              </a:r>
            </a:p>
          </p:txBody>
        </p:sp>
        <p:grpSp>
          <p:nvGrpSpPr>
            <p:cNvPr id="1082374" name="Group 6"/>
            <p:cNvGrpSpPr>
              <a:grpSpLocks/>
            </p:cNvGrpSpPr>
            <p:nvPr/>
          </p:nvGrpSpPr>
          <p:grpSpPr bwMode="auto">
            <a:xfrm>
              <a:off x="2614" y="2595"/>
              <a:ext cx="911" cy="260"/>
              <a:chOff x="1658" y="3221"/>
              <a:chExt cx="911" cy="260"/>
            </a:xfrm>
          </p:grpSpPr>
          <p:sp>
            <p:nvSpPr>
              <p:cNvPr id="1082375" name="Rectangle 7"/>
              <p:cNvSpPr>
                <a:spLocks noChangeArrowheads="1"/>
              </p:cNvSpPr>
              <p:nvPr/>
            </p:nvSpPr>
            <p:spPr bwMode="auto">
              <a:xfrm>
                <a:off x="1658" y="3221"/>
                <a:ext cx="911" cy="260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082376" name="Group 8"/>
              <p:cNvGrpSpPr>
                <a:grpSpLocks/>
              </p:cNvGrpSpPr>
              <p:nvPr/>
            </p:nvGrpSpPr>
            <p:grpSpPr bwMode="auto">
              <a:xfrm>
                <a:off x="1703" y="3268"/>
                <a:ext cx="820" cy="165"/>
                <a:chOff x="1703" y="3266"/>
                <a:chExt cx="820" cy="165"/>
              </a:xfrm>
            </p:grpSpPr>
            <p:sp>
              <p:nvSpPr>
                <p:cNvPr id="1082377" name="Rectangle 9"/>
                <p:cNvSpPr>
                  <a:spLocks noChangeArrowheads="1"/>
                </p:cNvSpPr>
                <p:nvPr/>
              </p:nvSpPr>
              <p:spPr bwMode="auto">
                <a:xfrm>
                  <a:off x="1703" y="3266"/>
                  <a:ext cx="140" cy="16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2378" name="Rectangle 10"/>
                <p:cNvSpPr>
                  <a:spLocks noChangeArrowheads="1"/>
                </p:cNvSpPr>
                <p:nvPr/>
              </p:nvSpPr>
              <p:spPr bwMode="auto">
                <a:xfrm>
                  <a:off x="1839" y="3266"/>
                  <a:ext cx="140" cy="16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2379" name="Rectangle 11"/>
                <p:cNvSpPr>
                  <a:spLocks noChangeArrowheads="1"/>
                </p:cNvSpPr>
                <p:nvPr/>
              </p:nvSpPr>
              <p:spPr bwMode="auto">
                <a:xfrm>
                  <a:off x="1975" y="3266"/>
                  <a:ext cx="140" cy="16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2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2380" name="Rectangle 12"/>
                <p:cNvSpPr>
                  <a:spLocks noChangeArrowheads="1"/>
                </p:cNvSpPr>
                <p:nvPr/>
              </p:nvSpPr>
              <p:spPr bwMode="auto">
                <a:xfrm>
                  <a:off x="2111" y="3266"/>
                  <a:ext cx="140" cy="16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2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2381" name="Rectangle 13"/>
                <p:cNvSpPr>
                  <a:spLocks noChangeArrowheads="1"/>
                </p:cNvSpPr>
                <p:nvPr/>
              </p:nvSpPr>
              <p:spPr bwMode="auto">
                <a:xfrm>
                  <a:off x="2247" y="3266"/>
                  <a:ext cx="140" cy="16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2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2382" name="Rectangle 14"/>
                <p:cNvSpPr>
                  <a:spLocks noChangeArrowheads="1"/>
                </p:cNvSpPr>
                <p:nvPr/>
              </p:nvSpPr>
              <p:spPr bwMode="auto">
                <a:xfrm>
                  <a:off x="2383" y="3266"/>
                  <a:ext cx="140" cy="16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2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1082383" name="Group 15"/>
            <p:cNvGrpSpPr>
              <a:grpSpLocks/>
            </p:cNvGrpSpPr>
            <p:nvPr/>
          </p:nvGrpSpPr>
          <p:grpSpPr bwMode="auto">
            <a:xfrm>
              <a:off x="1848" y="2393"/>
              <a:ext cx="765" cy="423"/>
              <a:chOff x="1508" y="2393"/>
              <a:chExt cx="765" cy="423"/>
            </a:xfrm>
          </p:grpSpPr>
          <p:sp>
            <p:nvSpPr>
              <p:cNvPr id="1082384" name="Line 16"/>
              <p:cNvSpPr>
                <a:spLocks noChangeShapeType="1"/>
              </p:cNvSpPr>
              <p:nvPr/>
            </p:nvSpPr>
            <p:spPr bwMode="auto">
              <a:xfrm flipV="1">
                <a:off x="1508" y="2725"/>
                <a:ext cx="76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lg" len="lg"/>
                <a:tailEnd type="triangle" w="lg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2385" name="AutoShape 17"/>
              <p:cNvSpPr>
                <a:spLocks noChangeArrowheads="1"/>
              </p:cNvSpPr>
              <p:nvPr/>
            </p:nvSpPr>
            <p:spPr bwMode="auto">
              <a:xfrm>
                <a:off x="1793" y="2656"/>
                <a:ext cx="136" cy="160"/>
              </a:xfrm>
              <a:prstGeom prst="foldedCorner">
                <a:avLst>
                  <a:gd name="adj" fmla="val 50000"/>
                </a:avLst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82386" name="Text Box 18"/>
              <p:cNvSpPr txBox="1">
                <a:spLocks noChangeArrowheads="1"/>
              </p:cNvSpPr>
              <p:nvPr/>
            </p:nvSpPr>
            <p:spPr bwMode="auto">
              <a:xfrm>
                <a:off x="1598" y="2393"/>
                <a:ext cx="537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200" b="1">
                    <a:solidFill>
                      <a:schemeClr val="tx2"/>
                    </a:solidFill>
                  </a:rPr>
                  <a:t>Send</a:t>
                </a:r>
              </a:p>
              <a:p>
                <a:pPr algn="ctr"/>
                <a:r>
                  <a:rPr lang="en-GB" sz="1200" b="1">
                    <a:solidFill>
                      <a:schemeClr val="tx2"/>
                    </a:solidFill>
                  </a:rPr>
                  <a:t>message</a:t>
                </a:r>
              </a:p>
            </p:txBody>
          </p:sp>
        </p:grpSp>
        <p:sp>
          <p:nvSpPr>
            <p:cNvPr id="1082387" name="Line 19"/>
            <p:cNvSpPr>
              <a:spLocks noChangeShapeType="1"/>
            </p:cNvSpPr>
            <p:nvPr/>
          </p:nvSpPr>
          <p:spPr bwMode="auto">
            <a:xfrm flipV="1">
              <a:off x="3527" y="2725"/>
              <a:ext cx="76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82388" name="AutoShape 20"/>
            <p:cNvSpPr>
              <a:spLocks noChangeArrowheads="1"/>
            </p:cNvSpPr>
            <p:nvPr/>
          </p:nvSpPr>
          <p:spPr bwMode="auto">
            <a:xfrm>
              <a:off x="3812" y="2656"/>
              <a:ext cx="136" cy="160"/>
            </a:xfrm>
            <a:prstGeom prst="foldedCorner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2389" name="Text Box 21"/>
            <p:cNvSpPr txBox="1">
              <a:spLocks noChangeArrowheads="1"/>
            </p:cNvSpPr>
            <p:nvPr/>
          </p:nvSpPr>
          <p:spPr bwMode="auto">
            <a:xfrm>
              <a:off x="3617" y="2393"/>
              <a:ext cx="537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>
                  <a:solidFill>
                    <a:schemeClr val="tx2"/>
                  </a:solidFill>
                </a:rPr>
                <a:t>Extract</a:t>
              </a:r>
            </a:p>
            <a:p>
              <a:pPr algn="ctr"/>
              <a:r>
                <a:rPr lang="en-GB" sz="1200" b="1">
                  <a:solidFill>
                    <a:schemeClr val="tx2"/>
                  </a:solidFill>
                </a:rPr>
                <a:t>message</a:t>
              </a:r>
            </a:p>
          </p:txBody>
        </p:sp>
        <p:sp>
          <p:nvSpPr>
            <p:cNvPr id="1082390" name="Line 22"/>
            <p:cNvSpPr>
              <a:spLocks noChangeShapeType="1"/>
            </p:cNvSpPr>
            <p:nvPr/>
          </p:nvSpPr>
          <p:spPr bwMode="auto">
            <a:xfrm flipH="1">
              <a:off x="3512" y="2936"/>
              <a:ext cx="81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82391" name="Oval 23"/>
            <p:cNvSpPr>
              <a:spLocks noChangeArrowheads="1"/>
            </p:cNvSpPr>
            <p:nvPr/>
          </p:nvSpPr>
          <p:spPr bwMode="auto">
            <a:xfrm>
              <a:off x="4284" y="2471"/>
              <a:ext cx="1082" cy="66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GB" sz="1400" b="1">
                  <a:solidFill>
                    <a:schemeClr val="tx2"/>
                  </a:solidFill>
                </a:rPr>
                <a:t>Message receiver</a:t>
              </a:r>
            </a:p>
          </p:txBody>
        </p:sp>
        <p:sp>
          <p:nvSpPr>
            <p:cNvPr id="1082392" name="Text Box 24"/>
            <p:cNvSpPr txBox="1">
              <a:spLocks noChangeArrowheads="1"/>
            </p:cNvSpPr>
            <p:nvPr/>
          </p:nvSpPr>
          <p:spPr bwMode="auto">
            <a:xfrm>
              <a:off x="3555" y="2940"/>
              <a:ext cx="75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>
                  <a:solidFill>
                    <a:schemeClr val="tx2"/>
                  </a:solidFill>
                </a:rPr>
                <a:t>Acknowledge</a:t>
              </a:r>
            </a:p>
          </p:txBody>
        </p:sp>
        <p:sp>
          <p:nvSpPr>
            <p:cNvPr id="1082393" name="Text Box 25"/>
            <p:cNvSpPr txBox="1">
              <a:spLocks noChangeArrowheads="1"/>
            </p:cNvSpPr>
            <p:nvPr/>
          </p:nvSpPr>
          <p:spPr bwMode="auto">
            <a:xfrm>
              <a:off x="2868" y="2826"/>
              <a:ext cx="42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>
                  <a:solidFill>
                    <a:schemeClr val="tx2"/>
                  </a:solidFill>
                </a:rPr>
                <a:t>Queue</a:t>
              </a:r>
            </a:p>
          </p:txBody>
        </p:sp>
      </p:grpSp>
      <p:sp>
        <p:nvSpPr>
          <p:cNvPr id="1082394" name="Rectangle 26"/>
          <p:cNvSpPr>
            <a:spLocks noChangeArrowheads="1"/>
          </p:cNvSpPr>
          <p:nvPr/>
        </p:nvSpPr>
        <p:spPr bwMode="auto">
          <a:xfrm>
            <a:off x="622300" y="5270500"/>
            <a:ext cx="8042275" cy="10874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</a:pPr>
            <a:r>
              <a:rPr lang="en-GB" sz="2000">
                <a:solidFill>
                  <a:schemeClr val="tx2"/>
                </a:solidFill>
              </a:rPr>
              <a:t>Each message has only one receiver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</a:pPr>
            <a:r>
              <a:rPr lang="en-GB" sz="2000">
                <a:solidFill>
                  <a:schemeClr val="tx2"/>
                </a:solidFill>
              </a:rPr>
              <a:t>The receiver can extract messages even if the messages were enqueued before the receiver app was running</a:t>
            </a:r>
          </a:p>
        </p:txBody>
      </p:sp>
      <p:grpSp>
        <p:nvGrpSpPr>
          <p:cNvPr id="1082395" name="Group 27"/>
          <p:cNvGrpSpPr>
            <a:grpSpLocks/>
          </p:cNvGrpSpPr>
          <p:nvPr/>
        </p:nvGrpSpPr>
        <p:grpSpPr bwMode="auto">
          <a:xfrm>
            <a:off x="706438" y="5511800"/>
            <a:ext cx="393700" cy="635000"/>
            <a:chOff x="425" y="3507"/>
            <a:chExt cx="248" cy="400"/>
          </a:xfrm>
        </p:grpSpPr>
        <p:sp>
          <p:nvSpPr>
            <p:cNvPr id="1082396" name="Oval 28"/>
            <p:cNvSpPr>
              <a:spLocks noChangeArrowheads="1"/>
            </p:cNvSpPr>
            <p:nvPr/>
          </p:nvSpPr>
          <p:spPr bwMode="auto">
            <a:xfrm>
              <a:off x="425" y="3836"/>
              <a:ext cx="95" cy="71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2397" name="Oval 29"/>
            <p:cNvSpPr>
              <a:spLocks noChangeArrowheads="1"/>
            </p:cNvSpPr>
            <p:nvPr/>
          </p:nvSpPr>
          <p:spPr bwMode="auto">
            <a:xfrm>
              <a:off x="556" y="3789"/>
              <a:ext cx="94" cy="71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2398" name="Line 30"/>
            <p:cNvSpPr>
              <a:spLocks noChangeShapeType="1"/>
            </p:cNvSpPr>
            <p:nvPr/>
          </p:nvSpPr>
          <p:spPr bwMode="auto">
            <a:xfrm>
              <a:off x="517" y="3595"/>
              <a:ext cx="0" cy="26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82399" name="Line 31"/>
            <p:cNvSpPr>
              <a:spLocks noChangeShapeType="1"/>
            </p:cNvSpPr>
            <p:nvPr/>
          </p:nvSpPr>
          <p:spPr bwMode="auto">
            <a:xfrm>
              <a:off x="652" y="3507"/>
              <a:ext cx="0" cy="3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82400" name="Line 32"/>
            <p:cNvSpPr>
              <a:spLocks noChangeShapeType="1"/>
            </p:cNvSpPr>
            <p:nvPr/>
          </p:nvSpPr>
          <p:spPr bwMode="auto">
            <a:xfrm rot="14380123">
              <a:off x="586" y="3472"/>
              <a:ext cx="3" cy="17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568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the publish/subscribe (pub/sub) messaging domain:</a:t>
            </a:r>
          </a:p>
          <a:p>
            <a:pPr lvl="1"/>
            <a:r>
              <a:rPr lang="en-GB"/>
              <a:t>The ‘message publisher’ publishes a message to a specific topic</a:t>
            </a:r>
          </a:p>
          <a:p>
            <a:pPr lvl="1"/>
            <a:r>
              <a:rPr lang="en-GB"/>
              <a:t>The topic retains messages only as long as it takes to distribute them to all current subscribers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Publish/Subscribe Messaging Domain</a:t>
            </a:r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013B21E-59B4-4B84-9D91-09790292DA53}" type="slidenum">
              <a:rPr lang="en-GB"/>
              <a:pPr/>
              <a:t>9</a:t>
            </a:fld>
            <a:endParaRPr lang="en-GB"/>
          </a:p>
        </p:txBody>
      </p:sp>
      <p:sp>
        <p:nvSpPr>
          <p:cNvPr id="1084418" name="Line 2"/>
          <p:cNvSpPr>
            <a:spLocks noChangeShapeType="1"/>
          </p:cNvSpPr>
          <p:nvPr/>
        </p:nvSpPr>
        <p:spPr bwMode="auto">
          <a:xfrm flipH="1" flipV="1">
            <a:off x="5067300" y="3932238"/>
            <a:ext cx="1462088" cy="641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84421" name="Oval 5"/>
          <p:cNvSpPr>
            <a:spLocks noChangeArrowheads="1"/>
          </p:cNvSpPr>
          <p:nvPr/>
        </p:nvSpPr>
        <p:spPr bwMode="auto">
          <a:xfrm>
            <a:off x="962025" y="3335338"/>
            <a:ext cx="1717675" cy="10541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Message </a:t>
            </a:r>
          </a:p>
          <a:p>
            <a:pPr algn="ctr"/>
            <a:r>
              <a:rPr lang="en-GB" sz="1400" b="1">
                <a:solidFill>
                  <a:schemeClr val="tx2"/>
                </a:solidFill>
              </a:rPr>
              <a:t>publisher</a:t>
            </a:r>
          </a:p>
        </p:txBody>
      </p:sp>
      <p:grpSp>
        <p:nvGrpSpPr>
          <p:cNvPr id="1084422" name="Group 6"/>
          <p:cNvGrpSpPr>
            <a:grpSpLocks/>
          </p:cNvGrpSpPr>
          <p:nvPr/>
        </p:nvGrpSpPr>
        <p:grpSpPr bwMode="auto">
          <a:xfrm>
            <a:off x="3862388" y="3532188"/>
            <a:ext cx="1446212" cy="412750"/>
            <a:chOff x="1658" y="3221"/>
            <a:chExt cx="911" cy="260"/>
          </a:xfrm>
        </p:grpSpPr>
        <p:sp>
          <p:nvSpPr>
            <p:cNvPr id="1084423" name="Rectangle 7"/>
            <p:cNvSpPr>
              <a:spLocks noChangeArrowheads="1"/>
            </p:cNvSpPr>
            <p:nvPr/>
          </p:nvSpPr>
          <p:spPr bwMode="auto">
            <a:xfrm>
              <a:off x="1658" y="3221"/>
              <a:ext cx="911" cy="26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084424" name="Group 8"/>
            <p:cNvGrpSpPr>
              <a:grpSpLocks/>
            </p:cNvGrpSpPr>
            <p:nvPr/>
          </p:nvGrpSpPr>
          <p:grpSpPr bwMode="auto">
            <a:xfrm>
              <a:off x="1703" y="3268"/>
              <a:ext cx="820" cy="165"/>
              <a:chOff x="1703" y="3266"/>
              <a:chExt cx="820" cy="165"/>
            </a:xfrm>
          </p:grpSpPr>
          <p:sp>
            <p:nvSpPr>
              <p:cNvPr id="1084425" name="Rectangle 9"/>
              <p:cNvSpPr>
                <a:spLocks noChangeArrowheads="1"/>
              </p:cNvSpPr>
              <p:nvPr/>
            </p:nvSpPr>
            <p:spPr bwMode="auto">
              <a:xfrm>
                <a:off x="1703" y="3266"/>
                <a:ext cx="140" cy="1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84426" name="Rectangle 10"/>
              <p:cNvSpPr>
                <a:spLocks noChangeArrowheads="1"/>
              </p:cNvSpPr>
              <p:nvPr/>
            </p:nvSpPr>
            <p:spPr bwMode="auto">
              <a:xfrm>
                <a:off x="1839" y="3266"/>
                <a:ext cx="140" cy="1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84427" name="Rectangle 11"/>
              <p:cNvSpPr>
                <a:spLocks noChangeArrowheads="1"/>
              </p:cNvSpPr>
              <p:nvPr/>
            </p:nvSpPr>
            <p:spPr bwMode="auto">
              <a:xfrm>
                <a:off x="1975" y="3266"/>
                <a:ext cx="140" cy="16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84428" name="Rectangle 12"/>
              <p:cNvSpPr>
                <a:spLocks noChangeArrowheads="1"/>
              </p:cNvSpPr>
              <p:nvPr/>
            </p:nvSpPr>
            <p:spPr bwMode="auto">
              <a:xfrm>
                <a:off x="2111" y="3266"/>
                <a:ext cx="140" cy="16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84429" name="Rectangle 13"/>
              <p:cNvSpPr>
                <a:spLocks noChangeArrowheads="1"/>
              </p:cNvSpPr>
              <p:nvPr/>
            </p:nvSpPr>
            <p:spPr bwMode="auto">
              <a:xfrm>
                <a:off x="2247" y="3266"/>
                <a:ext cx="140" cy="16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84430" name="Rectangle 14"/>
              <p:cNvSpPr>
                <a:spLocks noChangeArrowheads="1"/>
              </p:cNvSpPr>
              <p:nvPr/>
            </p:nvSpPr>
            <p:spPr bwMode="auto">
              <a:xfrm>
                <a:off x="2383" y="3266"/>
                <a:ext cx="140" cy="16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084431" name="Group 15"/>
          <p:cNvGrpSpPr>
            <a:grpSpLocks/>
          </p:cNvGrpSpPr>
          <p:nvPr/>
        </p:nvGrpSpPr>
        <p:grpSpPr bwMode="auto">
          <a:xfrm>
            <a:off x="2646363" y="3211513"/>
            <a:ext cx="1214437" cy="671512"/>
            <a:chOff x="1508" y="2393"/>
            <a:chExt cx="765" cy="423"/>
          </a:xfrm>
        </p:grpSpPr>
        <p:sp>
          <p:nvSpPr>
            <p:cNvPr id="1084432" name="Line 16"/>
            <p:cNvSpPr>
              <a:spLocks noChangeShapeType="1"/>
            </p:cNvSpPr>
            <p:nvPr/>
          </p:nvSpPr>
          <p:spPr bwMode="auto">
            <a:xfrm flipV="1">
              <a:off x="1508" y="2725"/>
              <a:ext cx="76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84433" name="AutoShape 17"/>
            <p:cNvSpPr>
              <a:spLocks noChangeArrowheads="1"/>
            </p:cNvSpPr>
            <p:nvPr/>
          </p:nvSpPr>
          <p:spPr bwMode="auto">
            <a:xfrm>
              <a:off x="1793" y="2656"/>
              <a:ext cx="136" cy="160"/>
            </a:xfrm>
            <a:prstGeom prst="foldedCorner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4434" name="Text Box 18"/>
            <p:cNvSpPr txBox="1">
              <a:spLocks noChangeArrowheads="1"/>
            </p:cNvSpPr>
            <p:nvPr/>
          </p:nvSpPr>
          <p:spPr bwMode="auto">
            <a:xfrm>
              <a:off x="1598" y="2393"/>
              <a:ext cx="537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>
                  <a:solidFill>
                    <a:schemeClr val="tx2"/>
                  </a:solidFill>
                </a:rPr>
                <a:t>Publish</a:t>
              </a:r>
            </a:p>
            <a:p>
              <a:pPr algn="ctr"/>
              <a:r>
                <a:rPr lang="en-GB" sz="1200" b="1">
                  <a:solidFill>
                    <a:schemeClr val="tx2"/>
                  </a:solidFill>
                </a:rPr>
                <a:t>message</a:t>
              </a:r>
            </a:p>
          </p:txBody>
        </p:sp>
      </p:grpSp>
      <p:sp>
        <p:nvSpPr>
          <p:cNvPr id="1084435" name="Line 19"/>
          <p:cNvSpPr>
            <a:spLocks noChangeShapeType="1"/>
          </p:cNvSpPr>
          <p:nvPr/>
        </p:nvSpPr>
        <p:spPr bwMode="auto">
          <a:xfrm flipV="1">
            <a:off x="5311775" y="3238500"/>
            <a:ext cx="1230313" cy="500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lg" len="lg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84436" name="AutoShape 20"/>
          <p:cNvSpPr>
            <a:spLocks noChangeArrowheads="1"/>
          </p:cNvSpPr>
          <p:nvPr/>
        </p:nvSpPr>
        <p:spPr bwMode="auto">
          <a:xfrm>
            <a:off x="5661025" y="3414713"/>
            <a:ext cx="215900" cy="254000"/>
          </a:xfrm>
          <a:prstGeom prst="foldedCorner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84437" name="Text Box 21"/>
          <p:cNvSpPr txBox="1">
            <a:spLocks noChangeArrowheads="1"/>
          </p:cNvSpPr>
          <p:nvPr/>
        </p:nvSpPr>
        <p:spPr bwMode="auto">
          <a:xfrm>
            <a:off x="5559425" y="3600450"/>
            <a:ext cx="728663" cy="2746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 b="1">
                <a:solidFill>
                  <a:schemeClr val="tx2"/>
                </a:solidFill>
              </a:rPr>
              <a:t>Deliver</a:t>
            </a:r>
          </a:p>
        </p:txBody>
      </p:sp>
      <p:sp>
        <p:nvSpPr>
          <p:cNvPr id="1084438" name="Line 22"/>
          <p:cNvSpPr>
            <a:spLocks noChangeShapeType="1"/>
          </p:cNvSpPr>
          <p:nvPr/>
        </p:nvSpPr>
        <p:spPr bwMode="auto">
          <a:xfrm flipH="1">
            <a:off x="5216525" y="2887663"/>
            <a:ext cx="1382713" cy="6064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none" w="lg" len="lg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84439" name="Text Box 23"/>
          <p:cNvSpPr txBox="1">
            <a:spLocks noChangeArrowheads="1"/>
          </p:cNvSpPr>
          <p:nvPr/>
        </p:nvSpPr>
        <p:spPr bwMode="auto">
          <a:xfrm>
            <a:off x="4308475" y="3898900"/>
            <a:ext cx="593725" cy="2746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 b="1">
                <a:solidFill>
                  <a:schemeClr val="tx2"/>
                </a:solidFill>
              </a:rPr>
              <a:t>Topic</a:t>
            </a:r>
          </a:p>
        </p:txBody>
      </p:sp>
      <p:sp>
        <p:nvSpPr>
          <p:cNvPr id="1084440" name="Rectangle 24"/>
          <p:cNvSpPr>
            <a:spLocks noChangeArrowheads="1"/>
          </p:cNvSpPr>
          <p:nvPr/>
        </p:nvSpPr>
        <p:spPr bwMode="auto">
          <a:xfrm>
            <a:off x="622300" y="5270500"/>
            <a:ext cx="8042275" cy="10874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</a:pPr>
            <a:r>
              <a:rPr lang="en-GB" sz="2000">
                <a:solidFill>
                  <a:schemeClr val="tx2"/>
                </a:solidFill>
              </a:rPr>
              <a:t>Each message can have multiple subscribers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</a:pPr>
            <a:r>
              <a:rPr lang="en-GB" sz="2000">
                <a:solidFill>
                  <a:schemeClr val="tx2"/>
                </a:solidFill>
              </a:rPr>
              <a:t>A consumer only receives messages that were published after the consumer subscribed (unless using 'durable subscriptions')</a:t>
            </a:r>
          </a:p>
        </p:txBody>
      </p:sp>
      <p:grpSp>
        <p:nvGrpSpPr>
          <p:cNvPr id="1084441" name="Group 25"/>
          <p:cNvGrpSpPr>
            <a:grpSpLocks/>
          </p:cNvGrpSpPr>
          <p:nvPr/>
        </p:nvGrpSpPr>
        <p:grpSpPr bwMode="auto">
          <a:xfrm>
            <a:off x="706438" y="5511800"/>
            <a:ext cx="393700" cy="635000"/>
            <a:chOff x="425" y="3507"/>
            <a:chExt cx="248" cy="400"/>
          </a:xfrm>
        </p:grpSpPr>
        <p:sp>
          <p:nvSpPr>
            <p:cNvPr id="1084442" name="Oval 26"/>
            <p:cNvSpPr>
              <a:spLocks noChangeArrowheads="1"/>
            </p:cNvSpPr>
            <p:nvPr/>
          </p:nvSpPr>
          <p:spPr bwMode="auto">
            <a:xfrm>
              <a:off x="425" y="3836"/>
              <a:ext cx="95" cy="71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4443" name="Oval 27"/>
            <p:cNvSpPr>
              <a:spLocks noChangeArrowheads="1"/>
            </p:cNvSpPr>
            <p:nvPr/>
          </p:nvSpPr>
          <p:spPr bwMode="auto">
            <a:xfrm>
              <a:off x="556" y="3789"/>
              <a:ext cx="94" cy="71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4444" name="Line 28"/>
            <p:cNvSpPr>
              <a:spLocks noChangeShapeType="1"/>
            </p:cNvSpPr>
            <p:nvPr/>
          </p:nvSpPr>
          <p:spPr bwMode="auto">
            <a:xfrm>
              <a:off x="517" y="3595"/>
              <a:ext cx="0" cy="26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84445" name="Line 29"/>
            <p:cNvSpPr>
              <a:spLocks noChangeShapeType="1"/>
            </p:cNvSpPr>
            <p:nvPr/>
          </p:nvSpPr>
          <p:spPr bwMode="auto">
            <a:xfrm>
              <a:off x="652" y="3507"/>
              <a:ext cx="0" cy="3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84446" name="Line 30"/>
            <p:cNvSpPr>
              <a:spLocks noChangeShapeType="1"/>
            </p:cNvSpPr>
            <p:nvPr/>
          </p:nvSpPr>
          <p:spPr bwMode="auto">
            <a:xfrm rot="14380123">
              <a:off x="586" y="3472"/>
              <a:ext cx="3" cy="17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84447" name="Text Box 31"/>
          <p:cNvSpPr txBox="1">
            <a:spLocks noChangeArrowheads="1"/>
          </p:cNvSpPr>
          <p:nvPr/>
        </p:nvSpPr>
        <p:spPr bwMode="auto">
          <a:xfrm>
            <a:off x="4691063" y="3117850"/>
            <a:ext cx="933450" cy="2746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 b="1">
                <a:solidFill>
                  <a:schemeClr val="tx2"/>
                </a:solidFill>
              </a:rPr>
              <a:t>Subscribe</a:t>
            </a:r>
          </a:p>
        </p:txBody>
      </p:sp>
      <p:sp>
        <p:nvSpPr>
          <p:cNvPr id="1084448" name="Line 32"/>
          <p:cNvSpPr>
            <a:spLocks noChangeShapeType="1"/>
          </p:cNvSpPr>
          <p:nvPr/>
        </p:nvSpPr>
        <p:spPr bwMode="auto">
          <a:xfrm flipH="1" flipV="1">
            <a:off x="5295900" y="3762375"/>
            <a:ext cx="1382713" cy="6064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none" w="lg" len="lg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084449" name="Group 33"/>
          <p:cNvGrpSpPr>
            <a:grpSpLocks/>
          </p:cNvGrpSpPr>
          <p:nvPr/>
        </p:nvGrpSpPr>
        <p:grpSpPr bwMode="auto">
          <a:xfrm>
            <a:off x="6505575" y="2632075"/>
            <a:ext cx="1550988" cy="2274888"/>
            <a:chOff x="4098" y="1658"/>
            <a:chExt cx="977" cy="1433"/>
          </a:xfrm>
        </p:grpSpPr>
        <p:sp>
          <p:nvSpPr>
            <p:cNvPr id="1084450" name="Oval 34"/>
            <p:cNvSpPr>
              <a:spLocks noChangeArrowheads="1"/>
            </p:cNvSpPr>
            <p:nvPr/>
          </p:nvSpPr>
          <p:spPr bwMode="auto">
            <a:xfrm>
              <a:off x="4098" y="1658"/>
              <a:ext cx="977" cy="566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GB" sz="1400" b="1">
                  <a:solidFill>
                    <a:schemeClr val="tx2"/>
                  </a:solidFill>
                </a:rPr>
                <a:t>Message</a:t>
              </a:r>
            </a:p>
            <a:p>
              <a:pPr algn="ctr"/>
              <a:r>
                <a:rPr lang="en-GB" sz="1400" b="1">
                  <a:solidFill>
                    <a:schemeClr val="tx2"/>
                  </a:solidFill>
                </a:rPr>
                <a:t>subscriber #1</a:t>
              </a:r>
            </a:p>
          </p:txBody>
        </p:sp>
        <p:sp>
          <p:nvSpPr>
            <p:cNvPr id="1084451" name="Oval 35"/>
            <p:cNvSpPr>
              <a:spLocks noChangeArrowheads="1"/>
            </p:cNvSpPr>
            <p:nvPr/>
          </p:nvSpPr>
          <p:spPr bwMode="auto">
            <a:xfrm>
              <a:off x="4098" y="2525"/>
              <a:ext cx="977" cy="566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GB" sz="1400" b="1">
                  <a:solidFill>
                    <a:schemeClr val="tx2"/>
                  </a:solidFill>
                </a:rPr>
                <a:t>Message</a:t>
              </a:r>
            </a:p>
            <a:p>
              <a:pPr algn="ctr"/>
              <a:r>
                <a:rPr lang="en-GB" sz="1400" b="1">
                  <a:solidFill>
                    <a:schemeClr val="tx2"/>
                  </a:solidFill>
                </a:rPr>
                <a:t>subscriber #2</a:t>
              </a:r>
            </a:p>
          </p:txBody>
        </p:sp>
      </p:grpSp>
      <p:sp>
        <p:nvSpPr>
          <p:cNvPr id="1084452" name="Text Box 36"/>
          <p:cNvSpPr txBox="1">
            <a:spLocks noChangeArrowheads="1"/>
          </p:cNvSpPr>
          <p:nvPr/>
        </p:nvSpPr>
        <p:spPr bwMode="auto">
          <a:xfrm>
            <a:off x="5980113" y="3890963"/>
            <a:ext cx="933450" cy="27463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 b="1">
                <a:solidFill>
                  <a:schemeClr val="tx2"/>
                </a:solidFill>
              </a:rPr>
              <a:t>Subscribe</a:t>
            </a:r>
          </a:p>
        </p:txBody>
      </p:sp>
      <p:sp>
        <p:nvSpPr>
          <p:cNvPr id="1084453" name="AutoShape 37"/>
          <p:cNvSpPr>
            <a:spLocks noChangeArrowheads="1"/>
          </p:cNvSpPr>
          <p:nvPr/>
        </p:nvSpPr>
        <p:spPr bwMode="auto">
          <a:xfrm>
            <a:off x="5654675" y="4156075"/>
            <a:ext cx="215900" cy="254000"/>
          </a:xfrm>
          <a:prstGeom prst="foldedCorner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84454" name="Text Box 38"/>
          <p:cNvSpPr txBox="1">
            <a:spLocks noChangeArrowheads="1"/>
          </p:cNvSpPr>
          <p:nvPr/>
        </p:nvSpPr>
        <p:spPr bwMode="auto">
          <a:xfrm>
            <a:off x="5551488" y="4341813"/>
            <a:ext cx="728662" cy="27463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 b="1">
                <a:solidFill>
                  <a:schemeClr val="tx2"/>
                </a:solidFill>
              </a:rPr>
              <a:t>Deliver</a:t>
            </a:r>
          </a:p>
        </p:txBody>
      </p:sp>
    </p:spTree>
    <p:extLst>
      <p:ext uri="{BB962C8B-B14F-4D97-AF65-F5344CB8AC3E}">
        <p14:creationId xmlns:p14="http://schemas.microsoft.com/office/powerpoint/2010/main" val="541429012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5</TotalTime>
  <Words>3076</Words>
  <Application>Microsoft Macintosh PowerPoint</Application>
  <PresentationFormat>On-screen Show (4:3)</PresentationFormat>
  <Paragraphs>648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Lucida Console</vt:lpstr>
      <vt:lpstr>Tahoma</vt:lpstr>
      <vt:lpstr>Wingdings</vt:lpstr>
      <vt:lpstr>2_Blends</vt:lpstr>
      <vt:lpstr>Spring Messaging</vt:lpstr>
      <vt:lpstr>Contents</vt:lpstr>
      <vt:lpstr>1. Introduction to JMS</vt:lpstr>
      <vt:lpstr>Introduction to Messaging</vt:lpstr>
      <vt:lpstr>What is JMS?</vt:lpstr>
      <vt:lpstr>JMS Architecture</vt:lpstr>
      <vt:lpstr>Messaging Domains</vt:lpstr>
      <vt:lpstr>Point-to-Point Messaging Domain</vt:lpstr>
      <vt:lpstr>Publish/Subscribe Messaging Domain</vt:lpstr>
      <vt:lpstr>2. Using JMS in Spring Boot</vt:lpstr>
      <vt:lpstr>Overview</vt:lpstr>
      <vt:lpstr>Configuring a ConnectionFactory (1 of 2)</vt:lpstr>
      <vt:lpstr>Configuring a ConnectionFactory (2 of 2)</vt:lpstr>
      <vt:lpstr>Using a JmsTemplate Bean</vt:lpstr>
      <vt:lpstr>How JmsTemplate works under the Covers</vt:lpstr>
      <vt:lpstr>Sending Messages</vt:lpstr>
      <vt:lpstr>Receiving Messages</vt:lpstr>
      <vt:lpstr>How @JmsListener works under the Covers</vt:lpstr>
      <vt:lpstr>3. Passing Objects in Messages</vt:lpstr>
      <vt:lpstr>Overview</vt:lpstr>
      <vt:lpstr>Scenario</vt:lpstr>
      <vt:lpstr>Defining a Custom MessageConverter Bean</vt:lpstr>
      <vt:lpstr>Adding the Maven Dependency for Jackson</vt:lpstr>
      <vt:lpstr>Summary</vt:lpstr>
      <vt:lpstr>Any Questions?</vt:lpstr>
      <vt:lpstr>Exercise</vt:lpstr>
      <vt:lpstr>Annex: A Pure JMS Example</vt:lpstr>
      <vt:lpstr>JMS Object Roadmap</vt:lpstr>
      <vt:lpstr>Administered Objects</vt:lpstr>
      <vt:lpstr>Looking-Up Connection Factories</vt:lpstr>
      <vt:lpstr>Looking-up Destinations</vt:lpstr>
      <vt:lpstr>Creating Connections</vt:lpstr>
      <vt:lpstr>Creating Sessions</vt:lpstr>
      <vt:lpstr>Creating Messages (1 of 3)</vt:lpstr>
      <vt:lpstr>Creating Messages (2 of 3)</vt:lpstr>
      <vt:lpstr>Creating Messages (3 of 3)</vt:lpstr>
      <vt:lpstr>Sending Messages</vt:lpstr>
      <vt:lpstr>Consuming Messages (1 of 2)</vt:lpstr>
      <vt:lpstr>Consuming Messages (2 of 2)</vt:lpstr>
    </vt:vector>
  </TitlesOfParts>
  <Manager/>
  <Company>Newsoft Training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Messaging</dc:title>
  <dc:subject/>
  <dc:creator>Paul Hopkins</dc:creator>
  <cp:keywords/>
  <dc:description/>
  <cp:lastModifiedBy>Nilavalagan Sugumaran</cp:lastModifiedBy>
  <cp:revision>2</cp:revision>
  <cp:lastPrinted>2016-01-08T09:56:39Z</cp:lastPrinted>
  <dcterms:created xsi:type="dcterms:W3CDTF">2020-01-19T20:31:17Z</dcterms:created>
  <dcterms:modified xsi:type="dcterms:W3CDTF">2021-05-20T19:33:19Z</dcterms:modified>
  <cp:category/>
</cp:coreProperties>
</file>