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9"/>
  </p:notesMasterIdLst>
  <p:handoutMasterIdLst>
    <p:handoutMasterId r:id="rId30"/>
  </p:handoutMasterIdLst>
  <p:sldIdLst>
    <p:sldId id="256" r:id="rId2"/>
    <p:sldId id="532" r:id="rId3"/>
    <p:sldId id="550" r:id="rId4"/>
    <p:sldId id="594" r:id="rId5"/>
    <p:sldId id="595" r:id="rId6"/>
    <p:sldId id="551" r:id="rId7"/>
    <p:sldId id="552" r:id="rId8"/>
    <p:sldId id="599" r:id="rId9"/>
    <p:sldId id="596" r:id="rId10"/>
    <p:sldId id="598" r:id="rId11"/>
    <p:sldId id="597" r:id="rId12"/>
    <p:sldId id="601" r:id="rId13"/>
    <p:sldId id="555" r:id="rId14"/>
    <p:sldId id="602" r:id="rId15"/>
    <p:sldId id="600" r:id="rId16"/>
    <p:sldId id="557" r:id="rId17"/>
    <p:sldId id="558" r:id="rId18"/>
    <p:sldId id="560" r:id="rId19"/>
    <p:sldId id="563" r:id="rId20"/>
    <p:sldId id="567" r:id="rId21"/>
    <p:sldId id="604" r:id="rId22"/>
    <p:sldId id="607" r:id="rId23"/>
    <p:sldId id="608" r:id="rId24"/>
    <p:sldId id="605" r:id="rId25"/>
    <p:sldId id="606" r:id="rId26"/>
    <p:sldId id="530" r:id="rId27"/>
    <p:sldId id="603" r:id="rId2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 autoAdjust="0"/>
    <p:restoredTop sz="94648" autoAdjust="0"/>
  </p:normalViewPr>
  <p:slideViewPr>
    <p:cSldViewPr snapToGrid="0" showGuides="1">
      <p:cViewPr varScale="1">
        <p:scale>
          <a:sx n="97" d="100"/>
          <a:sy n="97" d="100"/>
        </p:scale>
        <p:origin x="1688" y="184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7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8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9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0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5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619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77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66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9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025843" y="11462"/>
            <a:ext cx="3076633" cy="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1" y="9741839"/>
            <a:ext cx="3076633" cy="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1" y="11462"/>
            <a:ext cx="3076633" cy="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957508" y="4789056"/>
            <a:ext cx="116162" cy="31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3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795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04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22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27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75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949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329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92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50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8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80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67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9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with Spring Boot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@SpringBootTest</a:t>
            </a:r>
            <a:r>
              <a:rPr lang="en-GB">
                <a:latin typeface="+mj-lt"/>
              </a:rPr>
              <a:t> has a </a:t>
            </a:r>
            <a:r>
              <a:rPr lang="en-GB">
                <a:latin typeface="Lucida Console" panose="020B0609040504020204" pitchFamily="49" charset="0"/>
              </a:rPr>
              <a:t>properties</a:t>
            </a:r>
            <a:r>
              <a:rPr lang="en-GB">
                <a:latin typeface="+mj-lt"/>
              </a:rPr>
              <a:t> attribute</a:t>
            </a:r>
          </a:p>
          <a:p>
            <a:pPr lvl="1"/>
            <a:r>
              <a:rPr lang="en-GB">
                <a:latin typeface="+mj-lt"/>
              </a:rPr>
              <a:t>Specifies additional properties you want to use in your tests</a:t>
            </a:r>
          </a:p>
          <a:p>
            <a:pPr lvl="1"/>
            <a:r>
              <a:rPr lang="en-GB">
                <a:latin typeface="+mj-lt"/>
              </a:rPr>
              <a:t>You specify an array of key=value strings</a:t>
            </a: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Specifying Properties for Tests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414022"/>
            <a:ext cx="789305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@RunWith(SpringRunner.class)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@SpringBootTest(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properties={"prop1=value1", "prop2=value2"}</a:t>
            </a:r>
            <a:r>
              <a:rPr lang="en-US" sz="1200">
                <a:latin typeface="Lucida Console" pitchFamily="49" charset="0"/>
              </a:rPr>
              <a:t>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ApplicationTests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15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@SpringBootTest</a:t>
            </a:r>
            <a:r>
              <a:rPr lang="en-GB"/>
              <a:t> has a </a:t>
            </a:r>
            <a:r>
              <a:rPr lang="en-GB">
                <a:latin typeface="Lucida Console" panose="020B0609040504020204" pitchFamily="49" charset="0"/>
              </a:rPr>
              <a:t>webEnvironment</a:t>
            </a:r>
            <a:r>
              <a:rPr lang="en-GB"/>
              <a:t> attribute</a:t>
            </a:r>
          </a:p>
          <a:p>
            <a:pPr lvl="1"/>
            <a:r>
              <a:rPr lang="en-GB"/>
              <a:t>Enables you to configure a web environment for your tests</a:t>
            </a:r>
          </a:p>
          <a:p>
            <a:pPr lvl="1"/>
            <a:endParaRPr lang="en-GB"/>
          </a:p>
          <a:p>
            <a:r>
              <a:rPr lang="en-GB"/>
              <a:t>To use a mock servlet environment: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To use a real HTTP server on the port number defined in the </a:t>
            </a:r>
            <a:r>
              <a:rPr lang="en-GB">
                <a:latin typeface="Lucida Console" panose="020B0609040504020204" pitchFamily="49" charset="0"/>
              </a:rPr>
              <a:t>server.port</a:t>
            </a:r>
            <a:r>
              <a:rPr lang="en-GB"/>
              <a:t> property: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To use a real HTTP server on a random port number: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Specifying a Web Environment for Tests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fld id="{639A3677-20BC-4CEC-8026-522984BE808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5761016"/>
            <a:ext cx="789305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@SpringBootTest(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webEnvironment=WebEnvironment.RANDOM_PORT</a:t>
            </a:r>
            <a:r>
              <a:rPr lang="en-US" sz="1200">
                <a:latin typeface="Lucida Console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7725" y="4491092"/>
            <a:ext cx="789305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@SpringBootTest(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webEnvironment=WebEnvironment.DEFINED_PORT</a:t>
            </a:r>
            <a:r>
              <a:rPr lang="en-US" sz="1200">
                <a:latin typeface="Lucida Console" pitchFamily="49" charset="0"/>
              </a:rPr>
              <a:t>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7725" y="2885030"/>
            <a:ext cx="7893050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@SpringBootTest(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webEnvironment=WebEnvironment.MOCK</a:t>
            </a:r>
            <a:r>
              <a:rPr lang="en-US" sz="1200"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983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Defining a bean to test</a:t>
            </a:r>
          </a:p>
          <a:p>
            <a:r>
              <a:rPr lang="en-GB"/>
              <a:t>Writing a test for a bean</a:t>
            </a:r>
          </a:p>
          <a:p>
            <a:r>
              <a:rPr lang="en-GB"/>
              <a:t>Running tests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2. Writing and Running Tests on Beans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46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Here's a simple bean to test</a:t>
            </a:r>
          </a:p>
          <a:p>
            <a:pPr lvl="1"/>
            <a:r>
              <a:rPr lang="en-GB"/>
              <a:t>Similar to the </a:t>
            </a:r>
            <a:r>
              <a:rPr lang="en-GB">
                <a:latin typeface="Lucida Console" panose="020B0609040504020204" pitchFamily="49" charset="0"/>
              </a:rPr>
              <a:t>BankAccount</a:t>
            </a:r>
            <a:r>
              <a:rPr lang="en-GB"/>
              <a:t> POJO earlier in the chapter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Defining a Bean to Test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2024366"/>
            <a:ext cx="7893050" cy="37862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@Component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@Lazy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BankAccountBean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private int balance = 0;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void deposit(int amount)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balance += amount;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void withdraw(int amount)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if (amount &gt; balance)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   throw new IllegalArgumentException("Insufficient funds");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balance -= amount;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// Plus getters, setters, toString(), etc.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96626" y="5527733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BankAccountBean.java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4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Here's how we can test the bean</a:t>
            </a:r>
          </a:p>
          <a:p>
            <a:pPr lvl="1"/>
            <a:r>
              <a:rPr lang="en-GB"/>
              <a:t>Spring loads the application context, as previously discussed</a:t>
            </a:r>
          </a:p>
          <a:p>
            <a:pPr lvl="1"/>
            <a:r>
              <a:rPr lang="en-GB"/>
              <a:t>So we can autowire the bean into our test case, and then test it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Writing a Test for a Bean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393565"/>
            <a:ext cx="7893050" cy="3940632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@RunWith(SpringRunner.class)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@SpringBootTest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public class ApplicationTests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>
              <a:latin typeface="Lucida Console" panose="020B06090405040202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Times New Roman" pitchFamily="18" charset="0"/>
              </a:rPr>
              <a:t>    @Autowired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Times New Roman" pitchFamily="18" charset="0"/>
              </a:rPr>
              <a:t>    BankAccountBean fixture;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>
              <a:latin typeface="Lucida Console" panose="020B06090405040202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@Test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public void deposit_singleDeposit_correctBalance()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>
              <a:latin typeface="Lucida Console" panose="020B06090405040202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    // Act.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    fixture.deposit(100);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>
              <a:latin typeface="Lucida Console" panose="020B06090405040202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    // Assert.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    int expected = 100;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    int actual = fixture.getBalance();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    assertEquals(expected, actual);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3651" y="6055253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ApplicationTests.java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2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Run tests as normal</a:t>
            </a:r>
          </a:p>
          <a:p>
            <a:pPr lvl="1"/>
            <a:r>
              <a:rPr lang="en-GB">
                <a:latin typeface="+mj-lt"/>
              </a:rPr>
              <a:t>Verify whether the tests pass or fail</a:t>
            </a: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Also note the info displayed in the console</a:t>
            </a:r>
          </a:p>
          <a:p>
            <a:pPr lvl="1"/>
            <a:r>
              <a:rPr lang="en-GB">
                <a:latin typeface="+mj-lt"/>
              </a:rPr>
              <a:t>Indicates the Spring application context has been loaded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Running Tests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fld id="{639A3677-20BC-4CEC-8026-522984BE808E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4422709"/>
            <a:ext cx="7893051" cy="17724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70" y="1245211"/>
            <a:ext cx="3377093" cy="193326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7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  <a:p>
            <a:r>
              <a:rPr lang="en-GB"/>
              <a:t>Java mocking frameworks</a:t>
            </a:r>
            <a:endParaRPr lang="en-GB" dirty="0"/>
          </a:p>
          <a:p>
            <a:r>
              <a:rPr lang="en-GB"/>
              <a:t>Example </a:t>
            </a:r>
            <a:r>
              <a:rPr lang="en-GB" dirty="0"/>
              <a:t>bean to test</a:t>
            </a:r>
          </a:p>
          <a:p>
            <a:r>
              <a:rPr lang="en-GB" dirty="0"/>
              <a:t>Testing the bean using </a:t>
            </a:r>
            <a:r>
              <a:rPr lang="en-GB" dirty="0" err="1"/>
              <a:t>Mockito</a:t>
            </a:r>
            <a:r>
              <a:rPr lang="en-GB" dirty="0"/>
              <a:t> mocks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3. Mocking Beans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13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charset="0"/>
              </a:rPr>
              <a:t>Object-oriented systems involve lots of interacting objects</a:t>
            </a:r>
          </a:p>
          <a:p>
            <a:pPr lvl="1" eaLnBrk="1" hangingPunct="1"/>
            <a:r>
              <a:rPr lang="en-GB">
                <a:cs typeface="Times New Roman" charset="0"/>
              </a:rPr>
              <a:t>Unit testing focuses on the behaviour of an </a:t>
            </a:r>
            <a:r>
              <a:rPr lang="en-GB" u="sng">
                <a:cs typeface="Times New Roman" charset="0"/>
              </a:rPr>
              <a:t>isolated object</a:t>
            </a:r>
          </a:p>
          <a:p>
            <a:pPr lvl="1" eaLnBrk="1" hangingPunct="1"/>
            <a:r>
              <a:rPr lang="en-GB">
                <a:cs typeface="Times New Roman" charset="0"/>
              </a:rPr>
              <a:t>We can use stubs or mocks to "blank off" other objects</a:t>
            </a:r>
          </a:p>
          <a:p>
            <a:pPr lvl="1" eaLnBrk="1" hangingPunct="1"/>
            <a:endParaRPr lang="en-GB">
              <a:cs typeface="Times New Roman" charset="0"/>
            </a:endParaRPr>
          </a:p>
          <a:p>
            <a:pPr eaLnBrk="1" hangingPunct="1"/>
            <a:r>
              <a:rPr lang="en-GB">
                <a:cs typeface="Times New Roman" charset="0"/>
              </a:rPr>
              <a:t>Stubbing</a:t>
            </a:r>
          </a:p>
          <a:p>
            <a:pPr lvl="1" eaLnBrk="1" hangingPunct="1"/>
            <a:r>
              <a:rPr lang="en-GB">
                <a:cs typeface="Times New Roman" charset="0"/>
              </a:rPr>
              <a:t>Implement an interface in a minimalistic way</a:t>
            </a:r>
          </a:p>
          <a:p>
            <a:pPr lvl="1" eaLnBrk="1" hangingPunct="1"/>
            <a:r>
              <a:rPr lang="en-GB">
                <a:cs typeface="Times New Roman" charset="0"/>
              </a:rPr>
              <a:t>You can implement intelligence in the stubs, but you do have to implement all the methods (waste of time?)</a:t>
            </a:r>
          </a:p>
          <a:p>
            <a:pPr lvl="1" eaLnBrk="1" hangingPunct="1"/>
            <a:endParaRPr lang="en-GB">
              <a:cs typeface="Times New Roman" charset="0"/>
            </a:endParaRPr>
          </a:p>
          <a:p>
            <a:pPr eaLnBrk="1" hangingPunct="1"/>
            <a:r>
              <a:rPr lang="en-GB">
                <a:cs typeface="Times New Roman" charset="0"/>
              </a:rPr>
              <a:t>Mocking</a:t>
            </a:r>
          </a:p>
          <a:p>
            <a:pPr lvl="1" eaLnBrk="1" hangingPunct="1"/>
            <a:r>
              <a:rPr lang="en-GB">
                <a:cs typeface="Times New Roman" charset="0"/>
              </a:rPr>
              <a:t>Use a mocking framework to create a one-off mock object</a:t>
            </a:r>
          </a:p>
          <a:p>
            <a:pPr lvl="1" eaLnBrk="1" hangingPunct="1"/>
            <a:r>
              <a:rPr lang="en-GB">
                <a:cs typeface="Times New Roman" charset="0"/>
              </a:rPr>
              <a:t>Tell the mock object what methods you expect to be called, and what they should return</a:t>
            </a:r>
          </a:p>
          <a:p>
            <a:pPr lvl="1" eaLnBrk="1" hangingPunct="1"/>
            <a:r>
              <a:rPr lang="en-GB">
                <a:cs typeface="Times New Roman" charset="0"/>
              </a:rPr>
              <a:t>More lightweight and flexible than stubbing</a:t>
            </a:r>
          </a:p>
          <a:p>
            <a:pPr lvl="1" eaLnBrk="1" hangingPunct="1"/>
            <a:endParaRPr lang="en-GB">
              <a:cs typeface="Times New Roman" charset="0"/>
            </a:endParaRPr>
          </a:p>
          <a:p>
            <a:pPr lvl="1" eaLnBrk="1" hangingPunct="1"/>
            <a:endParaRPr lang="en-GB" dirty="0">
              <a:cs typeface="Times New Roman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>
                <a:cs typeface="Times New Roman" charset="0"/>
              </a:rPr>
              <a:t>Overview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15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There are various Java mocking </a:t>
            </a:r>
            <a:r>
              <a:rPr lang="en-GB" dirty="0"/>
              <a:t>frameworks available:</a:t>
            </a:r>
          </a:p>
          <a:p>
            <a:pPr lvl="1"/>
            <a:r>
              <a:rPr lang="en-GB" dirty="0" err="1"/>
              <a:t>Mockito</a:t>
            </a:r>
            <a:endParaRPr lang="en-GB" dirty="0"/>
          </a:p>
          <a:p>
            <a:pPr lvl="1"/>
            <a:r>
              <a:rPr lang="en-GB" dirty="0" err="1"/>
              <a:t>jMock</a:t>
            </a:r>
            <a:endParaRPr lang="en-GB" dirty="0"/>
          </a:p>
          <a:p>
            <a:pPr lvl="1"/>
            <a:r>
              <a:rPr lang="en-GB" dirty="0" err="1"/>
              <a:t>EasyMock</a:t>
            </a:r>
            <a:endParaRPr lang="en-GB" dirty="0"/>
          </a:p>
          <a:p>
            <a:pPr lvl="1"/>
            <a:r>
              <a:rPr lang="en-GB" dirty="0"/>
              <a:t>Mock Objects</a:t>
            </a:r>
          </a:p>
          <a:p>
            <a:pPr lvl="1"/>
            <a:r>
              <a:rPr lang="en-GB"/>
              <a:t>etc…</a:t>
            </a:r>
          </a:p>
          <a:p>
            <a:pPr lvl="1"/>
            <a:endParaRPr lang="en-GB"/>
          </a:p>
          <a:p>
            <a:r>
              <a:rPr lang="en-GB"/>
              <a:t>The </a:t>
            </a:r>
            <a:r>
              <a:rPr lang="en-GB">
                <a:latin typeface="Lucida Console" panose="020B0609040504020204" pitchFamily="49" charset="0"/>
              </a:rPr>
              <a:t>spring-boot-starter-test</a:t>
            </a:r>
            <a:r>
              <a:rPr lang="en-GB"/>
              <a:t> dependency automatically includes the Mockito library</a:t>
            </a:r>
          </a:p>
          <a:p>
            <a:pPr lvl="1"/>
            <a:r>
              <a:rPr lang="en-GB"/>
              <a:t>To use any of the other mocking frameworks, add the appropriate dependency to your POM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Java Mocking Frameworks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0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/>
              <a:t>Here's an example bean that we're </a:t>
            </a:r>
            <a:r>
              <a:rPr lang="en-GB" kern="0" dirty="0"/>
              <a:t>going </a:t>
            </a:r>
            <a:r>
              <a:rPr lang="en-GB" kern="0"/>
              <a:t>to test</a:t>
            </a:r>
          </a:p>
          <a:p>
            <a:pPr lvl="1"/>
            <a:r>
              <a:rPr lang="en-GB" kern="0"/>
              <a:t>Note that it has an autowired </a:t>
            </a:r>
            <a:r>
              <a:rPr lang="en-GB" kern="0">
                <a:latin typeface="Lucida Console" panose="020B0609040504020204" pitchFamily="49" charset="0"/>
              </a:rPr>
              <a:t>BARepository</a:t>
            </a:r>
            <a:r>
              <a:rPr lang="en-GB" kern="0">
                <a:latin typeface="+mj-lt"/>
              </a:rPr>
              <a:t> dependency</a:t>
            </a:r>
          </a:p>
          <a:p>
            <a:pPr lvl="1"/>
            <a:r>
              <a:rPr lang="en-GB" kern="0"/>
              <a:t>We'll use Mockito to create a mock </a:t>
            </a:r>
            <a:r>
              <a:rPr lang="en-GB" kern="0">
                <a:latin typeface="Lucida Console" panose="020B0609040504020204" pitchFamily="49" charset="0"/>
              </a:rPr>
              <a:t>BARepository</a:t>
            </a:r>
            <a:r>
              <a:rPr lang="en-GB" kern="0">
                <a:latin typeface="+mj-lt"/>
              </a:rPr>
              <a:t> instance</a:t>
            </a:r>
            <a:endParaRPr lang="en-GB" kern="0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Example Bean to Test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415234"/>
            <a:ext cx="7893050" cy="35462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@Component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@Lazy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public class BAServiceBean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>
              <a:latin typeface="Lucida Console" panose="020B06090405040202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Times New Roman" pitchFamily="18" charset="0"/>
              </a:rPr>
              <a:t>    private BARepository repos;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b="1">
              <a:solidFill>
                <a:srgbClr val="FF0000"/>
              </a:solidFill>
              <a:latin typeface="Lucida Console" panose="020B06090405040202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Times New Roman" pitchFamily="18" charset="0"/>
              </a:rPr>
              <a:t>    @Autowired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Times New Roman" pitchFamily="18" charset="0"/>
              </a:rPr>
              <a:t>    public BAServiceBean(BARepository repos)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Times New Roman" pitchFamily="18" charset="0"/>
              </a:rPr>
              <a:t>        this.repos = repos;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>
              <a:latin typeface="Lucida Console" panose="020B0609040504020204" pitchFamily="49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public void depositIntoAccount(int id, int amount)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    BankAccountBean acc = repos.getById(id);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    acc.deposit(amount);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    repos.update(id, acc);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>
                <a:latin typeface="Lucida Console" panose="020B0609040504020204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82574" y="242402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BAServiceBean.java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3754317" y="3393804"/>
            <a:ext cx="2946385" cy="1963736"/>
          </a:xfrm>
          <a:custGeom>
            <a:avLst/>
            <a:gdLst>
              <a:gd name="connsiteX0" fmla="*/ 3508131 w 3508131"/>
              <a:gd name="connsiteY0" fmla="*/ 1916723 h 1916723"/>
              <a:gd name="connsiteX1" fmla="*/ 3508131 w 3508131"/>
              <a:gd name="connsiteY1" fmla="*/ 0 h 1916723"/>
              <a:gd name="connsiteX2" fmla="*/ 0 w 3508131"/>
              <a:gd name="connsiteY2" fmla="*/ 0 h 1916723"/>
              <a:gd name="connsiteX3" fmla="*/ 87923 w 3508131"/>
              <a:gd name="connsiteY3" fmla="*/ 0 h 191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131" h="1916723">
                <a:moveTo>
                  <a:pt x="3508131" y="1916723"/>
                </a:moveTo>
                <a:lnTo>
                  <a:pt x="3508131" y="0"/>
                </a:lnTo>
                <a:lnTo>
                  <a:pt x="0" y="0"/>
                </a:lnTo>
                <a:lnTo>
                  <a:pt x="87923" y="0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04681" y="5190492"/>
            <a:ext cx="4359018" cy="1385637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public interface BARepository {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List&lt;BankAccountBean&gt; getAll();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BankAccountBean getById(int id);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int insert(BankAccountBean acc);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void update(int id, BankAccountBean acc);</a:t>
            </a:r>
          </a:p>
          <a:p>
            <a:r>
              <a:rPr lang="en-GB" sz="1200">
                <a:latin typeface="Lucida Console" panose="020B0609040504020204" pitchFamily="49" charset="0"/>
              </a:rPr>
              <a:t>    void delete(int id);</a:t>
            </a:r>
          </a:p>
          <a:p>
            <a:r>
              <a:rPr lang="en-GB" sz="12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6428" y="634780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BARepository.java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9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 eaLnBrk="1" hangingPunct="1">
              <a:buFont typeface="+mj-lt"/>
              <a:buAutoNum type="arabicPeriod"/>
            </a:pPr>
            <a:r>
              <a:rPr lang="en-GB"/>
              <a:t>The Spring Boot test ecosystem</a:t>
            </a:r>
          </a:p>
          <a:p>
            <a:pPr marL="360363" indent="-360363" eaLnBrk="1" hangingPunct="1">
              <a:buFont typeface="+mj-lt"/>
              <a:buAutoNum type="arabicPeriod"/>
            </a:pPr>
            <a:r>
              <a:rPr lang="en-GB"/>
              <a:t>Writing and running tests on beans</a:t>
            </a:r>
          </a:p>
          <a:p>
            <a:pPr marL="360363" indent="-360363" eaLnBrk="1" hangingPunct="1">
              <a:buFont typeface="+mj-lt"/>
              <a:buAutoNum type="arabicPeriod"/>
            </a:pPr>
            <a:r>
              <a:rPr lang="en-GB"/>
              <a:t>Mocking beans</a:t>
            </a:r>
          </a:p>
          <a:p>
            <a:pPr marL="360363" indent="-360363" eaLnBrk="1" hangingPunct="1">
              <a:buFont typeface="+mj-lt"/>
              <a:buAutoNum type="arabicPeriod"/>
            </a:pPr>
            <a:r>
              <a:rPr lang="en-GB"/>
              <a:t>Additional Spring Boot test techniques</a:t>
            </a:r>
          </a:p>
          <a:p>
            <a:pPr eaLnBrk="1" hangingPunct="1"/>
            <a:r>
              <a:rPr lang="en-GB"/>
              <a:t>Exercise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GB"/>
          </a:p>
          <a:p>
            <a:pPr marL="457200" indent="-457200" eaLnBrk="1" hangingPunct="1">
              <a:buFont typeface="+mj-lt"/>
              <a:buAutoNum type="arabicPeriod"/>
            </a:pPr>
            <a:endParaRPr lang="en-GB" dirty="0">
              <a:cs typeface="Times New Roman" pitchFamily="18" charset="0"/>
            </a:endParaRP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>
                <a:cs typeface="Times New Roman" pitchFamily="18" charset="0"/>
              </a:rPr>
              <a:t>Contents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30225" y="5413131"/>
            <a:ext cx="7829550" cy="1414463"/>
            <a:chOff x="334" y="3186"/>
            <a:chExt cx="4932" cy="891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792" y="3288"/>
              <a:ext cx="4474" cy="57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</a:p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DemoTestingSpringBoot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</p:txBody>
        </p:sp>
        <p:pic>
          <p:nvPicPr>
            <p:cNvPr id="11" name="Picture 10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" y="3186"/>
              <a:ext cx="1016" cy="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8900843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Boot has a </a:t>
            </a:r>
            <a:r>
              <a:rPr lang="en-GB">
                <a:latin typeface="Lucida Console" panose="020B0609040504020204" pitchFamily="49" charset="0"/>
              </a:rPr>
              <a:t>@MockBean</a:t>
            </a:r>
            <a:r>
              <a:rPr lang="en-GB"/>
              <a:t> annotation</a:t>
            </a:r>
          </a:p>
          <a:p>
            <a:pPr lvl="1"/>
            <a:r>
              <a:rPr lang="en-GB"/>
              <a:t>Tells Mockito to create a mock bean instance in your app context</a:t>
            </a:r>
          </a:p>
          <a:p>
            <a:endParaRPr lang="en-GB" dirty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/>
              <a:t>Testing the Bean using </a:t>
            </a:r>
            <a:r>
              <a:rPr lang="en-GB" sz="3400" dirty="0" err="1"/>
              <a:t>Mockito</a:t>
            </a:r>
            <a:r>
              <a:rPr lang="en-GB" sz="3400" dirty="0"/>
              <a:t> Mocks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fld id="{639A3677-20BC-4CEC-8026-522984BE808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020386"/>
            <a:ext cx="7893050" cy="4680839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import org.springframework.boot.test.mock.mockito.MockBean;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…</a:t>
            </a:r>
          </a:p>
          <a:p>
            <a:pPr marL="0" indent="0">
              <a:buFontTx/>
              <a:buNone/>
              <a:defRPr/>
            </a:pPr>
            <a:endParaRPr lang="en-GB" sz="120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@RunWith(SpringRunner.class)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@SpringBootTest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public class BAServiceBeanTests {</a:t>
            </a:r>
          </a:p>
          <a:p>
            <a:pPr marL="0" indent="0">
              <a:buFontTx/>
              <a:buNone/>
              <a:defRPr/>
            </a:pPr>
            <a:endParaRPr lang="en-GB" sz="120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  @MockBean</a:t>
            </a:r>
          </a:p>
          <a:p>
            <a:pPr marL="0" indent="0">
              <a:buFontTx/>
              <a:buNone/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  private BARepository mockRepos;</a:t>
            </a:r>
          </a:p>
          <a:p>
            <a:pPr marL="0" indent="0">
              <a:buFontTx/>
              <a:buNone/>
              <a:defRPr/>
            </a:pPr>
            <a:endParaRPr lang="en-GB" sz="120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  @Autowired</a:t>
            </a:r>
          </a:p>
          <a:p>
            <a:pPr marL="0" indent="0">
              <a:buFontTx/>
              <a:buNone/>
              <a:defRPr/>
            </a:pP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  BAServiceBean service;</a:t>
            </a:r>
          </a:p>
          <a:p>
            <a:pPr marL="0" indent="0">
              <a:buFontTx/>
              <a:buNone/>
              <a:defRPr/>
            </a:pPr>
            <a:endParaRPr lang="en-GB" sz="120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    @Test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    public void testDeposit() {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        BankAccountBean acc = new BankAccountBean();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        when(mockRepos.getById(anyInt())).thenReturn(acc);</a:t>
            </a:r>
          </a:p>
          <a:p>
            <a:pPr marL="0" indent="0">
              <a:buFontTx/>
              <a:buNone/>
              <a:defRPr/>
            </a:pPr>
            <a:endParaRPr lang="en-GB" sz="120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        service.depositIntoAccount(1234, 100);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        assertEquals(acc.getBalance(), 100);</a:t>
            </a:r>
          </a:p>
          <a:p>
            <a:pPr marL="0" indent="0">
              <a:buFontTx/>
              <a:buNone/>
              <a:defRPr/>
            </a:pPr>
            <a:endParaRPr lang="en-GB" sz="120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        verify(mockRepos).getById(anyInt());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        verify(mockRepos).update(anyInt(), refEq(acc));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  <a:defRPr/>
            </a:pPr>
            <a:r>
              <a:rPr lang="en-GB" sz="1200">
                <a:latin typeface="Lucida Console" panose="020B060904050402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87115" y="6410732"/>
            <a:ext cx="2253660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BAServiceBeanTest.java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187388" y="3448036"/>
            <a:ext cx="322729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43835" y="4182438"/>
            <a:ext cx="207084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5221761" y="3195385"/>
            <a:ext cx="330677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Spring Boot will create a mock instance</a:t>
            </a:r>
          </a:p>
          <a:p>
            <a:r>
              <a:rPr lang="en-GB" sz="1400">
                <a:solidFill>
                  <a:srgbClr val="FF0000"/>
                </a:solidFill>
              </a:rPr>
              <a:t>of </a:t>
            </a:r>
            <a:r>
              <a:rPr lang="en-GB" sz="1400">
                <a:solidFill>
                  <a:srgbClr val="FF0000"/>
                </a:solidFill>
                <a:latin typeface="Lucida Console" panose="020B0609040504020204" pitchFamily="49" charset="0"/>
              </a:rPr>
              <a:t>BARepository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1761" y="3911863"/>
            <a:ext cx="330677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Spring Boot will pass the mock instance</a:t>
            </a:r>
            <a:br>
              <a:rPr lang="en-GB" sz="1400">
                <a:solidFill>
                  <a:srgbClr val="FF0000"/>
                </a:solidFill>
              </a:rPr>
            </a:br>
            <a:r>
              <a:rPr lang="en-GB" sz="1400">
                <a:solidFill>
                  <a:srgbClr val="FF0000"/>
                </a:solidFill>
              </a:rPr>
              <a:t>into the </a:t>
            </a:r>
            <a:r>
              <a:rPr lang="en-GB" sz="1400">
                <a:solidFill>
                  <a:srgbClr val="FF0000"/>
                </a:solidFill>
                <a:latin typeface="Lucida Console" panose="020B0609040504020204" pitchFamily="49" charset="0"/>
              </a:rPr>
              <a:t>BAServiceBean</a:t>
            </a:r>
            <a:r>
              <a:rPr lang="en-GB" sz="1400">
                <a:solidFill>
                  <a:srgbClr val="FF0000"/>
                </a:solidFill>
                <a:latin typeface="+mj-lt"/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305123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Testing REST controllers</a:t>
            </a:r>
          </a:p>
          <a:p>
            <a:r>
              <a:rPr lang="en-GB"/>
              <a:t>Testing MVC controllers</a:t>
            </a:r>
          </a:p>
          <a:p>
            <a:r>
              <a:rPr lang="en-GB"/>
              <a:t>Testing Spring Data repositories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4. Additional Spring Boot Test Techniques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64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>
                <a:latin typeface="+mj-lt"/>
              </a:rPr>
              <a:t>Spring Boot makes it easy to test REST controllers</a:t>
            </a:r>
          </a:p>
          <a:p>
            <a:pPr lvl="1"/>
            <a:r>
              <a:rPr lang="en-GB" kern="0">
                <a:latin typeface="+mj-lt"/>
              </a:rPr>
              <a:t>In </a:t>
            </a:r>
            <a:r>
              <a:rPr lang="en-GB" kern="0">
                <a:latin typeface="Lucida Console" panose="020B0609040504020204" pitchFamily="49" charset="0"/>
              </a:rPr>
              <a:t>@SpringBootTest</a:t>
            </a:r>
            <a:r>
              <a:rPr lang="en-GB" kern="0">
                <a:latin typeface="+mj-lt"/>
              </a:rPr>
              <a:t>, and set the </a:t>
            </a:r>
            <a:r>
              <a:rPr lang="en-GB">
                <a:latin typeface="Lucida Console" panose="020B0609040504020204" pitchFamily="49" charset="0"/>
              </a:rPr>
              <a:t>webEnvironment</a:t>
            </a:r>
            <a:r>
              <a:rPr lang="en-GB"/>
              <a:t> property</a:t>
            </a:r>
            <a:endParaRPr lang="en-GB">
              <a:latin typeface="Lucida Console" panose="020B0609040504020204" pitchFamily="49" charset="0"/>
            </a:endParaRPr>
          </a:p>
          <a:p>
            <a:pPr lvl="1"/>
            <a:r>
              <a:rPr lang="en-GB" kern="0">
                <a:latin typeface="+mj-lt"/>
              </a:rPr>
              <a:t>Inject a </a:t>
            </a:r>
            <a:r>
              <a:rPr lang="en-GB">
                <a:latin typeface="Lucida Console" panose="020B0609040504020204" pitchFamily="49" charset="0"/>
              </a:rPr>
              <a:t>TestRestTemplate</a:t>
            </a:r>
            <a:r>
              <a:rPr lang="en-GB"/>
              <a:t>, which is a test-friendly version of </a:t>
            </a:r>
            <a:r>
              <a:rPr lang="en-GB">
                <a:latin typeface="Lucida Console" panose="020B0609040504020204" pitchFamily="49" charset="0"/>
              </a:rPr>
              <a:t>RestTemplate</a:t>
            </a:r>
            <a:r>
              <a:rPr lang="en-GB"/>
              <a:t> that doesn't throw exceptions for server errrors</a:t>
            </a:r>
            <a:endParaRPr lang="en-GB" kern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Testing REST Controllers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697071"/>
            <a:ext cx="7893050" cy="3970960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@RunWith(SpringRunner.class)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@SpringBootTest(webEnvironment=WebEnvironment.RANDOM_PORT)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SomeRestControllerTests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private TestRestTemplate restTemplate;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@Test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void testGetAllItems()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ResponseEntity&lt;List&lt;Item&gt;&gt; responseEntity = 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restTemplate.exchange</a:t>
            </a:r>
            <a:r>
              <a:rPr lang="en-US" sz="1200">
                <a:latin typeface="Lucida Console" pitchFamily="49" charset="0"/>
              </a:rPr>
              <a:t>(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		"/items",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		HttpMethod.GET,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		null,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		new ParameterizedTypeReference&lt;List&lt;Item&gt;&gt;() {});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List&lt;Item&gt; responseBody = responseEntity.getBody();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assertEquals(HttpStatus.OK, responseEntity.getStatusCode());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assertEquals(100, responseBody.size());   // Let's say we expect 100 items…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50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>
                <a:latin typeface="+mj-lt"/>
              </a:rPr>
              <a:t>Spring Boot makes it easy to test MVC controllers</a:t>
            </a:r>
          </a:p>
          <a:p>
            <a:pPr lvl="1"/>
            <a:r>
              <a:rPr lang="en-GB" kern="0">
                <a:latin typeface="+mj-lt"/>
              </a:rPr>
              <a:t>Define a test class and annotate with </a:t>
            </a:r>
            <a:r>
              <a:rPr lang="en-GB">
                <a:latin typeface="Lucida Console" panose="020B0609040504020204" pitchFamily="49" charset="0"/>
              </a:rPr>
              <a:t>@WebMvcTest</a:t>
            </a:r>
            <a:r>
              <a:rPr lang="en-GB"/>
              <a:t>, specifying which controller class you want to test</a:t>
            </a:r>
            <a:endParaRPr lang="en-GB" kern="0">
              <a:latin typeface="+mj-lt"/>
            </a:endParaRPr>
          </a:p>
          <a:p>
            <a:pPr lvl="1"/>
            <a:r>
              <a:rPr lang="en-GB" kern="0">
                <a:latin typeface="+mj-lt"/>
              </a:rPr>
              <a:t>Inject a </a:t>
            </a:r>
            <a:r>
              <a:rPr lang="en-GB" kern="0">
                <a:latin typeface="Lucida Console" panose="020B0609040504020204" pitchFamily="49" charset="0"/>
              </a:rPr>
              <a:t>MockMvc</a:t>
            </a:r>
            <a:r>
              <a:rPr lang="en-GB" kern="0">
                <a:latin typeface="+mj-lt"/>
              </a:rPr>
              <a:t> instance, and use it to test your controller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Testing MVC Controllers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7725" y="2711593"/>
            <a:ext cx="7893050" cy="3416962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>
                <a:latin typeface="Lucida Console" panose="020B0609040504020204" pitchFamily="49" charset="0"/>
              </a:rPr>
              <a:t>import static o.s.t.w.s.request.MockMvcRequestBuilders.get;</a:t>
            </a:r>
          </a:p>
          <a:p>
            <a:r>
              <a:rPr lang="en-GB" sz="1200">
                <a:latin typeface="Lucida Console" panose="020B0609040504020204" pitchFamily="49" charset="0"/>
              </a:rPr>
              <a:t>import static o.s.t.w.s.result.MockMvcResultMatchers.status;</a:t>
            </a:r>
          </a:p>
          <a:p>
            <a:r>
              <a:rPr lang="en-GB" sz="1200">
                <a:latin typeface="Lucida Console" panose="020B0609040504020204" pitchFamily="49" charset="0"/>
              </a:rPr>
              <a:t>import static o.s.t.w.s.result.MockMvcResultMatchers.xpath;</a:t>
            </a:r>
          </a:p>
          <a:p>
            <a:endParaRPr lang="en-GB" sz="1200">
              <a:latin typeface="Lucida Console" panose="020B0609040504020204" pitchFamily="49" charset="0"/>
            </a:endParaRPr>
          </a:p>
          <a:p>
            <a:r>
              <a:rPr lang="en-GB" sz="1200">
                <a:latin typeface="Lucida Console" panose="020B0609040504020204" pitchFamily="49" charset="0"/>
              </a:rPr>
              <a:t>@RunWith(SpringRunner.class)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@WebMvcTest(SomeController.class)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public class SomeControllerTests {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MockMvc mockMvc;</a:t>
            </a:r>
          </a:p>
          <a:p>
            <a:pPr defTabSz="739775">
              <a:defRPr/>
            </a:pP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@Test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void testGetHomePage() {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mockMvc.perform(get("/"))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       .andExpect(status().isOk())</a:t>
            </a:r>
          </a:p>
          <a:p>
            <a:pPr defTabSz="739775">
              <a:defRPr/>
            </a:pPr>
            <a:r>
              <a:rPr lang="en-GB" sz="1200" b="1">
                <a:solidFill>
                  <a:srgbClr val="FF0000"/>
                </a:solidFill>
                <a:latin typeface="Lucida Console" pitchFamily="49" charset="0"/>
              </a:rPr>
              <a:t>               .andExpect(xpath("//h1[contains(text(), 'Welcome')]").exists());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  <a:endParaRPr lang="en-GB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}</a:t>
            </a:r>
            <a:endParaRPr lang="en-US" sz="1200">
              <a:latin typeface="Lucida Console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7397" y="5993440"/>
            <a:ext cx="475611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333399"/>
                </a:solidFill>
                <a:latin typeface="+mj-lt"/>
              </a:rPr>
              <a:t>Note: </a:t>
            </a:r>
          </a:p>
          <a:p>
            <a:r>
              <a:rPr lang="en-GB" sz="1200">
                <a:solidFill>
                  <a:srgbClr val="333399"/>
                </a:solidFill>
                <a:latin typeface="+mj-lt"/>
              </a:rPr>
              <a:t>In the import statements above, </a:t>
            </a:r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o.s.t.w.s</a:t>
            </a:r>
            <a:r>
              <a:rPr lang="en-GB" sz="1200">
                <a:solidFill>
                  <a:srgbClr val="333399"/>
                </a:solidFill>
                <a:latin typeface="+mj-lt"/>
              </a:rPr>
              <a:t> is an abbreviation for</a:t>
            </a:r>
          </a:p>
          <a:p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org.springframework.test.web.servlet</a:t>
            </a:r>
          </a:p>
        </p:txBody>
      </p:sp>
    </p:spTree>
    <p:extLst>
      <p:ext uri="{BB962C8B-B14F-4D97-AF65-F5344CB8AC3E}">
        <p14:creationId xmlns:p14="http://schemas.microsoft.com/office/powerpoint/2010/main" val="4288120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/>
              <a:t>Earlier in the course we showed how to define Spring Data repositories</a:t>
            </a:r>
          </a:p>
          <a:p>
            <a:pPr lvl="1"/>
            <a:r>
              <a:rPr lang="en-GB" kern="0">
                <a:latin typeface="+mj-lt"/>
              </a:rPr>
              <a:t>Define an interface that extends </a:t>
            </a:r>
            <a:r>
              <a:rPr lang="en-GB" kern="0">
                <a:latin typeface="Lucida Console" panose="020B0609040504020204" pitchFamily="49" charset="0"/>
              </a:rPr>
              <a:t>CrudRepository</a:t>
            </a:r>
          </a:p>
          <a:p>
            <a:pPr lvl="1"/>
            <a:r>
              <a:rPr lang="en-GB" kern="0">
                <a:latin typeface="+mj-lt"/>
              </a:rPr>
              <a:t>Define query methods, which Spring automatically implements</a:t>
            </a:r>
          </a:p>
          <a:p>
            <a:pPr lvl="1"/>
            <a:endParaRPr lang="en-GB" kern="0">
              <a:latin typeface="+mj-lt"/>
            </a:endParaRPr>
          </a:p>
          <a:p>
            <a:pPr lvl="1"/>
            <a:endParaRPr lang="en-GB" kern="0">
              <a:latin typeface="+mj-lt"/>
            </a:endParaRPr>
          </a:p>
          <a:p>
            <a:pPr lvl="1"/>
            <a:endParaRPr lang="en-GB" kern="0">
              <a:latin typeface="+mj-lt"/>
            </a:endParaRPr>
          </a:p>
          <a:p>
            <a:pPr lvl="1"/>
            <a:endParaRPr lang="en-GB" kern="0">
              <a:latin typeface="+mj-lt"/>
            </a:endParaRPr>
          </a:p>
          <a:p>
            <a:pPr lvl="1"/>
            <a:endParaRPr lang="en-GB" kern="0">
              <a:latin typeface="+mj-lt"/>
            </a:endParaRPr>
          </a:p>
          <a:p>
            <a:pPr lvl="1"/>
            <a:endParaRPr lang="en-GB" kern="0">
              <a:latin typeface="+mj-lt"/>
            </a:endParaRPr>
          </a:p>
          <a:p>
            <a:r>
              <a:rPr lang="en-GB" kern="0">
                <a:latin typeface="+mj-lt"/>
              </a:rPr>
              <a:t>How can you test these repositories?</a:t>
            </a:r>
          </a:p>
          <a:p>
            <a:pPr lvl="1"/>
            <a:r>
              <a:rPr lang="en-GB" kern="0">
                <a:latin typeface="+mj-lt"/>
              </a:rPr>
              <a:t>See next slide </a:t>
            </a:r>
            <a:r>
              <a:rPr lang="en-GB" kern="0">
                <a:latin typeface="+mj-lt"/>
                <a:sym typeface="Wingdings" panose="05000000000000000000" pitchFamily="2" charset="2"/>
              </a:rPr>
              <a:t></a:t>
            </a:r>
            <a:endParaRPr lang="en-GB" kern="0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Testing Spring Data Repositories (1 of 2)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7726" y="2774561"/>
            <a:ext cx="7893050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interface EmployeeRepository extends CrudRepository&lt;Employee, Long&gt;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List&lt;Employee&gt; findEmployeesByRegion(String region);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@Query("select emp from Employee emp where emp.dosh &gt;= ?1 and emp.dosh &lt;= ?2")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List&lt;Employee&gt; findEmployeesInSalaryRange(double from, double to);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Page&lt;Employee&gt; findEmployeesByDoshGreaterThan(double sal, Pageable pageable);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47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>
                <a:latin typeface="+mj-lt"/>
              </a:rPr>
              <a:t>Spring Boot makes it easy to test Spring Data repositories</a:t>
            </a:r>
          </a:p>
          <a:p>
            <a:pPr lvl="1"/>
            <a:r>
              <a:rPr lang="en-GB" kern="0">
                <a:latin typeface="+mj-lt"/>
              </a:rPr>
              <a:t>Define a test class and annotate with </a:t>
            </a:r>
            <a:r>
              <a:rPr lang="en-GB" kern="0">
                <a:latin typeface="Lucida Console" panose="020B0609040504020204" pitchFamily="49" charset="0"/>
              </a:rPr>
              <a:t>@</a:t>
            </a:r>
            <a:r>
              <a:rPr lang="en-GB">
                <a:latin typeface="Lucida Console" panose="020B0609040504020204" pitchFamily="49" charset="0"/>
              </a:rPr>
              <a:t>DataJpaTest</a:t>
            </a:r>
          </a:p>
          <a:p>
            <a:pPr lvl="1"/>
            <a:r>
              <a:rPr lang="en-GB" kern="0">
                <a:latin typeface="+mj-lt"/>
              </a:rPr>
              <a:t>Inject a </a:t>
            </a:r>
            <a:r>
              <a:rPr lang="en-GB">
                <a:latin typeface="Lucida Console" panose="020B0609040504020204" pitchFamily="49" charset="0"/>
              </a:rPr>
              <a:t>TestEntityManager</a:t>
            </a:r>
            <a:r>
              <a:rPr lang="en-GB"/>
              <a:t> instance, plus your repository</a:t>
            </a:r>
          </a:p>
          <a:p>
            <a:pPr lvl="1"/>
            <a:r>
              <a:rPr lang="en-GB"/>
              <a:t>Use the </a:t>
            </a:r>
            <a:r>
              <a:rPr lang="en-GB">
                <a:latin typeface="Lucida Console" panose="020B0609040504020204" pitchFamily="49" charset="0"/>
              </a:rPr>
              <a:t>TestEntityManager</a:t>
            </a:r>
            <a:r>
              <a:rPr lang="en-GB"/>
              <a:t> to update the database to a state in which it's possible to unit test your repository methods</a:t>
            </a:r>
            <a:endParaRPr lang="en-GB" kern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Testing Spring Data Repositories (2 of 2)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3109542"/>
            <a:ext cx="7893050" cy="3416962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@RunWith(SpringRunner.class)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@DataJpaTest  // Configures in-mem db, and does JPA-related config only. 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EmployeeRepositoryTest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private TestEntityManager em;  // Subset of EntityManager, plus some test APIs. 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private EmployeeRepository repository;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@Test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void testFindEmployeesByRegion() {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em.persist(new Employee("John Smith", 25000, "London"));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        em.persist(new Employee("Jane Evans", 30000, "Dublin"));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List&lt;Employee&gt; emps = repository.findEmployeesByRegion("London");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    assertEquals(1, emps.size());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/>
              <a:t>Any Questions?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26</a:t>
            </a:fld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3850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idx="1"/>
          </p:nvPr>
        </p:nvSpPr>
        <p:spPr>
          <a:xfrm>
            <a:off x="2569464" y="1196975"/>
            <a:ext cx="6323711" cy="4935538"/>
          </a:xfrm>
        </p:spPr>
        <p:txBody>
          <a:bodyPr/>
          <a:lstStyle/>
          <a:p>
            <a:pPr eaLnBrk="1" hangingPunct="1"/>
            <a:r>
              <a:rPr lang="en-GB">
                <a:sym typeface="Wingdings" pitchFamily="2" charset="2"/>
              </a:rPr>
              <a:t>Think about how you might test your "Online Retailer" app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What unit-testing can you do on your components?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Can you test your REST services?</a:t>
            </a:r>
          </a:p>
          <a:p>
            <a:pPr lvl="1" eaLnBrk="1" hangingPunct="1"/>
            <a:r>
              <a:rPr lang="en-GB">
                <a:sym typeface="Wingdings" pitchFamily="2" charset="2"/>
              </a:rPr>
              <a:t>Can you test the UI?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Solution:</a:t>
            </a:r>
          </a:p>
          <a:p>
            <a:pPr lvl="1" eaLnBrk="1" hangingPunct="1"/>
            <a:r>
              <a:rPr lang="en-GB">
                <a:latin typeface="Lucida Console" panose="020B0609040504020204" pitchFamily="49" charset="0"/>
                <a:sym typeface="Wingdings" pitchFamily="2" charset="2"/>
              </a:rPr>
              <a:t>SolutionTestingSpringBoot</a:t>
            </a:r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Exercise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ring boo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858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13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Overview</a:t>
            </a:r>
          </a:p>
          <a:p>
            <a:r>
              <a:rPr lang="en-GB"/>
              <a:t>Defining test cases in Spring Boot</a:t>
            </a:r>
          </a:p>
          <a:p>
            <a:r>
              <a:rPr lang="en-GB"/>
              <a:t>Understanding @RunWith</a:t>
            </a:r>
          </a:p>
          <a:p>
            <a:r>
              <a:rPr lang="en-GB"/>
              <a:t>Understanding @SpringBootTest</a:t>
            </a:r>
          </a:p>
          <a:p>
            <a:r>
              <a:rPr lang="en-GB"/>
              <a:t>Specifying Java config classes for tests</a:t>
            </a:r>
          </a:p>
          <a:p>
            <a:r>
              <a:rPr lang="en-GB"/>
              <a:t>Specifying properties for tests</a:t>
            </a:r>
          </a:p>
          <a:p>
            <a:r>
              <a:rPr lang="en-GB"/>
              <a:t>Specifying a web environment for tests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1. The Spring Boot Test Ecosystem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30225" y="5413131"/>
            <a:ext cx="7829550" cy="1414463"/>
            <a:chOff x="334" y="3186"/>
            <a:chExt cx="4932" cy="89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92" y="3288"/>
              <a:ext cx="4474" cy="573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 dirty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</a:p>
            <a:p>
              <a:pPr marL="1349375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1800" b="1">
                  <a:solidFill>
                    <a:schemeClr val="tx2"/>
                  </a:solidFill>
                  <a:sym typeface="Wingdings" pitchFamily="2" charset="2"/>
                </a:rPr>
                <a:t>DemoTestingSpringBoot</a:t>
              </a:r>
              <a:endParaRPr lang="en-GB" sz="1800" b="1" dirty="0">
                <a:solidFill>
                  <a:schemeClr val="tx2"/>
                </a:solidFill>
                <a:sym typeface="Wingdings" pitchFamily="2" charset="2"/>
              </a:endParaRPr>
            </a:p>
          </p:txBody>
        </p:sp>
        <p:pic>
          <p:nvPicPr>
            <p:cNvPr id="8" name="Picture 7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" y="3186"/>
              <a:ext cx="1016" cy="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1308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this section we're going to start looking at how to test components in Spring Boot</a:t>
            </a:r>
          </a:p>
          <a:p>
            <a:pPr lvl="1"/>
            <a:r>
              <a:rPr lang="en-GB"/>
              <a:t>Spring Boot makes testing easy, in various ways… </a:t>
            </a:r>
          </a:p>
          <a:p>
            <a:pPr lvl="1"/>
            <a:endParaRPr lang="en-GB"/>
          </a:p>
          <a:p>
            <a:r>
              <a:rPr lang="en-GB"/>
              <a:t>Spring Boot auto-configuration automatically sucks in common test libraries</a:t>
            </a:r>
          </a:p>
          <a:p>
            <a:pPr lvl="1"/>
            <a:endParaRPr lang="en-GB"/>
          </a:p>
          <a:p>
            <a:r>
              <a:rPr lang="en-GB"/>
              <a:t>Spring Boot automatically makes components available for autowiring into your test cases</a:t>
            </a:r>
          </a:p>
          <a:p>
            <a:pPr lvl="1"/>
            <a:endParaRPr lang="en-GB"/>
          </a:p>
          <a:p>
            <a:r>
              <a:rPr lang="en-GB"/>
              <a:t>Spring Boot automatically loads application properties, so you can test components with realistic settings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Overview (1 of 2)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7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Whenever you create an app using Spring Initializr...</a:t>
            </a:r>
          </a:p>
          <a:p>
            <a:pPr lvl="1"/>
            <a:r>
              <a:rPr lang="en-GB"/>
              <a:t>It always adds the </a:t>
            </a:r>
            <a:r>
              <a:rPr lang="en-GB">
                <a:latin typeface="Lucida Console" panose="020B0609040504020204" pitchFamily="49" charset="0"/>
              </a:rPr>
              <a:t>spring-boot-starter-test</a:t>
            </a:r>
            <a:r>
              <a:rPr lang="en-GB"/>
              <a:t> dependency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>
                <a:latin typeface="Lucida Console" panose="020B0609040504020204" pitchFamily="49" charset="0"/>
              </a:rPr>
              <a:t>spring-boot-starter-test</a:t>
            </a:r>
            <a:r>
              <a:rPr lang="en-GB"/>
              <a:t> contains many libraries:</a:t>
            </a:r>
          </a:p>
          <a:p>
            <a:pPr lvl="1"/>
            <a:r>
              <a:rPr lang="en-GB"/>
              <a:t>JUnit</a:t>
            </a:r>
          </a:p>
          <a:p>
            <a:pPr lvl="1"/>
            <a:r>
              <a:rPr lang="en-GB"/>
              <a:t>Spring Test and Spring Boot Test utilities</a:t>
            </a:r>
          </a:p>
          <a:p>
            <a:pPr lvl="1"/>
            <a:r>
              <a:rPr lang="en-GB"/>
              <a:t>AssertJ (fluent assertion library)</a:t>
            </a:r>
          </a:p>
          <a:p>
            <a:pPr lvl="1"/>
            <a:r>
              <a:rPr lang="en-GB"/>
              <a:t>Hamcrest (matcher library)</a:t>
            </a:r>
          </a:p>
          <a:p>
            <a:pPr lvl="1"/>
            <a:r>
              <a:rPr lang="en-GB"/>
              <a:t>Mockito (mocking framework)</a:t>
            </a:r>
          </a:p>
          <a:p>
            <a:pPr lvl="1"/>
            <a:r>
              <a:rPr lang="en-GB"/>
              <a:t>Objenesis (object instantiation library)</a:t>
            </a:r>
          </a:p>
          <a:p>
            <a:pPr lvl="1"/>
            <a:r>
              <a:rPr lang="en-GB"/>
              <a:t>JsonPath (XPath for JSON)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Overview (2 of 2)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5663" y="2000436"/>
            <a:ext cx="7831138" cy="101630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lIns="92075" tIns="46038" rIns="92075" bIns="46038" anchor="t" anchorCtr="0">
            <a:spAutoFit/>
          </a:bodyPr>
          <a:lstStyle/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&lt;groupId&gt;org.springframework.boot&lt;/groupId&gt;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&lt;artifactId&gt;spring-boot-starter-test&lt;/artifactId&gt;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    &lt;scope&gt;test&lt;/scope&gt;</a:t>
            </a:r>
          </a:p>
          <a:p>
            <a:pPr defTabSz="739775">
              <a:defRPr/>
            </a:pPr>
            <a:r>
              <a:rPr lang="en-GB" sz="1200">
                <a:latin typeface="Lucida Console" pitchFamily="49" charset="0"/>
              </a:rPr>
              <a:t>&lt;/dependency&gt;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1316" y="273974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>
                <a:solidFill>
                  <a:srgbClr val="333399"/>
                </a:solidFill>
                <a:latin typeface="Lucida Console" panose="020B0609040504020204" pitchFamily="49" charset="0"/>
              </a:rPr>
              <a:t>pom.xml</a:t>
            </a:r>
            <a:endParaRPr lang="en-GB" sz="12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3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 Initializr also generates a simple JUnit test case</a:t>
            </a:r>
          </a:p>
          <a:p>
            <a:pPr lvl="1"/>
            <a:r>
              <a:rPr lang="en-GB"/>
              <a:t>See the </a:t>
            </a:r>
            <a:r>
              <a:rPr lang="en-GB">
                <a:latin typeface="Lucida Console" panose="020B0609040504020204" pitchFamily="49" charset="0"/>
              </a:rPr>
              <a:t>src/test/java</a:t>
            </a:r>
            <a:r>
              <a:rPr lang="en-GB"/>
              <a:t> folder in the demo project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marL="457200" lvl="1" indent="0">
              <a:buNone/>
            </a:pPr>
            <a:endParaRPr lang="en-GB"/>
          </a:p>
          <a:p>
            <a:pPr lvl="1"/>
            <a:endParaRPr lang="en-GB"/>
          </a:p>
          <a:p>
            <a:r>
              <a:rPr lang="en-GB"/>
              <a:t>We discuss the details on the following slides…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Defining Test Cases in Spring Boot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7725" y="2010869"/>
            <a:ext cx="7893050" cy="3416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package demo.testingspringboot;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import org.junit.Test;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import org.junit.runner.RunWith;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import org.springframework.boot.test.context.SpringBootTest;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import org.springframework.test.context.junit4.SpringRunner;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@RunWith(SpringRunner.class)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@SpringBootTest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ApplicationTests {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@Test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public void contextLoads()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}</a:t>
            </a:r>
          </a:p>
          <a:p>
            <a:pPr defTabSz="739775">
              <a:defRPr/>
            </a:pPr>
            <a:endParaRPr lang="en-US" sz="1200">
              <a:latin typeface="Lucida Console" pitchFamily="49" charset="0"/>
            </a:endParaRP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// Plus other tests that you write yourself.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599647" y="5142006"/>
            <a:ext cx="213712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>
                <a:solidFill>
                  <a:schemeClr val="tx2"/>
                </a:solidFill>
                <a:latin typeface="Lucida Console" panose="020B0609040504020204" pitchFamily="49" charset="0"/>
              </a:rPr>
              <a:t>ApplicationTests.java</a:t>
            </a:r>
            <a:endParaRPr lang="en-US" sz="1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test case class is annotated with </a:t>
            </a:r>
            <a:r>
              <a:rPr lang="en-GB">
                <a:latin typeface="Lucida Console" panose="020B0609040504020204" pitchFamily="49" charset="0"/>
              </a:rPr>
              <a:t>@RunWith</a:t>
            </a:r>
          </a:p>
          <a:p>
            <a:pPr lvl="1"/>
            <a:r>
              <a:rPr lang="en-GB"/>
              <a:t>Tells JUnit to run the test using Spring's testing support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r>
              <a:rPr lang="en-GB"/>
              <a:t>Note:</a:t>
            </a:r>
          </a:p>
          <a:p>
            <a:pPr lvl="1"/>
            <a:r>
              <a:rPr lang="en-GB">
                <a:latin typeface="Lucida Console" panose="020B0609040504020204" pitchFamily="49" charset="0"/>
              </a:rPr>
              <a:t>SpringRunner</a:t>
            </a:r>
            <a:r>
              <a:rPr lang="en-GB"/>
              <a:t> used to be named </a:t>
            </a:r>
            <a:r>
              <a:rPr lang="en-GB">
                <a:latin typeface="Lucida Console" panose="020B0609040504020204" pitchFamily="49" charset="0"/>
              </a:rPr>
              <a:t>SpringJUnit4ClassRunner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Understanding @RunWith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fld id="{639A3677-20BC-4CEC-8026-522984BE808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7725" y="2027168"/>
            <a:ext cx="789305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@RunWith(SpringRunner.class)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@SpringBootTest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ApplicationTests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31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test case class is annotated with </a:t>
            </a:r>
            <a:r>
              <a:rPr lang="en-GB" sz="2200">
                <a:latin typeface="Lucida Console" panose="020B0609040504020204" pitchFamily="49" charset="0"/>
              </a:rPr>
              <a:t>@SpringBootTest</a:t>
            </a: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pPr lvl="1"/>
            <a:endParaRPr lang="en-GB">
              <a:latin typeface="Lucida Console" panose="020B0609040504020204" pitchFamily="49" charset="0"/>
            </a:endParaRPr>
          </a:p>
          <a:p>
            <a:r>
              <a:rPr lang="en-GB" sz="2200">
                <a:latin typeface="Lucida Console" panose="020B0609040504020204" pitchFamily="49" charset="0"/>
              </a:rPr>
              <a:t>@SpringBootTest</a:t>
            </a:r>
            <a:r>
              <a:rPr lang="en-GB">
                <a:latin typeface="+mj-lt"/>
              </a:rPr>
              <a:t> automatically loads Java config classes, which presumably define the beans you want to test</a:t>
            </a:r>
          </a:p>
          <a:p>
            <a:pPr lvl="1"/>
            <a:r>
              <a:rPr lang="en-GB">
                <a:latin typeface="+mj-lt"/>
              </a:rPr>
              <a:t>First, it loads any inner classes annotated with </a:t>
            </a:r>
            <a:r>
              <a:rPr lang="en-GB">
                <a:latin typeface="Lucida Console" panose="020B0609040504020204" pitchFamily="49" charset="0"/>
              </a:rPr>
              <a:t>@Configuration</a:t>
            </a:r>
          </a:p>
          <a:p>
            <a:pPr lvl="1"/>
            <a:r>
              <a:rPr lang="en-GB">
                <a:latin typeface="+mj-lt"/>
              </a:rPr>
              <a:t>If none found, it loads your </a:t>
            </a:r>
            <a:r>
              <a:rPr lang="en-GB">
                <a:latin typeface="Lucida Console" panose="020B0609040504020204" pitchFamily="49" charset="0"/>
              </a:rPr>
              <a:t>@SpringBootApplication</a:t>
            </a:r>
            <a:r>
              <a:rPr lang="en-GB"/>
              <a:t> class</a:t>
            </a:r>
          </a:p>
          <a:p>
            <a:pPr lvl="1"/>
            <a:endParaRPr lang="en-GB"/>
          </a:p>
          <a:p>
            <a:r>
              <a:rPr lang="en-GB" sz="2200">
                <a:latin typeface="Lucida Console" panose="020B0609040504020204" pitchFamily="49" charset="0"/>
              </a:rPr>
              <a:t>@SpringBootTest</a:t>
            </a:r>
            <a:r>
              <a:rPr lang="en-GB"/>
              <a:t> also loads </a:t>
            </a:r>
            <a:r>
              <a:rPr lang="en-GB" sz="2200">
                <a:latin typeface="Lucida Console" panose="020B0609040504020204" pitchFamily="49" charset="0"/>
              </a:rPr>
              <a:t>application.properties</a:t>
            </a:r>
          </a:p>
          <a:p>
            <a:pPr lvl="1"/>
            <a:r>
              <a:rPr lang="en-GB"/>
              <a:t>So the beans are initialized properly when you test them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Understanding @SpringBootTest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7725" y="1675473"/>
            <a:ext cx="789305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@RunWith(SpringRunner.class)</a:t>
            </a:r>
          </a:p>
          <a:p>
            <a:pPr defTabSz="739775">
              <a:defRPr/>
            </a:pP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@SpringBootTest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ApplicationTests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91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Lucida Console" panose="020B0609040504020204" pitchFamily="49" charset="0"/>
              </a:rPr>
              <a:t>@SpringBootTest</a:t>
            </a:r>
            <a:r>
              <a:rPr lang="en-GB">
                <a:latin typeface="+mj-lt"/>
              </a:rPr>
              <a:t> has a </a:t>
            </a:r>
            <a:r>
              <a:rPr lang="en-GB">
                <a:latin typeface="Lucida Console" panose="020B0609040504020204" pitchFamily="49" charset="0"/>
              </a:rPr>
              <a:t>classes</a:t>
            </a:r>
            <a:r>
              <a:rPr lang="en-GB">
                <a:latin typeface="+mj-lt"/>
              </a:rPr>
              <a:t> attribute</a:t>
            </a:r>
          </a:p>
          <a:p>
            <a:pPr lvl="1"/>
            <a:r>
              <a:rPr lang="en-GB">
                <a:latin typeface="+mj-lt"/>
              </a:rPr>
              <a:t>Specifies particular Java config classes you want to load</a:t>
            </a:r>
          </a:p>
          <a:p>
            <a:pPr lvl="1"/>
            <a:r>
              <a:rPr lang="en-GB">
                <a:latin typeface="+mj-lt"/>
              </a:rPr>
              <a:t>Enables you to control which beans are created for your tests</a:t>
            </a:r>
          </a:p>
          <a:p>
            <a:pPr lvl="1"/>
            <a:endParaRPr lang="en-GB">
              <a:latin typeface="+mj-lt"/>
            </a:endParaRPr>
          </a:p>
          <a:p>
            <a:pPr lvl="1"/>
            <a:endParaRPr lang="en-GB">
              <a:latin typeface="+mj-lt"/>
            </a:endParaRPr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/>
              <a:t>Specifying Java Config Classes for Tests</a:t>
            </a:r>
            <a:endParaRPr lang="en-GB" sz="3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3300" y="6346825"/>
            <a:ext cx="5207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2414022"/>
            <a:ext cx="7893050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@RunWith(SpringRunner.class)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@SpringBootTest(</a:t>
            </a:r>
            <a:r>
              <a:rPr lang="en-US" sz="1200" b="1">
                <a:solidFill>
                  <a:srgbClr val="FF0000"/>
                </a:solidFill>
                <a:latin typeface="Lucida Console" pitchFamily="49" charset="0"/>
              </a:rPr>
              <a:t>classes={MyJavaConfig1.class, MyJavaConfig2.class}</a:t>
            </a:r>
            <a:r>
              <a:rPr lang="en-US" sz="1200">
                <a:latin typeface="Lucida Console" pitchFamily="49" charset="0"/>
              </a:rPr>
              <a:t>)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public class ApplicationTests {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20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9234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0</TotalTime>
  <Words>2267</Words>
  <Application>Microsoft Macintosh PowerPoint</Application>
  <PresentationFormat>On-screen Show (4:3)</PresentationFormat>
  <Paragraphs>457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Lucida Console</vt:lpstr>
      <vt:lpstr>Tahoma</vt:lpstr>
      <vt:lpstr>Wingdings</vt:lpstr>
      <vt:lpstr>2_Blends</vt:lpstr>
      <vt:lpstr>Testing with Spring Boot</vt:lpstr>
      <vt:lpstr>Contents</vt:lpstr>
      <vt:lpstr>1. The Spring Boot Test Ecosystem</vt:lpstr>
      <vt:lpstr>Overview (1 of 2)</vt:lpstr>
      <vt:lpstr>Overview (2 of 2)</vt:lpstr>
      <vt:lpstr>Defining Test Cases in Spring Boot</vt:lpstr>
      <vt:lpstr>Understanding @RunWith</vt:lpstr>
      <vt:lpstr>Understanding @SpringBootTest</vt:lpstr>
      <vt:lpstr>Specifying Java Config Classes for Tests</vt:lpstr>
      <vt:lpstr>Specifying Properties for Tests</vt:lpstr>
      <vt:lpstr>Specifying a Web Environment for Tests</vt:lpstr>
      <vt:lpstr>2. Writing and Running Tests on Beans</vt:lpstr>
      <vt:lpstr>Defining a Bean to Test</vt:lpstr>
      <vt:lpstr>Writing a Test for a Bean</vt:lpstr>
      <vt:lpstr>Running Tests</vt:lpstr>
      <vt:lpstr>3. Mocking Beans</vt:lpstr>
      <vt:lpstr>Overview</vt:lpstr>
      <vt:lpstr>Java Mocking Frameworks</vt:lpstr>
      <vt:lpstr>Example Bean to Test</vt:lpstr>
      <vt:lpstr>Testing the Bean using Mockito Mocks</vt:lpstr>
      <vt:lpstr>4. Additional Spring Boot Test Techniques</vt:lpstr>
      <vt:lpstr>Testing REST Controllers</vt:lpstr>
      <vt:lpstr>Testing MVC Controllers</vt:lpstr>
      <vt:lpstr>Testing Spring Data Repositories (1 of 2)</vt:lpstr>
      <vt:lpstr>Testing Spring Data Repositories (2 of 2)</vt:lpstr>
      <vt:lpstr>Any Questions?</vt:lpstr>
      <vt:lpstr>Exercise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Spring Boot</dc:title>
  <dc:subject/>
  <dc:creator>Paul Hopkins</dc:creator>
  <cp:keywords/>
  <dc:description/>
  <cp:lastModifiedBy>Nilavalagan Sugumaran</cp:lastModifiedBy>
  <cp:revision>1</cp:revision>
  <cp:lastPrinted>2016-01-08T09:56:39Z</cp:lastPrinted>
  <dcterms:created xsi:type="dcterms:W3CDTF">2020-01-19T20:39:47Z</dcterms:created>
  <dcterms:modified xsi:type="dcterms:W3CDTF">2020-01-19T20:40:36Z</dcterms:modified>
  <cp:category/>
</cp:coreProperties>
</file>