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5"/>
  </p:notesMasterIdLst>
  <p:handoutMasterIdLst>
    <p:handoutMasterId r:id="rId26"/>
  </p:handoutMasterIdLst>
  <p:sldIdLst>
    <p:sldId id="256" r:id="rId2"/>
    <p:sldId id="698" r:id="rId3"/>
    <p:sldId id="712" r:id="rId4"/>
    <p:sldId id="713" r:id="rId5"/>
    <p:sldId id="714" r:id="rId6"/>
    <p:sldId id="715" r:id="rId7"/>
    <p:sldId id="716" r:id="rId8"/>
    <p:sldId id="721" r:id="rId9"/>
    <p:sldId id="723" r:id="rId10"/>
    <p:sldId id="725" r:id="rId11"/>
    <p:sldId id="726" r:id="rId12"/>
    <p:sldId id="768" r:id="rId13"/>
    <p:sldId id="769" r:id="rId14"/>
    <p:sldId id="765" r:id="rId15"/>
    <p:sldId id="747" r:id="rId16"/>
    <p:sldId id="775" r:id="rId17"/>
    <p:sldId id="752" r:id="rId18"/>
    <p:sldId id="753" r:id="rId19"/>
    <p:sldId id="763" r:id="rId20"/>
    <p:sldId id="754" r:id="rId21"/>
    <p:sldId id="755" r:id="rId22"/>
    <p:sldId id="766" r:id="rId23"/>
    <p:sldId id="776" r:id="rId24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6" autoAdjust="0"/>
    <p:restoredTop sz="94648" autoAdjust="0"/>
  </p:normalViewPr>
  <p:slideViewPr>
    <p:cSldViewPr snapToGrid="0" showGuides="1">
      <p:cViewPr varScale="1">
        <p:scale>
          <a:sx n="96" d="100"/>
          <a:sy n="96" d="100"/>
        </p:scale>
        <p:origin x="1688" y="17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4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7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REST Services</a:t>
            </a:r>
            <a:endParaRPr lang="en-GB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9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573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87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5529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92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573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273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573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90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26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83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6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REST Services</a:t>
            </a:r>
            <a:endParaRPr lang="en-GB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577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5529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6065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5632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83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ln/>
        </p:spPr>
        <p:txBody>
          <a:bodyPr/>
          <a:lstStyle/>
          <a:p>
            <a:r>
              <a:rPr lang="en-GB"/>
              <a:t>REST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148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REST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0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4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3338" cy="383540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17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3338" cy="383540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341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3338" cy="383540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39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3338" cy="383540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3338" cy="383540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71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REST Services</a:t>
            </a:r>
            <a:endParaRPr lang="en-GB" dirty="0"/>
          </a:p>
        </p:txBody>
      </p:sp>
      <p:sp>
        <p:nvSpPr>
          <p:cNvPr id="5120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1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REST Services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Configuring Maven dependencies</a:t>
            </a:r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/>
              <a:t>Defining a model class</a:t>
            </a:r>
          </a:p>
          <a:p>
            <a:pPr eaLnBrk="1" hangingPunct="1"/>
            <a:r>
              <a:rPr lang="en-GB" dirty="0"/>
              <a:t>HTTP message converters</a:t>
            </a:r>
          </a:p>
          <a:p>
            <a:pPr eaLnBrk="1" hangingPunct="1"/>
            <a:r>
              <a:rPr lang="en-GB" dirty="0"/>
              <a:t>Defining </a:t>
            </a:r>
            <a:r>
              <a:rPr lang="en-GB"/>
              <a:t>a REST </a:t>
            </a:r>
            <a:r>
              <a:rPr lang="en-GB" dirty="0"/>
              <a:t>controller</a:t>
            </a:r>
          </a:p>
          <a:p>
            <a:pPr eaLnBrk="1" hangingPunct="1"/>
            <a:endParaRPr lang="en-GB" dirty="0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/>
              <a:t>2. Creating a </a:t>
            </a:r>
            <a:r>
              <a:rPr lang="en-GB" sz="3400"/>
              <a:t>Spring Boot REST </a:t>
            </a:r>
            <a:r>
              <a:rPr lang="en-GB" sz="3400" dirty="0"/>
              <a:t>Service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88" y="4685660"/>
            <a:ext cx="6955534" cy="194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y-GB" dirty="0">
                <a:cs typeface="Tahoma" pitchFamily="34" charset="0"/>
              </a:rPr>
              <a:t>In this section </a:t>
            </a:r>
            <a:r>
              <a:rPr lang="cy-GB">
                <a:cs typeface="Tahoma" pitchFamily="34" charset="0"/>
              </a:rPr>
              <a:t>we'll implement a REST service using Spring Boot - see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DemoRestServices</a:t>
            </a:r>
            <a:r>
              <a:rPr lang="en-GB">
                <a:latin typeface="+mj-lt"/>
                <a:sym typeface="Wingdings" pitchFamily="2" charset="2"/>
              </a:rPr>
              <a:t> project</a:t>
            </a:r>
            <a:endParaRPr lang="cy-GB" dirty="0">
              <a:latin typeface="+mj-lt"/>
              <a:cs typeface="Tahoma" pitchFamily="34" charset="0"/>
            </a:endParaRPr>
          </a:p>
          <a:p>
            <a:pPr lvl="1" eaLnBrk="1" hangingPunct="1"/>
            <a:endParaRPr lang="cy-GB" dirty="0">
              <a:cs typeface="Tahoma" pitchFamily="34" charset="0"/>
            </a:endParaRPr>
          </a:p>
          <a:p>
            <a:r>
              <a:rPr lang="cy-GB">
                <a:cs typeface="Tahoma" pitchFamily="34" charset="0"/>
              </a:rPr>
              <a:t>The REST </a:t>
            </a:r>
            <a:r>
              <a:rPr lang="cy-GB" dirty="0">
                <a:cs typeface="Tahoma" pitchFamily="34" charset="0"/>
              </a:rPr>
              <a:t>service will get employee information</a:t>
            </a:r>
          </a:p>
          <a:p>
            <a:pPr lvl="1"/>
            <a:r>
              <a:rPr lang="cy-GB" dirty="0">
                <a:cs typeface="Tahoma" pitchFamily="34" charset="0"/>
              </a:rPr>
              <a:t>E.g. enter the following URL in a browser such as Chrome, to send an HTTP GET request to the server</a:t>
            </a:r>
          </a:p>
          <a:p>
            <a:pPr lvl="1"/>
            <a:endParaRPr lang="cy-GB" dirty="0">
              <a:cs typeface="Tahoma" pitchFamily="34" charset="0"/>
            </a:endParaRPr>
          </a:p>
          <a:p>
            <a:pPr lvl="1"/>
            <a:endParaRPr lang="cy-GB" dirty="0">
              <a:cs typeface="Tahoma" pitchFamily="34" charset="0"/>
            </a:endParaRPr>
          </a:p>
          <a:p>
            <a:pPr lvl="1"/>
            <a:r>
              <a:rPr lang="cy-GB" dirty="0">
                <a:cs typeface="Tahoma" pitchFamily="34" charset="0"/>
              </a:rPr>
              <a:t>It returns an </a:t>
            </a:r>
            <a:r>
              <a:rPr lang="cy-GB" dirty="0">
                <a:latin typeface="Lucida Console" pitchFamily="49" charset="0"/>
                <a:cs typeface="Tahoma" pitchFamily="34" charset="0"/>
              </a:rPr>
              <a:t>Employee</a:t>
            </a:r>
            <a:r>
              <a:rPr lang="cy-GB" dirty="0">
                <a:cs typeface="Tahoma" pitchFamily="34" charset="0"/>
              </a:rPr>
              <a:t> object</a:t>
            </a:r>
            <a:r>
              <a:rPr lang="cy-GB">
                <a:cs typeface="Tahoma" pitchFamily="34" charset="0"/>
              </a:rPr>
              <a:t>, serialized as JSON or XML</a:t>
            </a:r>
            <a:endParaRPr lang="cy-GB" dirty="0">
              <a:cs typeface="Tahom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Overview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246889" y="3618061"/>
            <a:ext cx="6909686" cy="3490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dirty="0">
                <a:solidFill>
                  <a:schemeClr val="tx2"/>
                </a:solidFill>
                <a:latin typeface="Lucida Console" pitchFamily="49" charset="0"/>
              </a:rPr>
              <a:t>http</a:t>
            </a:r>
            <a:r>
              <a:rPr lang="en-GB" sz="1200">
                <a:solidFill>
                  <a:schemeClr val="tx2"/>
                </a:solidFill>
                <a:latin typeface="Lucida Console" pitchFamily="49" charset="0"/>
              </a:rPr>
              <a:t>://localhost:8081/employee1</a:t>
            </a:r>
            <a:endParaRPr lang="en-GB" sz="1200" dirty="0">
              <a:solidFill>
                <a:schemeClr val="tx2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0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implement REST services in a web app</a:t>
            </a:r>
          </a:p>
          <a:p>
            <a:pPr lvl="1"/>
            <a:r>
              <a:rPr lang="en-GB"/>
              <a:t>In Spring Boot, just choose the Spring Boot Starter Web option</a:t>
            </a:r>
          </a:p>
          <a:p>
            <a:pPr lvl="1"/>
            <a:endParaRPr lang="en-GB"/>
          </a:p>
          <a:p>
            <a:r>
              <a:rPr lang="en-GB"/>
              <a:t>Auto-creates a dispatcher servlet bean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Also auto-creates a JSON serializer bean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Note: If you also want to support XML serialization, add the following dependency in your POM:</a:t>
            </a:r>
            <a:endParaRPr lang="en-GB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Configuring Maven Dependencies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76FD5A0-CF0B-440A-8AF5-2125C329C293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2961" y="2904638"/>
            <a:ext cx="7874952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DispatcherServlet dispatcherServlet() …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2961" y="4137681"/>
            <a:ext cx="7874952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MappingJackson2HttpMessageConverter mappingJackson2HttpMessageConverter() …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822961" y="5760572"/>
            <a:ext cx="7874952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&lt;groupId&gt;com.fasterxml.jackson.dataformat&lt;/groupId&gt;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&lt;artifactId&gt;jackson-dataformat-xml&lt;/artifactId&gt;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7838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59100" algn="l"/>
              </a:tabLst>
            </a:pPr>
            <a:r>
              <a:rPr lang="en-GB" dirty="0"/>
              <a:t>We'll use the following POJO class in </a:t>
            </a:r>
            <a:r>
              <a:rPr lang="en-GB"/>
              <a:t>our REST </a:t>
            </a:r>
            <a:r>
              <a:rPr lang="en-GB" dirty="0"/>
              <a:t>services</a:t>
            </a:r>
          </a:p>
          <a:p>
            <a:pPr lvl="1">
              <a:tabLst>
                <a:tab pos="2959100" algn="l"/>
              </a:tabLst>
            </a:pPr>
            <a:r>
              <a:rPr lang="en-GB" dirty="0"/>
              <a:t>The Jackson converters will automatically convert to/from JSON or XML, </a:t>
            </a:r>
            <a:r>
              <a:rPr lang="en-GB"/>
              <a:t>as appropriate</a:t>
            </a:r>
          </a:p>
          <a:p>
            <a:pPr lvl="1">
              <a:tabLst>
                <a:tab pos="2959100" algn="l"/>
              </a:tabLst>
            </a:pPr>
            <a:endParaRPr lang="en-GB"/>
          </a:p>
          <a:p>
            <a:pPr lvl="1">
              <a:tabLst>
                <a:tab pos="2959100" algn="l"/>
              </a:tabLst>
            </a:pPr>
            <a:endParaRPr lang="en-GB"/>
          </a:p>
          <a:p>
            <a:pPr lvl="1">
              <a:tabLst>
                <a:tab pos="2959100" algn="l"/>
              </a:tabLst>
            </a:pPr>
            <a:endParaRPr lang="en-GB"/>
          </a:p>
          <a:p>
            <a:pPr lvl="1">
              <a:tabLst>
                <a:tab pos="2959100" algn="l"/>
              </a:tabLst>
            </a:pPr>
            <a:endParaRPr lang="en-GB"/>
          </a:p>
          <a:p>
            <a:pPr lvl="1">
              <a:tabLst>
                <a:tab pos="2959100" algn="l"/>
              </a:tabLst>
            </a:pPr>
            <a:endParaRPr lang="en-GB"/>
          </a:p>
          <a:p>
            <a:pPr lvl="1">
              <a:tabLst>
                <a:tab pos="2959100" algn="l"/>
              </a:tabLst>
            </a:pPr>
            <a:endParaRPr lang="en-GB"/>
          </a:p>
          <a:p>
            <a:pPr>
              <a:tabLst>
                <a:tab pos="2959100" algn="l"/>
              </a:tabLst>
            </a:pPr>
            <a:r>
              <a:rPr lang="en-GB"/>
              <a:t>Note: </a:t>
            </a:r>
          </a:p>
          <a:p>
            <a:pPr lvl="1">
              <a:tabLst>
                <a:tab pos="2959100" algn="l"/>
              </a:tabLst>
            </a:pPr>
            <a:r>
              <a:rPr lang="en-GB"/>
              <a:t>If Jackson’s XML extension isn't available, Spring Boot will perform XML serialization via JAXB (provided by default in the JDK)</a:t>
            </a:r>
          </a:p>
          <a:p>
            <a:pPr lvl="1">
              <a:tabLst>
                <a:tab pos="2959100" algn="l"/>
              </a:tabLst>
            </a:pPr>
            <a:r>
              <a:rPr lang="en-GB"/>
              <a:t>JAXB requires root model classes to be annotated as follows:</a:t>
            </a:r>
            <a:endParaRPr lang="en-GB" dirty="0">
              <a:latin typeface="+mj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Defining a Model Class</a:t>
            </a:r>
            <a:endParaRPr lang="en-GB" sz="2800" dirty="0">
              <a:sym typeface="Wingdings" pitchFamily="2" charset="2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27C702D-3EDA-4160-B0D2-48AA25C69CF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95338" y="2338873"/>
            <a:ext cx="7980362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>
                <a:latin typeface="Lucida Console" pitchFamily="49" charset="0"/>
              </a:rPr>
              <a:t>public </a:t>
            </a:r>
            <a:r>
              <a:rPr lang="en-GB" sz="1200" dirty="0">
                <a:latin typeface="Lucida Console" pitchFamily="49" charset="0"/>
              </a:rPr>
              <a:t>class Employee {</a:t>
            </a:r>
          </a:p>
          <a:p>
            <a:r>
              <a:rPr lang="en-GB" sz="1200">
                <a:latin typeface="Lucida Console" pitchFamily="49" charset="0"/>
              </a:rPr>
              <a:t>    </a:t>
            </a:r>
            <a:r>
              <a:rPr lang="en-GB" sz="1200" dirty="0">
                <a:latin typeface="Lucida Console" pitchFamily="49" charset="0"/>
              </a:rPr>
              <a:t>private String id;</a:t>
            </a:r>
          </a:p>
          <a:p>
            <a:r>
              <a:rPr lang="en-GB" sz="1200">
                <a:latin typeface="Lucida Console" pitchFamily="49" charset="0"/>
              </a:rPr>
              <a:t>    private </a:t>
            </a:r>
            <a:r>
              <a:rPr lang="en-GB" sz="1200" dirty="0">
                <a:latin typeface="Lucida Console" pitchFamily="49" charset="0"/>
              </a:rPr>
              <a:t>String name;</a:t>
            </a:r>
          </a:p>
          <a:p>
            <a:r>
              <a:rPr lang="en-GB" sz="1200">
                <a:latin typeface="Lucida Console" pitchFamily="49" charset="0"/>
              </a:rPr>
              <a:t>    private </a:t>
            </a:r>
            <a:r>
              <a:rPr lang="en-GB" sz="1200" dirty="0">
                <a:latin typeface="Lucida Console" pitchFamily="49" charset="0"/>
              </a:rPr>
              <a:t>double salary;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>
                <a:latin typeface="Lucida Console" pitchFamily="49" charset="0"/>
              </a:rPr>
              <a:t>    public </a:t>
            </a:r>
            <a:r>
              <a:rPr lang="en-GB" sz="1200" dirty="0">
                <a:latin typeface="Lucida Console" pitchFamily="49" charset="0"/>
              </a:rPr>
              <a:t>Employee() {}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>
                <a:latin typeface="Lucida Console" pitchFamily="49" charset="0"/>
              </a:rPr>
              <a:t>    // </a:t>
            </a:r>
            <a:r>
              <a:rPr lang="en-GB" sz="1200" dirty="0">
                <a:latin typeface="Lucida Console" pitchFamily="49" charset="0"/>
              </a:rPr>
              <a:t>Plus other constructors, getters/setters, and business </a:t>
            </a:r>
            <a:r>
              <a:rPr lang="en-GB" sz="1200">
                <a:latin typeface="Lucida Console" pitchFamily="49" charset="0"/>
              </a:rPr>
              <a:t>methods…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7382370" y="3822892"/>
            <a:ext cx="1393330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Employee.java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95338" y="6088625"/>
            <a:ext cx="7980362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@XmlRootElement</a:t>
            </a:r>
          </a:p>
          <a:p>
            <a:r>
              <a:rPr lang="en-GB" sz="1200">
                <a:latin typeface="Lucida Console" pitchFamily="49" charset="0"/>
              </a:rPr>
              <a:t>public </a:t>
            </a:r>
            <a:r>
              <a:rPr lang="en-GB" sz="1200" dirty="0">
                <a:latin typeface="Lucida Console" pitchFamily="49" charset="0"/>
              </a:rPr>
              <a:t>class </a:t>
            </a:r>
            <a:r>
              <a:rPr lang="en-GB" sz="1200">
                <a:latin typeface="Lucida Console" pitchFamily="49" charset="0"/>
              </a:rPr>
              <a:t>Employee { … }</a:t>
            </a:r>
            <a:endParaRPr lang="en-GB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5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y-GB">
                <a:cs typeface="Tahoma" pitchFamily="34" charset="0"/>
              </a:rPr>
              <a:t>REST services </a:t>
            </a:r>
            <a:r>
              <a:rPr lang="cy-GB" dirty="0">
                <a:cs typeface="Tahoma" pitchFamily="34" charset="0"/>
              </a:rPr>
              <a:t>work perfectly fine with Java objects</a:t>
            </a:r>
          </a:p>
          <a:p>
            <a:pPr lvl="1">
              <a:defRPr/>
            </a:pPr>
            <a:r>
              <a:rPr lang="cy-GB" dirty="0">
                <a:cs typeface="Tahoma" pitchFamily="34" charset="0"/>
              </a:rPr>
              <a:t>E.g. a GET method might return a Java object</a:t>
            </a:r>
          </a:p>
          <a:p>
            <a:pPr lvl="1">
              <a:defRPr/>
            </a:pPr>
            <a:r>
              <a:rPr lang="cy-GB" dirty="0">
                <a:cs typeface="Tahoma" pitchFamily="34" charset="0"/>
              </a:rPr>
              <a:t>E.g. a PUT method might receive a Java object as a parameter</a:t>
            </a:r>
          </a:p>
          <a:p>
            <a:pPr lvl="1">
              <a:defRPr/>
            </a:pPr>
            <a:endParaRPr lang="cy-GB" dirty="0">
              <a:cs typeface="Tahoma" pitchFamily="34" charset="0"/>
            </a:endParaRPr>
          </a:p>
          <a:p>
            <a:pPr>
              <a:defRPr/>
            </a:pPr>
            <a:r>
              <a:rPr lang="cy-GB" dirty="0">
                <a:cs typeface="Tahoma" pitchFamily="34" charset="0"/>
              </a:rPr>
              <a:t>When a Java object is passed back and fore over HTTP, it must be converted to/from a text-based format</a:t>
            </a:r>
          </a:p>
          <a:p>
            <a:pPr lvl="1">
              <a:defRPr/>
            </a:pPr>
            <a:r>
              <a:rPr lang="cy-GB" dirty="0">
                <a:cs typeface="Tahoma" pitchFamily="34" charset="0"/>
              </a:rPr>
              <a:t>Typically JSON or XML</a:t>
            </a:r>
          </a:p>
          <a:p>
            <a:pPr lvl="1">
              <a:defRPr/>
            </a:pPr>
            <a:endParaRPr lang="cy-GB" dirty="0">
              <a:cs typeface="Tahoma" pitchFamily="34" charset="0"/>
            </a:endParaRPr>
          </a:p>
          <a:p>
            <a:pPr>
              <a:defRPr/>
            </a:pPr>
            <a:r>
              <a:rPr lang="cy-GB" dirty="0">
                <a:cs typeface="Tahoma" pitchFamily="34" charset="0"/>
              </a:rPr>
              <a:t>In Spring, you can </a:t>
            </a:r>
            <a:r>
              <a:rPr lang="cy-GB">
                <a:cs typeface="Tahoma" pitchFamily="34" charset="0"/>
              </a:rPr>
              <a:t>configure REST </a:t>
            </a:r>
            <a:r>
              <a:rPr lang="cy-GB" dirty="0">
                <a:cs typeface="Tahoma" pitchFamily="34" charset="0"/>
              </a:rPr>
              <a:t>services so that they know what data formats they need to recognize</a:t>
            </a:r>
          </a:p>
          <a:p>
            <a:pPr lvl="1">
              <a:defRPr/>
            </a:pPr>
            <a:r>
              <a:rPr lang="cy-GB" dirty="0">
                <a:cs typeface="Tahoma" pitchFamily="34" charset="0"/>
              </a:rPr>
              <a:t>We'll see the details during this section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HTTP Message Converters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DFF8F09-0A38-4752-A8FF-9D76EB55B6B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55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59100" algn="l"/>
              </a:tabLst>
            </a:pPr>
            <a:r>
              <a:rPr lang="en-GB">
                <a:latin typeface="+mj-lt"/>
              </a:rPr>
              <a:t>Define a class and annotate with </a:t>
            </a:r>
            <a:r>
              <a:rPr lang="en-GB">
                <a:latin typeface="Lucida Console" pitchFamily="49" charset="0"/>
              </a:rPr>
              <a:t>@RestController, </a:t>
            </a:r>
            <a:r>
              <a:rPr lang="en-GB">
                <a:latin typeface="+mj-lt"/>
              </a:rPr>
              <a:t>which is equivalent to both of the following annotations:</a:t>
            </a:r>
          </a:p>
          <a:p>
            <a:pPr lvl="1">
              <a:tabLst>
                <a:tab pos="2959100" algn="l"/>
              </a:tabLst>
            </a:pPr>
            <a:r>
              <a:rPr lang="en-GB">
                <a:latin typeface="+mj-lt"/>
              </a:rPr>
              <a:t>Annotating the class with </a:t>
            </a:r>
            <a:r>
              <a:rPr lang="en-GB">
                <a:latin typeface="Lucida Console" pitchFamily="49" charset="0"/>
              </a:rPr>
              <a:t>@Controller</a:t>
            </a:r>
            <a:endParaRPr lang="en-GB">
              <a:latin typeface="+mj-lt"/>
            </a:endParaRPr>
          </a:p>
          <a:p>
            <a:pPr lvl="1">
              <a:tabLst>
                <a:tab pos="2959100" algn="l"/>
              </a:tabLst>
            </a:pPr>
            <a:r>
              <a:rPr lang="en-GB">
                <a:latin typeface="+mj-lt"/>
              </a:rPr>
              <a:t>Annotating method return values with </a:t>
            </a:r>
            <a:r>
              <a:rPr lang="en-GB">
                <a:latin typeface="Lucida Console" pitchFamily="49" charset="0"/>
              </a:rPr>
              <a:t>@ResponseBody</a:t>
            </a:r>
            <a:r>
              <a:rPr lang="en-GB">
                <a:latin typeface="+mj-lt"/>
              </a:rPr>
              <a:t>, so Spring serializes return values into the bodies of HTTP response messages</a:t>
            </a:r>
          </a:p>
          <a:p>
            <a:pPr lvl="1">
              <a:tabLst>
                <a:tab pos="2959100" algn="l"/>
              </a:tabLst>
            </a:pPr>
            <a:endParaRPr lang="en-GB">
              <a:latin typeface="+mj-lt"/>
            </a:endParaRPr>
          </a:p>
          <a:p>
            <a:pPr>
              <a:tabLst>
                <a:tab pos="2959100" algn="l"/>
              </a:tabLst>
            </a:pPr>
            <a:r>
              <a:rPr lang="en-GB">
                <a:latin typeface="+mj-lt"/>
              </a:rPr>
              <a:t>Define methods and annotate with </a:t>
            </a:r>
            <a:r>
              <a:rPr lang="en-GB">
                <a:latin typeface="Lucida Console" pitchFamily="49" charset="0"/>
              </a:rPr>
              <a:t>@RequestMapping</a:t>
            </a:r>
            <a:r>
              <a:rPr lang="en-GB">
                <a:latin typeface="+mj-lt"/>
              </a:rPr>
              <a:t>, specifying the following </a:t>
            </a:r>
            <a:r>
              <a:rPr lang="en-GB" dirty="0">
                <a:latin typeface="+mj-lt"/>
              </a:rPr>
              <a:t>details:</a:t>
            </a:r>
          </a:p>
          <a:p>
            <a:pPr lvl="1">
              <a:tabLst>
                <a:tab pos="2959100" algn="l"/>
              </a:tabLst>
            </a:pPr>
            <a:r>
              <a:rPr lang="en-GB" dirty="0">
                <a:latin typeface="+mj-lt"/>
              </a:rPr>
              <a:t>The HTTP method supported by the Java method</a:t>
            </a:r>
          </a:p>
          <a:p>
            <a:pPr lvl="1">
              <a:tabLst>
                <a:tab pos="2959100" algn="l"/>
              </a:tabLst>
            </a:pPr>
            <a:r>
              <a:rPr lang="en-GB" dirty="0">
                <a:latin typeface="+mj-lt"/>
              </a:rPr>
              <a:t>The URL pattern that represents this Java method</a:t>
            </a:r>
          </a:p>
          <a:p>
            <a:pPr lvl="1">
              <a:tabLst>
                <a:tab pos="2959100" algn="l"/>
              </a:tabLst>
            </a:pPr>
            <a:r>
              <a:rPr lang="en-GB" dirty="0">
                <a:latin typeface="+mj-lt"/>
              </a:rPr>
              <a:t>The HTTP Accept headers satisfied by this Java method</a:t>
            </a:r>
          </a:p>
          <a:p>
            <a:pPr lvl="1">
              <a:tabLst>
                <a:tab pos="2959100" algn="l"/>
              </a:tabLst>
            </a:pPr>
            <a:endParaRPr lang="en-GB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Defining </a:t>
            </a:r>
            <a:r>
              <a:rPr lang="en-GB" sz="3400"/>
              <a:t>a REST Controller (1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27C702D-3EDA-4160-B0D2-48AA25C69CFA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78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Example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US"/>
              <a:t>Note:</a:t>
            </a:r>
          </a:p>
          <a:p>
            <a:pPr lvl="1"/>
            <a:r>
              <a:rPr lang="en-US"/>
              <a:t>We've also annotated the controller class with </a:t>
            </a:r>
            <a:r>
              <a:rPr lang="en-GB">
                <a:latin typeface="Lucida Console" panose="020B0609040504020204" pitchFamily="49" charset="0"/>
              </a:rPr>
              <a:t>@CrossOrigin</a:t>
            </a:r>
          </a:p>
          <a:p>
            <a:pPr lvl="1"/>
            <a:r>
              <a:rPr lang="en-GB"/>
              <a:t>Allows cross-origin requests, i.e. clients from other domains can access the endpoints in this controller</a:t>
            </a:r>
          </a:p>
          <a:p>
            <a:pPr lvl="1"/>
            <a:r>
              <a:rPr lang="en-GB"/>
              <a:t>By default, </a:t>
            </a:r>
            <a:r>
              <a:rPr lang="en-GB">
                <a:latin typeface="Lucida Console" panose="020B0609040504020204" pitchFamily="49" charset="0"/>
              </a:rPr>
              <a:t>@CrossOrigin</a:t>
            </a:r>
            <a:r>
              <a:rPr lang="en-GB"/>
              <a:t> allows all origins and all HTTP verbs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Defining a REST Controller (2 of 2)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7C702D-3EDA-4160-B0D2-48AA25C69CFA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95338" y="1705651"/>
            <a:ext cx="7980362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@RestController</a:t>
            </a:r>
            <a:endParaRPr lang="en-GB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@CrossOrigin</a:t>
            </a:r>
          </a:p>
          <a:p>
            <a:r>
              <a:rPr lang="en-GB" sz="1200">
                <a:latin typeface="Lucida Console" pitchFamily="49" charset="0"/>
              </a:rPr>
              <a:t>public class MySimpleController {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RequestMapping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(method=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RequestMethod.GET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</a:p>
          <a:p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            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value="/employee1", </a:t>
            </a:r>
          </a:p>
          <a:p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            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headers="Accept=application/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json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, application/xml")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>
                <a:latin typeface="Lucida Console" pitchFamily="49" charset="0"/>
              </a:rPr>
              <a:t>public Employee </a:t>
            </a:r>
            <a:r>
              <a:rPr lang="en-GB" sz="1200" dirty="0">
                <a:latin typeface="Lucida Console" pitchFamily="49" charset="0"/>
              </a:rPr>
              <a:t>getEmp1() {</a:t>
            </a:r>
          </a:p>
          <a:p>
            <a:r>
              <a:rPr lang="en-GB" sz="1200" dirty="0">
                <a:latin typeface="Lucida Console" pitchFamily="49" charset="0"/>
              </a:rPr>
              <a:t>        return new Employee("1", "John Smith", 100000);</a:t>
            </a:r>
          </a:p>
          <a:p>
            <a:r>
              <a:rPr lang="en-GB" sz="1200" dirty="0">
                <a:latin typeface="Lucida Console" pitchFamily="49" charset="0"/>
              </a:rPr>
              <a:t>    }</a:t>
            </a:r>
          </a:p>
          <a:p>
            <a:r>
              <a:rPr lang="en-GB" sz="1200" dirty="0">
                <a:latin typeface="Lucida Console" pitchFamily="49" charset="0"/>
              </a:rPr>
              <a:t>    …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6452628" y="3728278"/>
            <a:ext cx="2323072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MySimpleController.java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9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Mapping path variables</a:t>
            </a:r>
          </a:p>
          <a:p>
            <a:pPr eaLnBrk="1" hangingPunct="1"/>
            <a:r>
              <a:rPr lang="en-GB" dirty="0"/>
              <a:t>Mapping request parameters</a:t>
            </a:r>
          </a:p>
          <a:p>
            <a:pPr eaLnBrk="1" hangingPunct="1"/>
            <a:r>
              <a:rPr lang="en-GB" dirty="0"/>
              <a:t>Returning an item from a collection</a:t>
            </a:r>
          </a:p>
          <a:p>
            <a:pPr eaLnBrk="1" hangingPunct="1"/>
            <a:r>
              <a:rPr lang="en-GB" dirty="0"/>
              <a:t>Returning an entire collection</a:t>
            </a:r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/>
              <a:t>4. Additional Mapping Techniques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You can automatically map parts of the URI to parameters in the operation signature</a:t>
            </a:r>
          </a:p>
          <a:p>
            <a:pPr lvl="1" eaLnBrk="1" hangingPunct="1">
              <a:defRPr/>
            </a:pPr>
            <a:r>
              <a:rPr lang="en-US" dirty="0"/>
              <a:t>Allows URIs to represent resources</a:t>
            </a:r>
          </a:p>
          <a:p>
            <a:pPr lvl="1" eaLnBrk="1" hangingPunct="1">
              <a:defRPr/>
            </a:pPr>
            <a:r>
              <a:rPr lang="en-US" dirty="0"/>
              <a:t>This is a </a:t>
            </a:r>
            <a:r>
              <a:rPr lang="en-US"/>
              <a:t>key REST </a:t>
            </a:r>
            <a:r>
              <a:rPr lang="en-US" dirty="0"/>
              <a:t>principle</a:t>
            </a:r>
          </a:p>
          <a:p>
            <a:pPr lvl="1"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do this:</a:t>
            </a:r>
          </a:p>
          <a:p>
            <a:pPr lvl="1">
              <a:defRPr/>
            </a:pPr>
            <a:r>
              <a:rPr lang="en-US" dirty="0"/>
              <a:t>In the URI, define </a:t>
            </a:r>
            <a:r>
              <a:rPr lang="en-US" dirty="0">
                <a:latin typeface="Lucida Console" pitchFamily="49" charset="0"/>
              </a:rPr>
              <a:t>{…}</a:t>
            </a:r>
            <a:r>
              <a:rPr lang="en-US" dirty="0"/>
              <a:t> placeholder</a:t>
            </a:r>
          </a:p>
          <a:p>
            <a:pPr lvl="1">
              <a:defRPr/>
            </a:pPr>
            <a:r>
              <a:rPr lang="en-US" dirty="0"/>
              <a:t>In the method signature, annotate </a:t>
            </a:r>
            <a:r>
              <a:rPr lang="en-US" dirty="0" err="1"/>
              <a:t>param</a:t>
            </a:r>
            <a:r>
              <a:rPr lang="en-US" dirty="0"/>
              <a:t> with </a:t>
            </a:r>
            <a:r>
              <a:rPr lang="en-US" dirty="0">
                <a:latin typeface="Lucida Console" pitchFamily="49" charset="0"/>
              </a:rPr>
              <a:t>@</a:t>
            </a:r>
            <a:r>
              <a:rPr lang="en-US" dirty="0" err="1">
                <a:latin typeface="Lucida Console" pitchFamily="49" charset="0"/>
              </a:rPr>
              <a:t>PathVariable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Mapping Path Variables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95337" y="5090160"/>
            <a:ext cx="8154987" cy="11210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RequestMethod.GET</a:t>
            </a:r>
            <a:r>
              <a:rPr lang="en-GB" sz="1200" dirty="0">
                <a:latin typeface="Lucida Console" pitchFamily="49" charset="0"/>
              </a:rPr>
              <a:t>, value="/</a:t>
            </a:r>
            <a:r>
              <a:rPr lang="en-GB" sz="1200" dirty="0" err="1">
                <a:latin typeface="Lucida Console" pitchFamily="49" charset="0"/>
              </a:rPr>
              <a:t>employeePv</a:t>
            </a:r>
            <a:r>
              <a:rPr lang="en-GB" sz="1200" dirty="0">
                <a:latin typeface="Lucida Console" pitchFamily="49" charset="0"/>
              </a:rPr>
              <a:t>/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{id}</a:t>
            </a:r>
            <a:r>
              <a:rPr lang="en-GB" sz="1200" dirty="0">
                <a:latin typeface="Lucida Console" pitchFamily="49" charset="0"/>
              </a:rPr>
              <a:t>", </a:t>
            </a:r>
          </a:p>
          <a:p>
            <a:r>
              <a:rPr lang="en-GB" sz="1200" dirty="0">
                <a:latin typeface="Lucida Console" pitchFamily="49" charset="0"/>
              </a:rPr>
              <a:t>                headers="Accept=application/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application/xml")</a:t>
            </a:r>
          </a:p>
          <a:p>
            <a:endParaRPr lang="en-GB" sz="600" dirty="0">
              <a:latin typeface="Lucida Console" pitchFamily="49" charset="0"/>
            </a:endParaRPr>
          </a:p>
          <a:p>
            <a:r>
              <a:rPr lang="en-GB" sz="1200">
                <a:latin typeface="Lucida Console" pitchFamily="49" charset="0"/>
              </a:rPr>
              <a:t>public Employee </a:t>
            </a:r>
            <a:r>
              <a:rPr lang="en-GB" sz="1200" dirty="0" err="1">
                <a:latin typeface="Lucida Console" pitchFamily="49" charset="0"/>
              </a:rPr>
              <a:t>getEmpViaPathVariable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PathVariable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String id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r>
              <a:rPr lang="en-GB" sz="1200" dirty="0">
                <a:latin typeface="Lucida Console" pitchFamily="49" charset="0"/>
              </a:rPr>
              <a:t>    return new Employee(id);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6627252" y="5926204"/>
            <a:ext cx="2323072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MySimpleController.java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337" y="4490108"/>
            <a:ext cx="8154987" cy="3490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dirty="0">
                <a:solidFill>
                  <a:schemeClr val="tx2"/>
                </a:solidFill>
                <a:latin typeface="Lucida Console" pitchFamily="49" charset="0"/>
              </a:rPr>
              <a:t>http</a:t>
            </a:r>
            <a:r>
              <a:rPr lang="en-GB" sz="1200">
                <a:solidFill>
                  <a:schemeClr val="tx2"/>
                </a:solidFill>
                <a:latin typeface="Lucida Console" pitchFamily="49" charset="0"/>
              </a:rPr>
              <a:t>://localhost:8081/employeePv/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1234</a:t>
            </a:r>
            <a:endParaRPr lang="en-GB" sz="1200" b="1" dirty="0">
              <a:solidFill>
                <a:srgbClr val="FF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0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You can also automatically map HTTP request parameters to parameters in the operation signature</a:t>
            </a:r>
          </a:p>
          <a:p>
            <a:pPr lvl="1" eaLnBrk="1" hangingPunct="1">
              <a:defRPr/>
            </a:pPr>
            <a:r>
              <a:rPr lang="en-US" dirty="0"/>
              <a:t>Useful for optional information</a:t>
            </a:r>
          </a:p>
          <a:p>
            <a:pPr lvl="1" eaLnBrk="1" hangingPunct="1">
              <a:defRPr/>
            </a:pPr>
            <a:r>
              <a:rPr lang="en-US" dirty="0"/>
              <a:t>You can also specify a default value if you like</a:t>
            </a:r>
          </a:p>
          <a:p>
            <a:pPr lvl="1"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do this:</a:t>
            </a:r>
          </a:p>
          <a:p>
            <a:pPr lvl="1">
              <a:defRPr/>
            </a:pPr>
            <a:r>
              <a:rPr lang="en-US" dirty="0"/>
              <a:t>In the method signature, annotate </a:t>
            </a:r>
            <a:r>
              <a:rPr lang="en-US" dirty="0" err="1"/>
              <a:t>param</a:t>
            </a:r>
            <a:r>
              <a:rPr lang="en-US" dirty="0"/>
              <a:t> with </a:t>
            </a:r>
            <a:r>
              <a:rPr lang="en-US" dirty="0">
                <a:latin typeface="Lucida Console" pitchFamily="49" charset="0"/>
              </a:rPr>
              <a:t>@</a:t>
            </a:r>
            <a:r>
              <a:rPr lang="en-US" dirty="0" err="1">
                <a:latin typeface="Lucida Console" pitchFamily="49" charset="0"/>
              </a:rPr>
              <a:t>RequestParam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Mapping Request Parameters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95337" y="4053372"/>
            <a:ext cx="8154987" cy="3490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dirty="0">
                <a:solidFill>
                  <a:schemeClr val="tx2"/>
                </a:solidFill>
                <a:latin typeface="Lucida Console" pitchFamily="49" charset="0"/>
              </a:rPr>
              <a:t>http</a:t>
            </a:r>
            <a:r>
              <a:rPr lang="en-GB" sz="1200">
                <a:solidFill>
                  <a:schemeClr val="tx2"/>
                </a:solidFill>
                <a:latin typeface="Lucida Console" pitchFamily="49" charset="0"/>
              </a:rPr>
              <a:t>://localhost:8081/employeeRp?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id=5</a:t>
            </a:r>
            <a:endParaRPr lang="en-GB" sz="1200" b="1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795337" y="4643120"/>
            <a:ext cx="8154987" cy="150368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RequestMethod.GET</a:t>
            </a:r>
            <a:r>
              <a:rPr lang="en-GB" sz="1200" dirty="0">
                <a:latin typeface="Lucida Console" pitchFamily="49" charset="0"/>
              </a:rPr>
              <a:t>, value="/</a:t>
            </a:r>
            <a:r>
              <a:rPr lang="en-GB" sz="1200" dirty="0" err="1">
                <a:latin typeface="Lucida Console" pitchFamily="49" charset="0"/>
              </a:rPr>
              <a:t>employeeRp</a:t>
            </a:r>
            <a:r>
              <a:rPr lang="en-GB" sz="1200" dirty="0">
                <a:latin typeface="Lucida Console" pitchFamily="49" charset="0"/>
              </a:rPr>
              <a:t>", </a:t>
            </a:r>
          </a:p>
          <a:p>
            <a:r>
              <a:rPr lang="en-GB" sz="1200" dirty="0">
                <a:latin typeface="Lucida Console" pitchFamily="49" charset="0"/>
              </a:rPr>
              <a:t>                headers="Accept=application/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application/xml")</a:t>
            </a:r>
          </a:p>
          <a:p>
            <a:endParaRPr lang="en-GB" sz="600" dirty="0">
              <a:latin typeface="Lucida Console" pitchFamily="49" charset="0"/>
            </a:endParaRPr>
          </a:p>
          <a:p>
            <a:r>
              <a:rPr lang="en-GB" sz="1200">
                <a:latin typeface="Lucida Console" pitchFamily="49" charset="0"/>
              </a:rPr>
              <a:t>public Employee </a:t>
            </a:r>
            <a:r>
              <a:rPr lang="en-GB" sz="1200" dirty="0" err="1">
                <a:latin typeface="Lucida Console" pitchFamily="49" charset="0"/>
              </a:rPr>
              <a:t>getEmpViaRequestParam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RequestParam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(value="id", 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                                            required=false, 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                                          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defaultValue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="1234")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String id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r>
              <a:rPr lang="en-GB" sz="1200" dirty="0">
                <a:latin typeface="Lucida Console" pitchFamily="49" charset="0"/>
              </a:rPr>
              <a:t>    return new Employee(id);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6627252" y="5878704"/>
            <a:ext cx="2323072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MySimpleController.java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Wingdings" pitchFamily="2" charset="2"/>
              <a:buAutoNum type="arabicPeriod"/>
            </a:pPr>
            <a:r>
              <a:rPr lang="en-GB" dirty="0"/>
              <a:t>Overview </a:t>
            </a:r>
            <a:r>
              <a:rPr lang="en-GB"/>
              <a:t>of REST services</a:t>
            </a:r>
            <a:endParaRPr lang="en-US" dirty="0"/>
          </a:p>
          <a:p>
            <a:pPr marL="357188" indent="-357188">
              <a:buFont typeface="Wingdings" pitchFamily="2" charset="2"/>
              <a:buAutoNum type="arabicPeriod"/>
            </a:pPr>
            <a:r>
              <a:rPr lang="en-US" dirty="0"/>
              <a:t>Creating a </a:t>
            </a:r>
            <a:r>
              <a:rPr lang="en-US"/>
              <a:t>Spring REST </a:t>
            </a:r>
            <a:r>
              <a:rPr lang="en-US" dirty="0"/>
              <a:t>service</a:t>
            </a:r>
          </a:p>
          <a:p>
            <a:pPr marL="357188" indent="-357188">
              <a:buFont typeface="Wingdings" pitchFamily="2" charset="2"/>
              <a:buAutoNum type="arabicPeriod"/>
            </a:pPr>
            <a:r>
              <a:rPr lang="en-US" dirty="0"/>
              <a:t>Additional </a:t>
            </a:r>
            <a:r>
              <a:rPr lang="en-US"/>
              <a:t>mapping techniques</a:t>
            </a:r>
          </a:p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20771BB-E4E6-4EA2-824A-1107C33B8B6D}" type="slidenum">
              <a:rPr lang="en-GB"/>
              <a:pPr/>
              <a:t>2</a:t>
            </a:fld>
            <a:endParaRPr lang="en-GB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57300" y="5373949"/>
            <a:ext cx="7102475" cy="1242982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C0C0EA">
                  <a:alpha val="82999"/>
                </a:srgb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349375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2000" b="1">
                <a:solidFill>
                  <a:schemeClr val="tx2"/>
                </a:solidFill>
                <a:sym typeface="Wingdings" pitchFamily="2" charset="2"/>
              </a:rPr>
              <a:t>Demo project: </a:t>
            </a:r>
            <a:endParaRPr lang="en-GB" sz="2000" b="1" dirty="0">
              <a:solidFill>
                <a:schemeClr val="tx2"/>
              </a:solidFill>
              <a:sym typeface="Wingdings" pitchFamily="2" charset="2"/>
            </a:endParaRPr>
          </a:p>
          <a:p>
            <a:pPr marL="1349375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2000" b="1">
                <a:solidFill>
                  <a:schemeClr val="tx2"/>
                </a:solidFill>
                <a:sym typeface="Wingdings" pitchFamily="2" charset="2"/>
              </a:rPr>
              <a:t>DemoRestServices</a:t>
            </a:r>
            <a:endParaRPr lang="en-US" sz="2000" b="1" dirty="0"/>
          </a:p>
        </p:txBody>
      </p:sp>
      <p:pic>
        <p:nvPicPr>
          <p:cNvPr id="7" name="Picture 6" descr="bd09771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5199325"/>
            <a:ext cx="18748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5727" y="3582988"/>
            <a:ext cx="2959110" cy="187611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</p:pic>
    </p:spTree>
    <p:extLst>
      <p:ext uri="{BB962C8B-B14F-4D97-AF65-F5344CB8AC3E}">
        <p14:creationId xmlns:p14="http://schemas.microsoft.com/office/powerpoint/2010/main" val="174868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cy-GB" dirty="0">
                <a:cs typeface="Tahoma" pitchFamily="34" charset="0"/>
              </a:rPr>
              <a:t>This example returns one item from a collection</a:t>
            </a:r>
            <a:endParaRPr lang="cy-GB" dirty="0">
              <a:latin typeface="Lucida Console" pitchFamily="49" charset="0"/>
              <a:cs typeface="Tahom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Returning an Item from a Collection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795338" y="1680407"/>
            <a:ext cx="7980362" cy="45249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ModelAttribute</a:t>
            </a:r>
            <a:r>
              <a:rPr lang="en-GB" sz="1200" dirty="0">
                <a:latin typeface="Lucida Console" pitchFamily="49" charset="0"/>
              </a:rPr>
              <a:t>("offices")</a:t>
            </a:r>
          </a:p>
          <a:p>
            <a:r>
              <a:rPr lang="en-GB" sz="1200" dirty="0">
                <a:latin typeface="Lucida Console" pitchFamily="49" charset="0"/>
              </a:rPr>
              <a:t>public List&lt;Office&gt; </a:t>
            </a:r>
            <a:r>
              <a:rPr lang="en-GB" sz="1200" dirty="0" err="1">
                <a:latin typeface="Lucida Console" pitchFamily="49" charset="0"/>
              </a:rPr>
              <a:t>populateOffices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r>
              <a:rPr lang="en-GB" sz="1200" dirty="0">
                <a:latin typeface="Lucida Console" pitchFamily="49" charset="0"/>
              </a:rPr>
              <a:t>    List&lt;Office&gt; offices = new </a:t>
            </a:r>
            <a:r>
              <a:rPr lang="en-GB" sz="1200" dirty="0" err="1">
                <a:latin typeface="Lucida Console" pitchFamily="49" charset="0"/>
              </a:rPr>
              <a:t>ArrayList</a:t>
            </a:r>
            <a:r>
              <a:rPr lang="en-GB" sz="1200" dirty="0">
                <a:latin typeface="Lucida Console" pitchFamily="49" charset="0"/>
              </a:rPr>
              <a:t>&lt;Office&gt;();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offices.add</a:t>
            </a:r>
            <a:r>
              <a:rPr lang="en-GB" sz="1200" dirty="0">
                <a:latin typeface="Lucida Console" pitchFamily="49" charset="0"/>
              </a:rPr>
              <a:t>(new Office("England", "London"));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offices.add</a:t>
            </a:r>
            <a:r>
              <a:rPr lang="en-GB" sz="1200" dirty="0">
                <a:latin typeface="Lucida Console" pitchFamily="49" charset="0"/>
              </a:rPr>
              <a:t>(new Office("France",  "Paris"));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offices.add</a:t>
            </a:r>
            <a:r>
              <a:rPr lang="en-GB" sz="1200" dirty="0">
                <a:latin typeface="Lucida Console" pitchFamily="49" charset="0"/>
              </a:rPr>
              <a:t>(new Office("USA",     "New York"));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offices.add</a:t>
            </a:r>
            <a:r>
              <a:rPr lang="en-GB" sz="1200" dirty="0">
                <a:latin typeface="Lucida Console" pitchFamily="49" charset="0"/>
              </a:rPr>
              <a:t>(new Office("Norway",  "</a:t>
            </a:r>
            <a:r>
              <a:rPr lang="en-GB" sz="1200" dirty="0" err="1">
                <a:latin typeface="Lucida Console" pitchFamily="49" charset="0"/>
              </a:rPr>
              <a:t>Tromso</a:t>
            </a:r>
            <a:r>
              <a:rPr lang="en-GB" sz="1200" dirty="0">
                <a:latin typeface="Lucida Console" pitchFamily="49" charset="0"/>
              </a:rPr>
              <a:t>"));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offices.add</a:t>
            </a:r>
            <a:r>
              <a:rPr lang="en-GB" sz="1200" dirty="0">
                <a:latin typeface="Lucida Console" pitchFamily="49" charset="0"/>
              </a:rPr>
              <a:t>(new Office("Wales",   "Swansea :-)"));</a:t>
            </a:r>
          </a:p>
          <a:p>
            <a:r>
              <a:rPr lang="en-GB" sz="1200" dirty="0">
                <a:latin typeface="Lucida Console" pitchFamily="49" charset="0"/>
              </a:rPr>
              <a:t>    return offices;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</a:p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RequestMethod.GET</a:t>
            </a:r>
            <a:r>
              <a:rPr lang="en-GB" sz="1200" dirty="0">
                <a:latin typeface="Lucida Console" pitchFamily="49" charset="0"/>
              </a:rPr>
              <a:t>, value="/office", </a:t>
            </a:r>
          </a:p>
          <a:p>
            <a:r>
              <a:rPr lang="en-GB" sz="1200" dirty="0">
                <a:latin typeface="Lucida Console" pitchFamily="49" charset="0"/>
              </a:rPr>
              <a:t>                headers="Accept=application/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application/xml")</a:t>
            </a:r>
          </a:p>
          <a:p>
            <a:endParaRPr lang="en-GB" sz="600" dirty="0">
              <a:latin typeface="Lucida Console" pitchFamily="49" charset="0"/>
            </a:endParaRPr>
          </a:p>
          <a:p>
            <a:r>
              <a:rPr lang="en-GB" sz="1200">
                <a:latin typeface="Lucida Console" pitchFamily="49" charset="0"/>
              </a:rPr>
              <a:t>public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Office </a:t>
            </a:r>
            <a:r>
              <a:rPr lang="en-GB" sz="1200" dirty="0" err="1">
                <a:latin typeface="Lucida Console" pitchFamily="49" charset="0"/>
              </a:rPr>
              <a:t>getOffice</a:t>
            </a:r>
            <a:r>
              <a:rPr lang="en-GB" sz="1200" dirty="0">
                <a:latin typeface="Lucida Console" pitchFamily="49" charset="0"/>
              </a:rPr>
              <a:t>(</a:t>
            </a:r>
          </a:p>
          <a:p>
            <a:r>
              <a:rPr lang="en-GB" sz="1200" dirty="0">
                <a:latin typeface="Lucida Console" pitchFamily="49" charset="0"/>
              </a:rPr>
              <a:t>    @</a:t>
            </a:r>
            <a:r>
              <a:rPr lang="en-GB" sz="1200" dirty="0" err="1">
                <a:latin typeface="Lucida Console" pitchFamily="49" charset="0"/>
              </a:rPr>
              <a:t>RequestParam</a:t>
            </a:r>
            <a:r>
              <a:rPr lang="en-GB" sz="1200" dirty="0">
                <a:latin typeface="Lucida Console" pitchFamily="49" charset="0"/>
              </a:rPr>
              <a:t>(value="index", required=false, </a:t>
            </a:r>
            <a:r>
              <a:rPr lang="en-GB" sz="1200" dirty="0" err="1">
                <a:latin typeface="Lucida Console" pitchFamily="49" charset="0"/>
              </a:rPr>
              <a:t>defaultValue</a:t>
            </a:r>
            <a:r>
              <a:rPr lang="en-GB" sz="1200" dirty="0">
                <a:latin typeface="Lucida Console" pitchFamily="49" charset="0"/>
              </a:rPr>
              <a:t>="0") </a:t>
            </a:r>
            <a:r>
              <a:rPr lang="en-GB" sz="1200" dirty="0" err="1">
                <a:latin typeface="Lucida Console" pitchFamily="49" charset="0"/>
              </a:rPr>
              <a:t>int</a:t>
            </a:r>
            <a:r>
              <a:rPr lang="en-GB" sz="1200" dirty="0">
                <a:latin typeface="Lucida Console" pitchFamily="49" charset="0"/>
              </a:rPr>
              <a:t> index,    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ModelMap</a:t>
            </a:r>
            <a:r>
              <a:rPr lang="en-GB" sz="1200" dirty="0">
                <a:latin typeface="Lucida Console" pitchFamily="49" charset="0"/>
              </a:rPr>
              <a:t> model) {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</a:p>
          <a:p>
            <a:r>
              <a:rPr lang="en-GB" sz="1200" dirty="0">
                <a:latin typeface="Lucida Console" pitchFamily="49" charset="0"/>
              </a:rPr>
              <a:t>    List&lt;Office&gt; offices = (List&lt;Office&gt;) </a:t>
            </a:r>
            <a:r>
              <a:rPr lang="en-GB" sz="1200" dirty="0" err="1">
                <a:latin typeface="Lucida Console" pitchFamily="49" charset="0"/>
              </a:rPr>
              <a:t>model.get</a:t>
            </a:r>
            <a:r>
              <a:rPr lang="en-GB" sz="1200" dirty="0">
                <a:latin typeface="Lucida Console" pitchFamily="49" charset="0"/>
              </a:rPr>
              <a:t>("offices");</a:t>
            </a:r>
          </a:p>
          <a:p>
            <a:r>
              <a:rPr lang="en-GB" sz="1200" dirty="0">
                <a:latin typeface="Lucida Console" pitchFamily="49" charset="0"/>
              </a:rPr>
              <a:t>    if (index &lt; 0 || index &gt;= </a:t>
            </a:r>
            <a:r>
              <a:rPr lang="en-GB" sz="1200" dirty="0" err="1">
                <a:latin typeface="Lucida Console" pitchFamily="49" charset="0"/>
              </a:rPr>
              <a:t>offices.size</a:t>
            </a:r>
            <a:r>
              <a:rPr lang="en-GB" sz="1200" dirty="0">
                <a:latin typeface="Lucida Console" pitchFamily="49" charset="0"/>
              </a:rPr>
              <a:t>())</a:t>
            </a:r>
          </a:p>
          <a:p>
            <a:r>
              <a:rPr lang="en-GB" sz="1200" dirty="0">
                <a:latin typeface="Lucida Console" pitchFamily="49" charset="0"/>
              </a:rPr>
              <a:t>        index = 0;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return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offices.get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(index);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6452628" y="5928366"/>
            <a:ext cx="2323072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MySimpleController.java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95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Jackson converters are quite capable of serializing an entire collection</a:t>
            </a:r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>
              <a:defRPr/>
            </a:pPr>
            <a:r>
              <a:rPr lang="en-US"/>
              <a:t>Note:</a:t>
            </a:r>
          </a:p>
          <a:p>
            <a:pPr lvl="1">
              <a:defRPr/>
            </a:pPr>
            <a:r>
              <a:rPr lang="en-US"/>
              <a:t>Some other converter technologies can't do this</a:t>
            </a:r>
          </a:p>
          <a:p>
            <a:pPr lvl="1">
              <a:defRPr/>
            </a:pPr>
            <a:r>
              <a:rPr lang="en-US"/>
              <a:t>E.g. JAXB requires a wrapper class to encapsulate a collection</a:t>
            </a:r>
          </a:p>
          <a:p>
            <a:pPr>
              <a:defRPr/>
            </a:pPr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Returning an Entire Collection</a:t>
            </a:r>
            <a:endParaRPr lang="en-GB" sz="2800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7EA7584-6A92-4760-862A-FE2CC3889648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95338" y="2046951"/>
            <a:ext cx="7980362" cy="11086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RequestMethod.GET</a:t>
            </a:r>
            <a:r>
              <a:rPr lang="en-GB" sz="1200" dirty="0">
                <a:latin typeface="Lucida Console" pitchFamily="49" charset="0"/>
              </a:rPr>
              <a:t>, value="/offices", </a:t>
            </a:r>
          </a:p>
          <a:p>
            <a:r>
              <a:rPr lang="en-GB" sz="1200" dirty="0">
                <a:latin typeface="Lucida Console" pitchFamily="49" charset="0"/>
              </a:rPr>
              <a:t>                headers="Accept=application/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application/xml")</a:t>
            </a:r>
          </a:p>
          <a:p>
            <a:endParaRPr lang="en-GB" sz="600" dirty="0">
              <a:latin typeface="Lucida Console" pitchFamily="49" charset="0"/>
            </a:endParaRPr>
          </a:p>
          <a:p>
            <a:r>
              <a:rPr lang="en-GB" sz="1200">
                <a:latin typeface="Lucida Console" pitchFamily="49" charset="0"/>
              </a:rPr>
              <a:t>public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List&lt;Office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getAllOffices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ModelMap</a:t>
            </a:r>
            <a:r>
              <a:rPr lang="en-GB" sz="1200" dirty="0">
                <a:latin typeface="Lucida Console" pitchFamily="49" charset="0"/>
              </a:rPr>
              <a:t> model) {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return (List&lt;Office&gt;)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model.get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("offices");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6452628" y="2892220"/>
            <a:ext cx="2323072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MySimpleController.java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6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22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4820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In your "Online Retailer" app, define a class named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CartRestController</a:t>
            </a:r>
            <a:r>
              <a:rPr lang="en-GB">
                <a:sym typeface="Wingdings" pitchFamily="2" charset="2"/>
              </a:rPr>
              <a:t>, to support cart queries such as: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Get all items in the cart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Get the quantity of a particular item in the cart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Get the total cost of items in the cart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Test your REST service via a browser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Enter suitable URLs, verify results are correct 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Make sure you can get XML as well as JSON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Solution: 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SolutionRest1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51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name "REST"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What is </a:t>
            </a:r>
            <a:r>
              <a:rPr lang="en-GB">
                <a:sym typeface="Wingdings" pitchFamily="2" charset="2"/>
              </a:rPr>
              <a:t>a REST </a:t>
            </a:r>
            <a:r>
              <a:rPr lang="en-GB" dirty="0">
                <a:sym typeface="Wingdings" pitchFamily="2" charset="2"/>
              </a:rPr>
              <a:t>service?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HTTP verbs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HTTP response codes</a:t>
            </a:r>
          </a:p>
          <a:p>
            <a:pPr eaLnBrk="1" hangingPunct="1"/>
            <a:r>
              <a:rPr lang="en-US" dirty="0"/>
              <a:t>Key principles </a:t>
            </a:r>
            <a:r>
              <a:rPr lang="en-US"/>
              <a:t>of REST </a:t>
            </a:r>
            <a:r>
              <a:rPr lang="en-US" dirty="0"/>
              <a:t>services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Spring REST support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1. </a:t>
            </a:r>
            <a:r>
              <a:rPr lang="en-GB" sz="3400" dirty="0"/>
              <a:t>Overview </a:t>
            </a:r>
            <a:r>
              <a:rPr lang="en-GB" sz="3400"/>
              <a:t>of REST </a:t>
            </a:r>
            <a:r>
              <a:rPr lang="en-GB" sz="3400" dirty="0"/>
              <a:t>Services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5B9F91C-EFC9-48D5-ABA6-FC15D1DA8C1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The Name "REST"</a:t>
            </a:r>
            <a:endParaRPr lang="en-GB" sz="3400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C3ABB2C-34C2-4561-90F4-600B42973A0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290243" name="Rectangle 3" descr="Papyrus"/>
          <p:cNvSpPr>
            <a:spLocks noChangeArrowheads="1"/>
          </p:cNvSpPr>
          <p:nvPr/>
        </p:nvSpPr>
        <p:spPr bwMode="auto">
          <a:xfrm>
            <a:off x="215791" y="844986"/>
            <a:ext cx="8610157" cy="5958697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GB" sz="2400" dirty="0">
                <a:solidFill>
                  <a:srgbClr val="800080"/>
                </a:solidFill>
              </a:rPr>
              <a:t>The name “Representational State Transfer” is intended to evoke an image of how a well-designed Web application behaves: a network of Web pages forms a virtual state machine, allowing a user to progress through the application by selecting a link or submitting a short data-entry form, with each action resulting in a transition to the next state of the application by transferring a representation of that state to the user.</a:t>
            </a:r>
          </a:p>
          <a:p>
            <a:pPr>
              <a:lnSpc>
                <a:spcPct val="13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GB" sz="2400" dirty="0">
                <a:solidFill>
                  <a:srgbClr val="800080"/>
                </a:solidFill>
              </a:rPr>
              <a:t>					</a:t>
            </a:r>
            <a:r>
              <a:rPr lang="en-GB" sz="2400" i="1" dirty="0">
                <a:solidFill>
                  <a:srgbClr val="800080"/>
                </a:solidFill>
              </a:rPr>
              <a:t>Fielding &amp; Taylor 2002</a:t>
            </a:r>
            <a:endParaRPr lang="en-US" sz="2400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3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REST-based services are </a:t>
            </a:r>
            <a:r>
              <a:rPr lang="en-US" u="sng" dirty="0"/>
              <a:t>resource-centric XML-over-HTTP services</a:t>
            </a:r>
            <a:endParaRPr lang="en-US" dirty="0"/>
          </a:p>
          <a:p>
            <a:pPr lvl="1" eaLnBrk="1" hangingPunct="1"/>
            <a:r>
              <a:rPr lang="en-US" dirty="0"/>
              <a:t>Endpoints (URIs) represent resources</a:t>
            </a:r>
          </a:p>
          <a:p>
            <a:pPr lvl="1" eaLnBrk="1" hangingPunct="1"/>
            <a:r>
              <a:rPr lang="en-US" dirty="0"/>
              <a:t>Endpoints are accessible via standard HTTP</a:t>
            </a:r>
          </a:p>
          <a:p>
            <a:pPr lvl="1" eaLnBrk="1" hangingPunct="1"/>
            <a:r>
              <a:rPr lang="en-US" dirty="0"/>
              <a:t>Endpoints can be represented in multiple formats, e.g. XML, JSON, RSS, Atom, plain text, HTML, etc.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What is </a:t>
            </a:r>
            <a:r>
              <a:rPr lang="en-GB" sz="3400">
                <a:sym typeface="Wingdings" pitchFamily="2" charset="2"/>
              </a:rPr>
              <a:t>a REST </a:t>
            </a:r>
            <a:r>
              <a:rPr lang="en-GB" sz="3400" dirty="0">
                <a:sym typeface="Wingdings" pitchFamily="2" charset="2"/>
              </a:rPr>
              <a:t>Service?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F64CEE8-86EB-441D-9949-7B3E731021C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3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cy-GB"/>
              <a:t>REST services use HTTP verbs to define CRUD-style operations on resources</a:t>
            </a:r>
            <a:endParaRPr lang="en-US"/>
          </a:p>
          <a:p>
            <a:pPr eaLnBrk="1" hangingPunct="1"/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HTTP Verbs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6D2148C-C8D3-43CC-95D2-2DFC0024C1E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46138" y="2058988"/>
            <a:ext cx="2324100" cy="4191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HTTP verb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227388" y="2058988"/>
            <a:ext cx="5487987" cy="4191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Meaning in CRUD terms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846138" y="2520950"/>
            <a:ext cx="2324100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POST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227388" y="2520950"/>
            <a:ext cx="5487987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Create a new resource from the request data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846138" y="2965450"/>
            <a:ext cx="23241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GET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227388" y="2965450"/>
            <a:ext cx="548798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Read a resource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846138" y="3417888"/>
            <a:ext cx="2324100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PUT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3227388" y="3417888"/>
            <a:ext cx="5487987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Update a resource from the request data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846138" y="3862388"/>
            <a:ext cx="23241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DELETE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3227388" y="3862388"/>
            <a:ext cx="548798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Delete a resource</a:t>
            </a:r>
          </a:p>
        </p:txBody>
      </p:sp>
    </p:spTree>
    <p:extLst>
      <p:ext uri="{BB962C8B-B14F-4D97-AF65-F5344CB8AC3E}">
        <p14:creationId xmlns:p14="http://schemas.microsoft.com/office/powerpoint/2010/main" val="218322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cy-GB"/>
              <a:t>REST services return data, and set a response code to indicate the outcome</a:t>
            </a:r>
            <a:endParaRPr lang="en-US"/>
          </a:p>
          <a:p>
            <a:pPr eaLnBrk="1" hangingPunct="1"/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HTTP Response Codes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3D07AC3-79F1-4F69-BA61-33C471EA06C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846138" y="2058988"/>
            <a:ext cx="2324100" cy="4191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HTTP response code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3227388" y="2058988"/>
            <a:ext cx="2611437" cy="4191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Official HTTP meaning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846138" y="2520950"/>
            <a:ext cx="2324100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200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3227388" y="2520950"/>
            <a:ext cx="2611437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OK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846138" y="2965450"/>
            <a:ext cx="23241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400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227388" y="2965450"/>
            <a:ext cx="261143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Bad request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846138" y="3417888"/>
            <a:ext cx="2324100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403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3227388" y="3417888"/>
            <a:ext cx="2611437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Forbidden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846138" y="3862388"/>
            <a:ext cx="23241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404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3227388" y="3862388"/>
            <a:ext cx="261143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Not found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881688" y="2058988"/>
            <a:ext cx="2840037" cy="4191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</a:rPr>
              <a:t>REST meaning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5881688" y="2520950"/>
            <a:ext cx="2840037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Request OK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5881688" y="2965450"/>
            <a:ext cx="284003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Request malformed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5881688" y="3417888"/>
            <a:ext cx="2840037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Request refused</a:t>
            </a: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5881688" y="3862388"/>
            <a:ext cx="284003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Resource not found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846138" y="4337050"/>
            <a:ext cx="2324100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405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227388" y="4337050"/>
            <a:ext cx="2611437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Method not allowed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846138" y="4781550"/>
            <a:ext cx="23241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415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3227388" y="4781550"/>
            <a:ext cx="261143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Unsupported media type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846138" y="5233988"/>
            <a:ext cx="2324100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500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3227388" y="5233988"/>
            <a:ext cx="2611437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Internal server error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881688" y="4337050"/>
            <a:ext cx="2840037" cy="406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Method not supported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5881688" y="4781550"/>
            <a:ext cx="2840037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Content type not recognized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5881688" y="5233988"/>
            <a:ext cx="2840037" cy="4048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2"/>
                </a:solidFill>
                <a:latin typeface="Rata"/>
              </a:rPr>
              <a:t>Request processing failed</a:t>
            </a:r>
          </a:p>
        </p:txBody>
      </p:sp>
    </p:spTree>
    <p:extLst>
      <p:ext uri="{BB962C8B-B14F-4D97-AF65-F5344CB8AC3E}">
        <p14:creationId xmlns:p14="http://schemas.microsoft.com/office/powerpoint/2010/main" val="133567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REST services are based on standard technologies</a:t>
            </a:r>
          </a:p>
          <a:p>
            <a:pPr lvl="1" eaLnBrk="1" hangingPunct="1"/>
            <a:r>
              <a:rPr lang="en-GB"/>
              <a:t>HTTP, URIs, XML, etc. </a:t>
            </a:r>
          </a:p>
          <a:p>
            <a:pPr lvl="1" eaLnBrk="1" hangingPunct="1"/>
            <a:r>
              <a:rPr lang="en-GB"/>
              <a:t>But not SOAP!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HTTP verbs specify CRUD operations</a:t>
            </a:r>
          </a:p>
          <a:p>
            <a:pPr lvl="1" eaLnBrk="1" hangingPunct="1"/>
            <a:r>
              <a:rPr lang="en-GB"/>
              <a:t>POST, GET, PUT, DELETE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Focus on resources </a:t>
            </a:r>
          </a:p>
          <a:p>
            <a:pPr lvl="1" eaLnBrk="1" hangingPunct="1"/>
            <a:r>
              <a:rPr lang="en-GB"/>
              <a:t>Resource-centric vs. API-centric</a:t>
            </a:r>
          </a:p>
          <a:p>
            <a:pPr lvl="1" eaLnBrk="1" hangingPunct="1"/>
            <a:r>
              <a:rPr lang="en-GB"/>
              <a:t>Resources are identified using URIs (name everything)</a:t>
            </a:r>
          </a:p>
          <a:p>
            <a:pPr lvl="1" eaLnBrk="1" hangingPunct="1"/>
            <a:r>
              <a:rPr lang="en-GB"/>
              <a:t>Resources are connected through links (reveal gradually)</a:t>
            </a:r>
          </a:p>
          <a:p>
            <a:pPr lvl="1" eaLnBrk="1" hangingPunct="1"/>
            <a:r>
              <a:rPr lang="en-GB"/>
              <a:t>Resources may have representations (XML, JSON, HTML, etc.)</a:t>
            </a:r>
          </a:p>
          <a:p>
            <a:pPr eaLnBrk="1" hangingPunct="1"/>
            <a:endParaRPr lang="en-GB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Key Principles </a:t>
            </a:r>
            <a:r>
              <a:rPr lang="en-US" sz="3400"/>
              <a:t>of REST </a:t>
            </a:r>
            <a:r>
              <a:rPr lang="en-US" sz="3400" dirty="0"/>
              <a:t>Services</a:t>
            </a:r>
            <a:endParaRPr lang="en-GB" sz="3400" dirty="0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694E32D-527C-4EE8-ACB9-92DE28D4841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9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>
                <a:cs typeface="Tahoma" pitchFamily="34" charset="0"/>
              </a:rPr>
              <a:t>Spring </a:t>
            </a:r>
            <a:r>
              <a:rPr lang="cy-GB" dirty="0">
                <a:cs typeface="Tahoma" pitchFamily="34" charset="0"/>
              </a:rPr>
              <a:t>REST integrates seamlessly into Spring Web MVC</a:t>
            </a:r>
          </a:p>
          <a:p>
            <a:pPr lvl="1"/>
            <a:r>
              <a:rPr lang="cy-GB" dirty="0">
                <a:cs typeface="Tahoma" pitchFamily="34" charset="0"/>
              </a:rPr>
              <a:t>Very familiar programming model</a:t>
            </a:r>
          </a:p>
          <a:p>
            <a:pPr lvl="1"/>
            <a:r>
              <a:rPr lang="cy-GB" dirty="0">
                <a:cs typeface="Tahoma" pitchFamily="34" charset="0"/>
              </a:rPr>
              <a:t>You </a:t>
            </a:r>
            <a:r>
              <a:rPr lang="cy-GB">
                <a:cs typeface="Tahoma" pitchFamily="34" charset="0"/>
              </a:rPr>
              <a:t>define controller(s) </a:t>
            </a:r>
            <a:r>
              <a:rPr lang="cy-GB" dirty="0">
                <a:cs typeface="Tahoma" pitchFamily="34" charset="0"/>
              </a:rPr>
              <a:t>with methods to handle REST requests</a:t>
            </a:r>
          </a:p>
          <a:p>
            <a:pPr lvl="1"/>
            <a:endParaRPr lang="cy-GB" dirty="0">
              <a:cs typeface="Tahoma" pitchFamily="34" charset="0"/>
            </a:endParaRPr>
          </a:p>
          <a:p>
            <a:r>
              <a:rPr lang="cy-GB" dirty="0">
                <a:cs typeface="Tahoma" pitchFamily="34" charset="0"/>
              </a:rPr>
              <a:t>For each method in a controller class, specify:</a:t>
            </a:r>
          </a:p>
          <a:p>
            <a:pPr lvl="1"/>
            <a:r>
              <a:rPr lang="cy-GB" dirty="0">
                <a:cs typeface="Tahoma" pitchFamily="34" charset="0"/>
              </a:rPr>
              <a:t>HTTP method (e.g. GET, POST, etc.)</a:t>
            </a:r>
          </a:p>
          <a:p>
            <a:pPr lvl="1"/>
            <a:r>
              <a:rPr lang="cy-GB" dirty="0">
                <a:cs typeface="Tahoma" pitchFamily="34" charset="0"/>
              </a:rPr>
              <a:t>URI mapping</a:t>
            </a:r>
          </a:p>
          <a:p>
            <a:pPr lvl="1"/>
            <a:r>
              <a:rPr lang="cy-GB" dirty="0">
                <a:cs typeface="Tahoma" pitchFamily="34" charset="0"/>
              </a:rPr>
              <a:t>Path variables (optional)</a:t>
            </a:r>
          </a:p>
          <a:p>
            <a:pPr lvl="1"/>
            <a:r>
              <a:rPr lang="cy-GB" dirty="0">
                <a:cs typeface="Tahoma" pitchFamily="34" charset="0"/>
              </a:rPr>
              <a:t>Request parameters (optional)</a:t>
            </a:r>
          </a:p>
          <a:p>
            <a:pPr lvl="1"/>
            <a:endParaRPr lang="cy-GB" dirty="0">
              <a:cs typeface="Tahoma" pitchFamily="34" charset="0"/>
            </a:endParaRPr>
          </a:p>
          <a:p>
            <a:pPr lvl="1"/>
            <a:endParaRPr lang="cy-GB" dirty="0">
              <a:cs typeface="Tahom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Spring REST Support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EC23933-7E4B-425A-BD58-7B9358E5568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442903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529</TotalTime>
  <Words>1726</Words>
  <Application>Microsoft Macintosh PowerPoint</Application>
  <PresentationFormat>On-screen Show (4:3)</PresentationFormat>
  <Paragraphs>329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Lucida Console</vt:lpstr>
      <vt:lpstr>Rata</vt:lpstr>
      <vt:lpstr>Tahoma</vt:lpstr>
      <vt:lpstr>Wingdings</vt:lpstr>
      <vt:lpstr>2_Blends</vt:lpstr>
      <vt:lpstr>REST Services</vt:lpstr>
      <vt:lpstr>Contents</vt:lpstr>
      <vt:lpstr>1. Overview of REST Services</vt:lpstr>
      <vt:lpstr>The Name "REST"</vt:lpstr>
      <vt:lpstr>What is a REST Service?</vt:lpstr>
      <vt:lpstr>HTTP Verbs</vt:lpstr>
      <vt:lpstr>HTTP Response Codes</vt:lpstr>
      <vt:lpstr>Key Principles of REST Services</vt:lpstr>
      <vt:lpstr>Spring REST Support</vt:lpstr>
      <vt:lpstr>2. Creating a Spring Boot REST Service</vt:lpstr>
      <vt:lpstr>Overview</vt:lpstr>
      <vt:lpstr>Configuring Maven Dependencies</vt:lpstr>
      <vt:lpstr>Defining a Model Class</vt:lpstr>
      <vt:lpstr>HTTP Message Converters</vt:lpstr>
      <vt:lpstr>Defining a REST Controller (1 of 2)</vt:lpstr>
      <vt:lpstr>Defining a REST Controller (2 of 2)</vt:lpstr>
      <vt:lpstr>4. Additional Mapping Techniques</vt:lpstr>
      <vt:lpstr>Mapping Path Variables</vt:lpstr>
      <vt:lpstr>Mapping Request Parameters</vt:lpstr>
      <vt:lpstr>Returning an Item from a Collection</vt:lpstr>
      <vt:lpstr>Returning an Entire Collection</vt:lpstr>
      <vt:lpstr>Any Questions?</vt:lpstr>
      <vt:lpstr>Exercise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Services</dc:title>
  <dc:subject/>
  <dc:creator>Paul Hopkins</dc:creator>
  <cp:keywords/>
  <dc:description/>
  <cp:lastModifiedBy>Nilavalagan Sugumaran</cp:lastModifiedBy>
  <cp:revision>2</cp:revision>
  <cp:lastPrinted>2016-01-08T09:56:39Z</cp:lastPrinted>
  <dcterms:created xsi:type="dcterms:W3CDTF">2020-01-19T20:26:11Z</dcterms:created>
  <dcterms:modified xsi:type="dcterms:W3CDTF">2020-01-28T06:21:26Z</dcterms:modified>
  <cp:category/>
</cp:coreProperties>
</file>