
<file path=[Content_Types].xml><?xml version="1.0" encoding="utf-8"?>
<Types xmlns="http://schemas.openxmlformats.org/package/2006/content-types">
  <Default ContentType="image/jpeg" Extension="jpg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schemas.openxmlformats.org/officeDocument/2006/relationships/slide" Target="slides/slide20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e9fb333080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e9fb333080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e9fb333080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e9fb333080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e9fb333080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e9fb333080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e9fb333080_0_1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e9fb333080_0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9fb333080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e9fb333080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e9fb333080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e9fb333080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2e9fb333080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2e9fb333080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e9fb333080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e9fb333080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e9fb333080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e9fb333080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e9fb333080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e9fb333080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2e9fb33308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2e9fb33308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e9fb333080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e9fb333080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e9fb333080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e9fb333080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e9fb333080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e9fb333080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e9fb333080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e9fb333080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e9fb333080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e9fb333080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e9fb333080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e9fb333080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e9fb333080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e9fb333080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e9fb333080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e9fb333080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Relationship Id="rId4" Type="http://schemas.openxmlformats.org/officeDocument/2006/relationships/image" Target="../media/image6.jpg"/><Relationship Id="rId5" Type="http://schemas.openxmlformats.org/officeDocument/2006/relationships/image" Target="../media/image4.jpg"/><Relationship Id="rId6" Type="http://schemas.openxmlformats.org/officeDocument/2006/relationships/image" Target="../media/image3.jpg"/><Relationship Id="rId7" Type="http://schemas.openxmlformats.org/officeDocument/2006/relationships/image" Target="../media/image5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youtu.be/7mq1ioqiWEo?t=531" TargetMode="External"/><Relationship Id="rId4" Type="http://schemas.openxmlformats.org/officeDocument/2006/relationships/image" Target="../media/image9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.gif"/><Relationship Id="rId5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Drives Creativity</a:t>
            </a:r>
            <a:endParaRPr/>
          </a:p>
        </p:txBody>
      </p:sp>
      <p:sp>
        <p:nvSpPr>
          <p:cNvPr id="108" name="Google Shape;108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you don’t have to think about the same situational problem again and again (i.e., make it a robotic task for yourself), you free up your brain space that processes creativity.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Creativity doesn’t mean just creative writing. It includes coming up with new ways to tackle problems and express yourself. In the exam, in life …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do something robotically, you already know the solution along that path. This lets you find/explore new paths. Makes you stand out.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Robert Frost: </a:t>
            </a:r>
            <a:r>
              <a:rPr lang="en" sz="1500">
                <a:solidFill>
                  <a:schemeClr val="dk1"/>
                </a:solidFill>
                <a:highlight>
                  <a:srgbClr val="FFFFFF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“Two roads diverged in a wood, and I – I took the one less traveled by, And that has made all the difference.”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Empowers decision making</a:t>
            </a:r>
            <a:endParaRPr/>
          </a:p>
        </p:txBody>
      </p:sp>
      <p:sp>
        <p:nvSpPr>
          <p:cNvPr id="114" name="Google Shape;114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Structured thinking lets you abstractify a problem, and solve it within your comfort zone. Being within your comfort zone means that you can draw more meaningful conclusions.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Gives clarity. Hence better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information. Hence well-informed decisions.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important in technology, social policy designing, business, healthcare…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4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Cultivates collaboration</a:t>
            </a:r>
            <a:endParaRPr/>
          </a:p>
        </p:txBody>
      </p:sp>
      <p:sp>
        <p:nvSpPr>
          <p:cNvPr id="120" name="Google Shape;120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Maybe different people solve different problems.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some days your dad cooks when your mom’s late from office, and on other days, the mom cooks when your dad is late.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you divide the tasks of kitchen cleaning, vegetable cutting, cooking, floor cleaning among your hostel mates.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Eg: different teams working on different themes to make Bosco’tsav work as one functioning school fest.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Keywords</a:t>
            </a:r>
            <a:endParaRPr/>
          </a:p>
        </p:txBody>
      </p:sp>
      <p:sp>
        <p:nvSpPr>
          <p:cNvPr id="126" name="Google Shape;126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Divide-and-conquer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Optimize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Experience (from failure)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Risk/cost minimization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Practise (and hence free up brain space)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Try a different path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Decision-making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Collaboration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math example of optimization</a:t>
            </a:r>
            <a:endParaRPr/>
          </a:p>
        </p:txBody>
      </p:sp>
      <p:sp>
        <p:nvSpPr>
          <p:cNvPr id="132" name="Google Shape;132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Ram has a wood for a rectangular fence of perimeter 100m. He wants to build it around his sheep so that it </a:t>
            </a:r>
            <a:r>
              <a:rPr lang="en"/>
              <a:t>doesn't</a:t>
            </a:r>
            <a:r>
              <a:rPr lang="en"/>
              <a:t> run away. But Ram also wants to ensure that he gives his sheep the maximum possible grazing area.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 do you do?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2(l+b) = 100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ourier New"/>
              <a:buChar char="●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Maximize lb subject to the above and that l,b &gt;= 0.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Could apply various solving techniques - calculus or AM-GM inequality.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 is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625 sq m</a:t>
            </a:r>
            <a:r>
              <a:rPr lang="en"/>
              <a:t> when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 = b = 25m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Radiation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Treatment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8" name="Google Shape;13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6225" y="445025"/>
            <a:ext cx="6103727" cy="4392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 Compression</a:t>
            </a:r>
            <a:endParaRPr/>
          </a:p>
        </p:txBody>
      </p:sp>
      <p:pic>
        <p:nvPicPr>
          <p:cNvPr id="144" name="Google Shape;14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8600" y="55925"/>
            <a:ext cx="1486126" cy="17338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693" y="2776625"/>
            <a:ext cx="1543049" cy="179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80143" y="2776625"/>
            <a:ext cx="1543049" cy="179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7" name="Google Shape;147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174318" y="2776625"/>
            <a:ext cx="1543049" cy="1798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p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306543" y="2776625"/>
            <a:ext cx="1543049" cy="1798045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8"/>
          <p:cNvSpPr txBox="1"/>
          <p:nvPr/>
        </p:nvSpPr>
        <p:spPr>
          <a:xfrm>
            <a:off x="7727413" y="1762925"/>
            <a:ext cx="1228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1075200 numbers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0" name="Google Shape;150;p28"/>
          <p:cNvSpPr txBox="1"/>
          <p:nvPr/>
        </p:nvSpPr>
        <p:spPr>
          <a:xfrm>
            <a:off x="7463825" y="2508125"/>
            <a:ext cx="1228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332960</a:t>
            </a:r>
            <a:r>
              <a:rPr lang="en" sz="1000">
                <a:solidFill>
                  <a:schemeClr val="dk2"/>
                </a:solidFill>
              </a:rPr>
              <a:t> numbers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5331600" y="2508125"/>
            <a:ext cx="1228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249720</a:t>
            </a:r>
            <a:r>
              <a:rPr lang="en" sz="1000">
                <a:solidFill>
                  <a:schemeClr val="dk2"/>
                </a:solidFill>
              </a:rPr>
              <a:t> numbers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2" name="Google Shape;152;p28"/>
          <p:cNvSpPr txBox="1"/>
          <p:nvPr/>
        </p:nvSpPr>
        <p:spPr>
          <a:xfrm>
            <a:off x="3037425" y="2508125"/>
            <a:ext cx="1228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166480 numbers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3" name="Google Shape;153;p28"/>
          <p:cNvSpPr txBox="1"/>
          <p:nvPr/>
        </p:nvSpPr>
        <p:spPr>
          <a:xfrm>
            <a:off x="468975" y="2513700"/>
            <a:ext cx="1228500" cy="26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2"/>
                </a:solidFill>
              </a:rPr>
              <a:t>83240</a:t>
            </a:r>
            <a:r>
              <a:rPr lang="en" sz="1000">
                <a:solidFill>
                  <a:schemeClr val="dk2"/>
                </a:solidFill>
              </a:rPr>
              <a:t> numbers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154" name="Google Shape;154;p28"/>
          <p:cNvSpPr txBox="1"/>
          <p:nvPr/>
        </p:nvSpPr>
        <p:spPr>
          <a:xfrm>
            <a:off x="6773225" y="2086775"/>
            <a:ext cx="1542900" cy="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742240 less numbers</a:t>
            </a:r>
            <a:endParaRPr b="1" sz="1000">
              <a:solidFill>
                <a:schemeClr val="accen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1"/>
                </a:solidFill>
              </a:rPr>
              <a:t>Less than ⅓ pixels</a:t>
            </a:r>
            <a:endParaRPr b="1" sz="1000">
              <a:solidFill>
                <a:schemeClr val="accent1"/>
              </a:solidFill>
            </a:endParaRPr>
          </a:p>
        </p:txBody>
      </p:sp>
      <p:cxnSp>
        <p:nvCxnSpPr>
          <p:cNvPr id="155" name="Google Shape;155;p28"/>
          <p:cNvCxnSpPr>
            <a:stCxn id="149" idx="2"/>
            <a:endCxn id="150" idx="0"/>
          </p:cNvCxnSpPr>
          <p:nvPr/>
        </p:nvCxnSpPr>
        <p:spPr>
          <a:xfrm flipH="1">
            <a:off x="8077963" y="2031425"/>
            <a:ext cx="263700" cy="47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more “buzzword” applications</a:t>
            </a:r>
            <a:endParaRPr/>
          </a:p>
        </p:txBody>
      </p:sp>
      <p:sp>
        <p:nvSpPr>
          <p:cNvPr id="161" name="Google Shape;161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u="sng">
                <a:solidFill>
                  <a:schemeClr val="hlink"/>
                </a:solidFill>
                <a:hlinkClick r:id="rId3"/>
              </a:rPr>
              <a:t>Market design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Stock prediction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Fair division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Auctions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Analyze fighting </a:t>
            </a:r>
            <a:r>
              <a:rPr lang="en"/>
              <a:t>behaviour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Evolutionary stable strategy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Chemical Game Theory</a:t>
            </a:r>
            <a:endParaRPr/>
          </a:p>
        </p:txBody>
      </p:sp>
      <p:pic>
        <p:nvPicPr>
          <p:cNvPr id="162" name="Google Shape;162;p29"/>
          <p:cNvPicPr preferRelativeResize="0"/>
          <p:nvPr/>
        </p:nvPicPr>
        <p:blipFill rotWithShape="1">
          <a:blip r:embed="rId4">
            <a:alphaModFix/>
          </a:blip>
          <a:srcRect b="0" l="0" r="0" t="16971"/>
          <a:stretch/>
        </p:blipFill>
        <p:spPr>
          <a:xfrm>
            <a:off x="5006375" y="951850"/>
            <a:ext cx="3771525" cy="19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06375" y="3262250"/>
            <a:ext cx="3234027" cy="1615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most important takeaway</a:t>
            </a:r>
            <a:endParaRPr/>
          </a:p>
        </p:txBody>
      </p:sp>
      <p:sp>
        <p:nvSpPr>
          <p:cNvPr id="169" name="Google Shape;16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300"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3300"/>
              <a:t>Discipline and Structure</a:t>
            </a:r>
            <a:endParaRPr sz="33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practical qualities/skills to have to survive out there</a:t>
            </a:r>
            <a:endParaRPr/>
          </a:p>
        </p:txBody>
      </p:sp>
      <p:sp>
        <p:nvSpPr>
          <p:cNvPr id="175" name="Google Shape;175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Whatever you do, do it well.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Practise over and over again even if you know how to do something. Don’t stop until you’re the fastest in the world to solve a given kind of problems.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Get yourself a goal to wake up to everyday. But set a goal you believe you can achieve - it doesn’t matter what others think.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Be open to suggestions from experienced people. Weigh the risks.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Backtrack from that goal, and decide what you need to do next.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Never give up hope if that goals seems too far. Or try something adjacent.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Solve problems daily. Whatever sort of problems. I do CodeForces.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Spend time with yourself.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Never be dishonest. Always help your fellow neighbors.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Never fear to try something out-of-the-box. You never know where the less-taken-path could take you.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 Bosco’s tips</a:t>
            </a:r>
            <a:endParaRPr/>
          </a:p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time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Eat and drink moderately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what pleases God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good to others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studious friends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it’s time to play, play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Concentrate on your 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Above all, pray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Thankyou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Algorithmic Thinking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It’s a mindset</a:t>
            </a:r>
            <a:endParaRPr/>
          </a:p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disciplined way of solving problems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Break into small parts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Solve them all systematically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Combine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Putting a structure to complex problems, hence simplifying them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But why is this essential?</a:t>
            </a:r>
            <a:endParaRPr/>
          </a:p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8"/>
          <p:cNvSpPr txBox="1"/>
          <p:nvPr>
            <p:ph type="title"/>
          </p:nvPr>
        </p:nvSpPr>
        <p:spPr>
          <a:xfrm>
            <a:off x="311700" y="1402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Why?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find a solution, start with the </a:t>
            </a:r>
            <a:r>
              <a:rPr lang="en" sz="1244">
                <a:solidFill>
                  <a:schemeClr val="dk2"/>
                </a:solidFill>
              </a:rPr>
              <a:t>MAIN ESSENCE / DEFINITION</a:t>
            </a:r>
            <a:endParaRPr sz="1244">
              <a:solidFill>
                <a:schemeClr val="dk2"/>
              </a:solidFill>
            </a:endParaRPr>
          </a:p>
        </p:txBody>
      </p:sp>
      <p:sp>
        <p:nvSpPr>
          <p:cNvPr id="82" name="Google Shape;82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it? Break down into simple parts, solve each part, combine.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Break how?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Solve how?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Combine how?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‘How’ comes after ‘why’. What do you want to achieve by solving the problem?</a:t>
            </a:r>
            <a:endParaRPr/>
          </a:p>
          <a:p>
            <a:pPr indent="-334327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Typically the answer looks like “I want the best possible …..”. 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Eg: most profitable investment, most time-saving way of doing 5 of my HWs due tomorrow, optimize my schedule for productivity, coding project, doctors prescribing medication.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The answer to ‘how’ usually just comes from what you want to achieve. Requires a lot of thought, but possible.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116450" y="1033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Famous example: </a:t>
            </a:r>
            <a:endParaRPr sz="252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520"/>
              <a:t>Missing square puzzle</a:t>
            </a:r>
            <a:endParaRPr sz="2520"/>
          </a:p>
        </p:txBody>
      </p:sp>
      <p:pic>
        <p:nvPicPr>
          <p:cNvPr id="88" name="Google Shape;8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2525" y="103325"/>
            <a:ext cx="5030552" cy="4216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650" y="1259600"/>
            <a:ext cx="3019425" cy="1190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9600" y="2602625"/>
            <a:ext cx="2755830" cy="238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doctors prescribing medication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(Subject to the doctor’s judgement of the situation).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 removed some medicines and kept the last medicine to same dosage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Dad asked why not reduce dosage of that as well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Doc’s reply - It’s sticky fat and unless it is zero, can’t risk lowering the dose. But can risk removing the other three meds. Minimum risk.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he had lowered - </a:t>
            </a:r>
            <a:r>
              <a:rPr i="1" lang="en"/>
              <a:t>maybe</a:t>
            </a:r>
            <a:r>
              <a:rPr lang="en"/>
              <a:t> the effect of that med would be reversed.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what people say during filling an important form</a:t>
            </a:r>
            <a:endParaRPr/>
          </a:p>
        </p:txBody>
      </p:sp>
      <p:sp>
        <p:nvSpPr>
          <p:cNvPr id="102" name="Google Shape;102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 you want to take another 30 mins to revise your input OR do you want to risk spending 3 more hours on a fresh form when the current one is rejected?”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00"/>
              <a:t>Brings me to an important tip during your exams: if you have time, revise your answers.</a:t>
            </a:r>
            <a:endParaRPr sz="1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