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350" r:id="rId5"/>
    <p:sldId id="352" r:id="rId6"/>
    <p:sldId id="361" r:id="rId7"/>
    <p:sldId id="353" r:id="rId8"/>
    <p:sldId id="366" r:id="rId9"/>
    <p:sldId id="365" r:id="rId10"/>
    <p:sldId id="367" r:id="rId11"/>
    <p:sldId id="368" r:id="rId12"/>
    <p:sldId id="369" r:id="rId13"/>
    <p:sldId id="370" r:id="rId14"/>
    <p:sldId id="371" r:id="rId15"/>
    <p:sldId id="3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411010416449322E-2"/>
          <c:y val="5.8687258687258687E-2"/>
          <c:w val="0.89492206789586792"/>
          <c:h val="0.80288036968351928"/>
        </c:manualLayout>
      </c:layout>
      <c:barChart>
        <c:barDir val="bar"/>
        <c:grouping val="clustered"/>
        <c:varyColors val="0"/>
        <c:dLbls>
          <c:showLegendKey val="0"/>
          <c:showVal val="0"/>
          <c:showCatName val="0"/>
          <c:showSerName val="0"/>
          <c:showPercent val="0"/>
          <c:showBubbleSize val="0"/>
        </c:dLbls>
        <c:gapWidth val="182"/>
        <c:axId val="431173200"/>
        <c:axId val="431179760"/>
      </c:barChart>
      <c:catAx>
        <c:axId val="43117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179760"/>
        <c:crosses val="autoZero"/>
        <c:auto val="1"/>
        <c:lblAlgn val="ctr"/>
        <c:lblOffset val="100"/>
        <c:noMultiLvlLbl val="0"/>
      </c:catAx>
      <c:valAx>
        <c:axId val="431179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173200"/>
        <c:crosses val="autoZero"/>
        <c:crossBetween val="between"/>
      </c:valAx>
      <c:spPr>
        <a:noFill/>
        <a:ln>
          <a:noFill/>
        </a:ln>
        <a:effectLst/>
      </c:spPr>
    </c:plotArea>
    <c:legend>
      <c:legendPos val="b"/>
      <c:layout>
        <c:manualLayout>
          <c:xMode val="edge"/>
          <c:yMode val="edge"/>
          <c:x val="0.76180851114260928"/>
          <c:y val="0.93997142249110754"/>
          <c:w val="0.23735656033835878"/>
          <c:h val="6.002857750889246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14,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mailto:nilavanpoz123@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536302" y="2116183"/>
            <a:ext cx="8322324" cy="1765352"/>
          </a:xfrm>
          <a:noFill/>
          <a:ln>
            <a:noFill/>
          </a:ln>
        </p:spPr>
        <p:txBody>
          <a:bodyPr/>
          <a:lstStyle/>
          <a:p>
            <a:r>
              <a:rPr lang="en-US" dirty="0">
                <a:latin typeface="Bahnschrift Condensed" panose="020B0502040204020203" pitchFamily="34" charset="0"/>
              </a:rPr>
              <a:t>Technical Analysis of EUR/INR Exchange Rate</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err="1">
                <a:latin typeface="+mj-lt"/>
              </a:rPr>
              <a:t>Pozhil</a:t>
            </a:r>
            <a:r>
              <a:rPr lang="en-US" dirty="0">
                <a:latin typeface="+mj-lt"/>
              </a:rPr>
              <a:t> </a:t>
            </a:r>
            <a:r>
              <a:rPr lang="en-US" dirty="0" err="1">
                <a:latin typeface="+mj-lt"/>
              </a:rPr>
              <a:t>nilavan</a:t>
            </a:r>
            <a:r>
              <a:rPr lang="en-US" dirty="0">
                <a:latin typeface="+mj-lt"/>
              </a:rPr>
              <a:t> G</a:t>
            </a:r>
            <a:r>
              <a:rPr lang="en-US" dirty="0"/>
              <a:t> </a:t>
            </a:r>
          </a:p>
          <a:p>
            <a:r>
              <a:rPr lang="en-US" dirty="0"/>
              <a:t>November 7, 2023 </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54084" y="441739"/>
            <a:ext cx="8081654" cy="610863"/>
          </a:xfrm>
        </p:spPr>
        <p:txBody>
          <a:bodyPr>
            <a:noAutofit/>
          </a:bodyPr>
          <a:lstStyle/>
          <a:p>
            <a:r>
              <a:rPr lang="en-US" sz="3500" dirty="0"/>
              <a:t>Results</a:t>
            </a:r>
            <a:r>
              <a:rPr lang="en-US" sz="4000" dirty="0"/>
              <a:t> - </a:t>
            </a:r>
            <a:r>
              <a:rPr lang="en-US" sz="2000" dirty="0"/>
              <a:t>Buy/Sell Decisions Based on CCI:</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10</a:t>
            </a:fld>
            <a:endParaRPr lang="en-US" dirty="0"/>
          </a:p>
        </p:txBody>
      </p:sp>
      <p:sp>
        <p:nvSpPr>
          <p:cNvPr id="4" name="Text Placeholder 3">
            <a:extLst>
              <a:ext uri="{FF2B5EF4-FFF2-40B4-BE49-F238E27FC236}">
                <a16:creationId xmlns:a16="http://schemas.microsoft.com/office/drawing/2014/main" id="{75D3A037-2361-22E9-E6EB-F8CA7749C8A9}"/>
              </a:ext>
            </a:extLst>
          </p:cNvPr>
          <p:cNvSpPr txBox="1">
            <a:spLocks/>
          </p:cNvSpPr>
          <p:nvPr/>
        </p:nvSpPr>
        <p:spPr>
          <a:xfrm>
            <a:off x="626591" y="1177398"/>
            <a:ext cx="11111983" cy="27771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CCI Above Threshold (e.g., +100): When CCI values rise above a predefined threshold, such as +100, it suggests overbought conditions, indicating a potential sell opportunity.</a:t>
            </a:r>
          </a:p>
          <a:p>
            <a:pPr algn="just"/>
            <a:r>
              <a:rPr lang="en-US" sz="1800" dirty="0"/>
              <a:t>CCI Below Threshold (e.g., -100): When CCI values drop below a specified threshold, like -100, it suggests oversold conditions, signaling a potential buy opportunity.</a:t>
            </a:r>
          </a:p>
          <a:p>
            <a:pPr algn="just"/>
            <a:r>
              <a:rPr lang="en-US" sz="1800" dirty="0"/>
              <a:t>CCI Between Thresholds: When CCI values remain between the established thresholds, it indicates a ranging market with no clear trend. In such cases, traders may choose a "NEUTRAL" position as there is no immediate buy/sell signal</a:t>
            </a:r>
          </a:p>
        </p:txBody>
      </p:sp>
      <p:pic>
        <p:nvPicPr>
          <p:cNvPr id="7" name="Picture 6">
            <a:extLst>
              <a:ext uri="{FF2B5EF4-FFF2-40B4-BE49-F238E27FC236}">
                <a16:creationId xmlns:a16="http://schemas.microsoft.com/office/drawing/2014/main" id="{BD701034-A882-C925-D73E-51CF3D490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973" y="3397966"/>
            <a:ext cx="5711698" cy="2855849"/>
          </a:xfrm>
          <a:prstGeom prst="rect">
            <a:avLst/>
          </a:prstGeom>
        </p:spPr>
      </p:pic>
      <p:pic>
        <p:nvPicPr>
          <p:cNvPr id="10" name="Picture 9">
            <a:extLst>
              <a:ext uri="{FF2B5EF4-FFF2-40B4-BE49-F238E27FC236}">
                <a16:creationId xmlns:a16="http://schemas.microsoft.com/office/drawing/2014/main" id="{DD3B24EA-5415-3443-560E-60F67B8EB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933" y="3753638"/>
            <a:ext cx="5256649" cy="2144503"/>
          </a:xfrm>
          <a:prstGeom prst="rect">
            <a:avLst/>
          </a:prstGeom>
        </p:spPr>
      </p:pic>
    </p:spTree>
    <p:extLst>
      <p:ext uri="{BB962C8B-B14F-4D97-AF65-F5344CB8AC3E}">
        <p14:creationId xmlns:p14="http://schemas.microsoft.com/office/powerpoint/2010/main" val="360011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54084" y="1137477"/>
            <a:ext cx="8081654" cy="610863"/>
          </a:xfrm>
        </p:spPr>
        <p:txBody>
          <a:bodyPr>
            <a:noAutofit/>
          </a:bodyPr>
          <a:lstStyle/>
          <a:p>
            <a:r>
              <a:rPr lang="en-US" sz="3500" dirty="0"/>
              <a:t>Conclusion</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11</a:t>
            </a:fld>
            <a:endParaRPr lang="en-US" dirty="0"/>
          </a:p>
        </p:txBody>
      </p:sp>
      <p:sp>
        <p:nvSpPr>
          <p:cNvPr id="4" name="Text Placeholder 3">
            <a:extLst>
              <a:ext uri="{FF2B5EF4-FFF2-40B4-BE49-F238E27FC236}">
                <a16:creationId xmlns:a16="http://schemas.microsoft.com/office/drawing/2014/main" id="{75D3A037-2361-22E9-E6EB-F8CA7749C8A9}"/>
              </a:ext>
            </a:extLst>
          </p:cNvPr>
          <p:cNvSpPr txBox="1">
            <a:spLocks/>
          </p:cNvSpPr>
          <p:nvPr/>
        </p:nvSpPr>
        <p:spPr>
          <a:xfrm>
            <a:off x="626591" y="2171313"/>
            <a:ext cx="11111983" cy="27771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In conclusion, our analysis has showcased the practical application of technical analysis in the market of currency exchange rates. </a:t>
            </a:r>
          </a:p>
          <a:p>
            <a:pPr algn="just"/>
            <a:r>
              <a:rPr lang="en-US" sz="1800" dirty="0"/>
              <a:t>The insights and methodologies explored here are valuable assets for traders and investors looking to navigate the complexities of financial markets.</a:t>
            </a:r>
          </a:p>
          <a:p>
            <a:pPr algn="just"/>
            <a:r>
              <a:rPr lang="en-US" sz="1800" dirty="0"/>
              <a:t>each technical analysis method has its unique way of interpreting market data and generating buy/sell decisions. The differences in decisions are a result of the distinct criteria and parameters used by each method. </a:t>
            </a:r>
          </a:p>
          <a:p>
            <a:pPr algn="just"/>
            <a:r>
              <a:rPr lang="en-US" sz="1800" dirty="0"/>
              <a:t>Traders often use a combination of these methods and additional analysis to make well-informed trading decisions.</a:t>
            </a:r>
          </a:p>
          <a:p>
            <a:pPr algn="just"/>
            <a:endParaRPr lang="en-US" sz="1800" dirty="0"/>
          </a:p>
          <a:p>
            <a:pPr algn="just"/>
            <a:endParaRPr lang="en-US" sz="1800" dirty="0"/>
          </a:p>
        </p:txBody>
      </p:sp>
    </p:spTree>
    <p:extLst>
      <p:ext uri="{BB962C8B-B14F-4D97-AF65-F5344CB8AC3E}">
        <p14:creationId xmlns:p14="http://schemas.microsoft.com/office/powerpoint/2010/main" val="138481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 </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err="1"/>
              <a:t>Pozhilnilavan</a:t>
            </a:r>
            <a:r>
              <a:rPr lang="en-US" b="1" dirty="0"/>
              <a:t> G  </a:t>
            </a:r>
            <a:r>
              <a:rPr lang="en-US" dirty="0"/>
              <a:t>  </a:t>
            </a:r>
          </a:p>
          <a:p>
            <a:r>
              <a:rPr lang="en-US" dirty="0">
                <a:hlinkClick r:id="rId4"/>
              </a:rPr>
              <a:t>nilavanpoz123@gmail.com</a:t>
            </a:r>
            <a:endParaRPr lang="en-US" dirty="0"/>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normAutofit/>
          </a:bodyPr>
          <a:lstStyle/>
          <a:p>
            <a:r>
              <a:rPr lang="en-US" sz="3500"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dirty="0"/>
              <a:t>Explanation about the analysis.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dirty="0"/>
              <a:t>Where we get the Data values from?</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Data Collection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dirty="0"/>
              <a:t>Analyzing with indicators</a:t>
            </a:r>
            <a:br>
              <a:rPr lang="en-US" dirty="0"/>
            </a:br>
            <a:r>
              <a:rPr lang="en-US" dirty="0"/>
              <a:t>-Moving Average</a:t>
            </a:r>
            <a:br>
              <a:rPr lang="en-US" dirty="0"/>
            </a:br>
            <a:r>
              <a:rPr lang="en-US" dirty="0"/>
              <a:t>-Bollinger Bands</a:t>
            </a:r>
            <a:br>
              <a:rPr lang="en-US" dirty="0"/>
            </a:br>
            <a:r>
              <a:rPr lang="en-US" dirty="0"/>
              <a:t>-CCI (Commodity Channel Index)</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Analysis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Decisions or Results</a:t>
            </a:r>
            <a:br>
              <a:rPr lang="en-US" dirty="0"/>
            </a:br>
            <a:r>
              <a:rPr lang="en-US" dirty="0"/>
              <a:t>based upon the Analyzing.</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Results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a:lstStyle/>
          <a:p>
            <a:r>
              <a:rPr lang="en-US" dirty="0"/>
              <a:t>Summarize the key findings of our analysis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a:t>
            </a:r>
            <a:r>
              <a:rPr lang="en-IN" b="1" i="0" dirty="0">
                <a:effectLst/>
                <a:latin typeface="Söhne"/>
              </a:rPr>
              <a:t>Conclusion</a:t>
            </a:r>
            <a:endParaRPr lang="en-US"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b="1" smtClean="0"/>
              <a:pPr/>
              <a:t>2</a:t>
            </a:fld>
            <a:endParaRPr lang="en-US" b="1"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a:bodyPr>
          <a:lstStyle/>
          <a:p>
            <a:r>
              <a:rPr lang="en-US" sz="3500" spc="50"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dirty="0"/>
              <a:t>Welcome to our the "Technical Analysis of EUR/INR exchange rate. In this presentation, we will explore the application of various technical analysis techniques to the EUR/INR exchange rate, with the goal of understanding and predicting its price movements.</a:t>
            </a:r>
            <a:br>
              <a:rPr lang="en-US" dirty="0"/>
            </a:br>
            <a:br>
              <a:rPr lang="en-US" dirty="0"/>
            </a:br>
            <a:r>
              <a:rPr lang="en-US" dirty="0"/>
              <a:t>Implementation of key technical indicators, including moving averages, Bollinger Bands, and the Commodity Channel Index (CCI).</a:t>
            </a:r>
          </a:p>
          <a:p>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pic>
        <p:nvPicPr>
          <p:cNvPr id="53" name="Picture Placeholder 52">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normAutofit/>
          </a:bodyPr>
          <a:lstStyle/>
          <a:p>
            <a:r>
              <a:rPr lang="en-US" sz="3500" dirty="0"/>
              <a:t>Data </a:t>
            </a:r>
            <a:r>
              <a:rPr lang="en-US" sz="3500" spc="50" dirty="0"/>
              <a:t>Collection</a:t>
            </a:r>
          </a:p>
        </p:txBody>
      </p:sp>
      <p:graphicFrame>
        <p:nvGraphicFramePr>
          <p:cNvPr id="24" name="Chart Placeholder 23" descr="Growth by Sector graph">
            <a:extLst>
              <a:ext uri="{FF2B5EF4-FFF2-40B4-BE49-F238E27FC236}">
                <a16:creationId xmlns:a16="http://schemas.microsoft.com/office/drawing/2014/main" id="{1036F083-5B62-486F-9167-3421FCA69413}"/>
              </a:ext>
              <a:ext uri="{C183D7F6-B498-43B3-948B-1728B52AA6E4}">
                <adec:decorative xmlns:adec="http://schemas.microsoft.com/office/drawing/2017/decorative" val="0"/>
              </a:ext>
            </a:extLst>
          </p:cNvPr>
          <p:cNvGraphicFramePr>
            <a:graphicFrameLocks noGrp="1"/>
          </p:cNvGraphicFramePr>
          <p:nvPr>
            <p:ph type="chart" sz="quarter" idx="10"/>
            <p:extLst>
              <p:ext uri="{D42A27DB-BD31-4B8C-83A1-F6EECF244321}">
                <p14:modId xmlns:p14="http://schemas.microsoft.com/office/powerpoint/2010/main" val="3525922336"/>
              </p:ext>
            </p:extLst>
          </p:nvPr>
        </p:nvGraphicFramePr>
        <p:xfrm>
          <a:off x="1386486" y="6332220"/>
          <a:ext cx="10352088" cy="411162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4</a:t>
            </a:fld>
            <a:endParaRPr lang="en-US" dirty="0"/>
          </a:p>
        </p:txBody>
      </p:sp>
      <p:sp>
        <p:nvSpPr>
          <p:cNvPr id="4" name="Text Placeholder 3">
            <a:extLst>
              <a:ext uri="{FF2B5EF4-FFF2-40B4-BE49-F238E27FC236}">
                <a16:creationId xmlns:a16="http://schemas.microsoft.com/office/drawing/2014/main" id="{75D3A037-2361-22E9-E6EB-F8CA7749C8A9}"/>
              </a:ext>
            </a:extLst>
          </p:cNvPr>
          <p:cNvSpPr txBox="1">
            <a:spLocks/>
          </p:cNvSpPr>
          <p:nvPr/>
        </p:nvSpPr>
        <p:spPr>
          <a:xfrm>
            <a:off x="626591" y="1813502"/>
            <a:ext cx="11111983" cy="27771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t>In this Analyzing, we collected historical data for the EUR/INR exchange rate to perform our technical analysis. The data was sourced from Yahoo Finance, a trusted and widely used platform for financial data.</a:t>
            </a:r>
          </a:p>
          <a:p>
            <a:pPr algn="just"/>
            <a:r>
              <a:rPr lang="en-US" sz="2400" dirty="0"/>
              <a:t>The date range selected for our analysis spans from </a:t>
            </a:r>
            <a:r>
              <a:rPr lang="en-US" sz="2400" dirty="0" err="1"/>
              <a:t>january</a:t>
            </a:r>
            <a:r>
              <a:rPr lang="en-US" sz="2400" dirty="0"/>
              <a:t> 1, 2023, to </a:t>
            </a:r>
            <a:r>
              <a:rPr lang="en-US" sz="2400" dirty="0" err="1"/>
              <a:t>november</a:t>
            </a:r>
            <a:r>
              <a:rPr lang="en-US" sz="2400" dirty="0"/>
              <a:t> 2, 2023. This time frame provides a substantial dataset that allows us to apply various technical analysis techniques to gain insights into the price movements of the EUR/INR exchange rate. </a:t>
            </a:r>
          </a:p>
          <a:p>
            <a:pPr algn="just"/>
            <a:r>
              <a:rPr lang="en-US" sz="2400" dirty="0"/>
              <a:t>Using Yahoo Finance as our data source allows us to access real-time market data and historical price information for the EUR/INR exchange rate, which is essential for our study.</a:t>
            </a:r>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normAutofit/>
          </a:bodyPr>
          <a:lstStyle/>
          <a:p>
            <a:r>
              <a:rPr lang="en-US" sz="3500" dirty="0"/>
              <a:t>Analysis - Moving Average</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sp>
        <p:nvSpPr>
          <p:cNvPr id="4" name="Text Placeholder 3">
            <a:extLst>
              <a:ext uri="{FF2B5EF4-FFF2-40B4-BE49-F238E27FC236}">
                <a16:creationId xmlns:a16="http://schemas.microsoft.com/office/drawing/2014/main" id="{75D3A037-2361-22E9-E6EB-F8CA7749C8A9}"/>
              </a:ext>
            </a:extLst>
          </p:cNvPr>
          <p:cNvSpPr txBox="1">
            <a:spLocks/>
          </p:cNvSpPr>
          <p:nvPr/>
        </p:nvSpPr>
        <p:spPr>
          <a:xfrm>
            <a:off x="626591" y="1813502"/>
            <a:ext cx="11111983" cy="27771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Moving averages are fundamental tools in technical analysis, used to analyze and identify trends in the price of financial assets.</a:t>
            </a:r>
          </a:p>
          <a:p>
            <a:pPr algn="just"/>
            <a:r>
              <a:rPr lang="en-US" sz="1800" dirty="0"/>
              <a:t>These indicators smooth out price data by calculating the average of a set of historical prices over a specific time period. we calculated two essential moving averages for the EUR/INR exchange rate:</a:t>
            </a:r>
          </a:p>
          <a:p>
            <a:pPr algn="just"/>
            <a:r>
              <a:rPr lang="en-US" sz="1800" dirty="0"/>
              <a:t>1-Day Moving Average (1-Day MA):</a:t>
            </a:r>
          </a:p>
          <a:p>
            <a:pPr marL="0" indent="0" algn="just">
              <a:buNone/>
            </a:pPr>
            <a:r>
              <a:rPr lang="en-US" sz="1800" dirty="0"/>
              <a:t> This moving average is calculated based on the average closing price of the  EUR/INR exchange rate over a single trading day.</a:t>
            </a:r>
          </a:p>
          <a:p>
            <a:pPr algn="just"/>
            <a:r>
              <a:rPr lang="en-US" sz="1800" dirty="0"/>
              <a:t>1-Week Moving Average (1-Week MA):</a:t>
            </a:r>
          </a:p>
          <a:p>
            <a:pPr marL="0" indent="0" algn="just">
              <a:buNone/>
            </a:pPr>
            <a:r>
              <a:rPr lang="en-US" sz="1800" dirty="0"/>
              <a:t>  The 1-Week MA is calculated based on the average closing price of the EUR/INR exchange rate over the past five trading days (assuming a 5-day trading week).</a:t>
            </a:r>
          </a:p>
          <a:p>
            <a:pPr marL="0" indent="0" algn="just">
              <a:buNone/>
            </a:pPr>
            <a:endParaRPr lang="en-US" sz="1800" dirty="0"/>
          </a:p>
        </p:txBody>
      </p:sp>
      <p:pic>
        <p:nvPicPr>
          <p:cNvPr id="5" name="Picture 4">
            <a:extLst>
              <a:ext uri="{FF2B5EF4-FFF2-40B4-BE49-F238E27FC236}">
                <a16:creationId xmlns:a16="http://schemas.microsoft.com/office/drawing/2014/main" id="{FCE63811-B75A-434C-4658-92BD2B558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744" y="5264562"/>
            <a:ext cx="3190875" cy="1428750"/>
          </a:xfrm>
          <a:prstGeom prst="rect">
            <a:avLst/>
          </a:prstGeom>
        </p:spPr>
      </p:pic>
    </p:spTree>
    <p:extLst>
      <p:ext uri="{BB962C8B-B14F-4D97-AF65-F5344CB8AC3E}">
        <p14:creationId xmlns:p14="http://schemas.microsoft.com/office/powerpoint/2010/main" val="82816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normAutofit/>
          </a:bodyPr>
          <a:lstStyle/>
          <a:p>
            <a:r>
              <a:rPr lang="en-US" sz="3500" dirty="0"/>
              <a:t>Analysis - Bollinger Bands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sp>
        <p:nvSpPr>
          <p:cNvPr id="4" name="Text Placeholder 3">
            <a:extLst>
              <a:ext uri="{FF2B5EF4-FFF2-40B4-BE49-F238E27FC236}">
                <a16:creationId xmlns:a16="http://schemas.microsoft.com/office/drawing/2014/main" id="{75D3A037-2361-22E9-E6EB-F8CA7749C8A9}"/>
              </a:ext>
            </a:extLst>
          </p:cNvPr>
          <p:cNvSpPr txBox="1">
            <a:spLocks/>
          </p:cNvSpPr>
          <p:nvPr/>
        </p:nvSpPr>
        <p:spPr>
          <a:xfrm>
            <a:off x="626591" y="1813502"/>
            <a:ext cx="11111983" cy="27771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Bollinger Bands are a popular technical indicator developed by John Bollinger. They consist of three lines on a price chart: a middle band, an upper band, and a lower band. </a:t>
            </a:r>
          </a:p>
          <a:p>
            <a:pPr algn="just"/>
            <a:r>
              <a:rPr lang="en-US" sz="1800" dirty="0"/>
              <a:t>These bands are used to understand the price volatility and potential trading opportunities These indicators smooth out price data by calculating the average of a set of historical prices over a specific time period. we calculated two essential moving averages for the EUR/INR exchange rate:</a:t>
            </a:r>
          </a:p>
          <a:p>
            <a:pPr algn="just"/>
            <a:r>
              <a:rPr lang="en-US" sz="1800" dirty="0"/>
              <a:t>Middle Band: The middle band is typically a 20-day simple moving average (SMA) of the asset's price. It represents the average price over the selected time period.</a:t>
            </a:r>
          </a:p>
          <a:p>
            <a:pPr algn="just"/>
            <a:r>
              <a:rPr lang="en-US" sz="1800" dirty="0"/>
              <a:t>Upper Band: The upper band is calculated by adding two times the 20-day standard deviation to the middle band. It shows the potential upper resistance level.</a:t>
            </a:r>
          </a:p>
          <a:p>
            <a:pPr algn="just"/>
            <a:r>
              <a:rPr lang="en-US" sz="1800" dirty="0"/>
              <a:t>Lower Band: The lower band is calculated by subtracting two times the 20-day standard deviation to the middle band.</a:t>
            </a:r>
          </a:p>
          <a:p>
            <a:pPr marL="0" indent="0" algn="just">
              <a:buNone/>
            </a:pPr>
            <a:endParaRPr lang="en-US" sz="1800" dirty="0"/>
          </a:p>
        </p:txBody>
      </p:sp>
      <p:pic>
        <p:nvPicPr>
          <p:cNvPr id="10" name="Picture 9">
            <a:extLst>
              <a:ext uri="{FF2B5EF4-FFF2-40B4-BE49-F238E27FC236}">
                <a16:creationId xmlns:a16="http://schemas.microsoft.com/office/drawing/2014/main" id="{ACBFE2CC-6AD6-5B9C-4446-99F80C0EF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635" y="4846664"/>
            <a:ext cx="3526903" cy="1984367"/>
          </a:xfrm>
          <a:prstGeom prst="rect">
            <a:avLst/>
          </a:prstGeom>
        </p:spPr>
      </p:pic>
    </p:spTree>
    <p:extLst>
      <p:ext uri="{BB962C8B-B14F-4D97-AF65-F5344CB8AC3E}">
        <p14:creationId xmlns:p14="http://schemas.microsoft.com/office/powerpoint/2010/main" val="148505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noAutofit/>
          </a:bodyPr>
          <a:lstStyle/>
          <a:p>
            <a:r>
              <a:rPr lang="en-US" sz="3500" dirty="0"/>
              <a:t>Analysis - CCI (Commodity Channel Index)</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7</a:t>
            </a:fld>
            <a:endParaRPr lang="en-US" dirty="0"/>
          </a:p>
        </p:txBody>
      </p:sp>
      <p:sp>
        <p:nvSpPr>
          <p:cNvPr id="4" name="Text Placeholder 3">
            <a:extLst>
              <a:ext uri="{FF2B5EF4-FFF2-40B4-BE49-F238E27FC236}">
                <a16:creationId xmlns:a16="http://schemas.microsoft.com/office/drawing/2014/main" id="{75D3A037-2361-22E9-E6EB-F8CA7749C8A9}"/>
              </a:ext>
            </a:extLst>
          </p:cNvPr>
          <p:cNvSpPr txBox="1">
            <a:spLocks/>
          </p:cNvSpPr>
          <p:nvPr/>
        </p:nvSpPr>
        <p:spPr>
          <a:xfrm>
            <a:off x="626591" y="1813502"/>
            <a:ext cx="11111983" cy="27771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The purpose of CCI is to provide insights into an asset's price cycles. It does so by comparing the current price to its historical average, considering the price's deviation from that average. </a:t>
            </a:r>
          </a:p>
          <a:p>
            <a:pPr algn="just"/>
            <a:r>
              <a:rPr lang="en-US" sz="1800" dirty="0"/>
              <a:t>CCI helps traders spot overbought and oversold conditions and potential shifts in the market's direction.</a:t>
            </a:r>
          </a:p>
          <a:p>
            <a:pPr algn="just"/>
            <a:r>
              <a:rPr lang="en-US" sz="1800" dirty="0"/>
              <a:t>In our analysis we,</a:t>
            </a:r>
          </a:p>
          <a:p>
            <a:pPr algn="just"/>
            <a:r>
              <a:rPr lang="en-US" sz="1800" dirty="0"/>
              <a:t>Calculate the typical price for each data point. The typical price is the average of the high, low, and closing prices.</a:t>
            </a:r>
          </a:p>
          <a:p>
            <a:pPr algn="just"/>
            <a:r>
              <a:rPr lang="en-US" sz="1800" dirty="0"/>
              <a:t>Compute the mean deviation, which measures the average deviation of the typical price from its simple moving average (SMA).</a:t>
            </a:r>
          </a:p>
          <a:p>
            <a:pPr algn="just"/>
            <a:r>
              <a:rPr lang="en-US" sz="1800" dirty="0"/>
              <a:t>Calculate CCI using the formula: CCI = (Typical Price - 20-day SMA of Typical Price) / (0.015 * Mean Deviation)</a:t>
            </a:r>
          </a:p>
          <a:p>
            <a:pPr marL="0" indent="0" algn="just">
              <a:buNone/>
            </a:pPr>
            <a:endParaRPr lang="en-US" sz="1800" dirty="0"/>
          </a:p>
        </p:txBody>
      </p:sp>
      <p:pic>
        <p:nvPicPr>
          <p:cNvPr id="5" name="Picture 4">
            <a:extLst>
              <a:ext uri="{FF2B5EF4-FFF2-40B4-BE49-F238E27FC236}">
                <a16:creationId xmlns:a16="http://schemas.microsoft.com/office/drawing/2014/main" id="{06FE86C6-1A94-F235-5B6C-2AD0821C3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928" y="4998720"/>
            <a:ext cx="3438525" cy="1333500"/>
          </a:xfrm>
          <a:prstGeom prst="rect">
            <a:avLst/>
          </a:prstGeom>
        </p:spPr>
      </p:pic>
    </p:spTree>
    <p:extLst>
      <p:ext uri="{BB962C8B-B14F-4D97-AF65-F5344CB8AC3E}">
        <p14:creationId xmlns:p14="http://schemas.microsoft.com/office/powerpoint/2010/main" val="27671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54084" y="441739"/>
            <a:ext cx="8081654" cy="610863"/>
          </a:xfrm>
        </p:spPr>
        <p:txBody>
          <a:bodyPr>
            <a:noAutofit/>
          </a:bodyPr>
          <a:lstStyle/>
          <a:p>
            <a:r>
              <a:rPr lang="en-US" sz="3500" dirty="0"/>
              <a:t>Results -</a:t>
            </a:r>
            <a:r>
              <a:rPr lang="en-US" sz="4000" dirty="0"/>
              <a:t> </a:t>
            </a:r>
            <a:r>
              <a:rPr lang="en-US" sz="2000" dirty="0"/>
              <a:t>Buy/Sell Decisions Based on Moving Averages: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8</a:t>
            </a:fld>
            <a:endParaRPr lang="en-US" dirty="0"/>
          </a:p>
        </p:txBody>
      </p:sp>
      <p:sp>
        <p:nvSpPr>
          <p:cNvPr id="4" name="Text Placeholder 3">
            <a:extLst>
              <a:ext uri="{FF2B5EF4-FFF2-40B4-BE49-F238E27FC236}">
                <a16:creationId xmlns:a16="http://schemas.microsoft.com/office/drawing/2014/main" id="{75D3A037-2361-22E9-E6EB-F8CA7749C8A9}"/>
              </a:ext>
            </a:extLst>
          </p:cNvPr>
          <p:cNvSpPr txBox="1">
            <a:spLocks/>
          </p:cNvSpPr>
          <p:nvPr/>
        </p:nvSpPr>
        <p:spPr>
          <a:xfrm>
            <a:off x="626591" y="1177398"/>
            <a:ext cx="11111983" cy="27771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t>Buy Signal:</a:t>
            </a:r>
          </a:p>
          <a:p>
            <a:pPr marL="0" indent="0" algn="just">
              <a:buNone/>
            </a:pPr>
            <a:r>
              <a:rPr lang="en-US" sz="1800" dirty="0"/>
              <a:t> When the 1-Day MA crosses above the 1-Week MA, a "Golden Cross" occurs, signaling a potential buy opportunity.</a:t>
            </a:r>
          </a:p>
          <a:p>
            <a:pPr algn="just"/>
            <a:r>
              <a:rPr lang="en-US" sz="1800" b="1" dirty="0"/>
              <a:t>Sell Signal:</a:t>
            </a:r>
          </a:p>
          <a:p>
            <a:pPr marL="0" indent="0" algn="just">
              <a:buNone/>
            </a:pPr>
            <a:r>
              <a:rPr lang="en-US" sz="1800" dirty="0"/>
              <a:t> When the 1-Day MA crosses below the 1-Week MA, a "Death Cross" is generated, indicating a potential sell opportunity.</a:t>
            </a:r>
          </a:p>
          <a:p>
            <a:pPr algn="just"/>
            <a:r>
              <a:rPr lang="en-US" sz="1800" b="1" dirty="0"/>
              <a:t>Neutral:</a:t>
            </a:r>
          </a:p>
          <a:p>
            <a:pPr marL="0" indent="0" algn="just">
              <a:buNone/>
            </a:pPr>
            <a:r>
              <a:rPr lang="en-US" sz="1800" dirty="0"/>
              <a:t>If the two moving averages are very close or nearly equal, it indicates no clear crossover.</a:t>
            </a:r>
          </a:p>
        </p:txBody>
      </p:sp>
      <p:pic>
        <p:nvPicPr>
          <p:cNvPr id="9" name="Picture 8">
            <a:extLst>
              <a:ext uri="{FF2B5EF4-FFF2-40B4-BE49-F238E27FC236}">
                <a16:creationId xmlns:a16="http://schemas.microsoft.com/office/drawing/2014/main" id="{171EF5D0-4C5F-E381-DF55-DCD388634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78" y="4079353"/>
            <a:ext cx="5117391" cy="1998759"/>
          </a:xfrm>
          <a:prstGeom prst="rect">
            <a:avLst/>
          </a:prstGeom>
        </p:spPr>
      </p:pic>
      <p:pic>
        <p:nvPicPr>
          <p:cNvPr id="11" name="Picture 10">
            <a:extLst>
              <a:ext uri="{FF2B5EF4-FFF2-40B4-BE49-F238E27FC236}">
                <a16:creationId xmlns:a16="http://schemas.microsoft.com/office/drawing/2014/main" id="{0779FA52-45C0-6344-3AA1-64526ED0A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853616"/>
            <a:ext cx="5125289" cy="2562645"/>
          </a:xfrm>
          <a:prstGeom prst="rect">
            <a:avLst/>
          </a:prstGeom>
        </p:spPr>
      </p:pic>
    </p:spTree>
    <p:extLst>
      <p:ext uri="{BB962C8B-B14F-4D97-AF65-F5344CB8AC3E}">
        <p14:creationId xmlns:p14="http://schemas.microsoft.com/office/powerpoint/2010/main" val="221783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54084" y="441739"/>
            <a:ext cx="8081654" cy="610863"/>
          </a:xfrm>
        </p:spPr>
        <p:txBody>
          <a:bodyPr>
            <a:noAutofit/>
          </a:bodyPr>
          <a:lstStyle/>
          <a:p>
            <a:r>
              <a:rPr lang="en-US" sz="3500" dirty="0"/>
              <a:t>Results</a:t>
            </a:r>
            <a:r>
              <a:rPr lang="en-US" sz="4000" dirty="0"/>
              <a:t> - </a:t>
            </a:r>
            <a:r>
              <a:rPr lang="en-US" sz="2000" dirty="0"/>
              <a:t>Buy/Sell Decisions Based on Bollinger Bands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9</a:t>
            </a:fld>
            <a:endParaRPr lang="en-US" dirty="0"/>
          </a:p>
        </p:txBody>
      </p:sp>
      <p:sp>
        <p:nvSpPr>
          <p:cNvPr id="4" name="Text Placeholder 3">
            <a:extLst>
              <a:ext uri="{FF2B5EF4-FFF2-40B4-BE49-F238E27FC236}">
                <a16:creationId xmlns:a16="http://schemas.microsoft.com/office/drawing/2014/main" id="{75D3A037-2361-22E9-E6EB-F8CA7749C8A9}"/>
              </a:ext>
            </a:extLst>
          </p:cNvPr>
          <p:cNvSpPr txBox="1">
            <a:spLocks/>
          </p:cNvSpPr>
          <p:nvPr/>
        </p:nvSpPr>
        <p:spPr>
          <a:xfrm>
            <a:off x="626591" y="1177398"/>
            <a:ext cx="11111983" cy="27771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Bollinger Band Squeeze: When the bands squeeze close together, it suggests low volatility. A potential breakout is anticipated. Traders may prepare for a buy/sell signal when the price breaks out of the bands.</a:t>
            </a:r>
          </a:p>
          <a:p>
            <a:pPr algn="just"/>
            <a:r>
              <a:rPr lang="en-US" sz="1800" dirty="0"/>
              <a:t>Touching or Crossing Bands: When the price touches or crosses the upper band, it may be overbought, indicating a potential sell opportunity. Conversely, when the price touches or crosses the lower band, it may be oversold, signaling a potential buy opportunity.</a:t>
            </a:r>
          </a:p>
          <a:p>
            <a:pPr algn="just"/>
            <a:r>
              <a:rPr lang="en-US" sz="1800" dirty="0"/>
              <a:t>Price Inside Bands: If the price stays within the bands, it suggests a ranging market with no clear trend. In this case, traders may opt for a "NEUTRAL" position, as there is no immediate buy/sell signal</a:t>
            </a:r>
          </a:p>
        </p:txBody>
      </p:sp>
      <p:pic>
        <p:nvPicPr>
          <p:cNvPr id="5" name="Picture 4">
            <a:extLst>
              <a:ext uri="{FF2B5EF4-FFF2-40B4-BE49-F238E27FC236}">
                <a16:creationId xmlns:a16="http://schemas.microsoft.com/office/drawing/2014/main" id="{879A5E22-665A-060B-7B49-1D5EDCB83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37" y="3802296"/>
            <a:ext cx="5121084" cy="1996613"/>
          </a:xfrm>
          <a:prstGeom prst="rect">
            <a:avLst/>
          </a:prstGeom>
        </p:spPr>
      </p:pic>
      <p:pic>
        <p:nvPicPr>
          <p:cNvPr id="8" name="Picture 7">
            <a:extLst>
              <a:ext uri="{FF2B5EF4-FFF2-40B4-BE49-F238E27FC236}">
                <a16:creationId xmlns:a16="http://schemas.microsoft.com/office/drawing/2014/main" id="{79C087EE-2D24-F907-2B21-015B61AA0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042" y="3429000"/>
            <a:ext cx="5486411" cy="2743206"/>
          </a:xfrm>
          <a:prstGeom prst="rect">
            <a:avLst/>
          </a:prstGeom>
        </p:spPr>
      </p:pic>
    </p:spTree>
    <p:extLst>
      <p:ext uri="{BB962C8B-B14F-4D97-AF65-F5344CB8AC3E}">
        <p14:creationId xmlns:p14="http://schemas.microsoft.com/office/powerpoint/2010/main" val="189515328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2.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269</TotalTime>
  <Words>1190</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Condensed</vt:lpstr>
      <vt:lpstr>Calibri</vt:lpstr>
      <vt:lpstr>Franklin Gothic Book</vt:lpstr>
      <vt:lpstr>Franklin Gothic Demi</vt:lpstr>
      <vt:lpstr>Söhne</vt:lpstr>
      <vt:lpstr>Wingdings</vt:lpstr>
      <vt:lpstr>Theme1</vt:lpstr>
      <vt:lpstr>Technical Analysis of EUR/INR Exchange Rate</vt:lpstr>
      <vt:lpstr>Agenda</vt:lpstr>
      <vt:lpstr>Introduction</vt:lpstr>
      <vt:lpstr>Data Collection</vt:lpstr>
      <vt:lpstr>Analysis - Moving Average</vt:lpstr>
      <vt:lpstr>Analysis - Bollinger Bands</vt:lpstr>
      <vt:lpstr>Analysis - CCI (Commodity Channel Index)</vt:lpstr>
      <vt:lpstr>Results - Buy/Sell Decisions Based on Moving Averages:</vt:lpstr>
      <vt:lpstr>Results - Buy/Sell Decisions Based on Bollinger Bands :</vt:lpstr>
      <vt:lpstr>Results - Buy/Sell Decisions Based on CCI:</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Analysis of EUR/INR Exchange Rate</dc:title>
  <dc:creator>Pavan V</dc:creator>
  <cp:lastModifiedBy>Pavan V</cp:lastModifiedBy>
  <cp:revision>18</cp:revision>
  <dcterms:created xsi:type="dcterms:W3CDTF">2023-11-06T17:20:28Z</dcterms:created>
  <dcterms:modified xsi:type="dcterms:W3CDTF">2023-11-14T06:47:14Z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