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5" r:id="rId2"/>
    <p:sldId id="296" r:id="rId3"/>
    <p:sldId id="297" r:id="rId4"/>
    <p:sldId id="280" r:id="rId5"/>
    <p:sldId id="282" r:id="rId6"/>
    <p:sldId id="294" r:id="rId7"/>
    <p:sldId id="264" r:id="rId8"/>
    <p:sldId id="283" r:id="rId9"/>
    <p:sldId id="284" r:id="rId10"/>
    <p:sldId id="285" r:id="rId11"/>
    <p:sldId id="286" r:id="rId12"/>
    <p:sldId id="288" r:id="rId13"/>
    <p:sldId id="273" r:id="rId14"/>
    <p:sldId id="292" r:id="rId15"/>
    <p:sldId id="289" r:id="rId16"/>
    <p:sldId id="287" r:id="rId17"/>
    <p:sldId id="290" r:id="rId18"/>
    <p:sldId id="291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2AF-EC5F-44CE-BD05-523AE8E35D20}" type="datetimeFigureOut">
              <a:rPr lang="en-GB" smtClean="0"/>
              <a:pPr/>
              <a:t>02/10/2015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2810F-F8EF-4D48-A5A8-1403C8373F5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31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52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Castellar" pitchFamily="18" charset="0"/>
                <a:ea typeface="Tahoma" pitchFamily="34" charset="0"/>
                <a:cs typeface="Times New Roman" pitchFamily="18" charset="0"/>
              </a:rPr>
              <a:t>SELECT Game</a:t>
            </a:r>
            <a:endParaRPr lang="en-GB" sz="3600" b="1" dirty="0">
              <a:solidFill>
                <a:schemeClr val="bg1"/>
              </a:solidFill>
              <a:latin typeface="Castellar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00" y="1371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Bodoni MT Black" pitchFamily="18" charset="0"/>
              </a:rPr>
              <a:t>Game Name</a:t>
            </a:r>
            <a:endParaRPr lang="en-GB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9400" y="1371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Bodoni MT Black" pitchFamily="18" charset="0"/>
              </a:rPr>
              <a:t>Mode</a:t>
            </a:r>
            <a:endParaRPr lang="en-GB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" y="1992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FMCG Sales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5600" y="1992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Multiplayer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2373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Tiles Game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5600" y="2373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Single Player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" y="2754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Ballebaaz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95600" y="2754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Single Player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76800" y="1371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Bodoni MT Black" pitchFamily="18" charset="0"/>
              </a:rPr>
              <a:t>Area</a:t>
            </a:r>
            <a:endParaRPr lang="en-GB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76800" y="1992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Sales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76800" y="2373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International Trade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6800" y="2754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Operations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29400" y="1371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Bodoni MT Black" pitchFamily="18" charset="0"/>
              </a:rPr>
              <a:t>Type</a:t>
            </a:r>
            <a:endParaRPr lang="en-GB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9400" y="1992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Paid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29400" y="2373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Free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9400" y="2754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Free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467600" y="914400"/>
            <a:ext cx="1143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TIMER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7406" y="1295400"/>
            <a:ext cx="10633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Cambria" pitchFamily="18" charset="0"/>
              </a:rPr>
              <a:t>10 :00 </a:t>
            </a:r>
            <a:endParaRPr lang="en-GB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00" y="990600"/>
            <a:ext cx="1219200" cy="92102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QTR-I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098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QTR-II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62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QTR-III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38800" y="9144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QTR-IV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532" y="3169623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Company Margin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76136" y="3169623"/>
            <a:ext cx="1114864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9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76136" y="3645021"/>
            <a:ext cx="11148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35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" y="41572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Distributor</a:t>
            </a:r>
            <a:endParaRPr lang="en-GB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366926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VAT @ 5%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800" y="17722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</a:rPr>
              <a:t>Channel Management</a:t>
            </a:r>
            <a:endParaRPr lang="en-GB" sz="3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76136" y="4123829"/>
            <a:ext cx="11148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36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43400" y="25908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Distributor Margin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858000" y="2590800"/>
            <a:ext cx="1080868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10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91464" y="31242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Retailer</a:t>
            </a:r>
            <a:endParaRPr lang="en-GB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05532" y="36576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Retailer Margin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858000" y="3616656"/>
            <a:ext cx="1143000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11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05532" y="41148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Customer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843932" y="3124200"/>
            <a:ext cx="11148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37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872068" y="4114800"/>
            <a:ext cx="11148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38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261968" y="6172200"/>
            <a:ext cx="1447800" cy="381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SUBMIT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381500" y="6172200"/>
            <a:ext cx="1447800" cy="42385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DASHBOARD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9600" y="2608998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</a:t>
            </a:r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Company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076136" y="2608998"/>
            <a:ext cx="11148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34</a:t>
            </a:r>
            <a:endParaRPr lang="en-GB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8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467600" y="914400"/>
            <a:ext cx="1143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TIMER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7406" y="1295400"/>
            <a:ext cx="10633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Cambria" pitchFamily="18" charset="0"/>
              </a:rPr>
              <a:t>10 :00 </a:t>
            </a:r>
            <a:endParaRPr lang="en-GB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00" y="990600"/>
            <a:ext cx="1219200" cy="92102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QTR-I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098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QTR-II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62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QTR-III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38800" y="9144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QTR-IV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932" y="22860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Number of PSM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85868" y="2685198"/>
            <a:ext cx="1586132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881532" y="2295099"/>
            <a:ext cx="313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Average Salary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22860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Training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7200" y="2676099"/>
            <a:ext cx="1828800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13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19468" y="2676099"/>
            <a:ext cx="1738532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15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800" y="17722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</a:rPr>
              <a:t>Team Management</a:t>
            </a:r>
            <a:endParaRPr lang="en-GB" sz="3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1968" y="6172200"/>
            <a:ext cx="1447800" cy="381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SUBMIT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81500" y="6172200"/>
            <a:ext cx="1447800" cy="42385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DASHBOARD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971800" y="2667000"/>
            <a:ext cx="1738532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14</a:t>
            </a:r>
            <a:endParaRPr lang="en-GB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467600" y="914400"/>
            <a:ext cx="1143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TIMER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7406" y="1295400"/>
            <a:ext cx="10633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Cambria" pitchFamily="18" charset="0"/>
              </a:rPr>
              <a:t>10 :00 </a:t>
            </a:r>
            <a:endParaRPr lang="en-GB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00" y="990600"/>
            <a:ext cx="1219200" cy="92102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QTR-I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098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QTR-II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62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QTR-III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38800" y="9144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QTR-IV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932" y="22860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Number of PSM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85868" y="2685198"/>
            <a:ext cx="1586132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881532" y="2295099"/>
            <a:ext cx="313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Average Salary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22860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Training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7200" y="2676099"/>
            <a:ext cx="1828800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5119468" y="2676099"/>
            <a:ext cx="1738532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066800" y="17722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</a:rPr>
              <a:t>Team Management</a:t>
            </a:r>
            <a:endParaRPr lang="en-GB" sz="3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1968" y="6172200"/>
            <a:ext cx="1447800" cy="381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SUBMIT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81500" y="6172200"/>
            <a:ext cx="1447800" cy="42385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DASHBOARD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76500" y="3359422"/>
            <a:ext cx="3352800" cy="1783672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WARNING:</a:t>
            </a:r>
          </a:p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You have 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last 2 minutes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this quarter. Please make sure to submit all your decisions before time runs out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7200" y="2676099"/>
            <a:ext cx="1828800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13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19468" y="2676099"/>
            <a:ext cx="1738532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15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71800" y="2667000"/>
            <a:ext cx="1738532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14</a:t>
            </a:r>
            <a:endParaRPr lang="en-GB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range-load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990600"/>
            <a:ext cx="4724400" cy="4724400"/>
          </a:xfrm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371600"/>
            <a:ext cx="8077200" cy="335280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SUBSCRIBE FOR THE FULL VERSION</a:t>
            </a:r>
          </a:p>
          <a:p>
            <a:pPr algn="ctr"/>
            <a:endParaRPr lang="en-US" sz="36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This was the demo version of the game, full version of the game is available only on the educator’s request. To raise a request please share your e-mail id and phone number. Our representatives will get back to you as soon as possible.</a:t>
            </a:r>
          </a:p>
          <a:p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E-mail                                                            Phone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52600" y="4191000"/>
            <a:ext cx="25146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15000" y="4191000"/>
            <a:ext cx="25146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Message from the CEO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Hi,</a:t>
            </a:r>
          </a:p>
          <a:p>
            <a:pPr>
              <a:buNone/>
            </a:pPr>
            <a:endParaRPr lang="en-GB" dirty="0" smtClean="0">
              <a:solidFill>
                <a:schemeClr val="bg1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     Welcome to the second quarter of the game. Before making any decision for this quarter we would request you to go through all the market and financial reports and make a wise decision.</a:t>
            </a:r>
          </a:p>
          <a:p>
            <a:pPr>
              <a:buNone/>
            </a:pPr>
            <a:endParaRPr lang="en-GB" dirty="0" smtClean="0">
              <a:solidFill>
                <a:schemeClr val="bg1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     I wish you all the luck.</a:t>
            </a:r>
          </a:p>
          <a:p>
            <a:pPr>
              <a:buNone/>
            </a:pPr>
            <a:endParaRPr lang="en-GB" dirty="0" smtClean="0">
              <a:solidFill>
                <a:schemeClr val="bg1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With Regards</a:t>
            </a: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Anna </a:t>
            </a: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CEO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hlinkClick r:id="rId2" action="ppaction://hlinksldjump"/>
          </p:cNvPr>
          <p:cNvSpPr/>
          <p:nvPr/>
        </p:nvSpPr>
        <p:spPr>
          <a:xfrm>
            <a:off x="1966794" y="2917208"/>
            <a:ext cx="1843206" cy="1419664"/>
          </a:xfrm>
          <a:prstGeom prst="hexagon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Cambria" pitchFamily="18" charset="0"/>
              </a:rPr>
              <a:t>MANAGE PRODUCT</a:t>
            </a:r>
            <a:endParaRPr lang="en-GB" sz="1600" b="1" dirty="0">
              <a:latin typeface="Cambria" pitchFamily="18" charset="0"/>
            </a:endParaRPr>
          </a:p>
        </p:txBody>
      </p:sp>
      <p:sp>
        <p:nvSpPr>
          <p:cNvPr id="5" name="Hexagon 4">
            <a:hlinkClick r:id="rId3" action="ppaction://hlinksldjump"/>
          </p:cNvPr>
          <p:cNvSpPr/>
          <p:nvPr/>
        </p:nvSpPr>
        <p:spPr>
          <a:xfrm>
            <a:off x="3497997" y="2209800"/>
            <a:ext cx="1843206" cy="141966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Cambria" pitchFamily="18" charset="0"/>
              </a:rPr>
              <a:t>MANAGE CHANNEL PARTNERS</a:t>
            </a:r>
            <a:endParaRPr lang="en-GB" sz="1600" b="1" dirty="0">
              <a:latin typeface="Cambria" pitchFamily="18" charset="0"/>
            </a:endParaRPr>
          </a:p>
        </p:txBody>
      </p:sp>
      <p:sp>
        <p:nvSpPr>
          <p:cNvPr id="6" name="Hexagon 5">
            <a:hlinkClick r:id="rId4" action="ppaction://hlinksldjump"/>
          </p:cNvPr>
          <p:cNvSpPr/>
          <p:nvPr/>
        </p:nvSpPr>
        <p:spPr>
          <a:xfrm>
            <a:off x="5029200" y="2936544"/>
            <a:ext cx="1843206" cy="1419664"/>
          </a:xfrm>
          <a:prstGeom prst="hexagon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  <a:latin typeface="Cambria" pitchFamily="18" charset="0"/>
              </a:rPr>
              <a:t>MANAGE PROMOTION</a:t>
            </a:r>
            <a:endParaRPr lang="en-GB" sz="15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" name="Hexagon 7">
            <a:hlinkClick r:id="rId4" action="ppaction://hlinksldjump"/>
          </p:cNvPr>
          <p:cNvSpPr/>
          <p:nvPr/>
        </p:nvSpPr>
        <p:spPr>
          <a:xfrm>
            <a:off x="3497997" y="3657600"/>
            <a:ext cx="1843206" cy="1419664"/>
          </a:xfrm>
          <a:prstGeom prst="hexagon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Cambria" pitchFamily="18" charset="0"/>
              </a:rPr>
              <a:t>HELP!!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" name="Hexagon 8">
            <a:hlinkClick r:id="rId5" action="ppaction://hlinksldjump"/>
          </p:cNvPr>
          <p:cNvSpPr/>
          <p:nvPr/>
        </p:nvSpPr>
        <p:spPr>
          <a:xfrm>
            <a:off x="5015552" y="4428400"/>
            <a:ext cx="1843206" cy="1419664"/>
          </a:xfrm>
          <a:prstGeom prst="hexagon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  <a:latin typeface="Cambria" pitchFamily="18" charset="0"/>
              </a:rPr>
              <a:t>FINANCIAL REPORTS</a:t>
            </a:r>
            <a:endParaRPr lang="en-GB" sz="16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" name="Hexagon 9">
            <a:hlinkClick r:id="" action="ppaction://noaction"/>
          </p:cNvPr>
          <p:cNvSpPr/>
          <p:nvPr/>
        </p:nvSpPr>
        <p:spPr>
          <a:xfrm>
            <a:off x="1966794" y="4384344"/>
            <a:ext cx="1843206" cy="1419664"/>
          </a:xfrm>
          <a:prstGeom prst="hexagon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bg1"/>
                </a:solidFill>
                <a:latin typeface="Cambria" pitchFamily="18" charset="0"/>
              </a:rPr>
              <a:t>MANAGE SALESFORCE</a:t>
            </a:r>
            <a:endParaRPr lang="en-GB" sz="15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3490794" y="5162264"/>
            <a:ext cx="1843206" cy="1419664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Cambria" pitchFamily="18" charset="0"/>
              </a:rPr>
              <a:t>MARKET RESEARCH REPORTS</a:t>
            </a:r>
            <a:endParaRPr lang="en-GB" sz="1600" b="1" dirty="0"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8385" y="253425"/>
            <a:ext cx="446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  <a:latin typeface="Algerian" pitchFamily="82" charset="0"/>
                <a:ea typeface="Tahoma" pitchFamily="34" charset="0"/>
                <a:cs typeface="Times New Roman" pitchFamily="18" charset="0"/>
              </a:rPr>
              <a:t>DASHBOARD</a:t>
            </a:r>
            <a:endParaRPr lang="en-GB" sz="3200" b="1" dirty="0">
              <a:solidFill>
                <a:schemeClr val="bg1"/>
              </a:solidFill>
              <a:latin typeface="Algerian" pitchFamily="82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400" y="1063489"/>
            <a:ext cx="1143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TIMER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7406" y="1519535"/>
            <a:ext cx="10633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Cambria" pitchFamily="18" charset="0"/>
              </a:rPr>
              <a:t>10 :00 </a:t>
            </a:r>
            <a:endParaRPr lang="en-GB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222310" y="971366"/>
            <a:ext cx="1219200" cy="92102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QTR-II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600" y="990600"/>
            <a:ext cx="1219200" cy="92102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62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QTR-III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38800" y="9144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QTR-IV</a:t>
            </a:r>
            <a:endParaRPr lang="en-US" sz="1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467600" y="914400"/>
            <a:ext cx="1143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TIMER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7406" y="1295400"/>
            <a:ext cx="10633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Cambria" pitchFamily="18" charset="0"/>
              </a:rPr>
              <a:t>10 :00 </a:t>
            </a:r>
            <a:endParaRPr lang="en-GB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886200" y="973540"/>
            <a:ext cx="1219200" cy="92102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QTR-III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09800" y="990600"/>
            <a:ext cx="1219200" cy="92102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QTR-II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3400" y="990600"/>
            <a:ext cx="1219200" cy="92102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38800" y="9144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QTR-IV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932" y="21336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Mustard Oil (%age)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85868" y="2532798"/>
            <a:ext cx="1586132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881532" y="2142699"/>
            <a:ext cx="313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Palm Oil (%age)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21336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Packaging Material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7200" y="2523699"/>
            <a:ext cx="1828800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5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19468" y="2523699"/>
            <a:ext cx="1738532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2390336" y="3429000"/>
            <a:ext cx="1038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38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343809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Ex-Mill Price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90336" y="3904398"/>
            <a:ext cx="1038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39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" y="391349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CST @ 2%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390336" y="4437798"/>
            <a:ext cx="1038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40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444689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Freight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390336" y="4953000"/>
            <a:ext cx="1038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41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496209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Company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9475" y="5530574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Place your Order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90336" y="5530574"/>
            <a:ext cx="1038664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31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800" y="17722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</a:rPr>
              <a:t>Product Management</a:t>
            </a:r>
            <a:endParaRPr lang="en-GB" sz="3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61968" y="6172200"/>
            <a:ext cx="1447800" cy="381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SUBMIT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81500" y="6172200"/>
            <a:ext cx="1447800" cy="42385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DASHBOARD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85736" y="3429000"/>
            <a:ext cx="1038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47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5736" y="3904398"/>
            <a:ext cx="1038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48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85736" y="4437798"/>
            <a:ext cx="1038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49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685736" y="4953000"/>
            <a:ext cx="1038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50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61936" y="5500048"/>
            <a:ext cx="1038664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32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14246"/>
            <a:ext cx="97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1 l SKU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1400" y="3014246"/>
            <a:ext cx="97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ambria" pitchFamily="18" charset="0"/>
              </a:rPr>
              <a:t>5</a:t>
            </a:r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 l SKU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985868" y="2523699"/>
            <a:ext cx="1586132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6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119468" y="2514600"/>
            <a:ext cx="1738532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7</a:t>
            </a:r>
            <a:endParaRPr lang="en-GB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467600" y="914400"/>
            <a:ext cx="1143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TIMER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7406" y="1295400"/>
            <a:ext cx="10633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Cambria" pitchFamily="18" charset="0"/>
              </a:rPr>
              <a:t>10 :00 </a:t>
            </a:r>
            <a:endParaRPr lang="en-GB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" y="3474423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Company Margin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85536" y="3474423"/>
            <a:ext cx="962464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10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085536" y="3949821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42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268" y="44620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Distributor</a:t>
            </a:r>
            <a:endParaRPr lang="en-GB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" y="397406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VAT @ 5%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800" y="17722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</a:rPr>
              <a:t>Channel Management</a:t>
            </a:r>
            <a:endParaRPr lang="en-GB" sz="3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85536" y="4428629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43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43400" y="28956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Distributor Margin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91464" y="34290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Retailer</a:t>
            </a:r>
            <a:endParaRPr lang="en-GB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05532" y="39624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Retailer Margin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05532" y="44196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Customer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261968" y="6172200"/>
            <a:ext cx="1447800" cy="381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SUBMIT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381500" y="6172200"/>
            <a:ext cx="1447800" cy="42385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DASHBOARD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268" y="2913798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</a:t>
            </a:r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Company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85536" y="2913798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41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86200" y="973540"/>
            <a:ext cx="1219200" cy="92102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QTR-III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09800" y="990600"/>
            <a:ext cx="1219200" cy="92102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QTR-II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33400" y="990600"/>
            <a:ext cx="1219200" cy="92102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38800" y="9144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QTR-IV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52336" y="3456225"/>
            <a:ext cx="962464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14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152336" y="3931623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52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152336" y="4410431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53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2336" y="2895600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51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477000" y="3474423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44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477000" y="3949821"/>
            <a:ext cx="9624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77000" y="4428629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B45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477000" y="2913798"/>
            <a:ext cx="9624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543800" y="3456225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54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543800" y="3931623"/>
            <a:ext cx="9624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543800" y="4410431"/>
            <a:ext cx="9624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55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543800" y="2895600"/>
            <a:ext cx="9624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71468" y="2404646"/>
            <a:ext cx="97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1 l SKU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38268" y="2404646"/>
            <a:ext cx="97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ambria" pitchFamily="18" charset="0"/>
              </a:rPr>
              <a:t>5</a:t>
            </a:r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 l SKU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53200" y="2404646"/>
            <a:ext cx="97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1 l SKU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20000" y="2404646"/>
            <a:ext cx="97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ambria" pitchFamily="18" charset="0"/>
              </a:rPr>
              <a:t>5</a:t>
            </a:r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 l SKU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505136" y="3962400"/>
            <a:ext cx="962464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12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571936" y="2895600"/>
            <a:ext cx="962464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15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505136" y="2913798"/>
            <a:ext cx="962464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11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571936" y="3939654"/>
            <a:ext cx="962464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16</a:t>
            </a:r>
            <a:endParaRPr lang="en-GB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Independent Sticky Value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Independent Non-sticky value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Dependent value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Disabled Values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Enabled Values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Congratulations messages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Mid-way news</a:t>
            </a:r>
            <a:endParaRPr lang="en-US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524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  <a:latin typeface="Algerian" pitchFamily="82" charset="0"/>
                <a:ea typeface="Tahoma" pitchFamily="34" charset="0"/>
                <a:cs typeface="Times New Roman" pitchFamily="18" charset="0"/>
              </a:rPr>
              <a:t>FMCG SALES</a:t>
            </a:r>
            <a:endParaRPr lang="en-GB" sz="3200" b="1" dirty="0">
              <a:solidFill>
                <a:schemeClr val="bg1"/>
              </a:solidFill>
              <a:latin typeface="Algerian" pitchFamily="82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" y="1676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Bodoni MT Black" pitchFamily="18" charset="0"/>
              </a:rPr>
              <a:t>Available Game</a:t>
            </a:r>
            <a:endParaRPr lang="en-GB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5400" y="1676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Bodoni MT Black" pitchFamily="18" charset="0"/>
              </a:rPr>
              <a:t>Action</a:t>
            </a:r>
            <a:endParaRPr lang="en-GB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" y="220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Professor X’s Game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2209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Join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2602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Professor Y’s Game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600" y="2602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Game in Progress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600" y="2983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Professor Z’s Game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81600" y="2983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Join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Vertical Scroll 24"/>
          <p:cNvSpPr/>
          <p:nvPr/>
        </p:nvSpPr>
        <p:spPr>
          <a:xfrm>
            <a:off x="5486400" y="762000"/>
            <a:ext cx="3733800" cy="5562600"/>
          </a:xfrm>
          <a:prstGeom prst="verticalScroll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GAME DETAILS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1524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  <a:latin typeface="Algerian" pitchFamily="82" charset="0"/>
                <a:ea typeface="Tahoma" pitchFamily="34" charset="0"/>
                <a:cs typeface="Times New Roman" pitchFamily="18" charset="0"/>
              </a:rPr>
              <a:t>Multiplayer Game</a:t>
            </a:r>
            <a:endParaRPr lang="en-GB" sz="3200" b="1" dirty="0">
              <a:solidFill>
                <a:schemeClr val="bg1"/>
              </a:solidFill>
              <a:latin typeface="Algerian" pitchFamily="82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1976735"/>
            <a:ext cx="137160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Cambria" pitchFamily="18" charset="0"/>
                <a:ea typeface="Tahoma" pitchFamily="34" charset="0"/>
                <a:cs typeface="Times New Roman" pitchFamily="18" charset="0"/>
              </a:rPr>
              <a:t>Game </a:t>
            </a:r>
            <a:endParaRPr lang="en-GB" sz="1200" b="1" dirty="0">
              <a:solidFill>
                <a:schemeClr val="tx1"/>
              </a:solidFill>
              <a:latin typeface="Cambria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2510135"/>
            <a:ext cx="137160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Cambria" pitchFamily="18" charset="0"/>
                <a:ea typeface="Tahoma" pitchFamily="34" charset="0"/>
                <a:cs typeface="Times New Roman" pitchFamily="18" charset="0"/>
              </a:rPr>
              <a:t>Game Created By</a:t>
            </a:r>
            <a:endParaRPr lang="en-GB" sz="1200" b="1" dirty="0">
              <a:solidFill>
                <a:schemeClr val="tx1"/>
              </a:solidFill>
              <a:latin typeface="Cambria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230" y="1981200"/>
            <a:ext cx="140677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ambria" pitchFamily="18" charset="0"/>
                <a:ea typeface="Tahoma" pitchFamily="34" charset="0"/>
                <a:cs typeface="Times New Roman" pitchFamily="18" charset="0"/>
              </a:rPr>
              <a:t>FMCG Simulation</a:t>
            </a:r>
            <a:endParaRPr lang="en-GB" sz="1200" dirty="0">
              <a:solidFill>
                <a:schemeClr val="tx1"/>
              </a:solidFill>
              <a:latin typeface="Cambria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6230" y="2514600"/>
            <a:ext cx="140677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ambria" pitchFamily="18" charset="0"/>
                <a:ea typeface="Tahoma" pitchFamily="34" charset="0"/>
                <a:cs typeface="Times New Roman" pitchFamily="18" charset="0"/>
              </a:rPr>
              <a:t>Professor X</a:t>
            </a:r>
            <a:endParaRPr lang="en-GB" sz="1200" dirty="0">
              <a:solidFill>
                <a:schemeClr val="tx1"/>
              </a:solidFill>
              <a:latin typeface="Cambria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3071336"/>
            <a:ext cx="137160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Cambria" pitchFamily="18" charset="0"/>
                <a:ea typeface="Tahoma" pitchFamily="34" charset="0"/>
                <a:cs typeface="Times New Roman" pitchFamily="18" charset="0"/>
              </a:rPr>
              <a:t>Total Periods</a:t>
            </a:r>
            <a:endParaRPr lang="en-GB" sz="1200" b="1" dirty="0">
              <a:solidFill>
                <a:schemeClr val="tx1"/>
              </a:solidFill>
              <a:latin typeface="Cambria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6230" y="3075801"/>
            <a:ext cx="140677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ambria" pitchFamily="18" charset="0"/>
                <a:ea typeface="Tahoma" pitchFamily="34" charset="0"/>
                <a:cs typeface="Times New Roman" pitchFamily="18" charset="0"/>
              </a:rPr>
              <a:t>4 Quarters</a:t>
            </a:r>
            <a:endParaRPr lang="en-GB" sz="1200" dirty="0">
              <a:solidFill>
                <a:schemeClr val="tx1"/>
              </a:solidFill>
              <a:latin typeface="Cambria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371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Bodoni MT Black" pitchFamily="18" charset="0"/>
              </a:rPr>
              <a:t>Player Name</a:t>
            </a:r>
            <a:endParaRPr lang="en-GB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0" y="1371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Bodoni MT Black" pitchFamily="18" charset="0"/>
              </a:rPr>
              <a:t>Status</a:t>
            </a:r>
            <a:endParaRPr lang="en-GB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1992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Saurabh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0" y="1992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Ready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2373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Nilav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2373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Not Ready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754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Bir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2754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Ready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9" name="Sun 18"/>
          <p:cNvSpPr/>
          <p:nvPr/>
        </p:nvSpPr>
        <p:spPr>
          <a:xfrm>
            <a:off x="228600" y="2091396"/>
            <a:ext cx="228600" cy="228600"/>
          </a:xfrm>
          <a:prstGeom prst="su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Sun 19"/>
          <p:cNvSpPr/>
          <p:nvPr/>
        </p:nvSpPr>
        <p:spPr>
          <a:xfrm>
            <a:off x="228600" y="2514600"/>
            <a:ext cx="228600" cy="228600"/>
          </a:xfrm>
          <a:prstGeom prst="su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Sun 20"/>
          <p:cNvSpPr/>
          <p:nvPr/>
        </p:nvSpPr>
        <p:spPr>
          <a:xfrm>
            <a:off x="228600" y="2847536"/>
            <a:ext cx="228600" cy="228600"/>
          </a:xfrm>
          <a:prstGeom prst="su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381000" y="5715000"/>
            <a:ext cx="19050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abic Typesetting" pitchFamily="66" charset="-78"/>
                <a:cs typeface="Arabic Typesetting" pitchFamily="66" charset="-78"/>
              </a:rPr>
              <a:t>LAUNCH GAME</a:t>
            </a:r>
            <a:endParaRPr lang="en-GB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81400" y="5715000"/>
            <a:ext cx="19050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abic Typesetting" pitchFamily="66" charset="-78"/>
                <a:cs typeface="Arabic Typesetting" pitchFamily="66" charset="-78"/>
              </a:rPr>
              <a:t>CANCEL GAME</a:t>
            </a:r>
            <a:endParaRPr lang="en-GB" b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3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GB" sz="2000" b="1" dirty="0" smtClean="0">
                <a:solidFill>
                  <a:srgbClr val="FFFF00"/>
                </a:solidFill>
                <a:latin typeface="Cambria" pitchFamily="18" charset="0"/>
              </a:rPr>
              <a:t>Hi XYZ, </a:t>
            </a:r>
            <a:br>
              <a:rPr lang="en-GB" sz="2000" b="1" dirty="0" smtClean="0">
                <a:solidFill>
                  <a:srgbClr val="FFFF00"/>
                </a:solidFill>
                <a:latin typeface="Cambria" pitchFamily="18" charset="0"/>
              </a:rPr>
            </a:br>
            <a:r>
              <a:rPr lang="en-GB" sz="2000" b="1" dirty="0" smtClean="0">
                <a:solidFill>
                  <a:srgbClr val="FFFF00"/>
                </a:solidFill>
                <a:latin typeface="Cambria" pitchFamily="18" charset="0"/>
              </a:rPr>
              <a:t/>
            </a:r>
            <a:br>
              <a:rPr lang="en-GB" sz="2000" b="1" dirty="0" smtClean="0">
                <a:solidFill>
                  <a:srgbClr val="FFFF00"/>
                </a:solidFill>
                <a:latin typeface="Cambria" pitchFamily="18" charset="0"/>
              </a:rPr>
            </a:br>
            <a:r>
              <a:rPr lang="en-GB" sz="2000" b="1" dirty="0" smtClean="0">
                <a:solidFill>
                  <a:srgbClr val="FFFF00"/>
                </a:solidFill>
                <a:latin typeface="Cambria" pitchFamily="18" charset="0"/>
              </a:rPr>
              <a:t>Enter the following details and hit submit</a:t>
            </a:r>
            <a:endParaRPr lang="en-GB" sz="2000" b="1" dirty="0">
              <a:solidFill>
                <a:srgbClr val="FFFF00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2626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ambria" pitchFamily="18" charset="0"/>
              </a:rPr>
              <a:t>College/University Name</a:t>
            </a:r>
            <a:endParaRPr lang="en-GB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2209800"/>
            <a:ext cx="2819400" cy="445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864004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ambria" pitchFamily="18" charset="0"/>
              </a:rPr>
              <a:t>Roll No.</a:t>
            </a:r>
            <a:endParaRPr lang="en-GB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48200" y="2847536"/>
            <a:ext cx="2819400" cy="445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549804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ambria" pitchFamily="18" charset="0"/>
              </a:rPr>
              <a:t>Subject</a:t>
            </a:r>
            <a:endParaRPr lang="en-GB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8200" y="3533336"/>
            <a:ext cx="2819400" cy="445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311804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ambria" pitchFamily="18" charset="0"/>
              </a:rPr>
              <a:t>Professor Id</a:t>
            </a:r>
            <a:endParaRPr lang="en-GB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00" y="4295336"/>
            <a:ext cx="2819400" cy="445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073804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ambria" pitchFamily="18" charset="0"/>
              </a:rPr>
              <a:t>Code for the Game</a:t>
            </a:r>
            <a:endParaRPr lang="en-GB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5057336"/>
            <a:ext cx="2819400" cy="445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3505200" y="5943600"/>
            <a:ext cx="1676400" cy="533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Cambria" pitchFamily="18" charset="0"/>
              </a:rPr>
              <a:t>SUBMIT</a:t>
            </a:r>
            <a:endParaRPr lang="en-GB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304"/>
            <a:ext cx="8229600" cy="45720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rgbClr val="FFFF00"/>
                </a:solidFill>
                <a:latin typeface="Cambria" pitchFamily="18" charset="0"/>
              </a:rPr>
              <a:t>RULES OF THE GAME</a:t>
            </a:r>
            <a:endParaRPr lang="en-GB" sz="3200" b="1" dirty="0">
              <a:solidFill>
                <a:srgbClr val="FFFF00"/>
              </a:solidFill>
              <a:latin typeface="Cambria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0200" y="5943600"/>
            <a:ext cx="1905000" cy="533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  <a:latin typeface="Cambria" pitchFamily="18" charset="0"/>
              </a:rPr>
              <a:t>START THE GAME</a:t>
            </a:r>
            <a:endParaRPr lang="en-GB" sz="16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9906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GB" sz="2000" dirty="0" smtClean="0">
                <a:solidFill>
                  <a:schemeClr val="bg1"/>
                </a:solidFill>
                <a:latin typeface="Cambria" pitchFamily="18" charset="0"/>
              </a:rPr>
              <a:t>Do not refresh the browser while playing the game.</a:t>
            </a:r>
          </a:p>
          <a:p>
            <a:pPr marL="457200" indent="-457200" algn="l">
              <a:buAutoNum type="arabicPeriod"/>
            </a:pPr>
            <a:r>
              <a:rPr lang="en-GB" sz="2000" dirty="0" smtClean="0">
                <a:solidFill>
                  <a:schemeClr val="bg1"/>
                </a:solidFill>
                <a:latin typeface="Cambria" pitchFamily="18" charset="0"/>
              </a:rPr>
              <a:t>Every Quarter is time bound, so make sure you submit your decision before the time runs out.</a:t>
            </a:r>
          </a:p>
          <a:p>
            <a:pPr marL="457200" indent="-457200" algn="l">
              <a:buAutoNum type="arabicPeriod"/>
            </a:pPr>
            <a:r>
              <a:rPr lang="en-GB" sz="2000" dirty="0" smtClean="0">
                <a:solidFill>
                  <a:schemeClr val="bg1"/>
                </a:solidFill>
                <a:latin typeface="Cambria" pitchFamily="18" charset="0"/>
              </a:rPr>
              <a:t>Each quarter will be enabled by your professor, so be patient.</a:t>
            </a:r>
            <a:endParaRPr lang="en-GB" sz="2000" dirty="0">
              <a:solidFill>
                <a:schemeClr val="bg1"/>
              </a:solidFill>
              <a:latin typeface="Cambria" pitchFamily="18" charset="0"/>
            </a:endParaRPr>
          </a:p>
          <a:p>
            <a:pPr marL="457200" indent="-457200" algn="l">
              <a:buAutoNum type="arabicPeriod"/>
            </a:pPr>
            <a:r>
              <a:rPr lang="en-GB" sz="2000" dirty="0" smtClean="0">
                <a:solidFill>
                  <a:schemeClr val="bg1"/>
                </a:solidFill>
                <a:latin typeface="Cambria" pitchFamily="18" charset="0"/>
              </a:rPr>
              <a:t>Participants are requested to go through the FMCG OIL SALES GAME case study before starting the simulation.</a:t>
            </a:r>
            <a:endParaRPr lang="en-GB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2672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Monotype Corsiva" panose="03010101010201010101" pitchFamily="66" charset="0"/>
              </a:rPr>
              <a:t>If you are not playing to win the game then you are not playing at all so </a:t>
            </a:r>
            <a:endParaRPr lang="en-GB" sz="2400" dirty="0" smtClean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en-GB" sz="24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go </a:t>
            </a:r>
            <a:r>
              <a:rPr lang="en-GB" sz="2400" dirty="0">
                <a:solidFill>
                  <a:schemeClr val="bg1"/>
                </a:solidFill>
                <a:latin typeface="Monotype Corsiva" panose="03010101010201010101" pitchFamily="66" charset="0"/>
              </a:rPr>
              <a:t>hard or go home 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Bell MT" panose="02020503060305020303" pitchFamily="18" charset="0"/>
              </a:rPr>
              <a:t>ALL THE BEST!!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09800" y="5943600"/>
            <a:ext cx="1905000" cy="5334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CASE STUDY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Message from the CEO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Hi XYZ,</a:t>
            </a:r>
          </a:p>
          <a:p>
            <a:pPr>
              <a:buNone/>
            </a:pPr>
            <a:endParaRPr lang="en-GB" dirty="0" smtClean="0">
              <a:solidFill>
                <a:schemeClr val="bg1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     Welcome to the second quarter of the game. Before making any decision for this quarter we would request you to go through all the market and financial reports and make a wise decision.</a:t>
            </a:r>
          </a:p>
          <a:p>
            <a:pPr>
              <a:buNone/>
            </a:pPr>
            <a:endParaRPr lang="en-GB" dirty="0" smtClean="0">
              <a:solidFill>
                <a:schemeClr val="bg1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     I wish you all the luck.</a:t>
            </a:r>
          </a:p>
          <a:p>
            <a:pPr>
              <a:buNone/>
            </a:pPr>
            <a:endParaRPr lang="en-GB" dirty="0" smtClean="0">
              <a:solidFill>
                <a:schemeClr val="bg1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With Regards</a:t>
            </a: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Anna </a:t>
            </a: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  <a:latin typeface="Cambria" pitchFamily="18" charset="0"/>
              </a:rPr>
              <a:t>CEO</a:t>
            </a:r>
            <a:endParaRPr lang="en-GB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hlinkClick r:id="rId2" action="ppaction://hlinksldjump"/>
          </p:cNvPr>
          <p:cNvSpPr/>
          <p:nvPr/>
        </p:nvSpPr>
        <p:spPr>
          <a:xfrm>
            <a:off x="1966794" y="2917208"/>
            <a:ext cx="1843206" cy="1419664"/>
          </a:xfrm>
          <a:prstGeom prst="hexagon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Cambria" pitchFamily="18" charset="0"/>
              </a:rPr>
              <a:t>MANAGE PRODUCT</a:t>
            </a:r>
            <a:endParaRPr lang="en-GB" sz="1600" b="1" dirty="0">
              <a:latin typeface="Cambria" pitchFamily="18" charset="0"/>
            </a:endParaRPr>
          </a:p>
        </p:txBody>
      </p:sp>
      <p:sp>
        <p:nvSpPr>
          <p:cNvPr id="5" name="Hexagon 4">
            <a:hlinkClick r:id="rId3" action="ppaction://hlinksldjump"/>
          </p:cNvPr>
          <p:cNvSpPr/>
          <p:nvPr/>
        </p:nvSpPr>
        <p:spPr>
          <a:xfrm>
            <a:off x="3497997" y="2209800"/>
            <a:ext cx="1843206" cy="141966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Cambria" pitchFamily="18" charset="0"/>
              </a:rPr>
              <a:t>MANAGE CHANNEL PARTNERS</a:t>
            </a:r>
            <a:endParaRPr lang="en-GB" sz="1600" b="1" dirty="0">
              <a:latin typeface="Cambria" pitchFamily="18" charset="0"/>
            </a:endParaRPr>
          </a:p>
        </p:txBody>
      </p:sp>
      <p:sp>
        <p:nvSpPr>
          <p:cNvPr id="6" name="Hexagon 5">
            <a:hlinkClick r:id="rId4" action="ppaction://hlinksldjump"/>
          </p:cNvPr>
          <p:cNvSpPr/>
          <p:nvPr/>
        </p:nvSpPr>
        <p:spPr>
          <a:xfrm>
            <a:off x="5029200" y="2936544"/>
            <a:ext cx="1843206" cy="1419664"/>
          </a:xfrm>
          <a:prstGeom prst="hexagon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tx1"/>
                </a:solidFill>
                <a:latin typeface="Cambria" pitchFamily="18" charset="0"/>
              </a:rPr>
              <a:t>MANAGE PROMOTION</a:t>
            </a:r>
            <a:endParaRPr lang="en-GB" sz="15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" name="Hexagon 7">
            <a:hlinkClick r:id="rId4" action="ppaction://hlinksldjump"/>
          </p:cNvPr>
          <p:cNvSpPr/>
          <p:nvPr/>
        </p:nvSpPr>
        <p:spPr>
          <a:xfrm>
            <a:off x="3497997" y="3657600"/>
            <a:ext cx="1843206" cy="1419664"/>
          </a:xfrm>
          <a:prstGeom prst="hexagon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Cambria" pitchFamily="18" charset="0"/>
              </a:rPr>
              <a:t>HELP!!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" name="Hexagon 8">
            <a:hlinkClick r:id="rId5" action="ppaction://hlinksldjump"/>
          </p:cNvPr>
          <p:cNvSpPr/>
          <p:nvPr/>
        </p:nvSpPr>
        <p:spPr>
          <a:xfrm>
            <a:off x="5015552" y="4428400"/>
            <a:ext cx="1843206" cy="1419664"/>
          </a:xfrm>
          <a:prstGeom prst="hexagon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  <a:latin typeface="Cambria" pitchFamily="18" charset="0"/>
              </a:rPr>
              <a:t>FINANCIAL REPORTS</a:t>
            </a:r>
            <a:endParaRPr lang="en-GB" sz="16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" name="Hexagon 9">
            <a:hlinkClick r:id="" action="ppaction://noaction"/>
          </p:cNvPr>
          <p:cNvSpPr/>
          <p:nvPr/>
        </p:nvSpPr>
        <p:spPr>
          <a:xfrm>
            <a:off x="1966794" y="4384344"/>
            <a:ext cx="1843206" cy="1419664"/>
          </a:xfrm>
          <a:prstGeom prst="hexagon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solidFill>
                  <a:schemeClr val="bg1"/>
                </a:solidFill>
                <a:latin typeface="Cambria" pitchFamily="18" charset="0"/>
              </a:rPr>
              <a:t>MANAGE SALESFORCE</a:t>
            </a:r>
            <a:endParaRPr lang="en-GB" sz="15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3490794" y="5162264"/>
            <a:ext cx="1843206" cy="1419664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Cambria" pitchFamily="18" charset="0"/>
              </a:rPr>
              <a:t>MARKET RESEARCH REPORTS</a:t>
            </a:r>
            <a:endParaRPr lang="en-GB" sz="1600" b="1" dirty="0"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8385" y="253425"/>
            <a:ext cx="446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  <a:latin typeface="Algerian" pitchFamily="82" charset="0"/>
                <a:ea typeface="Tahoma" pitchFamily="34" charset="0"/>
                <a:cs typeface="Times New Roman" pitchFamily="18" charset="0"/>
              </a:rPr>
              <a:t>DASHBOARD</a:t>
            </a:r>
            <a:endParaRPr lang="en-GB" sz="3200" b="1" dirty="0">
              <a:solidFill>
                <a:schemeClr val="bg1"/>
              </a:solidFill>
              <a:latin typeface="Algerian" pitchFamily="82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400" y="1063489"/>
            <a:ext cx="1143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TIMER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7406" y="1519535"/>
            <a:ext cx="10633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Cambria" pitchFamily="18" charset="0"/>
              </a:rPr>
              <a:t>10 :00 </a:t>
            </a:r>
            <a:endParaRPr lang="en-GB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95600" y="1447800"/>
            <a:ext cx="1295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191000" y="1447800"/>
            <a:ext cx="1295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86400" y="1447800"/>
            <a:ext cx="1295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467600" y="914400"/>
            <a:ext cx="1143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TIMER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7406" y="1295400"/>
            <a:ext cx="10633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Cambria" pitchFamily="18" charset="0"/>
              </a:rPr>
              <a:t>10 :00 </a:t>
            </a:r>
            <a:endParaRPr lang="en-GB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00" y="990600"/>
            <a:ext cx="1219200" cy="92102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QTR-I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098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QTR-II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62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QTR-III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38800" y="9144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QTR-IV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932" y="22860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Mustard Oil (%age)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85868" y="2685198"/>
            <a:ext cx="1586132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6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1532" y="2295099"/>
            <a:ext cx="313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Palm Oil (%age)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22860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Packaging Material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7200" y="2676099"/>
            <a:ext cx="1828800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5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19468" y="2676099"/>
            <a:ext cx="1738532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7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90336" y="3352800"/>
            <a:ext cx="1419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31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336189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Ex-Mill Price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90336" y="3828198"/>
            <a:ext cx="1419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32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" y="383729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CST @ 2%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390336" y="4361598"/>
            <a:ext cx="1419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33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437069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Freight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390336" y="4876800"/>
            <a:ext cx="1419664" cy="36280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34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488589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Price to Company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8732" y="2286000"/>
            <a:ext cx="245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Place your Order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39000" y="2676099"/>
            <a:ext cx="1828800" cy="362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25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800" y="17722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</a:rPr>
              <a:t>Product Management</a:t>
            </a:r>
            <a:endParaRPr lang="en-GB" sz="3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61968" y="6172200"/>
            <a:ext cx="1447800" cy="381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SUBMIT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81500" y="6172200"/>
            <a:ext cx="1447800" cy="42385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DASHBOARD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467600" y="914400"/>
            <a:ext cx="1143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Cambria" pitchFamily="18" charset="0"/>
              </a:rPr>
              <a:t>TIMER</a:t>
            </a:r>
            <a:endParaRPr lang="en-GB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7406" y="1295400"/>
            <a:ext cx="10633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Cambria" pitchFamily="18" charset="0"/>
              </a:rPr>
              <a:t>10 :00 </a:t>
            </a:r>
            <a:endParaRPr lang="en-GB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00" y="990600"/>
            <a:ext cx="1219200" cy="92102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QTR-I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098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QTR-II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6200" y="9906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</a:rPr>
              <a:t>QTR-III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38800" y="914400"/>
            <a:ext cx="1219200" cy="9210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QTR-IV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90336" y="2286000"/>
            <a:ext cx="14196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17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229509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TV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90336" y="2712494"/>
            <a:ext cx="14196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18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" y="272159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Newspaper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390336" y="3142398"/>
            <a:ext cx="14196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19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15149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Hoarding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3623846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>
                <a:solidFill>
                  <a:schemeClr val="bg1"/>
                </a:solidFill>
                <a:latin typeface="Cambria" pitchFamily="18" charset="0"/>
              </a:rPr>
              <a:t>Total ATL Expense</a:t>
            </a:r>
            <a:endParaRPr lang="en-GB" sz="15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90336" y="3632945"/>
            <a:ext cx="1419664" cy="329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40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800" y="17722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</a:rPr>
              <a:t>Promotion Management</a:t>
            </a:r>
            <a:endParaRPr lang="en-GB" sz="32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90336" y="4267200"/>
            <a:ext cx="14196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21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427629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Promoters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90336" y="4693694"/>
            <a:ext cx="14196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22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" y="470279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In Shop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390336" y="5123598"/>
            <a:ext cx="1419664" cy="3628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23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200" y="513269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Cambria" pitchFamily="18" charset="0"/>
              </a:rPr>
              <a:t>RWA</a:t>
            </a:r>
            <a:endParaRPr lang="en-GB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5605046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>
                <a:solidFill>
                  <a:schemeClr val="bg1"/>
                </a:solidFill>
                <a:latin typeface="Cambria" pitchFamily="18" charset="0"/>
              </a:rPr>
              <a:t>Total BTL Expense</a:t>
            </a:r>
            <a:endParaRPr lang="en-GB" sz="15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90336" y="5614145"/>
            <a:ext cx="1419664" cy="329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Cambria" panose="02040503050406030204" pitchFamily="18" charset="0"/>
              </a:rPr>
              <a:t>B 41</a:t>
            </a:r>
            <a:endParaRPr lang="en-GB" b="1" dirty="0">
              <a:latin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114800"/>
            <a:ext cx="899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444609895"/>
              </p:ext>
            </p:extLst>
          </p:nvPr>
        </p:nvGraphicFramePr>
        <p:xfrm>
          <a:off x="4495800" y="1904797"/>
          <a:ext cx="3505200" cy="214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531492137"/>
              </p:ext>
            </p:extLst>
          </p:nvPr>
        </p:nvGraphicFramePr>
        <p:xfrm>
          <a:off x="4662985" y="4151194"/>
          <a:ext cx="3505200" cy="214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2133600" y="6357947"/>
            <a:ext cx="1447800" cy="381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SUBMIT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253132" y="6357947"/>
            <a:ext cx="1447800" cy="42385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Cambria" pitchFamily="18" charset="0"/>
              </a:rPr>
              <a:t>DASHBOARD</a:t>
            </a:r>
            <a:endParaRPr lang="en-GB" sz="14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8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770</Words>
  <Application>Microsoft Office PowerPoint</Application>
  <PresentationFormat>On-screen Show (4:3)</PresentationFormat>
  <Paragraphs>295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Algerian</vt:lpstr>
      <vt:lpstr>Arabic Typesetting</vt:lpstr>
      <vt:lpstr>Arial</vt:lpstr>
      <vt:lpstr>Bell MT</vt:lpstr>
      <vt:lpstr>Bodoni MT Black</vt:lpstr>
      <vt:lpstr>Calibri</vt:lpstr>
      <vt:lpstr>Cambria</vt:lpstr>
      <vt:lpstr>Castellar</vt:lpstr>
      <vt:lpstr>Monotype Corsiva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Hi XYZ,   Enter the following details and hit submit</vt:lpstr>
      <vt:lpstr>RULES OF THE GAME</vt:lpstr>
      <vt:lpstr>Message from the CEO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from the CEO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Dark Simba</dc:creator>
  <cp:lastModifiedBy>Bir Singh</cp:lastModifiedBy>
  <cp:revision>74</cp:revision>
  <dcterms:created xsi:type="dcterms:W3CDTF">2006-08-16T00:00:00Z</dcterms:created>
  <dcterms:modified xsi:type="dcterms:W3CDTF">2015-10-02T07:49:22Z</dcterms:modified>
</cp:coreProperties>
</file>