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Constanti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KVvGDI2GqzY/KXltuDJfWLCi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bold.fntdata"/><Relationship Id="rId30" Type="http://schemas.openxmlformats.org/officeDocument/2006/relationships/font" Target="fonts/Constantia-regular.fntdata"/><Relationship Id="rId11" Type="http://schemas.openxmlformats.org/officeDocument/2006/relationships/slide" Target="slides/slide6.xml"/><Relationship Id="rId33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32" Type="http://schemas.openxmlformats.org/officeDocument/2006/relationships/font" Target="fonts/Constanti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3d2e72b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3d2e72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3d2e72b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3d2e72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3d2e72b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3d2e72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3d2e72b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3d2e72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3d2e72bf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3d2e72b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3d2e72bf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3d2e72b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3d2e72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3d2e72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3d2e72bf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3d2e72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3d2e72bf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3d2e72b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3d2e72bf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3d2e72b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3d2e72b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3d2e7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3d2e72b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3d2e72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3d2e72bf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13d2e72b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3d2e72bf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3d2e72b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49684f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149684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3d2e72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13d2e72b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3d2e72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13d2e72b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3d2e72b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3d2e72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d2e72b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3d2e72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3d2e72b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3d2e72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3d2e72b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3d2e72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3d2e72b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3d2e72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Google Shape;68;p22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22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Google Shape;76;p22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895282" y="328726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b="1" lang="en-US" sz="7200"/>
              <a:t>Benchmarking-Node2Vec and Deepwalk</a:t>
            </a:r>
            <a:endParaRPr b="1" sz="7200"/>
          </a:p>
        </p:txBody>
      </p:sp>
      <p:sp>
        <p:nvSpPr>
          <p:cNvPr id="94" name="Google Shape;94;p1"/>
          <p:cNvSpPr txBox="1"/>
          <p:nvPr>
            <p:ph idx="4294967295" type="subTitle"/>
          </p:nvPr>
        </p:nvSpPr>
        <p:spPr>
          <a:xfrm>
            <a:off x="0" y="3499976"/>
            <a:ext cx="7891463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marR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072986" y="5859628"/>
            <a:ext cx="262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Nilaksh agarwal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Nihar Modi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vortex dir="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3d2e72bf_0_5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</a:t>
            </a:r>
            <a:endParaRPr/>
          </a:p>
        </p:txBody>
      </p:sp>
      <p:sp>
        <p:nvSpPr>
          <p:cNvPr id="154" name="Google Shape;154;g713d2e72bf_0_55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Node2vec features a walk bias variable α, which is parameter-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ized by p and q which prioritizes BFS and DFS respectively.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Experiments demonstrated that BFS is better at classifying according to structural roles (hubs, bridges, outliers, etc.) while DFS returns a more community driven classification scheme.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Node2vec can switch to and from the two priorities depending on the task.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3d2e72bf_0_60"/>
          <p:cNvSpPr txBox="1"/>
          <p:nvPr>
            <p:ph type="title"/>
          </p:nvPr>
        </p:nvSpPr>
        <p:spPr>
          <a:xfrm>
            <a:off x="609600" y="704088"/>
            <a:ext cx="110745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variation</a:t>
            </a:r>
            <a:endParaRPr/>
          </a:p>
        </p:txBody>
      </p:sp>
      <p:pic>
        <p:nvPicPr>
          <p:cNvPr id="160" name="Google Shape;160;g713d2e72b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63" y="1847100"/>
            <a:ext cx="8187274" cy="44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3d2e72bf_0_70"/>
          <p:cNvSpPr txBox="1"/>
          <p:nvPr>
            <p:ph type="title"/>
          </p:nvPr>
        </p:nvSpPr>
        <p:spPr>
          <a:xfrm>
            <a:off x="609600" y="704088"/>
            <a:ext cx="110745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variation</a:t>
            </a:r>
            <a:endParaRPr/>
          </a:p>
        </p:txBody>
      </p:sp>
      <p:pic>
        <p:nvPicPr>
          <p:cNvPr id="166" name="Google Shape;166;g713d2e72bf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35250"/>
            <a:ext cx="10944325" cy="420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3d2e72bf_0_76"/>
          <p:cNvSpPr txBox="1"/>
          <p:nvPr>
            <p:ph type="title"/>
          </p:nvPr>
        </p:nvSpPr>
        <p:spPr>
          <a:xfrm>
            <a:off x="609600" y="704088"/>
            <a:ext cx="110745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Aggregator functions</a:t>
            </a:r>
            <a:endParaRPr/>
          </a:p>
        </p:txBody>
      </p:sp>
      <p:pic>
        <p:nvPicPr>
          <p:cNvPr id="172" name="Google Shape;172;g713d2e72bf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50" y="2247425"/>
            <a:ext cx="8839375" cy="33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3d2e72bf_0_14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Pair-wise node classification</a:t>
            </a:r>
            <a:endParaRPr/>
          </a:p>
        </p:txBody>
      </p:sp>
      <p:sp>
        <p:nvSpPr>
          <p:cNvPr id="178" name="Google Shape;178;g713d2e72bf_0_147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Node2vec outperforms Deepwalk, and they both outperform other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networks such as GCN, GraphSAGE, GAT, GIN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However, this may be due to these networks performing this task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the inductive setting whereas Node2vec and Deepwalk use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transductive setting.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713d2e72bf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44" y="1310300"/>
            <a:ext cx="10605705" cy="42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3d2e72bf_0_16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Prediction</a:t>
            </a:r>
            <a:endParaRPr/>
          </a:p>
        </p:txBody>
      </p:sp>
      <p:sp>
        <p:nvSpPr>
          <p:cNvPr id="189" name="Google Shape;189;g713d2e72bf_0_165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Node2vec outperforms Deepwalk, however they are both beaten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other networks such as GCN, GraphSAGE, GAT, GIN, P-GNN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This may be due to the fact that Node2vec and DeepWalk don’t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any node features during their training, and rely only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neighbourhood of the node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13d2e72bf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890588"/>
            <a:ext cx="989647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3d2e72bf_0_18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Multi-Label Node Classification</a:t>
            </a:r>
            <a:endParaRPr/>
          </a:p>
        </p:txBody>
      </p:sp>
      <p:sp>
        <p:nvSpPr>
          <p:cNvPr id="200" name="Google Shape;200;g713d2e72bf_0_182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Node2vec outperforms Deepwalk, however they are both beaten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other networks such as GraphSAGE, GAT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Since PPI has over 121 distinct labels per node, it is difficult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predict each and every one of them accurately with only the neigh-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bourhood information of the node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713d2e72bf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7" y="1057477"/>
            <a:ext cx="10311350" cy="45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PPI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09600" y="1920085"/>
            <a:ext cx="53847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It is a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human protein-protein interaction (PPI) network, tissue-specific network layers, tissue hierarchy, and tissue-specific gene-function relationships. They took the latest protein, tissue, and function information from various reputable public data sources.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For example, they represented similarities between tissues with a hierarchy defined over 219 tissues (e.g., muscle, adrenal cortex, bone marrow), pictured here. We then constructed a multi-layer network with 107 layers, each representing one tissue-specific protein interaction network, shown as a blue leaf in this picture. 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>
            <p:ph idx="2" type="body"/>
          </p:nvPr>
        </p:nvSpPr>
        <p:spPr>
          <a:xfrm>
            <a:off x="6197600" y="1920077"/>
            <a:ext cx="5384700" cy="33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600" y="1833550"/>
            <a:ext cx="5384700" cy="34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3d2e72bf_1_0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pic>
        <p:nvPicPr>
          <p:cNvPr id="211" name="Google Shape;211;g713d2e72b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00" y="2011638"/>
            <a:ext cx="6428310" cy="470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713d2e72bf_1_0"/>
          <p:cNvSpPr txBox="1"/>
          <p:nvPr/>
        </p:nvSpPr>
        <p:spPr>
          <a:xfrm>
            <a:off x="732900" y="2003800"/>
            <a:ext cx="41295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Random-Forests with 100 trees gives us the best results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for both methods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3d2e72bf_1_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Aggregator functions</a:t>
            </a:r>
            <a:endParaRPr/>
          </a:p>
        </p:txBody>
      </p:sp>
      <p:sp>
        <p:nvSpPr>
          <p:cNvPr id="218" name="Google Shape;218;g713d2e72bf_1_6"/>
          <p:cNvSpPr txBox="1"/>
          <p:nvPr>
            <p:ph idx="1" type="body"/>
          </p:nvPr>
        </p:nvSpPr>
        <p:spPr>
          <a:xfrm>
            <a:off x="282200" y="1935475"/>
            <a:ext cx="57009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Average binary operator performs the best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Hadamard operator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suppresses a dimension even if one operand is zero in the same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L1 and L2 values capture only the relative distance between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operands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713d2e72b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700" y="1999500"/>
            <a:ext cx="6007899" cy="3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3d2e72bf_1_1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variation analysis (Node2vec)</a:t>
            </a:r>
            <a:endParaRPr/>
          </a:p>
        </p:txBody>
      </p:sp>
      <p:pic>
        <p:nvPicPr>
          <p:cNvPr id="225" name="Google Shape;225;g713d2e72bf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813" y="1999488"/>
            <a:ext cx="6204383" cy="470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3d2e72bf_1_2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variation analysis</a:t>
            </a:r>
            <a:r>
              <a:rPr lang="en-US"/>
              <a:t> (Node2vec)</a:t>
            </a:r>
            <a:endParaRPr/>
          </a:p>
        </p:txBody>
      </p:sp>
      <p:pic>
        <p:nvPicPr>
          <p:cNvPr id="231" name="Google Shape;231;g713d2e72b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613" y="1999488"/>
            <a:ext cx="5484780" cy="470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49684fab_0_0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variation analysis (DeepWalk)</a:t>
            </a:r>
            <a:endParaRPr/>
          </a:p>
        </p:txBody>
      </p:sp>
      <p:pic>
        <p:nvPicPr>
          <p:cNvPr id="237" name="Google Shape;237;g7149684fa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75" y="1847088"/>
            <a:ext cx="6077184" cy="470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3d2e72bf_0_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Protein</a:t>
            </a:r>
            <a:endParaRPr/>
          </a:p>
        </p:txBody>
      </p:sp>
      <p:sp>
        <p:nvSpPr>
          <p:cNvPr id="109" name="Google Shape;109;g713d2e72bf_0_2"/>
          <p:cNvSpPr txBox="1"/>
          <p:nvPr>
            <p:ph idx="1" type="body"/>
          </p:nvPr>
        </p:nvSpPr>
        <p:spPr>
          <a:xfrm>
            <a:off x="609600" y="1920085"/>
            <a:ext cx="53847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Computational approaches to protein function prediction infer protein function by finding proteins with similar sequence, structure, surface clefts, chemical properties,amino acid motifs, interaction partners or phylogenetic pro-files. We present a new approach that combines sequential,structural and chemical information into one graph model of proteins. We predict functional class membership of enzymes and non-enzymes using graph kernels and support vector machine classification on these protein graphs.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10" name="Google Shape;110;g713d2e72bf_0_2"/>
          <p:cNvSpPr txBox="1"/>
          <p:nvPr>
            <p:ph idx="2" type="body"/>
          </p:nvPr>
        </p:nvSpPr>
        <p:spPr>
          <a:xfrm>
            <a:off x="6197600" y="1920077"/>
            <a:ext cx="5384700" cy="33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713d2e72b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300" y="1920075"/>
            <a:ext cx="6115826" cy="3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3d2e72bf_0_1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Brightkite</a:t>
            </a:r>
            <a:endParaRPr/>
          </a:p>
        </p:txBody>
      </p:sp>
      <p:sp>
        <p:nvSpPr>
          <p:cNvPr id="117" name="Google Shape;117;g713d2e72bf_0_12"/>
          <p:cNvSpPr txBox="1"/>
          <p:nvPr>
            <p:ph idx="1" type="body"/>
          </p:nvPr>
        </p:nvSpPr>
        <p:spPr>
          <a:xfrm>
            <a:off x="609600" y="1920075"/>
            <a:ext cx="108183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Brightkite was once a location-based social networking service provider where users shared their locations by checking-in. The friendship network was collected using their public API, and consists of 58,228 nodes and 214,078 edges. The network is originally directed but we have constructed a network with undirected edges when there is a friendship in both ways. We have also collected a total of 4,491,143 check ins of these users over the period of Apr. 2008 - Oct. 2010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18" name="Google Shape;118;g713d2e72b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4462172"/>
            <a:ext cx="6787574" cy="2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3d2e72bf_0_20"/>
          <p:cNvSpPr txBox="1"/>
          <p:nvPr>
            <p:ph type="title"/>
          </p:nvPr>
        </p:nvSpPr>
        <p:spPr>
          <a:xfrm>
            <a:off x="609600" y="704088"/>
            <a:ext cx="110745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Datasets detail</a:t>
            </a:r>
            <a:endParaRPr/>
          </a:p>
        </p:txBody>
      </p:sp>
      <p:pic>
        <p:nvPicPr>
          <p:cNvPr id="124" name="Google Shape;124;g713d2e72b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64700"/>
            <a:ext cx="10696549" cy="43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3d2e72bf_0_2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tasks</a:t>
            </a:r>
            <a:endParaRPr/>
          </a:p>
        </p:txBody>
      </p:sp>
      <p:sp>
        <p:nvSpPr>
          <p:cNvPr id="130" name="Google Shape;130;g713d2e72bf_0_28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Pairwise</a:t>
            </a:r>
            <a:r>
              <a:rPr lang="en-US"/>
              <a:t> node classification -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Given two nodes, predict if they belong to the same class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Link Prediction -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predict if there is an edge between two nodes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Multi-class node classification -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predict the class labels for a given node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3d2e72bf_0_3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Scoring Methods</a:t>
            </a:r>
            <a:endParaRPr/>
          </a:p>
        </p:txBody>
      </p:sp>
      <p:sp>
        <p:nvSpPr>
          <p:cNvPr id="136" name="Google Shape;136;g713d2e72bf_0_36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ROC AUC - It tells how much model is capable of distinguishing between classes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Precision- It is the ratio TP / (TP + FP)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Recall - It is the ratio TP / (TP + FN)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F1 score -It is the harmonic mean of Precision and Recall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3d2e72bf_0_4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Node2Vec</a:t>
            </a:r>
            <a:endParaRPr/>
          </a:p>
        </p:txBody>
      </p:sp>
      <p:sp>
        <p:nvSpPr>
          <p:cNvPr id="142" name="Google Shape;142;g713d2e72bf_0_45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node2vec framework learns low-dimensional representations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nodes in a graph by optimizing a neighborhood preserving ob-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jective.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objective is flexible, and the algorithm accommodates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various definitions of network neighborhoods by simulating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biased random walks.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3d2e72bf_0_50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Deepwalk</a:t>
            </a:r>
            <a:endParaRPr/>
          </a:p>
        </p:txBody>
      </p:sp>
      <p:sp>
        <p:nvSpPr>
          <p:cNvPr id="148" name="Google Shape;148;g713d2e72bf_0_50"/>
          <p:cNvSpPr txBox="1"/>
          <p:nvPr>
            <p:ph idx="1" type="body"/>
          </p:nvPr>
        </p:nvSpPr>
        <p:spPr>
          <a:xfrm>
            <a:off x="609600" y="1935480"/>
            <a:ext cx="109728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method used to make predictions is skip-gram, just like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Word2vec architecture for text. Instead of running along the text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corpus, it runs along the graph to learn an embedding.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Although DeepWalk is relatively efficient with a score of O (|V |),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approach is transductive.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2017-11-04T10:03:13Z</dcterms:created>
  <dc:creator>Soham</dc:creator>
</cp:coreProperties>
</file>