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1"/>
    <p:sldMasterId id="2147483906" r:id="rId2"/>
    <p:sldMasterId id="2147483912" r:id="rId3"/>
  </p:sldMasterIdLst>
  <p:notesMasterIdLst>
    <p:notesMasterId r:id="rId15"/>
  </p:notesMasterIdLst>
  <p:sldIdLst>
    <p:sldId id="256" r:id="rId4"/>
    <p:sldId id="267" r:id="rId5"/>
    <p:sldId id="265" r:id="rId6"/>
    <p:sldId id="268" r:id="rId7"/>
    <p:sldId id="259" r:id="rId8"/>
    <p:sldId id="260" r:id="rId9"/>
    <p:sldId id="262" r:id="rId10"/>
    <p:sldId id="264" r:id="rId11"/>
    <p:sldId id="266" r:id="rId12"/>
    <p:sldId id="269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C64"/>
    <a:srgbClr val="EBEBEB"/>
    <a:srgbClr val="383640"/>
    <a:srgbClr val="565461"/>
    <a:srgbClr val="F1F1F1"/>
    <a:srgbClr val="484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6"/>
    <p:restoredTop sz="94643"/>
  </p:normalViewPr>
  <p:slideViewPr>
    <p:cSldViewPr snapToGrid="0" snapToObjects="1">
      <p:cViewPr>
        <p:scale>
          <a:sx n="98" d="100"/>
          <a:sy n="98" d="100"/>
        </p:scale>
        <p:origin x="15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halkboard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halkboard" panose="03050602040202020205" pitchFamily="66" charset="77"/>
              </a:defRPr>
            </a:lvl1pPr>
          </a:lstStyle>
          <a:p>
            <a:fld id="{15F7923C-5C98-734F-8203-444802E804A5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halkboard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halkboard" panose="03050602040202020205" pitchFamily="66" charset="77"/>
              </a:defRPr>
            </a:lvl1pPr>
          </a:lstStyle>
          <a:p>
            <a:fld id="{E7954CE5-B3F5-F042-B642-071FC0EFBE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9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Chalkboard" panose="03050602040202020205" pitchFamily="66" charset="77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Chalkboard" panose="03050602040202020205" pitchFamily="66" charset="77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Chalkboard" panose="03050602040202020205" pitchFamily="66" charset="77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Chalkboard" panose="03050602040202020205" pitchFamily="66" charset="77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Chalkboard" panose="03050602040202020205" pitchFamily="66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54CE5-B3F5-F042-B642-071FC0EFBE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5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8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676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69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01538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829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74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 b="0" i="0">
                <a:solidFill>
                  <a:schemeClr val="dk2"/>
                </a:solidFill>
                <a:latin typeface="Chalkboard" panose="03050602040202020205" pitchFamily="66" charset="7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393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810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923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35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7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88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0845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62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406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44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351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384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098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4167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3240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903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3581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9085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698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  <a:lvl2pPr>
              <a:defRPr b="0" i="0">
                <a:latin typeface="Chalkboard" panose="03050602040202020205" pitchFamily="66" charset="77"/>
              </a:defRPr>
            </a:lvl2pPr>
            <a:lvl3pPr>
              <a:defRPr b="0" i="0">
                <a:latin typeface="Chalkboard" panose="03050602040202020205" pitchFamily="66" charset="77"/>
              </a:defRPr>
            </a:lvl3pPr>
            <a:lvl4pPr>
              <a:defRPr b="0" i="0">
                <a:latin typeface="Chalkboard" panose="03050602040202020205" pitchFamily="66" charset="77"/>
              </a:defRPr>
            </a:lvl4pPr>
            <a:lvl5pPr>
              <a:defRPr b="0" i="0">
                <a:latin typeface="Chalkboard" panose="03050602040202020205" pitchFamily="66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</a:lstStyle>
          <a:p>
            <a:fld id="{B5EF1600-A331-9E4D-BCD2-E6A3DF965C5F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</a:lstStyle>
          <a:p>
            <a:fld id="{C5CC02DD-5211-ED4E-B556-AE99338FD5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4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b="0" i="0">
                <a:latin typeface="Chalkboard" panose="03050602040202020205" pitchFamily="66" charset="77"/>
              </a:defRPr>
            </a:lvl1pPr>
            <a:lvl2pPr>
              <a:defRPr b="0" i="0">
                <a:latin typeface="Chalkboard" panose="03050602040202020205" pitchFamily="66" charset="77"/>
              </a:defRPr>
            </a:lvl2pPr>
            <a:lvl3pPr>
              <a:defRPr b="0" i="0">
                <a:latin typeface="Chalkboard" panose="03050602040202020205" pitchFamily="66" charset="77"/>
              </a:defRPr>
            </a:lvl3pPr>
            <a:lvl4pPr>
              <a:defRPr b="0" i="0">
                <a:latin typeface="Chalkboard" panose="03050602040202020205" pitchFamily="66" charset="77"/>
              </a:defRPr>
            </a:lvl4pPr>
            <a:lvl5pPr>
              <a:defRPr b="0" i="0">
                <a:latin typeface="Chalkboard" panose="03050602040202020205" pitchFamily="66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</a:lstStyle>
          <a:p>
            <a:fld id="{B5EF1600-A331-9E4D-BCD2-E6A3DF965C5F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</a:lstStyle>
          <a:p>
            <a:fld id="{C5CC02DD-5211-ED4E-B556-AE99338FD5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2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4724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30847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4985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</a:lstStyle>
          <a:p>
            <a:fld id="{B5EF1600-A331-9E4D-BCD2-E6A3DF965C5F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</a:lstStyle>
          <a:p>
            <a:fld id="{C5CC02DD-5211-ED4E-B556-AE99338FD5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251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</a:lstStyle>
          <a:p>
            <a:fld id="{B5EF1600-A331-9E4D-BCD2-E6A3DF965C5F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</a:lstStyle>
          <a:p>
            <a:fld id="{C5CC02DD-5211-ED4E-B556-AE99338FD5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85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DEB3-F448-DA46-95DA-16E75714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FAA19-B196-CC4D-81C0-88C83B119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7CFB-5750-854F-A615-14D7FA0D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B8DD6D-0A7D-F046-8FD9-0BD271FACA91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6534-B29C-BD41-B0DD-22FD5238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B0F4-F209-754E-BF6E-68799B7F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2E656C2-1509-BD45-A3D5-CE4C39C22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0276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BB44-2F48-E442-825F-6EA6817A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4F7D-889F-354B-BF30-EA72C0CB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8AC8-0400-5A44-8BD2-49405C8A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5EF1600-A331-9E4D-BCD2-E6A3DF965C5F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2642-28AC-A742-8C50-B9C18842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1303B-1309-0B49-84DA-AEFF433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5CC02DD-5211-ED4E-B556-AE99338FD5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4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C74D-DF84-AE4A-A16D-6638B160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E741-1C23-104F-B5CF-5BF6832AB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06AF-AF82-A449-B1D6-91A94972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B8DD6D-0A7D-F046-8FD9-0BD271FACA91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A5A65-A338-9944-90AA-7052B6D5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68E31-EF21-3343-9F30-F1C23139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2E656C2-1509-BD45-A3D5-CE4C39C22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42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337E-022F-9947-BC39-DA1924C4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817E-E509-7E4F-8758-FB00522F7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C22C2-EA3A-F74C-A69C-ACEA63F41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6E038-49B0-1942-BE8D-49A696AE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B8DD6D-0A7D-F046-8FD9-0BD271FACA91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27B9E-6C7B-E247-9E9F-1C2494EC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9714-330A-4F4C-B45A-FE29D1A0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2E656C2-1509-BD45-A3D5-CE4C39C22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80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6B7-AA54-8A49-9BEE-F36892F6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20077-832A-1349-AB18-4F12676F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DF736-6F45-1F42-A315-A6C20405A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0E13D-CC72-484C-834C-E8A992E78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FD0C2-B950-CF43-B945-C8902F50A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75A8F-1254-3E48-BBCB-7D5A4CE0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B8DD6D-0A7D-F046-8FD9-0BD271FACA91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D2B10-EC39-7042-976B-7036B79A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B30F1-C51E-984C-8B82-32B73078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2E656C2-1509-BD45-A3D5-CE4C39C22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864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E20D-5DFE-D64E-983B-652DAF1E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72C54-B66D-9A4F-837A-AA77CBAA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B8DD6D-0A7D-F046-8FD9-0BD271FACA91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FAC43-5B99-4842-9D03-B7658CD6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5F22F-2EAC-A24A-B54F-A191090A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2E656C2-1509-BD45-A3D5-CE4C39C22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903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74B18-5B6B-AA4D-877C-15DF83AD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B8DD6D-0A7D-F046-8FD9-0BD271FACA91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792E-ECB6-D44D-A9BF-D30B3A69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9F5C9-508D-C849-B859-F7834D6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2E656C2-1509-BD45-A3D5-CE4C39C22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74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DC18-2A26-FA42-B41A-85EB02B8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391A-4987-CA4C-A303-2300728DF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69EDE-14D2-3748-8A89-BC8D2AAB4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69AC-8D74-8646-8F8E-AFEA2397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B8DD6D-0A7D-F046-8FD9-0BD271FACA91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29575-9F05-1448-B360-03C44E95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97D2-4499-F547-97A5-A5F5396F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2E656C2-1509-BD45-A3D5-CE4C39C22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144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BC6B-4B95-5E4D-88E6-6CCE9CFF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56800-3BDB-1145-96F2-ABC171B78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B20E-BAFA-474B-96C9-2D539071F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6A141-53AD-814D-BEB0-0EA3B1B9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B8DD6D-0A7D-F046-8FD9-0BD271FACA91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1515A-7B62-6E4A-A76B-FA131C7F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3933-BE30-8544-A418-BB9B4398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2E656C2-1509-BD45-A3D5-CE4C39C22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0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253E-FADB-6940-9BE8-ABB09B3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A369F-D903-F34B-932F-B5C17A58C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D819A-E296-6C46-A519-FA865BFA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B8DD6D-0A7D-F046-8FD9-0BD271FACA91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DF43-C5F3-5D42-A32C-58D8E8DC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62905-D60E-2441-B1BE-AF41C7DC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2E656C2-1509-BD45-A3D5-CE4C39C22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446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2DFD5-C145-444B-8CDB-C69BB0F36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B81E1-3749-6047-9FD5-E560C5788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DE01-ACF6-E34A-846C-B1668901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B8DD6D-0A7D-F046-8FD9-0BD271FACA91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731E-93A7-144A-95B2-E0AB90D5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DD10-8FEF-3140-836E-75CAF7ED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A2E656C2-1509-BD45-A3D5-CE4C39C22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9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4461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5EF1600-A331-9E4D-BCD2-E6A3DF965C5F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5CC02DD-5211-ED4E-B556-AE99338FD5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8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31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dirty="0">
                  <a:latin typeface="Chalkboard" panose="03050602040202020205" pitchFamily="66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760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latin typeface="Chalkboard" panose="03050602040202020205" pitchFamily="66" charset="77"/>
            </a:endParaR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18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32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364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6331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  <p:sldLayoutId id="2147483899" r:id="rId27"/>
    <p:sldLayoutId id="2147483900" r:id="rId28"/>
    <p:sldLayoutId id="2147483901" r:id="rId29"/>
    <p:sldLayoutId id="2147483902" r:id="rId30"/>
    <p:sldLayoutId id="2147483903" r:id="rId31"/>
    <p:sldLayoutId id="2147483904" r:id="rId32"/>
    <p:sldLayoutId id="2147483905" r:id="rId3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3640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76090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6F7E2-373F-3C48-B026-F4857107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A273-91EA-584B-AF52-81C96DBC9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DA58-758B-D04A-A2EB-9CC8DE782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halkboard" panose="03050602040202020205" pitchFamily="66" charset="77"/>
              </a:defRPr>
            </a:lvl1pPr>
          </a:lstStyle>
          <a:p>
            <a:fld id="{D5B8DD6D-0A7D-F046-8FD9-0BD271FACA91}" type="datetimeFigureOut">
              <a:rPr lang="en-US" smtClean="0"/>
              <a:pPr/>
              <a:t>9/15/21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0831-F795-7B4E-9BFF-1FBD6C7A0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halkboard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0A2E-0289-BF4F-B638-A676AC3EC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halkboard" panose="03050602040202020205" pitchFamily="66" charset="77"/>
              </a:defRPr>
            </a:lvl1pPr>
          </a:lstStyle>
          <a:p>
            <a:fld id="{A2E656C2-1509-BD45-A3D5-CE4C39C22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halkboard" panose="03050602040202020205" pitchFamily="66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Chalkboard" panose="03050602040202020205" pitchFamily="66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Chalkboard" panose="03050602040202020205" pitchFamily="66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Chalkboard" panose="03050602040202020205" pitchFamily="66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Chalkboard" panose="03050602040202020205" pitchFamily="66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Chalkboard" panose="03050602040202020205" pitchFamily="66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3CE16D-16A6-D241-A966-655ED4AB9CFC}"/>
              </a:ext>
            </a:extLst>
          </p:cNvPr>
          <p:cNvSpPr/>
          <p:nvPr/>
        </p:nvSpPr>
        <p:spPr>
          <a:xfrm>
            <a:off x="-215900" y="-203200"/>
            <a:ext cx="12547600" cy="1803400"/>
          </a:xfrm>
          <a:prstGeom prst="rect">
            <a:avLst/>
          </a:prstGeom>
          <a:solidFill>
            <a:srgbClr val="565461"/>
          </a:solidFill>
          <a:ln w="5715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EBEBEB"/>
                </a:solidFill>
                <a:latin typeface="Chalkboard" panose="03050602040202020205" pitchFamily="66" charset="77"/>
                <a:ea typeface="HELVETICA NEUE MEDIUM" panose="02000503000000020004" pitchFamily="2" charset="0"/>
                <a:cs typeface="Bahnschrift" panose="020F0502020204030204" pitchFamily="34" charset="0"/>
              </a:rPr>
              <a:t>My Journal</a:t>
            </a:r>
            <a:endParaRPr lang="en-US" sz="6000" b="1" dirty="0">
              <a:latin typeface="Chalkboard" panose="03050602040202020205" pitchFamily="66" charset="77"/>
            </a:endParaRPr>
          </a:p>
        </p:txBody>
      </p:sp>
      <p:pic>
        <p:nvPicPr>
          <p:cNvPr id="10" name="Picture 9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8BDA7AF1-E692-9F4A-8CA6-64B5F2929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2" y="1950378"/>
            <a:ext cx="4519168" cy="4528908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54AA7D-38FD-5346-A8ED-83BECAF31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479" y="2577853"/>
            <a:ext cx="6406389" cy="3140910"/>
          </a:xfrm>
          <a:prstGeom prst="roundRect">
            <a:avLst>
              <a:gd name="adj" fmla="val 11111"/>
            </a:avLst>
          </a:prstGeom>
          <a:ln w="63500" cap="rnd">
            <a:solidFill>
              <a:srgbClr val="EBEBEB"/>
            </a:solidFill>
            <a:prstDash val="solid"/>
          </a:ln>
          <a:effectLst>
            <a:outerShdw blurRad="101600" dist="50800" sx="95000" sy="95000" algn="tl" rotWithShape="0">
              <a:srgbClr val="000000">
                <a:alpha val="0"/>
              </a:srgbClr>
            </a:outerShdw>
          </a:effectLst>
          <a:scene3d>
            <a:camera prst="perspectiveFront" fov="5400000"/>
            <a:lightRig rig="threePt" dir="t">
              <a:rot lat="0" lon="0" rev="0"/>
            </a:lightRig>
          </a:scene3d>
          <a:sp3d>
            <a:bevelT w="0" h="0" prst="hardEdge"/>
            <a:extrusionClr>
              <a:srgbClr val="FFFFFF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16B98-7D5F-904D-A134-88F20657B5CE}"/>
              </a:ext>
            </a:extLst>
          </p:cNvPr>
          <p:cNvSpPr/>
          <p:nvPr/>
        </p:nvSpPr>
        <p:spPr>
          <a:xfrm>
            <a:off x="-215900" y="-203200"/>
            <a:ext cx="12547600" cy="1803400"/>
          </a:xfrm>
          <a:prstGeom prst="rect">
            <a:avLst/>
          </a:prstGeom>
          <a:solidFill>
            <a:srgbClr val="565461"/>
          </a:solidFill>
          <a:ln w="5715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Chalkboard" panose="03050602040202020205" pitchFamily="66" charset="77"/>
              </a:rPr>
              <a:t>Blank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34BA2-EB5E-F448-A392-88BACA88B96D}"/>
              </a:ext>
            </a:extLst>
          </p:cNvPr>
          <p:cNvSpPr txBox="1"/>
          <p:nvPr/>
        </p:nvSpPr>
        <p:spPr>
          <a:xfrm>
            <a:off x="0" y="1815738"/>
            <a:ext cx="12192000" cy="12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Blank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38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16B98-7D5F-904D-A134-88F20657B5CE}"/>
              </a:ext>
            </a:extLst>
          </p:cNvPr>
          <p:cNvSpPr/>
          <p:nvPr/>
        </p:nvSpPr>
        <p:spPr>
          <a:xfrm>
            <a:off x="-215900" y="-203200"/>
            <a:ext cx="12547600" cy="1803400"/>
          </a:xfrm>
          <a:prstGeom prst="rect">
            <a:avLst/>
          </a:prstGeom>
          <a:solidFill>
            <a:srgbClr val="565461"/>
          </a:solidFill>
          <a:ln w="5715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Chalkboard" panose="03050602040202020205" pitchFamily="66" charset="77"/>
              </a:rPr>
              <a:t>Blank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34BA2-EB5E-F448-A392-88BACA88B96D}"/>
              </a:ext>
            </a:extLst>
          </p:cNvPr>
          <p:cNvSpPr txBox="1"/>
          <p:nvPr/>
        </p:nvSpPr>
        <p:spPr>
          <a:xfrm>
            <a:off x="0" y="1815738"/>
            <a:ext cx="12192000" cy="12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Blank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48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5210E6-EE76-2A47-BB96-93B645987207}"/>
              </a:ext>
            </a:extLst>
          </p:cNvPr>
          <p:cNvSpPr txBox="1"/>
          <p:nvPr/>
        </p:nvSpPr>
        <p:spPr>
          <a:xfrm>
            <a:off x="143690" y="1672045"/>
            <a:ext cx="4349933" cy="143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EBEBEB"/>
                </a:solidFill>
                <a:latin typeface="Chalkboard" panose="03050602040202020205" pitchFamily="66" charset="77"/>
              </a:rPr>
              <a:t>MVP: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   A web journal app for storing and accessing resources, via links.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34A4D-2428-E94F-85B5-7F4BFF4C5319}"/>
              </a:ext>
            </a:extLst>
          </p:cNvPr>
          <p:cNvSpPr/>
          <p:nvPr/>
        </p:nvSpPr>
        <p:spPr>
          <a:xfrm>
            <a:off x="-215900" y="-203200"/>
            <a:ext cx="12547600" cy="1803400"/>
          </a:xfrm>
          <a:prstGeom prst="rect">
            <a:avLst/>
          </a:prstGeom>
          <a:solidFill>
            <a:srgbClr val="565461"/>
          </a:solidFill>
          <a:ln w="5715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EBEBEB"/>
                </a:solidFill>
                <a:latin typeface="Chalkboard" panose="03050602040202020205" pitchFamily="66" charset="77"/>
              </a:rPr>
              <a:t>Intro</a:t>
            </a:r>
            <a:endParaRPr lang="en-US" sz="4400" b="1" dirty="0">
              <a:latin typeface="Chalkboard" panose="03050602040202020205" pitchFamily="66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ABAA-DA94-EB48-8181-793C725F577E}"/>
              </a:ext>
            </a:extLst>
          </p:cNvPr>
          <p:cNvSpPr txBox="1"/>
          <p:nvPr/>
        </p:nvSpPr>
        <p:spPr>
          <a:xfrm>
            <a:off x="143691" y="3107503"/>
            <a:ext cx="3975647" cy="351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EBEBEB"/>
                </a:solidFill>
                <a:latin typeface="Chalkboard" panose="03050602040202020205" pitchFamily="66" charset="77"/>
              </a:rPr>
              <a:t>Reason for building this: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   To be able to easily find and access any resources I may come across in future, as well as getting to grips with frontend and backend technology, and getting a deeper understanding behind code which will help me with future QA work.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80AE8E-90AE-DB4A-A754-9CC8EC786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53" y="2126600"/>
            <a:ext cx="3975647" cy="34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73CE2C-AFB5-9445-A0AC-F722DF249555}"/>
              </a:ext>
            </a:extLst>
          </p:cNvPr>
          <p:cNvSpPr txBox="1"/>
          <p:nvPr/>
        </p:nvSpPr>
        <p:spPr>
          <a:xfrm>
            <a:off x="4524105" y="2833367"/>
            <a:ext cx="3692248" cy="101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EBEBEB"/>
                </a:solidFill>
                <a:latin typeface="Chalkboard" panose="03050602040202020205" pitchFamily="66" charset="77"/>
              </a:rPr>
              <a:t>Design: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   Using an MVC pattern.</a:t>
            </a:r>
          </a:p>
        </p:txBody>
      </p:sp>
    </p:spTree>
    <p:extLst>
      <p:ext uri="{BB962C8B-B14F-4D97-AF65-F5344CB8AC3E}">
        <p14:creationId xmlns:p14="http://schemas.microsoft.com/office/powerpoint/2010/main" val="187443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90E7DD-BD86-5B40-B282-CBB9F950F73D}"/>
              </a:ext>
            </a:extLst>
          </p:cNvPr>
          <p:cNvSpPr txBox="1"/>
          <p:nvPr/>
        </p:nvSpPr>
        <p:spPr>
          <a:xfrm>
            <a:off x="0" y="1815738"/>
            <a:ext cx="12192000" cy="254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  As an admin, I want to add a resource via admin portal, so that it updates on the front-end for the user.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  As a user, I want to delete a resource, so that it isn’t in the way.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  As a user, I want to search the resource list, so that I can easily find resources.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  As a user, I want to filter the software tags, so that I can find resources specific to the software I am using.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  As a user, I want to create a resource, so that I can use it in the future.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  As a user, I want to edit a resource, so that I can rectify mistakes.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BFB954-9AE7-6545-B802-30337B78D66C}"/>
              </a:ext>
            </a:extLst>
          </p:cNvPr>
          <p:cNvSpPr/>
          <p:nvPr/>
        </p:nvSpPr>
        <p:spPr>
          <a:xfrm>
            <a:off x="-215900" y="-203200"/>
            <a:ext cx="12547600" cy="1803400"/>
          </a:xfrm>
          <a:prstGeom prst="rect">
            <a:avLst/>
          </a:prstGeom>
          <a:solidFill>
            <a:srgbClr val="565461"/>
          </a:solidFill>
          <a:ln w="5715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EBEBEB"/>
                </a:solidFill>
                <a:latin typeface="Chalkboard" panose="03050602040202020205" pitchFamily="66" charset="77"/>
              </a:rPr>
              <a:t>User Stories</a:t>
            </a:r>
            <a:endParaRPr lang="en-US" sz="4400" b="1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85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16B98-7D5F-904D-A134-88F20657B5CE}"/>
              </a:ext>
            </a:extLst>
          </p:cNvPr>
          <p:cNvSpPr/>
          <p:nvPr/>
        </p:nvSpPr>
        <p:spPr>
          <a:xfrm>
            <a:off x="-215900" y="-203200"/>
            <a:ext cx="12547600" cy="1803400"/>
          </a:xfrm>
          <a:prstGeom prst="rect">
            <a:avLst/>
          </a:prstGeom>
          <a:solidFill>
            <a:srgbClr val="565461"/>
          </a:solidFill>
          <a:ln w="5715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Chalkboard" panose="03050602040202020205" pitchFamily="66" charset="77"/>
              </a:rPr>
              <a:t>Demo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7934BA2-EB5E-F448-A392-88BACA88B96D}"/>
              </a:ext>
            </a:extLst>
          </p:cNvPr>
          <p:cNvSpPr txBox="1"/>
          <p:nvPr/>
        </p:nvSpPr>
        <p:spPr>
          <a:xfrm>
            <a:off x="0" y="3127527"/>
            <a:ext cx="12192000" cy="133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ln w="9525">
                  <a:noFill/>
                </a:ln>
                <a:solidFill>
                  <a:srgbClr val="EBEBEB"/>
                </a:solidFill>
                <a:latin typeface="Chalkboard" panose="03050602040202020205" pitchFamily="66" charset="77"/>
              </a:rPr>
              <a:t>My journal app</a:t>
            </a:r>
          </a:p>
        </p:txBody>
      </p:sp>
    </p:spTree>
    <p:extLst>
      <p:ext uri="{BB962C8B-B14F-4D97-AF65-F5344CB8AC3E}">
        <p14:creationId xmlns:p14="http://schemas.microsoft.com/office/powerpoint/2010/main" val="405732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E4F5673-992B-0A4D-BDE8-3F6FBF7FEF26}"/>
              </a:ext>
            </a:extLst>
          </p:cNvPr>
          <p:cNvSpPr/>
          <p:nvPr/>
        </p:nvSpPr>
        <p:spPr>
          <a:xfrm>
            <a:off x="-215900" y="-203200"/>
            <a:ext cx="12547600" cy="1803400"/>
          </a:xfrm>
          <a:prstGeom prst="rect">
            <a:avLst/>
          </a:prstGeom>
          <a:solidFill>
            <a:srgbClr val="565461"/>
          </a:solidFill>
          <a:ln w="5715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EBEBEB"/>
                </a:solidFill>
                <a:latin typeface="Chalkboard" panose="03050602040202020205" pitchFamily="66" charset="77"/>
              </a:rPr>
              <a:t>Home Page Test scenarios</a:t>
            </a:r>
            <a:endParaRPr lang="en-US" sz="4400" b="1" dirty="0">
              <a:latin typeface="Chalkboard" panose="03050602040202020205" pitchFamily="66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B6A34-21A8-344A-9766-4754EF8703A2}"/>
              </a:ext>
            </a:extLst>
          </p:cNvPr>
          <p:cNvSpPr/>
          <p:nvPr/>
        </p:nvSpPr>
        <p:spPr>
          <a:xfrm>
            <a:off x="0" y="160020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am on the home page:	 	when I click ‘create new resource’ button, I am redirected to create new resource page.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			 	when I click ‘add software’ button, I am redirected to add software page.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			 	when I click ‘</a:t>
            </a:r>
            <a:r>
              <a:rPr lang="en-US" dirty="0" err="1">
                <a:solidFill>
                  <a:srgbClr val="EBEBEB"/>
                </a:solidFill>
                <a:latin typeface="Chalkboard" panose="03050602040202020205" pitchFamily="66" charset="77"/>
              </a:rPr>
              <a:t>tetris</a:t>
            </a:r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’ button, I am redirected to </a:t>
            </a:r>
            <a:r>
              <a:rPr lang="en-US" dirty="0" err="1">
                <a:solidFill>
                  <a:srgbClr val="EBEBEB"/>
                </a:solidFill>
                <a:latin typeface="Chalkboard" panose="03050602040202020205" pitchFamily="66" charset="77"/>
              </a:rPr>
              <a:t>tetris</a:t>
            </a:r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page.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			 	when I scroll to bottom of page, footer reads “Journal app created by Nilay Patel” and “Journal 				   	   app created by @</a:t>
            </a:r>
            <a:r>
              <a:rPr lang="en-US" dirty="0" err="1">
                <a:solidFill>
                  <a:srgbClr val="EBEBEB"/>
                </a:solidFill>
                <a:latin typeface="Chalkboard" panose="03050602040202020205" pitchFamily="66" charset="77"/>
              </a:rPr>
              <a:t>twonil</a:t>
            </a:r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” at some point.</a:t>
            </a:r>
          </a:p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have resources in the table:	**when I use the search bar, the table is filtered to that search.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				****when I click a software filter, the table is filtered to those software tags.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				when I click a software tag, the table is filtered to those software tags.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a link, I am redirected to the link.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an attachment, the attachment is loaded.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delete button, the page redirects to confirmation page.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				when I click edit button, the page redirects to edit resource page.</a:t>
            </a:r>
          </a:p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have no resources in the table:	when I look at the page, I get “</a:t>
            </a:r>
            <a:r>
              <a:rPr lang="en-GB" dirty="0">
                <a:solidFill>
                  <a:srgbClr val="EBEBEB"/>
                </a:solidFill>
                <a:latin typeface="Chalkboard" panose="03050602040202020205" pitchFamily="66" charset="77"/>
              </a:rPr>
              <a:t>No resources are available” message</a:t>
            </a:r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.</a:t>
            </a:r>
          </a:p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have added a new software:	when I look at the page, I see the new software on the filter tabs. </a:t>
            </a:r>
          </a:p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have deleted a resource:	***when I look at the table, the selected resource is not present.</a:t>
            </a:r>
          </a:p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have created a resource: 	***when I look at the table, the new resource is present.</a:t>
            </a:r>
          </a:p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have updated a resource: 	***when I look at the table, the existing resource is updated.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68E3C3-A22F-C645-B7E1-1D9ECA00B3C8}"/>
              </a:ext>
            </a:extLst>
          </p:cNvPr>
          <p:cNvSpPr/>
          <p:nvPr/>
        </p:nvSpPr>
        <p:spPr>
          <a:xfrm>
            <a:off x="-139700" y="10638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**As a user, I want to search the resource list, so that I can easily find resources.</a:t>
            </a:r>
          </a:p>
          <a:p>
            <a:pPr algn="ctr"/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****As a user, I want to filter the software tags, so that I can find resources specific to the software I am using.</a:t>
            </a:r>
          </a:p>
        </p:txBody>
      </p:sp>
    </p:spTree>
    <p:extLst>
      <p:ext uri="{BB962C8B-B14F-4D97-AF65-F5344CB8AC3E}">
        <p14:creationId xmlns:p14="http://schemas.microsoft.com/office/powerpoint/2010/main" val="278059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882506E-2518-A542-9A2E-A5D5FB7F7FD2}"/>
              </a:ext>
            </a:extLst>
          </p:cNvPr>
          <p:cNvSpPr/>
          <p:nvPr/>
        </p:nvSpPr>
        <p:spPr>
          <a:xfrm>
            <a:off x="-215900" y="-203200"/>
            <a:ext cx="12547600" cy="1803400"/>
          </a:xfrm>
          <a:prstGeom prst="rect">
            <a:avLst/>
          </a:prstGeom>
          <a:solidFill>
            <a:srgbClr val="565461"/>
          </a:solidFill>
          <a:ln w="5715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EBEBEB"/>
                </a:solidFill>
                <a:latin typeface="Chalkboard" panose="03050602040202020205" pitchFamily="66" charset="77"/>
              </a:rPr>
              <a:t>Add/Edit Resource Page Test scenarios</a:t>
            </a:r>
            <a:endParaRPr lang="en-US" sz="4400" b="1" dirty="0">
              <a:latin typeface="Chalkboard" panose="03050602040202020205" pitchFamily="66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B6A34-21A8-344A-9766-4754EF8703A2}"/>
              </a:ext>
            </a:extLst>
          </p:cNvPr>
          <p:cNvSpPr/>
          <p:nvPr/>
        </p:nvSpPr>
        <p:spPr>
          <a:xfrm>
            <a:off x="0" y="1887583"/>
            <a:ext cx="1219199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am on the add resource page:	when I click logo, I am redirected to home page.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     	when I click ‘Tetris’ button, I am redirected to Tetris page.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create without name, I am told to fill out Name field.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create with an invalid URL in link, I’m told to enter a URL. 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choose a file to upload, I’m told the file name to confirm it’s the right one.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cancel, I’m redirected to home page with no new resource added. 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**when I click create, I’m redirected to home page with the new resource added. 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	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am on the edit resource page:	when I click logo, I am redirected to home page.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‘Tetris’ button, I am redirected to Tetris page.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look at the form, I see it is filled out with corresponding resource information.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update without name, I am told to fill out Name field.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update form with invalid URL in link, I’m told to enter a URL. 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choose a file to upload, I’m told the file name to confirm it’s the right one.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cancel, I’m redirected to home page with no new resource added. 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***when I click update, I’m redirected to home page with the existing resource updated. </a:t>
            </a:r>
          </a:p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have added a new software:	when I click create new resource, I’m able to use the new software tag. 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				when I click edit resource, I’m able to use the new software tag. </a:t>
            </a:r>
          </a:p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71A3E-F8D5-C443-BE9C-1966B9FC87B9}"/>
              </a:ext>
            </a:extLst>
          </p:cNvPr>
          <p:cNvSpPr/>
          <p:nvPr/>
        </p:nvSpPr>
        <p:spPr>
          <a:xfrm>
            <a:off x="-38100" y="99892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**As a user, I want to create a resource, so that I can use it in the future.</a:t>
            </a:r>
          </a:p>
          <a:p>
            <a:pPr algn="ctr"/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****As a user, I want to edit a resource, so that I can rectify mistakes.</a:t>
            </a:r>
          </a:p>
        </p:txBody>
      </p:sp>
    </p:spTree>
    <p:extLst>
      <p:ext uri="{BB962C8B-B14F-4D97-AF65-F5344CB8AC3E}">
        <p14:creationId xmlns:p14="http://schemas.microsoft.com/office/powerpoint/2010/main" val="375771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9307-62E1-284E-B019-336746895856}"/>
              </a:ext>
            </a:extLst>
          </p:cNvPr>
          <p:cNvSpPr/>
          <p:nvPr/>
        </p:nvSpPr>
        <p:spPr>
          <a:xfrm>
            <a:off x="-215900" y="-203200"/>
            <a:ext cx="12547600" cy="1803400"/>
          </a:xfrm>
          <a:prstGeom prst="rect">
            <a:avLst/>
          </a:prstGeom>
          <a:solidFill>
            <a:srgbClr val="565461"/>
          </a:solidFill>
          <a:ln w="5715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EBEBEB"/>
                </a:solidFill>
                <a:latin typeface="Chalkboard" panose="03050602040202020205" pitchFamily="66" charset="77"/>
              </a:rPr>
              <a:t>Delete Resource/Add Software Page Test scenarios</a:t>
            </a:r>
            <a:endParaRPr lang="en-US" sz="3600" b="1" dirty="0">
              <a:latin typeface="Chalkboard" panose="03050602040202020205" pitchFamily="66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B6A34-21A8-344A-9766-4754EF8703A2}"/>
              </a:ext>
            </a:extLst>
          </p:cNvPr>
          <p:cNvSpPr/>
          <p:nvPr/>
        </p:nvSpPr>
        <p:spPr>
          <a:xfrm>
            <a:off x="0" y="2820219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am on the delete resource page:	when I click logo, I am redirected to home page.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‘Tetris’ button, I am redirected to Tetris page.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look at the page, I see “</a:t>
            </a:r>
            <a:r>
              <a:rPr lang="en-GB" dirty="0">
                <a:solidFill>
                  <a:srgbClr val="EBEBEB"/>
                </a:solidFill>
                <a:latin typeface="Chalkboard" panose="03050602040202020205" pitchFamily="66" charset="77"/>
              </a:rPr>
              <a:t>Are you sure you want to delete this resource?”</a:t>
            </a:r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look at the page, I see the corresponding resource information.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cancel, I’m redirected to home page with the existing resource still there. 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**when I click confirm, I’m redirected to home page. </a:t>
            </a:r>
          </a:p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am on the add software page:	when I click logo, I am redirected to home page.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‘Tetris’ button, I am redirected to Tetris page.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submit without a software tag, I am told to fill out field.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cancel, I’m redirected to home page with no new software added. 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submit, I’m redirected to home page. 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				when I click submit with an existing software tag, I’m not redirected and software isn’t duplicated.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DDE0E-0643-6541-B2A5-DE51E9D8885B}"/>
              </a:ext>
            </a:extLst>
          </p:cNvPr>
          <p:cNvSpPr/>
          <p:nvPr/>
        </p:nvSpPr>
        <p:spPr>
          <a:xfrm>
            <a:off x="0" y="1016819"/>
            <a:ext cx="12192000" cy="38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**As a user, I want to delete a resource, so that it isn’t in the way.</a:t>
            </a:r>
          </a:p>
        </p:txBody>
      </p:sp>
    </p:spTree>
    <p:extLst>
      <p:ext uri="{BB962C8B-B14F-4D97-AF65-F5344CB8AC3E}">
        <p14:creationId xmlns:p14="http://schemas.microsoft.com/office/powerpoint/2010/main" val="50816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7FFD73-79C5-2840-9A1F-3B8BBD209F76}"/>
              </a:ext>
            </a:extLst>
          </p:cNvPr>
          <p:cNvSpPr/>
          <p:nvPr/>
        </p:nvSpPr>
        <p:spPr>
          <a:xfrm>
            <a:off x="-215900" y="-203200"/>
            <a:ext cx="12547600" cy="1803400"/>
          </a:xfrm>
          <a:prstGeom prst="rect">
            <a:avLst/>
          </a:prstGeom>
          <a:solidFill>
            <a:srgbClr val="565461"/>
          </a:solidFill>
          <a:ln w="5715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EBEBEB"/>
                </a:solidFill>
                <a:latin typeface="Chalkboard" panose="03050602040202020205" pitchFamily="66" charset="77"/>
              </a:rPr>
              <a:t>Admin Page Test scenarios</a:t>
            </a:r>
            <a:endParaRPr lang="en-US" sz="4400" b="1" dirty="0">
              <a:latin typeface="Chalkboard" panose="03050602040202020205" pitchFamily="66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B6A34-21A8-344A-9766-4754EF8703A2}"/>
              </a:ext>
            </a:extLst>
          </p:cNvPr>
          <p:cNvSpPr/>
          <p:nvPr/>
        </p:nvSpPr>
        <p:spPr>
          <a:xfrm>
            <a:off x="-3993" y="2880705"/>
            <a:ext cx="1219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have created a resource through admin portal:	**when user views home page, they can see newly added resource.</a:t>
            </a:r>
          </a:p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have edited a resource through admin portal: 	when user views home page, they can see newly updated resource.</a:t>
            </a:r>
          </a:p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have deleted a resource through admin portal: 	when user views home page, they can’t see old resource.</a:t>
            </a:r>
          </a:p>
          <a:p>
            <a:endParaRPr lang="en-US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   Given I have added a software through admin portal: 	when user views home page, they can see new software filter.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						when user creates resource, they can use new software tag.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						when user updates resource, they can use new software tag.</a:t>
            </a:r>
          </a:p>
          <a:p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						when user adds software, they can’t use new software tag.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16529-FA1B-E54A-8CF2-8B0A3179664B}"/>
              </a:ext>
            </a:extLst>
          </p:cNvPr>
          <p:cNvSpPr/>
          <p:nvPr/>
        </p:nvSpPr>
        <p:spPr>
          <a:xfrm>
            <a:off x="-3993" y="1077305"/>
            <a:ext cx="12192000" cy="38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EBEBEB"/>
                </a:solidFill>
                <a:latin typeface="Chalkboard" panose="03050602040202020205" pitchFamily="66" charset="77"/>
              </a:rPr>
              <a:t>**As an admin, I want to add a resource via admin portal, so that it updates on the front-end for the user.</a:t>
            </a:r>
          </a:p>
        </p:txBody>
      </p:sp>
    </p:spTree>
    <p:extLst>
      <p:ext uri="{BB962C8B-B14F-4D97-AF65-F5344CB8AC3E}">
        <p14:creationId xmlns:p14="http://schemas.microsoft.com/office/powerpoint/2010/main" val="239354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11157A-DDB9-7340-98AE-89F312A3C853}"/>
              </a:ext>
            </a:extLst>
          </p:cNvPr>
          <p:cNvSpPr/>
          <p:nvPr/>
        </p:nvSpPr>
        <p:spPr>
          <a:xfrm>
            <a:off x="-215900" y="-203200"/>
            <a:ext cx="12547600" cy="1803400"/>
          </a:xfrm>
          <a:prstGeom prst="rect">
            <a:avLst/>
          </a:prstGeom>
          <a:solidFill>
            <a:srgbClr val="565461"/>
          </a:solidFill>
          <a:ln w="5715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Chalkboard" panose="03050602040202020205" pitchFamily="66" charset="77"/>
              </a:rPr>
              <a:t>Future Improvements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69D11-65C1-A142-9CE1-417C18261709}"/>
              </a:ext>
            </a:extLst>
          </p:cNvPr>
          <p:cNvSpPr txBox="1"/>
          <p:nvPr/>
        </p:nvSpPr>
        <p:spPr>
          <a:xfrm>
            <a:off x="0" y="1815738"/>
            <a:ext cx="12192000" cy="378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BEBEB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Make the home page phone compatible.</a:t>
            </a:r>
          </a:p>
          <a:p>
            <a:pPr marL="285750" indent="-285750">
              <a:lnSpc>
                <a:spcPct val="150000"/>
              </a:lnSpc>
              <a:buClr>
                <a:srgbClr val="EBEBEB"/>
              </a:buClr>
              <a:buFont typeface="Wingdings" pitchFamily="2" charset="2"/>
              <a:buChar char="q"/>
            </a:pPr>
            <a:endParaRPr lang="en-US" sz="1800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pPr marL="285750" indent="-285750">
              <a:lnSpc>
                <a:spcPct val="150000"/>
              </a:lnSpc>
              <a:buClr>
                <a:srgbClr val="EBEBEB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Make home page more responsive to window size change.</a:t>
            </a:r>
          </a:p>
          <a:p>
            <a:pPr marL="285750" indent="-285750">
              <a:lnSpc>
                <a:spcPct val="150000"/>
              </a:lnSpc>
              <a:buClr>
                <a:srgbClr val="EBEBEB"/>
              </a:buClr>
              <a:buFont typeface="Wingdings" pitchFamily="2" charset="2"/>
              <a:buChar char="q"/>
            </a:pPr>
            <a:endParaRPr lang="en-US" sz="1800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pPr marL="285750" indent="-285750">
              <a:lnSpc>
                <a:spcPct val="150000"/>
              </a:lnSpc>
              <a:buClr>
                <a:srgbClr val="EBEBEB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Add a nav bar. </a:t>
            </a:r>
          </a:p>
          <a:p>
            <a:pPr marL="285750" indent="-285750">
              <a:lnSpc>
                <a:spcPct val="150000"/>
              </a:lnSpc>
              <a:buClr>
                <a:srgbClr val="EBEBEB"/>
              </a:buClr>
              <a:buFont typeface="Wingdings" pitchFamily="2" charset="2"/>
              <a:buChar char="q"/>
            </a:pPr>
            <a:endParaRPr lang="en-US" sz="1800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pPr marL="285750" indent="-285750">
              <a:lnSpc>
                <a:spcPct val="150000"/>
              </a:lnSpc>
              <a:buClr>
                <a:srgbClr val="EBEBEB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Create account feature so individuals can have access to their own private resource list. </a:t>
            </a:r>
          </a:p>
          <a:p>
            <a:pPr marL="285750" indent="-285750">
              <a:lnSpc>
                <a:spcPct val="150000"/>
              </a:lnSpc>
              <a:buClr>
                <a:srgbClr val="EBEBEB"/>
              </a:buClr>
              <a:buFont typeface="Wingdings" pitchFamily="2" charset="2"/>
              <a:buChar char="q"/>
            </a:pPr>
            <a:endParaRPr lang="en-US" sz="1800" dirty="0">
              <a:solidFill>
                <a:srgbClr val="EBEBEB"/>
              </a:solidFill>
              <a:latin typeface="Chalkboard" panose="03050602040202020205" pitchFamily="66" charset="77"/>
            </a:endParaRPr>
          </a:p>
          <a:p>
            <a:pPr marL="285750" indent="-285750">
              <a:lnSpc>
                <a:spcPct val="150000"/>
              </a:lnSpc>
              <a:buClr>
                <a:srgbClr val="EBEBEB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rgbClr val="EBEBEB"/>
                </a:solidFill>
                <a:latin typeface="Chalkboard" panose="03050602040202020205" pitchFamily="66" charset="77"/>
              </a:rPr>
              <a:t>Error messages when software tag already exists. </a:t>
            </a:r>
          </a:p>
        </p:txBody>
      </p:sp>
    </p:spTree>
    <p:extLst>
      <p:ext uri="{BB962C8B-B14F-4D97-AF65-F5344CB8AC3E}">
        <p14:creationId xmlns:p14="http://schemas.microsoft.com/office/powerpoint/2010/main" val="25362405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2">
      <a:dk1>
        <a:srgbClr val="383640"/>
      </a:dk1>
      <a:lt1>
        <a:srgbClr val="EBEBEB"/>
      </a:lt1>
      <a:dk2>
        <a:srgbClr val="565461"/>
      </a:dk2>
      <a:lt2>
        <a:srgbClr val="E7E6E6"/>
      </a:lt2>
      <a:accent1>
        <a:srgbClr val="6285C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EA2E6"/>
      </a:hlink>
      <a:folHlink>
        <a:srgbClr val="91688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 Consulting | by Slidesgo</Template>
  <TotalTime>1268</TotalTime>
  <Words>1600</Words>
  <Application>Microsoft Macintosh PowerPoint</Application>
  <PresentationFormat>Widescreen</PresentationFormat>
  <Paragraphs>114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Barlow Semi Condensed</vt:lpstr>
      <vt:lpstr>Barlow Semi Condensed Medium</vt:lpstr>
      <vt:lpstr>Chalkboard</vt:lpstr>
      <vt:lpstr>Fjalla One</vt:lpstr>
      <vt:lpstr>Proxima Nova</vt:lpstr>
      <vt:lpstr>Proxima Nova Semibold</vt:lpstr>
      <vt:lpstr>Roboto Condensed Light</vt:lpstr>
      <vt:lpstr>Wingdings</vt:lpstr>
      <vt:lpstr>Technology Consulting by Slidesgo</vt:lpstr>
      <vt:lpstr>Slidesgo Final Pages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Nilay Patel</dc:creator>
  <cp:lastModifiedBy>Nilay Patel</cp:lastModifiedBy>
  <cp:revision>17</cp:revision>
  <dcterms:created xsi:type="dcterms:W3CDTF">2021-09-14T13:47:46Z</dcterms:created>
  <dcterms:modified xsi:type="dcterms:W3CDTF">2021-09-15T10:56:31Z</dcterms:modified>
</cp:coreProperties>
</file>