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81" r:id="rId3"/>
    <p:sldId id="28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84" r:id="rId19"/>
    <p:sldId id="286" r:id="rId20"/>
    <p:sldId id="287" r:id="rId21"/>
    <p:sldId id="288" r:id="rId22"/>
    <p:sldId id="271" r:id="rId23"/>
    <p:sldId id="272" r:id="rId24"/>
    <p:sldId id="282" r:id="rId25"/>
    <p:sldId id="283" r:id="rId26"/>
    <p:sldId id="273" r:id="rId27"/>
    <p:sldId id="274" r:id="rId28"/>
    <p:sldId id="275" r:id="rId29"/>
    <p:sldId id="276" r:id="rId30"/>
    <p:sldId id="285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4574" autoAdjust="0"/>
  </p:normalViewPr>
  <p:slideViewPr>
    <p:cSldViewPr>
      <p:cViewPr varScale="1">
        <p:scale>
          <a:sx n="62" d="100"/>
          <a:sy n="62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381B-F39E-4657-8600-D572F3CE1DD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B34F-7A5B-4430-9687-FCFCFE1E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6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B34F-7A5B-4430-9687-FCFCFE1ED71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Performance Analysis of Different Algorithm for Multiclass Classification on Intel image classification data set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By</a:t>
            </a:r>
          </a:p>
          <a:p>
            <a:r>
              <a:rPr lang="en-IN" sz="2000" dirty="0" err="1">
                <a:solidFill>
                  <a:schemeClr val="tx1"/>
                </a:solidFill>
              </a:rPr>
              <a:t>Jaykumar</a:t>
            </a:r>
            <a:r>
              <a:rPr lang="en-IN" sz="2000" dirty="0">
                <a:solidFill>
                  <a:schemeClr val="tx1"/>
                </a:solidFill>
              </a:rPr>
              <a:t> (193100008)</a:t>
            </a:r>
          </a:p>
          <a:p>
            <a:r>
              <a:rPr lang="en-IN" sz="2000" dirty="0" err="1">
                <a:solidFill>
                  <a:schemeClr val="tx1"/>
                </a:solidFill>
              </a:rPr>
              <a:t>Akash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Nandalal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Gajbhiye</a:t>
            </a:r>
            <a:r>
              <a:rPr lang="en-IN" sz="2000" dirty="0">
                <a:solidFill>
                  <a:schemeClr val="tx1"/>
                </a:solidFill>
              </a:rPr>
              <a:t> (193100039)</a:t>
            </a:r>
          </a:p>
          <a:p>
            <a:r>
              <a:rPr lang="en-IN" sz="2000" dirty="0" err="1">
                <a:solidFill>
                  <a:schemeClr val="tx1"/>
                </a:solidFill>
              </a:rPr>
              <a:t>Nilay</a:t>
            </a:r>
            <a:r>
              <a:rPr lang="en-IN" sz="2000" dirty="0">
                <a:solidFill>
                  <a:schemeClr val="tx1"/>
                </a:solidFill>
              </a:rPr>
              <a:t> Bhagat (193100043)</a:t>
            </a:r>
          </a:p>
          <a:p>
            <a:r>
              <a:rPr lang="en-IN" sz="2000" dirty="0">
                <a:solidFill>
                  <a:schemeClr val="tx1"/>
                </a:solidFill>
              </a:rPr>
              <a:t>Gaurav Kohad (193010037)</a:t>
            </a:r>
          </a:p>
          <a:p>
            <a:r>
              <a:rPr lang="en-IN" sz="2000" dirty="0">
                <a:solidFill>
                  <a:schemeClr val="tx1"/>
                </a:solidFill>
              </a:rPr>
              <a:t>Sachin </a:t>
            </a:r>
            <a:r>
              <a:rPr lang="en-IN" sz="2000" dirty="0" err="1">
                <a:solidFill>
                  <a:schemeClr val="tx1"/>
                </a:solidFill>
              </a:rPr>
              <a:t>Bhuibar</a:t>
            </a:r>
            <a:r>
              <a:rPr lang="en-IN" sz="2000" dirty="0">
                <a:solidFill>
                  <a:schemeClr val="tx1"/>
                </a:solidFill>
              </a:rPr>
              <a:t> (193010014)</a:t>
            </a:r>
          </a:p>
        </p:txBody>
      </p:sp>
    </p:spTree>
    <p:extLst>
      <p:ext uri="{BB962C8B-B14F-4D97-AF65-F5344CB8AC3E}">
        <p14:creationId xmlns:p14="http://schemas.microsoft.com/office/powerpoint/2010/main" val="36557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2100" b="1" dirty="0"/>
              <a:t>Pros</a:t>
            </a:r>
          </a:p>
          <a:p>
            <a:pPr lvl="0" fontAlgn="base"/>
            <a:r>
              <a:rPr lang="en-IN" sz="2100" dirty="0"/>
              <a:t>The predictive performance can compete with the best supervised learning algorithms.</a:t>
            </a:r>
          </a:p>
          <a:p>
            <a:pPr lvl="0" fontAlgn="base"/>
            <a:r>
              <a:rPr lang="en-IN" sz="2100" dirty="0"/>
              <a:t>They provide a reliable feature importance estimate.</a:t>
            </a:r>
          </a:p>
          <a:p>
            <a:pPr lvl="0" fontAlgn="base"/>
            <a:r>
              <a:rPr lang="en-IN" sz="2100" dirty="0"/>
              <a:t>They offer efficient estimates of the test error without incurring the cost of repeated model training associated with cross-validation.</a:t>
            </a:r>
          </a:p>
          <a:p>
            <a:pPr marL="0" indent="0" fontAlgn="base">
              <a:buNone/>
            </a:pPr>
            <a:r>
              <a:rPr lang="en-IN" sz="2100" b="1" dirty="0"/>
              <a:t>Cons</a:t>
            </a:r>
          </a:p>
          <a:p>
            <a:pPr lvl="0" fontAlgn="base"/>
            <a:r>
              <a:rPr lang="en-IN" sz="2100" dirty="0"/>
              <a:t>An ensemble model is inherently less interpretable than an individual decision tree.</a:t>
            </a:r>
          </a:p>
          <a:p>
            <a:pPr lvl="0" fontAlgn="base"/>
            <a:r>
              <a:rPr lang="en-IN" sz="2100" dirty="0"/>
              <a:t>Training a large number of deep trees can have high computational costs (but can be parallelized) and use a lot of memory.</a:t>
            </a:r>
          </a:p>
          <a:p>
            <a:pPr lvl="0" fontAlgn="base"/>
            <a:r>
              <a:rPr lang="en-IN" sz="2100" dirty="0"/>
              <a:t>Predictions are slower, which may create challenges for 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1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RF(code and Accuracy)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788"/>
            <a:ext cx="9144000" cy="35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900" b="1" dirty="0"/>
              <a:t>Pros</a:t>
            </a:r>
          </a:p>
          <a:p>
            <a:r>
              <a:rPr lang="en-IN" sz="2900" dirty="0"/>
              <a:t>It works really well with a clear margin of separation.</a:t>
            </a:r>
          </a:p>
          <a:p>
            <a:r>
              <a:rPr lang="en-IN" sz="2900" dirty="0"/>
              <a:t>It is effective in high dimensional spaces.</a:t>
            </a:r>
          </a:p>
          <a:p>
            <a:r>
              <a:rPr lang="en-IN" sz="2900" dirty="0"/>
              <a:t>It is effective in cases where the number of dimensions is greater than the number of samples.</a:t>
            </a:r>
          </a:p>
          <a:p>
            <a:r>
              <a:rPr lang="en-IN" sz="2900" dirty="0"/>
              <a:t>It uses a subset of training points in the decision function (called support vectors), so it is also memory efficient.</a:t>
            </a:r>
          </a:p>
          <a:p>
            <a:pPr marL="0" lvl="0" indent="0">
              <a:buNone/>
            </a:pPr>
            <a:r>
              <a:rPr lang="en-IN" sz="2900" b="1" dirty="0"/>
              <a:t>Cons</a:t>
            </a:r>
            <a:endParaRPr lang="en-IN" sz="2900" dirty="0"/>
          </a:p>
          <a:p>
            <a:r>
              <a:rPr lang="en-IN" sz="2900" dirty="0"/>
              <a:t>It doesn’t perform well when we have large data set because the required training time is higher</a:t>
            </a:r>
          </a:p>
          <a:p>
            <a:r>
              <a:rPr lang="en-IN" sz="2900" dirty="0"/>
              <a:t>It also doesn’t perform very well, when the data set has more noise i.e. target classes are overlapping</a:t>
            </a:r>
          </a:p>
          <a:p>
            <a:r>
              <a:rPr lang="en-IN" sz="2900" dirty="0"/>
              <a:t>SVM doesn’t directly provide probability estimates, these are calculated using an expensive five-fold cross-validation. It is included in the related SVC method of Python </a:t>
            </a:r>
            <a:r>
              <a:rPr lang="en-IN" sz="2900" dirty="0" err="1"/>
              <a:t>scikit</a:t>
            </a:r>
            <a:r>
              <a:rPr lang="en-IN" sz="2900" dirty="0"/>
              <a:t>-learn library.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8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SVM(Code and Accuracy)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0" y="1600200"/>
            <a:ext cx="7720759" cy="4724400"/>
          </a:xfrm>
        </p:spPr>
      </p:pic>
    </p:spTree>
    <p:extLst>
      <p:ext uri="{BB962C8B-B14F-4D97-AF65-F5344CB8AC3E}">
        <p14:creationId xmlns:p14="http://schemas.microsoft.com/office/powerpoint/2010/main" val="258505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XGBoost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900" b="1" dirty="0"/>
              <a:t>Pros</a:t>
            </a:r>
            <a:endParaRPr lang="en-IN" sz="2900" dirty="0"/>
          </a:p>
          <a:p>
            <a:r>
              <a:rPr lang="en-IN" sz="2900" dirty="0"/>
              <a:t>Less feature engineering required</a:t>
            </a:r>
            <a:r>
              <a:rPr lang="en-IN" sz="2900" b="1" dirty="0"/>
              <a:t> </a:t>
            </a:r>
            <a:r>
              <a:rPr lang="en-IN" sz="2900" dirty="0"/>
              <a:t>(No need for scaling, normalizing data, can also handle missing values well)</a:t>
            </a:r>
          </a:p>
          <a:p>
            <a:r>
              <a:rPr lang="en-IN" sz="2900" dirty="0"/>
              <a:t>Feature importance can be found out(it output importance of each feature, can be used for feature selection)</a:t>
            </a:r>
          </a:p>
          <a:p>
            <a:r>
              <a:rPr lang="en-IN" sz="2900" dirty="0"/>
              <a:t>Fast to interpret.</a:t>
            </a:r>
          </a:p>
          <a:p>
            <a:r>
              <a:rPr lang="en-IN" sz="2900" dirty="0"/>
              <a:t>Outliers have minimal impact.</a:t>
            </a:r>
          </a:p>
          <a:p>
            <a:r>
              <a:rPr lang="en-IN" sz="2900" dirty="0"/>
              <a:t>Handles large sized datasets well.</a:t>
            </a:r>
          </a:p>
          <a:p>
            <a:r>
              <a:rPr lang="en-IN" sz="2900" dirty="0"/>
              <a:t>Good Execution speed.</a:t>
            </a:r>
          </a:p>
          <a:p>
            <a:r>
              <a:rPr lang="en-IN" sz="2900" dirty="0"/>
              <a:t>Good model performance (wins most of the </a:t>
            </a:r>
            <a:r>
              <a:rPr lang="en-IN" sz="2900" dirty="0" err="1"/>
              <a:t>Kaggle</a:t>
            </a:r>
            <a:r>
              <a:rPr lang="en-IN" sz="2900" dirty="0"/>
              <a:t> competitions).</a:t>
            </a:r>
          </a:p>
          <a:p>
            <a:r>
              <a:rPr lang="en-IN" sz="2900" dirty="0"/>
              <a:t>Less prone to over-fitting.</a:t>
            </a:r>
          </a:p>
          <a:p>
            <a:pPr marL="0" indent="0">
              <a:buNone/>
            </a:pPr>
            <a:r>
              <a:rPr lang="en-IN" sz="2900" b="1" dirty="0"/>
              <a:t>Cons</a:t>
            </a:r>
            <a:endParaRPr lang="en-IN" sz="2900" dirty="0"/>
          </a:p>
          <a:p>
            <a:r>
              <a:rPr lang="en-IN" sz="2900" dirty="0"/>
              <a:t>Difficult interpretation , visualization tough.</a:t>
            </a:r>
          </a:p>
          <a:p>
            <a:r>
              <a:rPr lang="en-IN" sz="2900" dirty="0"/>
              <a:t>Over-fitting possible if parameters not tuned properly.</a:t>
            </a:r>
          </a:p>
          <a:p>
            <a:r>
              <a:rPr lang="en-IN" sz="2900" dirty="0"/>
              <a:t>Harder to tune as there are too many hyper-parameters.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07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XGB(Code and Accuracy)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4A4FB-43C5-4E73-81AA-96E39270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753"/>
            <a:ext cx="9144000" cy="24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FC8E-8D07-4CF3-9784-86177DFA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Convolutional Neural Network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2423-2646-4041-8963-4EAA8A83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US" sz="1800" dirty="0"/>
              <a:t> it automatically detects the important features without any human supervision.</a:t>
            </a:r>
          </a:p>
          <a:p>
            <a:r>
              <a:rPr lang="en-US" sz="1800" dirty="0"/>
              <a:t>take advantage of local spatial coherence in the input (often images), which allow them to have fewer weights as some parameters are shared.</a:t>
            </a:r>
          </a:p>
          <a:p>
            <a:r>
              <a:rPr lang="en-US" sz="1800" dirty="0"/>
              <a:t>takes the form of convolutions, makes them  well suited to extract relevant information at a low computational cost.</a:t>
            </a:r>
          </a:p>
          <a:p>
            <a:r>
              <a:rPr lang="en-US" sz="1800" dirty="0"/>
              <a:t> they are based off how the human brain’s image processing works and copying nature is normally good.</a:t>
            </a:r>
          </a:p>
          <a:p>
            <a:pPr marL="0" indent="0">
              <a:buNone/>
            </a:pPr>
            <a:r>
              <a:rPr lang="en-IN" sz="1800" b="1" dirty="0"/>
              <a:t>Cons</a:t>
            </a:r>
          </a:p>
          <a:p>
            <a:r>
              <a:rPr lang="en-US" sz="1800" dirty="0"/>
              <a:t>CNN do not encode the position and orientation of object.</a:t>
            </a:r>
          </a:p>
          <a:p>
            <a:r>
              <a:rPr lang="en-US" sz="1800" dirty="0"/>
              <a:t>Lack of ability to be spatially invariant to the input data.</a:t>
            </a:r>
          </a:p>
          <a:p>
            <a:r>
              <a:rPr lang="en-US" sz="1800" dirty="0" err="1"/>
              <a:t>Hyperparamter</a:t>
            </a:r>
            <a:r>
              <a:rPr lang="en-US" sz="1800" dirty="0"/>
              <a:t> tuning is non-trivial.</a:t>
            </a:r>
          </a:p>
          <a:p>
            <a:r>
              <a:rPr lang="en-US" sz="1800" dirty="0"/>
              <a:t>Need a large dataset.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18831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6444-97D0-4B3E-B445-EE8AE912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CNN(Code and Accuracy)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50C53-A159-4E6D-AEA8-99002C4E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6170"/>
            <a:ext cx="8229600" cy="3110459"/>
          </a:xfrm>
        </p:spPr>
      </p:pic>
    </p:spTree>
    <p:extLst>
      <p:ext uri="{BB962C8B-B14F-4D97-AF65-F5344CB8AC3E}">
        <p14:creationId xmlns:p14="http://schemas.microsoft.com/office/powerpoint/2010/main" val="195332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4189D-3C2B-43AF-AABE-AD57358A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731838"/>
            <a:ext cx="844867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2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515D-DBB8-4BE5-97D7-008DF5BD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 with VGG (Code and Accuracy)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8C587-76A1-466E-AF47-A9754A6F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5257800"/>
          </a:xfrm>
        </p:spPr>
      </p:pic>
    </p:spTree>
    <p:extLst>
      <p:ext uri="{BB962C8B-B14F-4D97-AF65-F5344CB8AC3E}">
        <p14:creationId xmlns:p14="http://schemas.microsoft.com/office/powerpoint/2010/main" val="39351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7DA-CA41-4A3F-B15B-B904B378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DB67-C09F-46B5-862C-AC2374EA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Analysis of Various Algorithms that can be used for Multiclass Image Classification </a:t>
            </a:r>
          </a:p>
          <a:p>
            <a:r>
              <a:rPr lang="en-IN" dirty="0"/>
              <a:t>Image classification have huge dataset and size and takes lot of computations due to which the time it takes and accuracy has to be considered simultaneously.    </a:t>
            </a:r>
          </a:p>
        </p:txBody>
      </p:sp>
    </p:spTree>
    <p:extLst>
      <p:ext uri="{BB962C8B-B14F-4D97-AF65-F5344CB8AC3E}">
        <p14:creationId xmlns:p14="http://schemas.microsoft.com/office/powerpoint/2010/main" val="261926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AC2A2C-BF9B-45F8-B528-2DD39A3B1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810000"/>
          </a:xfrm>
        </p:spPr>
      </p:pic>
    </p:spTree>
    <p:extLst>
      <p:ext uri="{BB962C8B-B14F-4D97-AF65-F5344CB8AC3E}">
        <p14:creationId xmlns:p14="http://schemas.microsoft.com/office/powerpoint/2010/main" val="270957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3568-8D33-4DB6-B41B-E3D6D2C5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 with InceptionV3(Code and Accuracy)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0E688E-C291-4876-984E-CFB76EC6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150831-E52D-47F6-A41E-C4F84DA6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878"/>
            <a:ext cx="9144000" cy="4328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00480-7672-491D-9EE5-2163273DF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" y="5867400"/>
            <a:ext cx="9144000" cy="8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DCF7-2836-402C-A407-7ECAD0FA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DTC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7CDF9-F051-46FF-A62E-AD61567A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r>
              <a:rPr lang="en-IN" sz="1800" dirty="0"/>
              <a:t>Pretty intuitive and simple.</a:t>
            </a:r>
          </a:p>
          <a:p>
            <a:r>
              <a:rPr lang="en-US" sz="1800" dirty="0"/>
              <a:t>Very easy to implement for multi-class problem.</a:t>
            </a:r>
          </a:p>
          <a:p>
            <a:r>
              <a:rPr lang="en-US" sz="1800" dirty="0"/>
              <a:t>does not require normalization of data.</a:t>
            </a:r>
          </a:p>
          <a:p>
            <a:r>
              <a:rPr lang="en-US" sz="1800" dirty="0"/>
              <a:t>Missing values in the data also does NOT affect the process of building decision tree to any considerable extent.</a:t>
            </a:r>
          </a:p>
          <a:p>
            <a:r>
              <a:rPr lang="en-US" sz="1800" dirty="0"/>
              <a:t>does not require scaling of data as well.</a:t>
            </a:r>
          </a:p>
          <a:p>
            <a:pPr marL="0" indent="0">
              <a:buNone/>
            </a:pPr>
            <a:r>
              <a:rPr lang="en-US" sz="1800" b="1" dirty="0"/>
              <a:t>Cons</a:t>
            </a:r>
          </a:p>
          <a:p>
            <a:r>
              <a:rPr lang="en-US" sz="1800" dirty="0"/>
              <a:t> is relatively expensive as complexity and time taken is more.</a:t>
            </a:r>
          </a:p>
          <a:p>
            <a:r>
              <a:rPr lang="en-IN" sz="1800" dirty="0"/>
              <a:t>It is a slow algorithm.</a:t>
            </a:r>
          </a:p>
          <a:p>
            <a:r>
              <a:rPr lang="en-US" sz="1800" dirty="0"/>
              <a:t>works well with small number of input variables but accuracy decreases with increase in variables.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364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EAF4-5CB9-44A1-ADFB-EE8E9B4A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DTC(code and accuracy)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05427-4915-4B30-ADE6-47A32AED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50000" r="24968"/>
          <a:stretch/>
        </p:blipFill>
        <p:spPr>
          <a:xfrm>
            <a:off x="685800" y="1828800"/>
            <a:ext cx="7239000" cy="4564062"/>
          </a:xfrm>
        </p:spPr>
      </p:pic>
    </p:spTree>
    <p:extLst>
      <p:ext uri="{BB962C8B-B14F-4D97-AF65-F5344CB8AC3E}">
        <p14:creationId xmlns:p14="http://schemas.microsoft.com/office/powerpoint/2010/main" val="132670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585D-4C0B-4872-92D7-22D9E36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b="1" dirty="0"/>
            </a:br>
            <a:r>
              <a:rPr lang="en-IN" b="1" dirty="0"/>
              <a:t>k-NN (K Nearest </a:t>
            </a:r>
            <a:r>
              <a:rPr lang="en-IN" b="1" dirty="0" err="1"/>
              <a:t>Neighbors</a:t>
            </a:r>
            <a:r>
              <a:rPr lang="en-IN" b="1" dirty="0"/>
              <a:t>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4826-1336-4283-9BEA-45CB4555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700" dirty="0"/>
              <a:t>Pros</a:t>
            </a:r>
            <a:endParaRPr lang="en-US" sz="2700" dirty="0"/>
          </a:p>
          <a:p>
            <a:r>
              <a:rPr lang="en-US" sz="2700" dirty="0"/>
              <a:t>Simple to understand and implement</a:t>
            </a:r>
          </a:p>
          <a:p>
            <a:r>
              <a:rPr lang="en-IN" sz="2700" dirty="0"/>
              <a:t>No assumption about data</a:t>
            </a:r>
          </a:p>
          <a:p>
            <a:r>
              <a:rPr lang="en-IN" sz="2700" dirty="0"/>
              <a:t>Constantly evolving model</a:t>
            </a:r>
          </a:p>
          <a:p>
            <a:r>
              <a:rPr lang="en-IN" sz="2700" dirty="0"/>
              <a:t>One Hyper Parameter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Cons</a:t>
            </a:r>
          </a:p>
          <a:p>
            <a:r>
              <a:rPr lang="en-US" sz="2700" dirty="0"/>
              <a:t>Slow for large datasets.</a:t>
            </a:r>
          </a:p>
          <a:p>
            <a:r>
              <a:rPr lang="en-US" sz="2700" dirty="0"/>
              <a:t>Curse of dimensionality </a:t>
            </a:r>
          </a:p>
          <a:p>
            <a:r>
              <a:rPr lang="en-US" sz="2700" dirty="0"/>
              <a:t>Scaling of data absolute must.</a:t>
            </a:r>
          </a:p>
          <a:p>
            <a:r>
              <a:rPr lang="en-US" sz="2700" dirty="0"/>
              <a:t>Does not work well on Imbalanced data..</a:t>
            </a:r>
          </a:p>
          <a:p>
            <a:r>
              <a:rPr lang="en-US" sz="2700" dirty="0"/>
              <a:t>Sensitive to outliers.</a:t>
            </a:r>
          </a:p>
          <a:p>
            <a:r>
              <a:rPr lang="en-US" sz="2700" dirty="0"/>
              <a:t>Can’t deal well with missing values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781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83493-DD02-4778-BBC8-586C67E7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67"/>
            <a:ext cx="9144000" cy="2950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0A8A-2D59-4135-9210-B3A8D56070D2}"/>
              </a:ext>
            </a:extLst>
          </p:cNvPr>
          <p:cNvSpPr/>
          <p:nvPr/>
        </p:nvSpPr>
        <p:spPr>
          <a:xfrm>
            <a:off x="1981200" y="381000"/>
            <a:ext cx="57741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KNN(code and accuracy)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0243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D614-9408-480A-ADBE-54BE6B54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4D2C-64A6-46B0-A831-9D8BE1D3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Pros</a:t>
            </a:r>
          </a:p>
          <a:p>
            <a:r>
              <a:rPr lang="en-IN" sz="1900" dirty="0"/>
              <a:t>Simple to implement.</a:t>
            </a:r>
          </a:p>
          <a:p>
            <a:r>
              <a:rPr lang="en-US" sz="1900" dirty="0"/>
              <a:t>Tuning of hyperparameters not needed.</a:t>
            </a:r>
          </a:p>
          <a:p>
            <a:r>
              <a:rPr lang="en-US" sz="1900" dirty="0"/>
              <a:t>Logistic Regression performs well when the dataset is linearly separable.</a:t>
            </a:r>
          </a:p>
          <a:p>
            <a:r>
              <a:rPr lang="en-US" sz="1900" dirty="0"/>
              <a:t>Logistic regression is less prone to over-fitting but it can overfit in high dimensional datasets.</a:t>
            </a:r>
          </a:p>
          <a:p>
            <a:pPr marL="0" indent="0">
              <a:buNone/>
            </a:pPr>
            <a:r>
              <a:rPr lang="en-US" sz="1800" b="1" dirty="0"/>
              <a:t>Cons</a:t>
            </a:r>
          </a:p>
          <a:p>
            <a:r>
              <a:rPr lang="en-US" sz="1900" dirty="0"/>
              <a:t>Poor performance on non-linear data.</a:t>
            </a:r>
          </a:p>
          <a:p>
            <a:r>
              <a:rPr lang="en-US" sz="1900" dirty="0"/>
              <a:t> Poor performance with irrelevant and highly correlated features.</a:t>
            </a:r>
          </a:p>
          <a:p>
            <a:r>
              <a:rPr lang="en-US" sz="1900" dirty="0"/>
              <a:t>High reliance on proper presentation of data. All the important variables / features should be identified for it to work well.</a:t>
            </a:r>
          </a:p>
          <a:p>
            <a:r>
              <a:rPr lang="en-US" sz="1800" dirty="0"/>
              <a:t>If the number of observations are lesser than the number of features, Logistic Regression should not be used, otherwise it may lead to overfit.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6735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339C-0172-40C1-B113-5280B624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Regression(code and Accuracy)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32D722-D207-4AF7-A8A8-7F3EA8309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4" r="41481" b="25922"/>
          <a:stretch/>
        </p:blipFill>
        <p:spPr>
          <a:xfrm>
            <a:off x="914400" y="1828800"/>
            <a:ext cx="7086600" cy="3733800"/>
          </a:xfrm>
        </p:spPr>
      </p:pic>
    </p:spTree>
    <p:extLst>
      <p:ext uri="{BB962C8B-B14F-4D97-AF65-F5344CB8AC3E}">
        <p14:creationId xmlns:p14="http://schemas.microsoft.com/office/powerpoint/2010/main" val="2920847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C6C-3247-4E05-B6C6-E49CDBFC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2BC5-3763-4892-88EF-0E3DC770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Pros</a:t>
            </a:r>
          </a:p>
          <a:p>
            <a:r>
              <a:rPr lang="en-US" sz="1800" dirty="0"/>
              <a:t>It is easy and fast to predict class of test data set.</a:t>
            </a:r>
          </a:p>
          <a:p>
            <a:r>
              <a:rPr lang="en-US" sz="1800" dirty="0"/>
              <a:t> It also perform well in multi class prediction.</a:t>
            </a:r>
          </a:p>
          <a:p>
            <a:r>
              <a:rPr lang="en-US" sz="1800" dirty="0"/>
              <a:t>When assumption of independence holds, it performs better compare to other models like logistic regression and  need less training data.</a:t>
            </a:r>
          </a:p>
          <a:p>
            <a:r>
              <a:rPr lang="en-US" sz="1800" dirty="0"/>
              <a:t>perform well in case of categorical input variables compared to numerical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Cons</a:t>
            </a:r>
          </a:p>
          <a:p>
            <a:r>
              <a:rPr lang="en-US" sz="1800" dirty="0"/>
              <a:t> It consider every feature independent which is not the case </a:t>
            </a:r>
            <a:r>
              <a:rPr lang="en-US" sz="1800" dirty="0" err="1"/>
              <a:t>everytime</a:t>
            </a:r>
            <a:r>
              <a:rPr lang="en-US" sz="1800" dirty="0"/>
              <a:t>.</a:t>
            </a:r>
          </a:p>
          <a:p>
            <a:r>
              <a:rPr lang="en-US" altLang="en-US" sz="1800" dirty="0">
                <a:solidFill>
                  <a:srgbClr val="595858"/>
                </a:solidFill>
                <a:latin typeface="+mj-lt"/>
              </a:rPr>
              <a:t> </a:t>
            </a:r>
            <a:r>
              <a:rPr lang="en-US" altLang="en-US" sz="1800" dirty="0">
                <a:latin typeface="+mj-lt"/>
              </a:rPr>
              <a:t>also known as a bad estimator, so the probability outputs from </a:t>
            </a:r>
            <a:r>
              <a:rPr lang="en-US" altLang="en-US" sz="1800" dirty="0" err="1">
                <a:latin typeface="+mj-lt"/>
              </a:rPr>
              <a:t>predict_proba</a:t>
            </a:r>
            <a:r>
              <a:rPr lang="en-US" altLang="en-US" sz="1800" dirty="0">
                <a:latin typeface="+mj-lt"/>
              </a:rPr>
              <a:t> are not to be taken too seriously. </a:t>
            </a:r>
          </a:p>
          <a:p>
            <a:r>
              <a:rPr lang="en-IN" sz="1800" dirty="0"/>
              <a:t>model will assign a 0  probability with no observation in data set leading to error.</a:t>
            </a:r>
            <a:endParaRPr lang="en-US" sz="1800" dirty="0"/>
          </a:p>
          <a:p>
            <a:endParaRPr lang="en-US" sz="1800" dirty="0"/>
          </a:p>
          <a:p>
            <a:endParaRPr lang="en-IN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4BE576-2128-4F79-8730-387A88E0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8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4AD3-0A09-40D5-B787-DA3E099D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Classifier (Code and Accuracy)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E1AF7-6126-46C6-9370-61043629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2" r="48107" b="10770"/>
          <a:stretch/>
        </p:blipFill>
        <p:spPr>
          <a:xfrm>
            <a:off x="990600" y="1905000"/>
            <a:ext cx="6477000" cy="4191000"/>
          </a:xfrm>
        </p:spPr>
      </p:pic>
    </p:spTree>
    <p:extLst>
      <p:ext uri="{BB962C8B-B14F-4D97-AF65-F5344CB8AC3E}">
        <p14:creationId xmlns:p14="http://schemas.microsoft.com/office/powerpoint/2010/main" val="25721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BDD8-5145-40ED-B2AD-442E77EF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FCBA-0E7E-48C1-95B4-E4052B2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Jaykumar</a:t>
            </a:r>
            <a:r>
              <a:rPr lang="en-IN" dirty="0"/>
              <a:t> : Commonly used Algorithms</a:t>
            </a:r>
          </a:p>
          <a:p>
            <a:r>
              <a:rPr lang="en-IN" dirty="0"/>
              <a:t>Akash Nandalal </a:t>
            </a:r>
            <a:r>
              <a:rPr lang="en-IN" dirty="0" err="1"/>
              <a:t>Gajbhiye</a:t>
            </a:r>
            <a:r>
              <a:rPr lang="en-IN" dirty="0"/>
              <a:t> : Commonly used Algorithms</a:t>
            </a:r>
          </a:p>
          <a:p>
            <a:r>
              <a:rPr lang="en-IN" dirty="0" err="1"/>
              <a:t>Nilay</a:t>
            </a:r>
            <a:r>
              <a:rPr lang="en-IN" dirty="0"/>
              <a:t> Bhagat : Data Visualisation &amp; high performance Algorithms </a:t>
            </a:r>
          </a:p>
          <a:p>
            <a:r>
              <a:rPr lang="en-IN" dirty="0"/>
              <a:t>Gaurav Kohad : Data Visualisation &amp; high performance Algorithms</a:t>
            </a:r>
          </a:p>
          <a:p>
            <a:r>
              <a:rPr lang="en-IN" dirty="0"/>
              <a:t>Sachin </a:t>
            </a:r>
            <a:r>
              <a:rPr lang="en-IN" dirty="0" err="1"/>
              <a:t>Bhuibar</a:t>
            </a:r>
            <a:r>
              <a:rPr lang="en-IN" dirty="0"/>
              <a:t> : Commonly used Algorithms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83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91F0-0478-43E9-8F29-E53CFBE4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B08637-31A2-4502-B7FD-A345566D1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18426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840861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130738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2062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Accuracy  ( %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( sec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5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1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1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5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 (With 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8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1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CNN(VGG16)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0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CNN(InceptionV3)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7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5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75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44B9-D269-49E3-8B4B-7FE678B3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33A8-96CE-40B3-98CB-B9664EA8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The most effective algorithm was found to be convolutional neural network.</a:t>
            </a:r>
          </a:p>
          <a:p>
            <a:r>
              <a:rPr lang="en-US" sz="1900" dirty="0"/>
              <a:t>CNN are most effective in case of image classification problems.</a:t>
            </a:r>
          </a:p>
          <a:p>
            <a:r>
              <a:rPr lang="en-US" sz="1900" dirty="0"/>
              <a:t>The accuracy level was found to be 79.09% with  14,034 images to train the network and 3000 images for test set.</a:t>
            </a:r>
          </a:p>
          <a:p>
            <a:r>
              <a:rPr lang="en-US" sz="1900" dirty="0"/>
              <a:t>But for further increase in accuracy we need to use advanced </a:t>
            </a:r>
            <a:r>
              <a:rPr lang="en-US" sz="1900" dirty="0" err="1"/>
              <a:t>algoritms</a:t>
            </a:r>
            <a:r>
              <a:rPr lang="en-US" sz="1900" dirty="0"/>
              <a:t> like VGG and InceptionV3</a:t>
            </a:r>
          </a:p>
          <a:p>
            <a:r>
              <a:rPr lang="en-US" sz="1900" dirty="0" err="1"/>
              <a:t>Logictic</a:t>
            </a:r>
            <a:r>
              <a:rPr lang="en-US" sz="1900" dirty="0"/>
              <a:t> Regression not performed well as expected but takes some time and computational resources for such big data set</a:t>
            </a:r>
          </a:p>
          <a:p>
            <a:r>
              <a:rPr lang="en-US" sz="1900" dirty="0"/>
              <a:t>Naive Bayes accuracy is similar to logistic regression but is very fast. Naive Bayes is very good for rough estimate on small dataset</a:t>
            </a:r>
          </a:p>
          <a:p>
            <a:r>
              <a:rPr lang="en-US" sz="1900" dirty="0"/>
              <a:t>Random forest performs better than decision tree classifier as expected.</a:t>
            </a:r>
          </a:p>
          <a:p>
            <a:r>
              <a:rPr lang="en-US" sz="1900" dirty="0" err="1"/>
              <a:t>Xgboost</a:t>
            </a:r>
            <a:r>
              <a:rPr lang="en-US" sz="1900" dirty="0"/>
              <a:t> </a:t>
            </a:r>
            <a:r>
              <a:rPr lang="en-US" sz="1900" dirty="0" err="1"/>
              <a:t>doesnot</a:t>
            </a:r>
            <a:r>
              <a:rPr lang="en-US" sz="1900" dirty="0"/>
              <a:t> increase accuracy compared to random forest for image classification is verified.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0322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>
            <a:normAutofit/>
          </a:bodyPr>
          <a:lstStyle/>
          <a:p>
            <a:r>
              <a:rPr lang="en-IN" b="1" dirty="0"/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900" b="1" u="sng" dirty="0"/>
              <a:t>Scikit-image</a:t>
            </a:r>
            <a:r>
              <a:rPr lang="en-IN" sz="1900" dirty="0"/>
              <a:t> is a Python package dedicated to image processing, and using natively </a:t>
            </a:r>
            <a:r>
              <a:rPr lang="en-IN" sz="1900" dirty="0" err="1"/>
              <a:t>numpy</a:t>
            </a:r>
            <a:r>
              <a:rPr lang="en-IN" sz="1900" dirty="0"/>
              <a:t> arrays as image objects. </a:t>
            </a:r>
            <a:r>
              <a:rPr lang="en-IN" sz="1900" dirty="0" err="1"/>
              <a:t>skimage</a:t>
            </a:r>
            <a:r>
              <a:rPr lang="en-IN" sz="1900" dirty="0"/>
              <a:t> provides several utility functions that can be used on label images (i.e. images where different discrete values identify different regions.</a:t>
            </a:r>
          </a:p>
          <a:p>
            <a:r>
              <a:rPr lang="en-IN" sz="1900" b="1" u="sng" dirty="0" err="1"/>
              <a:t>Os</a:t>
            </a:r>
            <a:r>
              <a:rPr lang="en-IN" sz="1900" dirty="0"/>
              <a:t> -</a:t>
            </a:r>
            <a:r>
              <a:rPr lang="en-US" sz="1900" dirty="0"/>
              <a:t>The OS module in Python provides a way of using operating system dependent functionality. The functions that the OS module provides allows you to interface with the underlying operating system that Python is running on – be that Windows, Mac or Linux. </a:t>
            </a:r>
          </a:p>
          <a:p>
            <a:r>
              <a:rPr lang="en-US" sz="1900" b="1" u="sng" dirty="0"/>
              <a:t>CV2-</a:t>
            </a:r>
            <a:r>
              <a:rPr lang="en-US" sz="1900" dirty="0"/>
              <a:t>OpenCV-Python is a library of Python bindings designed to solve computer vision problems. ... All the OpenCV array structures are converted to and from </a:t>
            </a:r>
            <a:r>
              <a:rPr lang="en-US" sz="1900" dirty="0" err="1"/>
              <a:t>Numpy</a:t>
            </a:r>
            <a:r>
              <a:rPr lang="en-US" sz="1900" dirty="0"/>
              <a:t> arrays. This also makes it easier to integrate with other libraries that use </a:t>
            </a:r>
            <a:r>
              <a:rPr lang="en-US" sz="1900" dirty="0" err="1"/>
              <a:t>Numpy</a:t>
            </a:r>
            <a:r>
              <a:rPr lang="en-US" sz="1900" dirty="0"/>
              <a:t> such as SciPy and Matplotlib.</a:t>
            </a:r>
            <a:endParaRPr lang="en-IN" sz="1900" u="sng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605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0707E-B377-43D7-B6A4-B54B4AD0B477}"/>
              </a:ext>
            </a:extLst>
          </p:cNvPr>
          <p:cNvSpPr/>
          <p:nvPr/>
        </p:nvSpPr>
        <p:spPr>
          <a:xfrm>
            <a:off x="838200" y="731837"/>
            <a:ext cx="7467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900" b="1" u="sng" dirty="0" err="1"/>
              <a:t>Tensorflow</a:t>
            </a:r>
            <a:r>
              <a:rPr lang="en-IN" sz="1900" b="1" u="sng" dirty="0"/>
              <a:t>-</a:t>
            </a:r>
            <a:r>
              <a:rPr lang="en-US" sz="1900" dirty="0"/>
              <a:t>TensorFlow is a Python library for fast numerical computing created and released by Google. It is a foundation library that can be used to create Deep Learning models directly or by using wrapper libraries that simplify the process built on top of TensorFlow.</a:t>
            </a:r>
            <a:r>
              <a:rPr lang="en-US" sz="1900" b="1" dirty="0"/>
              <a:t> </a:t>
            </a:r>
            <a:r>
              <a:rPr lang="en-US" sz="1900" dirty="0"/>
              <a:t>TensorFlow is mainly used for: Classification, Perception, Understanding, Discovering, Prediction and Creation. It allows developers to create large-scale neural networks with many layers.  </a:t>
            </a:r>
          </a:p>
          <a:p>
            <a:endParaRPr lang="en-IN" sz="1900" u="sng" dirty="0"/>
          </a:p>
          <a:p>
            <a:r>
              <a:rPr lang="en-IN" sz="1900" b="1" u="sng" dirty="0"/>
              <a:t>TQDM-</a:t>
            </a:r>
            <a:r>
              <a:rPr lang="en-US" sz="1900" dirty="0"/>
              <a:t>TQDM is a progress bar library with good support for nested loops and </a:t>
            </a:r>
            <a:r>
              <a:rPr lang="en-US" sz="1900" dirty="0" err="1"/>
              <a:t>Jupyter</a:t>
            </a:r>
            <a:r>
              <a:rPr lang="en-US" sz="1900" dirty="0"/>
              <a:t> / </a:t>
            </a:r>
            <a:r>
              <a:rPr lang="en-US" sz="1900" dirty="0" err="1"/>
              <a:t>IPython</a:t>
            </a:r>
            <a:r>
              <a:rPr lang="en-US" sz="1900" dirty="0"/>
              <a:t> notebooks.</a:t>
            </a:r>
            <a:r>
              <a:rPr lang="en-US" altLang="en-US" sz="1900" dirty="0">
                <a:solidFill>
                  <a:srgbClr val="6C6C6C"/>
                </a:solidFill>
                <a:latin typeface="Source Code Pro"/>
              </a:rPr>
              <a:t> </a:t>
            </a:r>
            <a:r>
              <a:rPr lang="en-US" altLang="en-US" sz="1900" dirty="0">
                <a:latin typeface="Source Code Pro"/>
              </a:rPr>
              <a:t>TQDM</a:t>
            </a:r>
            <a:r>
              <a:rPr lang="en-US" altLang="en-US" sz="1900" dirty="0">
                <a:latin typeface="Source Sans Pro" panose="020B0503030403020204" pitchFamily="34" charset="0"/>
              </a:rPr>
              <a:t> uses smart algorithms to predict the remaining time and to skip unnecessary iteration displays, which allows for a negligible overhead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335968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CNN</a:t>
            </a:r>
          </a:p>
          <a:p>
            <a:r>
              <a:rPr lang="en-IN" dirty="0"/>
              <a:t>Decision Tree Classifier </a:t>
            </a:r>
          </a:p>
          <a:p>
            <a:r>
              <a:rPr lang="en-IN" dirty="0"/>
              <a:t>KNN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Naïve Bayes classification</a:t>
            </a:r>
          </a:p>
          <a:p>
            <a:r>
              <a:rPr lang="en-IN" dirty="0"/>
              <a:t>Neural Network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Support Vector Machine</a:t>
            </a:r>
          </a:p>
          <a:p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0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r>
              <a:rPr lang="en-IN" b="1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Pros </a:t>
            </a:r>
          </a:p>
          <a:p>
            <a:pPr lvl="0"/>
            <a:r>
              <a:rPr lang="en-IN" sz="1800" dirty="0"/>
              <a:t>Neural networks are flexible and can be used for both regression and classification problems. Any data which can be made numeric can be used in the model.</a:t>
            </a:r>
          </a:p>
          <a:p>
            <a:pPr lvl="0"/>
            <a:r>
              <a:rPr lang="en-IN" sz="1800" dirty="0"/>
              <a:t>Neural networks are good to model with nonlinear data with large number of inputs like images. It is reliable in an approach of tasks involving many features. </a:t>
            </a:r>
          </a:p>
          <a:p>
            <a:pPr lvl="0"/>
            <a:r>
              <a:rPr lang="en-IN" sz="1800" dirty="0"/>
              <a:t>Once trained, the predictions are pretty fast.</a:t>
            </a:r>
          </a:p>
          <a:p>
            <a:pPr lvl="0"/>
            <a:r>
              <a:rPr lang="en-IN" sz="1800" dirty="0"/>
              <a:t>Neural networks can be trained with any number of inputs and layers.</a:t>
            </a:r>
          </a:p>
          <a:p>
            <a:pPr lvl="0"/>
            <a:r>
              <a:rPr lang="en-IN" sz="1800" dirty="0"/>
              <a:t>Neural networks work best with more data points.</a:t>
            </a:r>
          </a:p>
          <a:p>
            <a:pPr marL="0" indent="0">
              <a:buNone/>
            </a:pPr>
            <a:r>
              <a:rPr lang="en-IN" sz="1800" b="1" dirty="0"/>
              <a:t>Cons</a:t>
            </a:r>
          </a:p>
          <a:p>
            <a:pPr lvl="0"/>
            <a:r>
              <a:rPr lang="en-IN" sz="1800" dirty="0"/>
              <a:t>Neural networks are black boxes, meaning we cannot know how much each independent variable is influencing the dependent variables.</a:t>
            </a:r>
          </a:p>
          <a:p>
            <a:pPr lvl="0"/>
            <a:r>
              <a:rPr lang="en-IN" sz="1800" dirty="0"/>
              <a:t>It is computationally very expensive and time consuming to train with traditional CPUs.</a:t>
            </a:r>
          </a:p>
          <a:p>
            <a:pPr lvl="0"/>
            <a:r>
              <a:rPr lang="en-IN" sz="1800" dirty="0"/>
              <a:t>Neural networks depend a lot on training data. This leads to the problem of over-fitting and generalization. The mode relies more on the training data and may be tuned to the data.</a:t>
            </a:r>
          </a:p>
        </p:txBody>
      </p:sp>
    </p:spTree>
    <p:extLst>
      <p:ext uri="{BB962C8B-B14F-4D97-AF65-F5344CB8AC3E}">
        <p14:creationId xmlns:p14="http://schemas.microsoft.com/office/powerpoint/2010/main" val="222669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NN(code)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289146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NN(Accuracy)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5C356-BBDA-4C46-AC71-9129A751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4A435-86FC-402B-A7DD-A6DA590F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414462"/>
            <a:ext cx="83343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1639</Words>
  <Application>Microsoft Office PowerPoint</Application>
  <PresentationFormat>On-screen Show (4:3)</PresentationFormat>
  <Paragraphs>194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Source Code Pro</vt:lpstr>
      <vt:lpstr>Source Sans Pro</vt:lpstr>
      <vt:lpstr>Office Theme</vt:lpstr>
      <vt:lpstr>Performance Analysis of Different Algorithm for Multiclass Classification on Intel image classification data set </vt:lpstr>
      <vt:lpstr>Problem Definition</vt:lpstr>
      <vt:lpstr>Team Members And Contributions</vt:lpstr>
      <vt:lpstr>Libraries Used</vt:lpstr>
      <vt:lpstr>PowerPoint Presentation</vt:lpstr>
      <vt:lpstr>Algorithms used</vt:lpstr>
      <vt:lpstr>Neural Network</vt:lpstr>
      <vt:lpstr>NN(code)</vt:lpstr>
      <vt:lpstr>NN(Accuracy)</vt:lpstr>
      <vt:lpstr>Random Forest </vt:lpstr>
      <vt:lpstr>RF(code and Accuracy)</vt:lpstr>
      <vt:lpstr>Support Vector Machine</vt:lpstr>
      <vt:lpstr>SVM(Code and Accuracy)</vt:lpstr>
      <vt:lpstr>XGBoost</vt:lpstr>
      <vt:lpstr>XGB(Code and Accuracy)</vt:lpstr>
      <vt:lpstr>Convolutional Neural Network</vt:lpstr>
      <vt:lpstr>CNN(Code and Accuracy)</vt:lpstr>
      <vt:lpstr>PowerPoint Presentation</vt:lpstr>
      <vt:lpstr>CNN with VGG (Code and Accuracy)</vt:lpstr>
      <vt:lpstr>PowerPoint Presentation</vt:lpstr>
      <vt:lpstr>CNN with InceptionV3(Code and Accuracy)</vt:lpstr>
      <vt:lpstr>DTC</vt:lpstr>
      <vt:lpstr>DTC(code and accuracy)</vt:lpstr>
      <vt:lpstr> k-NN (K Nearest Neighbors) </vt:lpstr>
      <vt:lpstr>PowerPoint Presentation</vt:lpstr>
      <vt:lpstr>Logistic Regression</vt:lpstr>
      <vt:lpstr>Logistic Regression(code and Accuracy)</vt:lpstr>
      <vt:lpstr>Naïve Bayes Classifier</vt:lpstr>
      <vt:lpstr>NB Classifier (Code and Accuracy)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Used</dc:title>
  <dc:creator>Akysam</dc:creator>
  <cp:lastModifiedBy>Gaurav Kohad</cp:lastModifiedBy>
  <cp:revision>34</cp:revision>
  <dcterms:created xsi:type="dcterms:W3CDTF">2006-08-16T00:00:00Z</dcterms:created>
  <dcterms:modified xsi:type="dcterms:W3CDTF">2020-06-10T06:30:56Z</dcterms:modified>
</cp:coreProperties>
</file>