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9" r:id="rId2"/>
    <p:sldId id="319" r:id="rId3"/>
    <p:sldId id="304" r:id="rId4"/>
    <p:sldId id="325" r:id="rId5"/>
    <p:sldId id="365" r:id="rId6"/>
    <p:sldId id="326" r:id="rId7"/>
    <p:sldId id="327" r:id="rId8"/>
    <p:sldId id="366" r:id="rId9"/>
    <p:sldId id="368" r:id="rId10"/>
    <p:sldId id="367" r:id="rId11"/>
    <p:sldId id="369" r:id="rId12"/>
    <p:sldId id="372" r:id="rId13"/>
    <p:sldId id="370" r:id="rId14"/>
    <p:sldId id="371" r:id="rId15"/>
    <p:sldId id="373" r:id="rId16"/>
    <p:sldId id="342" r:id="rId17"/>
    <p:sldId id="30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la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37"/>
    <a:srgbClr val="3188B4"/>
    <a:srgbClr val="2D9F01"/>
    <a:srgbClr val="23D2FF"/>
    <a:srgbClr val="FFDB81"/>
    <a:srgbClr val="86D07A"/>
    <a:srgbClr val="FDFDFD"/>
    <a:srgbClr val="F2AE04"/>
    <a:srgbClr val="D8750D"/>
    <a:srgbClr val="E1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703" autoAdjust="0"/>
  </p:normalViewPr>
  <p:slideViewPr>
    <p:cSldViewPr snapToGrid="0">
      <p:cViewPr varScale="1">
        <p:scale>
          <a:sx n="93" d="100"/>
          <a:sy n="93" d="100"/>
        </p:scale>
        <p:origin x="54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B18FC-4A40-4470-8465-F1A5E70642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5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Monolithic applications consist of components that are all tightly coupled together and have to be developed, deployed, and managed as one entity, because they all run as a single OS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1B18FC-4A40-4470-8465-F1A5E70642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8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Two types of hypervisors exist. Type 1 hypervisors don’t use a host OS, while Type 2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3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70402" y="1700462"/>
            <a:ext cx="8072809" cy="1173367"/>
          </a:xfrm>
          <a:prstGeom prst="rect">
            <a:avLst/>
          </a:prstGeom>
          <a:noFill/>
        </p:spPr>
        <p:txBody>
          <a:bodyPr wrap="square" lIns="0">
            <a:noAutofit/>
          </a:bodyPr>
          <a:lstStyle>
            <a:lvl1pPr marL="0" indent="0">
              <a:lnSpc>
                <a:spcPct val="100000"/>
              </a:lnSpc>
              <a:buNone/>
              <a:defRPr lang="en-US" sz="3600" kern="1200" baseline="0" dirty="0" smtClean="0">
                <a:solidFill>
                  <a:srgbClr val="BDF1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</a:t>
            </a:r>
          </a:p>
          <a:p>
            <a:pPr lvl="0"/>
            <a:r>
              <a:rPr lang="en-US" dirty="0" smtClean="0"/>
              <a:t>TITLE GOES HERE</a:t>
            </a:r>
          </a:p>
          <a:p>
            <a:pPr lvl="0"/>
            <a:endParaRPr lang="en-US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402" y="2854221"/>
            <a:ext cx="8072809" cy="429229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687926" y="4296184"/>
            <a:ext cx="1614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© 2016 Cognizant 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32"/>
          <p:cNvSpPr>
            <a:spLocks noGrp="1"/>
          </p:cNvSpPr>
          <p:nvPr>
            <p:ph type="title"/>
          </p:nvPr>
        </p:nvSpPr>
        <p:spPr>
          <a:xfrm>
            <a:off x="114300" y="99919"/>
            <a:ext cx="8915400" cy="29724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55298" y="4743450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" y="552450"/>
            <a:ext cx="8915400" cy="4152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>
                <a:solidFill>
                  <a:schemeClr val="tx2"/>
                </a:solidFill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>
                <a:solidFill>
                  <a:schemeClr val="tx2"/>
                </a:solidFill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Placeholder 32"/>
          <p:cNvSpPr>
            <a:spLocks noGrp="1"/>
          </p:cNvSpPr>
          <p:nvPr>
            <p:ph type="title"/>
          </p:nvPr>
        </p:nvSpPr>
        <p:spPr>
          <a:xfrm>
            <a:off x="114300" y="99919"/>
            <a:ext cx="8915400" cy="29724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>
                <a:solidFill>
                  <a:srgbClr val="23D2FF"/>
                </a:solidFill>
              </a:defRPr>
            </a:lvl1pPr>
          </a:lstStyle>
          <a:p>
            <a:r>
              <a:rPr lang="en-US" dirty="0" smtClean="0"/>
              <a:t>Header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-2504" y="2896425"/>
            <a:ext cx="4863262" cy="183660"/>
          </a:xfrm>
          <a:prstGeom prst="rect">
            <a:avLst/>
          </a:prstGeom>
          <a:solidFill>
            <a:schemeClr val="accent2">
              <a:alpha val="29000"/>
            </a:schemeClr>
          </a:solidFill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/>
            <a:endParaRPr lang="en-US" sz="3600" dirty="0"/>
          </a:p>
        </p:txBody>
      </p:sp>
      <p:sp>
        <p:nvSpPr>
          <p:cNvPr id="14" name="Rectangle 15"/>
          <p:cNvSpPr/>
          <p:nvPr userDrawn="1"/>
        </p:nvSpPr>
        <p:spPr>
          <a:xfrm>
            <a:off x="-2504" y="1900127"/>
            <a:ext cx="9029699" cy="895641"/>
          </a:xfrm>
          <a:custGeom>
            <a:avLst/>
            <a:gdLst>
              <a:gd name="connsiteX0" fmla="*/ 0 w 6412832"/>
              <a:gd name="connsiteY0" fmla="*/ 0 h 562202"/>
              <a:gd name="connsiteX1" fmla="*/ 6412832 w 6412832"/>
              <a:gd name="connsiteY1" fmla="*/ 0 h 562202"/>
              <a:gd name="connsiteX2" fmla="*/ 6412832 w 6412832"/>
              <a:gd name="connsiteY2" fmla="*/ 562202 h 562202"/>
              <a:gd name="connsiteX3" fmla="*/ 0 w 6412832"/>
              <a:gd name="connsiteY3" fmla="*/ 562202 h 562202"/>
              <a:gd name="connsiteX4" fmla="*/ 0 w 6412832"/>
              <a:gd name="connsiteY4" fmla="*/ 0 h 562202"/>
              <a:gd name="connsiteX0" fmla="*/ 0 w 6412832"/>
              <a:gd name="connsiteY0" fmla="*/ 0 h 562202"/>
              <a:gd name="connsiteX1" fmla="*/ 5907506 w 6412832"/>
              <a:gd name="connsiteY1" fmla="*/ 24063 h 562202"/>
              <a:gd name="connsiteX2" fmla="*/ 6412832 w 6412832"/>
              <a:gd name="connsiteY2" fmla="*/ 562202 h 562202"/>
              <a:gd name="connsiteX3" fmla="*/ 0 w 6412832"/>
              <a:gd name="connsiteY3" fmla="*/ 562202 h 562202"/>
              <a:gd name="connsiteX4" fmla="*/ 0 w 6412832"/>
              <a:gd name="connsiteY4" fmla="*/ 0 h 562202"/>
              <a:gd name="connsiteX0" fmla="*/ 0 w 6412832"/>
              <a:gd name="connsiteY0" fmla="*/ 0 h 562202"/>
              <a:gd name="connsiteX1" fmla="*/ 5919538 w 6412832"/>
              <a:gd name="connsiteY1" fmla="*/ 12032 h 562202"/>
              <a:gd name="connsiteX2" fmla="*/ 6412832 w 6412832"/>
              <a:gd name="connsiteY2" fmla="*/ 562202 h 562202"/>
              <a:gd name="connsiteX3" fmla="*/ 0 w 6412832"/>
              <a:gd name="connsiteY3" fmla="*/ 562202 h 562202"/>
              <a:gd name="connsiteX4" fmla="*/ 0 w 6412832"/>
              <a:gd name="connsiteY4" fmla="*/ 0 h 562202"/>
              <a:gd name="connsiteX0" fmla="*/ 0 w 6412832"/>
              <a:gd name="connsiteY0" fmla="*/ 120316 h 682518"/>
              <a:gd name="connsiteX1" fmla="*/ 5787190 w 6412832"/>
              <a:gd name="connsiteY1" fmla="*/ 0 h 682518"/>
              <a:gd name="connsiteX2" fmla="*/ 6412832 w 6412832"/>
              <a:gd name="connsiteY2" fmla="*/ 682518 h 682518"/>
              <a:gd name="connsiteX3" fmla="*/ 0 w 6412832"/>
              <a:gd name="connsiteY3" fmla="*/ 682518 h 682518"/>
              <a:gd name="connsiteX4" fmla="*/ 0 w 6412832"/>
              <a:gd name="connsiteY4" fmla="*/ 120316 h 682518"/>
              <a:gd name="connsiteX0" fmla="*/ 0 w 6412832"/>
              <a:gd name="connsiteY0" fmla="*/ 0 h 694550"/>
              <a:gd name="connsiteX1" fmla="*/ 5787190 w 6412832"/>
              <a:gd name="connsiteY1" fmla="*/ 12032 h 694550"/>
              <a:gd name="connsiteX2" fmla="*/ 6412832 w 6412832"/>
              <a:gd name="connsiteY2" fmla="*/ 694550 h 694550"/>
              <a:gd name="connsiteX3" fmla="*/ 0 w 6412832"/>
              <a:gd name="connsiteY3" fmla="*/ 694550 h 694550"/>
              <a:gd name="connsiteX4" fmla="*/ 0 w 6412832"/>
              <a:gd name="connsiteY4" fmla="*/ 0 h 694550"/>
              <a:gd name="connsiteX0" fmla="*/ 0 w 6412832"/>
              <a:gd name="connsiteY0" fmla="*/ 0 h 682519"/>
              <a:gd name="connsiteX1" fmla="*/ 5787190 w 6412832"/>
              <a:gd name="connsiteY1" fmla="*/ 1 h 682519"/>
              <a:gd name="connsiteX2" fmla="*/ 6412832 w 6412832"/>
              <a:gd name="connsiteY2" fmla="*/ 682519 h 682519"/>
              <a:gd name="connsiteX3" fmla="*/ 0 w 6412832"/>
              <a:gd name="connsiteY3" fmla="*/ 682519 h 682519"/>
              <a:gd name="connsiteX4" fmla="*/ 0 w 6412832"/>
              <a:gd name="connsiteY4" fmla="*/ 0 h 68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832" h="682519">
                <a:moveTo>
                  <a:pt x="0" y="0"/>
                </a:moveTo>
                <a:lnTo>
                  <a:pt x="5787190" y="1"/>
                </a:lnTo>
                <a:lnTo>
                  <a:pt x="6412832" y="682519"/>
                </a:lnTo>
                <a:lnTo>
                  <a:pt x="0" y="682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9000"/>
            </a:schemeClr>
          </a:solidFill>
        </p:spPr>
        <p:txBody>
          <a:bodyPr anchor="ctr"/>
          <a:lstStyle/>
          <a:p>
            <a:pPr marL="171450" lvl="0">
              <a:spcBef>
                <a:spcPct val="0"/>
              </a:spcBef>
              <a:buNone/>
            </a:pP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2803365"/>
            <a:ext cx="4860758" cy="163043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/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3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600">
              <a:srgbClr val="C9C9C9"/>
            </a:gs>
            <a:gs pos="100000">
              <a:schemeClr val="bg2">
                <a:lumMod val="95000"/>
              </a:schemeClr>
            </a:gs>
            <a:gs pos="0">
              <a:schemeClr val="tx2">
                <a:lumMod val="25000"/>
                <a:lumOff val="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5000"/>
                </a:schemeClr>
              </a:gs>
              <a:gs pos="100000">
                <a:schemeClr val="tx2">
                  <a:lumMod val="25000"/>
                  <a:lumOff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-1" y="-1"/>
            <a:ext cx="9144001" cy="5138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3D2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87354" y="4763154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114300" y="99919"/>
            <a:ext cx="8915400" cy="29724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444162"/>
            <a:ext cx="9144000" cy="4333380"/>
            <a:chOff x="114300" y="444162"/>
            <a:chExt cx="8915400" cy="4333380"/>
          </a:xfrm>
          <a:effectLst/>
        </p:grpSpPr>
        <p:cxnSp>
          <p:nvCxnSpPr>
            <p:cNvPr id="24" name="Straight Connector 23"/>
            <p:cNvCxnSpPr/>
            <p:nvPr userDrawn="1"/>
          </p:nvCxnSpPr>
          <p:spPr>
            <a:xfrm>
              <a:off x="114300" y="444162"/>
              <a:ext cx="89154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114300" y="4777542"/>
              <a:ext cx="89154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73" r:id="rId4"/>
    <p:sldLayoutId id="214748367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964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5688" userDrawn="1">
          <p15:clr>
            <a:srgbClr val="F26B43"/>
          </p15:clr>
        </p15:guide>
        <p15:guide id="4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article/3060078/big-data/big-data-messaging-with-kafka-part-1.html" TargetMode="External"/><Relationship Id="rId2" Type="http://schemas.openxmlformats.org/officeDocument/2006/relationships/hyperlink" Target="https://kafka.apache.org/intr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park.apache.org/docs/latest/index.html" TargetMode="External"/><Relationship Id="rId4" Type="http://schemas.openxmlformats.org/officeDocument/2006/relationships/hyperlink" Target="https://www.confluent.io/blo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body" sz="quarter" idx="14"/>
          </p:nvPr>
        </p:nvSpPr>
        <p:spPr>
          <a:xfrm>
            <a:off x="770402" y="1700463"/>
            <a:ext cx="8072809" cy="92196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Kubernetes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70401" y="2443254"/>
            <a:ext cx="8072809" cy="1019136"/>
          </a:xfrm>
        </p:spPr>
        <p:txBody>
          <a:bodyPr/>
          <a:lstStyle/>
          <a:p>
            <a:r>
              <a:rPr lang="en-US" dirty="0" smtClean="0"/>
              <a:t>9th September 2018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Nilay Kumar Bose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761" y="497060"/>
            <a:ext cx="8915400" cy="42654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smtClean="0"/>
              <a:t>Kubernetes Internals </a:t>
            </a:r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" y="489104"/>
            <a:ext cx="9099239" cy="46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Objects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Pod – Group of containers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Each pod is like a separate logical machine with its own IP, hostname, </a:t>
            </a:r>
            <a:r>
              <a:rPr lang="en-US" sz="1400" dirty="0" smtClean="0"/>
              <a:t>processes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They’re ephemeral. A pod may disappear at any </a:t>
            </a:r>
            <a:r>
              <a:rPr lang="en-US" sz="1400" dirty="0" smtClean="0"/>
              <a:t>time on node failure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" y="1691295"/>
            <a:ext cx="9099239" cy="29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Objects - Service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External gateway to connect to the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When a service is created, it gets a static IP, which never changes during the lifetime of the </a:t>
            </a:r>
            <a:r>
              <a:rPr lang="en-US" sz="1400" dirty="0" smtClean="0"/>
              <a:t>service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service makes sure one of the pods receives the connection, regardless of where the pod is currently running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1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Deploying First Application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397164"/>
            <a:ext cx="9029701" cy="45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</a:t>
            </a:r>
            <a:r>
              <a:rPr lang="en-US" dirty="0"/>
              <a:t>Deploying First Application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Spring Boot Application with the following response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92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</a:t>
            </a:r>
            <a:r>
              <a:rPr lang="en-US" dirty="0" err="1" smtClean="0"/>
              <a:t>Kubernetis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Open Shift ( Red Hat ) – Used in Heritage </a:t>
            </a:r>
            <a:r>
              <a:rPr lang="en-US" sz="1400" dirty="0" err="1" smtClean="0"/>
              <a:t>Worldpay</a:t>
            </a:r>
            <a:endParaRPr lang="en-US" sz="140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3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kafka.apache.org/intro</a:t>
            </a:r>
            <a:endParaRPr lang="en-US" sz="18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www.javaworld.com/article/3060078/big-data/big-data-messaging-with-kafka-part-1.html</a:t>
            </a:r>
            <a:endParaRPr lang="en-US" sz="18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800" dirty="0">
                <a:hlinkClick r:id="rId4"/>
              </a:rPr>
              <a:t>https://www.confluent.io/blog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800" dirty="0">
                <a:hlinkClick r:id="rId5"/>
              </a:rPr>
              <a:t>http://</a:t>
            </a:r>
            <a:r>
              <a:rPr lang="en-US" sz="1800" dirty="0" err="1">
                <a:hlinkClick r:id="rId5"/>
              </a:rPr>
              <a:t>spark.apache.org</a:t>
            </a:r>
            <a:r>
              <a:rPr lang="en-US" sz="1800" dirty="0">
                <a:hlinkClick r:id="rId5"/>
              </a:rPr>
              <a:t>/docs/latest/</a:t>
            </a:r>
            <a:r>
              <a:rPr lang="en-US" sz="1800" dirty="0" err="1">
                <a:hlinkClick r:id="rId5"/>
              </a:rPr>
              <a:t>index.html</a:t>
            </a:r>
            <a:endParaRPr lang="en-US" sz="18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8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&amp;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30763"/>
            <a:ext cx="457200" cy="342900"/>
          </a:xfrm>
        </p:spPr>
        <p:txBody>
          <a:bodyPr/>
          <a:lstStyle/>
          <a:p>
            <a:pPr>
              <a:defRPr/>
            </a:pPr>
            <a:fld id="{F6B0337D-C648-436D-981E-56AD61F63D5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6250" y="2005081"/>
            <a:ext cx="2861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algn="r"/>
            <a:r>
              <a:rPr lang="en-US" sz="4000" dirty="0">
                <a:solidFill>
                  <a:schemeClr val="bg2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50683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What is need for Kubernetes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Key Concepts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Virtual Machines Vs Container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Kubernetes Architecture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Deployment in Kubernetes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Logging in Kubernetes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Continuous Integration and Delivery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Live Demo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583272"/>
            <a:ext cx="8915400" cy="314178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dirty="0" smtClean="0"/>
              <a:t>Breaking Monolith Application into Micro-service Architecture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Kubernetes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17" y="1021422"/>
            <a:ext cx="7534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466724"/>
            <a:ext cx="8915400" cy="434340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400" dirty="0" smtClean="0"/>
              <a:t>Components are scaled independently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 Deployment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7" y="1064302"/>
            <a:ext cx="7854066" cy="38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466724"/>
            <a:ext cx="8915400" cy="434340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400" dirty="0" smtClean="0"/>
              <a:t>With number components </a:t>
            </a:r>
            <a:r>
              <a:rPr lang="en-US" sz="1400" dirty="0"/>
              <a:t>increases, deployment-related decisions become </a:t>
            </a:r>
            <a:r>
              <a:rPr lang="en-US" sz="1400" dirty="0" smtClean="0"/>
              <a:t>difficult as deployment </a:t>
            </a:r>
            <a:r>
              <a:rPr lang="en-US" sz="1400" dirty="0"/>
              <a:t>combinations </a:t>
            </a:r>
            <a:r>
              <a:rPr lang="en-US" sz="1400" dirty="0" smtClean="0"/>
              <a:t>and inter-dependencies </a:t>
            </a:r>
            <a:r>
              <a:rPr lang="en-US" sz="1400" dirty="0"/>
              <a:t>between the components increases </a:t>
            </a:r>
            <a:r>
              <a:rPr lang="en-US" sz="1400" dirty="0" smtClean="0"/>
              <a:t>greatly.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400" dirty="0" smtClean="0"/>
              <a:t>Micro-services are hard </a:t>
            </a:r>
            <a:r>
              <a:rPr lang="en-US" sz="1400" dirty="0"/>
              <a:t>to debug </a:t>
            </a:r>
            <a:r>
              <a:rPr lang="en-US" sz="1400" dirty="0" smtClean="0"/>
              <a:t>as </a:t>
            </a:r>
            <a:r>
              <a:rPr lang="en-US" sz="1400" dirty="0"/>
              <a:t>they span multiple processes and machines. </a:t>
            </a: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>
              <a:buClr>
                <a:schemeClr val="tx1"/>
              </a:buClr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Micro-Service Deployment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036"/>
            <a:ext cx="9144000" cy="36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Isolation</a:t>
            </a:r>
            <a:endParaRPr lang="en-US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466724"/>
            <a:ext cx="8915400" cy="434340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1400" dirty="0" smtClean="0"/>
              <a:t>Virtual Machines and Containers provide application Isolated Running Environments</a:t>
            </a:r>
          </a:p>
          <a:p>
            <a:pPr>
              <a:buClr>
                <a:schemeClr val="tx1"/>
              </a:buClr>
            </a:pPr>
            <a:endParaRPr lang="en-US" sz="1400" dirty="0"/>
          </a:p>
          <a:p>
            <a:pPr>
              <a:buClr>
                <a:schemeClr val="tx1"/>
              </a:buClr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>
              <a:buClr>
                <a:schemeClr val="tx1"/>
              </a:buClr>
            </a:pPr>
            <a:endParaRPr lang="en-US" sz="1400" dirty="0" smtClean="0"/>
          </a:p>
          <a:p>
            <a:pPr>
              <a:buClr>
                <a:schemeClr val="tx1"/>
              </a:buClr>
            </a:pPr>
            <a:endParaRPr lang="en-US" sz="1400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ü"/>
            </a:pPr>
            <a:endParaRPr lang="en-US" sz="1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itchFamily="2" charset="2"/>
              <a:buChar char="ü"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3" y="984142"/>
            <a:ext cx="8442614" cy="38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761" y="497060"/>
            <a:ext cx="8915400" cy="426544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Images—A</a:t>
            </a:r>
            <a:r>
              <a:rPr lang="en-US" sz="1400" dirty="0"/>
              <a:t> Docker-based container image </a:t>
            </a:r>
            <a:r>
              <a:rPr lang="en-US" sz="1400" dirty="0" smtClean="0"/>
              <a:t>is packaging our application. </a:t>
            </a:r>
            <a:r>
              <a:rPr lang="en-US" sz="1400" dirty="0"/>
              <a:t>It contains the filesystem that will be available to the application and other metadata, such as the path to the executable that should be executed when the image is </a:t>
            </a:r>
            <a:r>
              <a:rPr lang="en-US" sz="1400" dirty="0" smtClean="0"/>
              <a:t>run.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Registries—A</a:t>
            </a:r>
            <a:r>
              <a:rPr lang="en-US" sz="1400" dirty="0"/>
              <a:t> Docker Registry is a repository that stores </a:t>
            </a:r>
            <a:r>
              <a:rPr lang="en-US" sz="1400" dirty="0" smtClean="0"/>
              <a:t>our Docker </a:t>
            </a:r>
            <a:r>
              <a:rPr lang="en-US" sz="1400" dirty="0"/>
              <a:t>images and facilitates easy sharing of those images between different people and computers. 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Containers—A</a:t>
            </a:r>
            <a:r>
              <a:rPr lang="en-US" sz="1400" dirty="0"/>
              <a:t> Docker-based container is a regular Linux container created from a Docker-based container image. A running container is a process running on the host running Docker, but it’s completely isolated from both the host and all other processes running on it. The process is also resource-constrained, meaning it can only access and use the amount of resources (CPU, RAM, and so on) that are allocated to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Docker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4761" y="497060"/>
            <a:ext cx="8915400" cy="426544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Developed in Google and open sourced in </a:t>
            </a:r>
            <a:r>
              <a:rPr lang="en-US" sz="1400" dirty="0" smtClean="0"/>
              <a:t>2014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Kubernetes exposes the whole datacenter as a single deployment platform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system is composed of a master node and any number of worker nodes. Kubernetes enables </a:t>
            </a:r>
            <a:r>
              <a:rPr lang="en-US" sz="1400" dirty="0" smtClean="0"/>
              <a:t>our software </a:t>
            </a:r>
            <a:r>
              <a:rPr lang="en-US" sz="1400" dirty="0"/>
              <a:t>applications on thousands of computer nodes as if all those nodes were a single, enormous computer. It abstracts away the underlying infrastructure and, by doing so, simplifies development, deployment, and management for both development and the operations teams. 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When the developer submits a list of apps to the master, Kubernetes deploys them to the cluster of worker nodes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Kubernetes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2565"/>
            <a:ext cx="9144000" cy="27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Internals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2782"/>
            <a:ext cx="9144000" cy="243071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4761" y="541901"/>
            <a:ext cx="8915400" cy="4265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marR="0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8650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marR="0" indent="-1158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4588" marR="0" indent="-1762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E9A36"/>
              </a:buClr>
              <a:buSzTx/>
              <a:buFont typeface="Arial"/>
              <a:buChar char="»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Kubernetes </a:t>
            </a:r>
            <a:r>
              <a:rPr lang="en-US" sz="1400" b="1" dirty="0"/>
              <a:t>API Server</a:t>
            </a:r>
            <a:r>
              <a:rPr lang="en-US" sz="1400" dirty="0"/>
              <a:t>, which </a:t>
            </a:r>
            <a:r>
              <a:rPr lang="en-US" sz="1400" dirty="0" smtClean="0"/>
              <a:t>we and </a:t>
            </a:r>
            <a:r>
              <a:rPr lang="en-US" sz="1400" dirty="0"/>
              <a:t>the other Control Plane components </a:t>
            </a:r>
            <a:r>
              <a:rPr lang="en-US" sz="1400" dirty="0" smtClean="0"/>
              <a:t>communicate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Scheduler, which schedules your apps (assigns a worker node to each deployable component of your application)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Controller Manager, which performs cluster-level functions, such as replicating components, keeping track of worker nodes, handling node failures, and so 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 smtClean="0"/>
              <a:t>etcd</a:t>
            </a:r>
            <a:r>
              <a:rPr lang="en-US" sz="1400" dirty="0"/>
              <a:t>, a reliable distributed data store that persistently stores the cluster configuration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Kubelet</a:t>
            </a:r>
            <a:r>
              <a:rPr lang="en-US" sz="1400" dirty="0"/>
              <a:t>, which talks to the API server and manages containers on its node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Kubernetes Service Proxy (</a:t>
            </a:r>
            <a:r>
              <a:rPr lang="en-US" sz="1400" dirty="0" err="1"/>
              <a:t>kube</a:t>
            </a:r>
            <a:r>
              <a:rPr lang="en-US" sz="1400" dirty="0"/>
              <a:t>-proxy), which load-balances network traffic between application components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01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Cognizant_16x9</Template>
  <TotalTime>7140</TotalTime>
  <Words>663</Words>
  <Application>Microsoft Office PowerPoint</Application>
  <PresentationFormat>On-screen Show (16:9)</PresentationFormat>
  <Paragraphs>128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Cognizant_16x9</vt:lpstr>
      <vt:lpstr>PowerPoint Presentation</vt:lpstr>
      <vt:lpstr>Agenda</vt:lpstr>
      <vt:lpstr>Need for Kubernetes</vt:lpstr>
      <vt:lpstr>Micro-Service Deployment</vt:lpstr>
      <vt:lpstr>Challenges of Micro-Service Deployment</vt:lpstr>
      <vt:lpstr>Application Isolation</vt:lpstr>
      <vt:lpstr>Understanding Docker Concepts</vt:lpstr>
      <vt:lpstr>Understanding Kubernetes</vt:lpstr>
      <vt:lpstr>Kubernetes Internals</vt:lpstr>
      <vt:lpstr>Understanding Kubernetes Internals Contd</vt:lpstr>
      <vt:lpstr>Kubernetes Objects</vt:lpstr>
      <vt:lpstr>Kubernetes Objects - Service</vt:lpstr>
      <vt:lpstr>Kubernetes Deploying First Application</vt:lpstr>
      <vt:lpstr>Kubernetes Deploying First Application</vt:lpstr>
      <vt:lpstr>Commercial Kubernetis</vt:lpstr>
      <vt:lpstr>Reference &amp; Links</vt:lpstr>
      <vt:lpstr>PowerPoint Presentation</vt:lpstr>
    </vt:vector>
  </TitlesOfParts>
  <Company>Cognizant Technology Pvt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Sandeep.Deb@cognizant.com</dc:creator>
  <cp:lastModifiedBy>Nilay Bose</cp:lastModifiedBy>
  <cp:revision>801</cp:revision>
  <dcterms:created xsi:type="dcterms:W3CDTF">2014-09-09T11:16:55Z</dcterms:created>
  <dcterms:modified xsi:type="dcterms:W3CDTF">2018-09-21T10:46:40Z</dcterms:modified>
</cp:coreProperties>
</file>