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30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31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31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31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31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C11FE19C-B0D6-42B0-9189-F7D71E42AECB}"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380880" y="685800"/>
            <a:ext cx="6095520" cy="3428640"/>
          </a:xfrm>
          <a:prstGeom prst="rect">
            <a:avLst/>
          </a:prstGeom>
        </p:spPr>
      </p:sp>
      <p:sp>
        <p:nvSpPr>
          <p:cNvPr id="435" name="PlaceHolder 2"/>
          <p:cNvSpPr>
            <a:spLocks noGrp="1"/>
          </p:cNvSpPr>
          <p:nvPr>
            <p:ph type="body"/>
          </p:nvPr>
        </p:nvSpPr>
        <p:spPr>
          <a:xfrm>
            <a:off x="685800" y="4343400"/>
            <a:ext cx="5485680" cy="4114080"/>
          </a:xfrm>
          <a:prstGeom prst="rect">
            <a:avLst/>
          </a:prstGeom>
        </p:spPr>
        <p:txBody>
          <a:bodyPr lIns="0" rIns="0" tIns="0" bIns="0">
            <a:noAutofit/>
          </a:bodyPr>
          <a:p>
            <a:endParaRPr b="0" lang="en-US" sz="2000" spc="-1" strike="noStrike">
              <a:latin typeface="Arial"/>
            </a:endParaRPr>
          </a:p>
        </p:txBody>
      </p:sp>
      <p:sp>
        <p:nvSpPr>
          <p:cNvPr id="43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E85CF48-0059-4CE4-A878-74B41D5DD22B}"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380880" y="685800"/>
            <a:ext cx="6095520" cy="3428640"/>
          </a:xfrm>
          <a:prstGeom prst="rect">
            <a:avLst/>
          </a:prstGeom>
        </p:spPr>
      </p:sp>
      <p:sp>
        <p:nvSpPr>
          <p:cNvPr id="438"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pPr>
            <a:r>
              <a:rPr b="0" lang="en-US" sz="2000" spc="-1" strike="noStrike">
                <a:latin typeface="Arial"/>
              </a:rPr>
              <a:t>Monolithic applications consist of components that are all tightly coupled together and have to be developed, deployed, and managed as one entity, because they all run as a single OS process</a:t>
            </a:r>
            <a:endParaRPr b="0" lang="en-US" sz="2000" spc="-1" strike="noStrike">
              <a:latin typeface="Arial"/>
            </a:endParaRPr>
          </a:p>
        </p:txBody>
      </p:sp>
      <p:sp>
        <p:nvSpPr>
          <p:cNvPr id="43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F0494CA-5759-486C-9EA3-5813C31AB750}"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380880" y="685800"/>
            <a:ext cx="6095520" cy="3428640"/>
          </a:xfrm>
          <a:prstGeom prst="rect">
            <a:avLst/>
          </a:prstGeom>
        </p:spPr>
      </p:sp>
      <p:sp>
        <p:nvSpPr>
          <p:cNvPr id="441" name="PlaceHolder 2"/>
          <p:cNvSpPr>
            <a:spLocks noGrp="1"/>
          </p:cNvSpPr>
          <p:nvPr>
            <p:ph type="body"/>
          </p:nvPr>
        </p:nvSpPr>
        <p:spPr>
          <a:xfrm>
            <a:off x="685800" y="4343400"/>
            <a:ext cx="5485680" cy="4114080"/>
          </a:xfrm>
          <a:prstGeom prst="rect">
            <a:avLst/>
          </a:prstGeom>
        </p:spPr>
        <p:txBody>
          <a:bodyPr lIns="0" rIns="0" tIns="0" bIns="0">
            <a:noAutofit/>
          </a:bodyPr>
          <a:p>
            <a:pPr marL="216000" indent="-215640">
              <a:lnSpc>
                <a:spcPct val="100000"/>
              </a:lnSpc>
            </a:pPr>
            <a:r>
              <a:rPr b="0" lang="en-US" sz="2000" spc="-1" strike="noStrike">
                <a:latin typeface="Arial"/>
              </a:rPr>
              <a:t>NOTE Two types of hypervisors exist. Type 1 hypervisors don’t use a host OS, while Type 2 do.</a:t>
            </a:r>
            <a:endParaRPr b="0" lang="en-US" sz="2000" spc="-1" strike="noStrike">
              <a:latin typeface="Arial"/>
            </a:endParaRPr>
          </a:p>
        </p:txBody>
      </p:sp>
      <p:sp>
        <p:nvSpPr>
          <p:cNvPr id="442"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213F62D-7F66-4D05-9212-2BA13CF0CC6A}"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4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54"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5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6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1"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6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7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7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8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97"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9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0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0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0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1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1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2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3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3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41"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85"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8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1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0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0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0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0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1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29"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3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3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3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3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4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4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4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4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4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5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5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5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6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6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6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6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73"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7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7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7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0"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8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8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8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8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8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8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9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9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30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spAutoFit/>
          </a:bodyPr>
          <a:p>
            <a:endParaRPr b="0" lang="en-US" sz="1800" spc="-1" strike="noStrike">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9143280" cy="5142960"/>
          </a:xfrm>
          <a:prstGeom prst="rect">
            <a:avLst/>
          </a:prstGeom>
          <a:gradFill rotWithShape="0">
            <a:gsLst>
              <a:gs pos="0">
                <a:srgbClr val="f2f2f2"/>
              </a:gs>
              <a:gs pos="100000">
                <a:srgbClr val="c4c4c4"/>
              </a:gs>
            </a:gsLst>
            <a:lin ang="0"/>
          </a:gradFill>
          <a:ln w="9360">
            <a:noFill/>
          </a:ln>
          <a:effectLst>
            <a:outerShdw dir="5400000" dist="23040">
              <a:srgbClr val="000000">
                <a:alpha val="35000"/>
              </a:srgbClr>
            </a:outerShdw>
          </a:effectLst>
        </p:spPr>
        <p:style>
          <a:lnRef idx="0"/>
          <a:fillRef idx="0"/>
          <a:effectRef idx="0"/>
          <a:fontRef idx="minor"/>
        </p:style>
      </p:sp>
      <p:sp>
        <p:nvSpPr>
          <p:cNvPr id="1" name="CustomShape 2"/>
          <p:cNvSpPr/>
          <p:nvPr/>
        </p:nvSpPr>
        <p:spPr>
          <a:xfrm>
            <a:off x="0" y="0"/>
            <a:ext cx="9143280" cy="5138280"/>
          </a:xfrm>
          <a:prstGeom prst="rect">
            <a:avLst/>
          </a:prstGeom>
          <a:solidFill>
            <a:srgbClr val="ffffff"/>
          </a:solidFill>
          <a:ln w="9360">
            <a:noFill/>
          </a:ln>
          <a:effectLst>
            <a:outerShdw dir="5400000" dist="23040">
              <a:srgbClr val="000000">
                <a:alpha val="35000"/>
              </a:srgbClr>
            </a:outerShdw>
          </a:effectLst>
        </p:spPr>
        <p:style>
          <a:lnRef idx="0"/>
          <a:fillRef idx="0"/>
          <a:effectRef idx="0"/>
          <a:fontRef idx="minor"/>
        </p:style>
      </p:sp>
      <p:grpSp>
        <p:nvGrpSpPr>
          <p:cNvPr id="2" name="Group 3"/>
          <p:cNvGrpSpPr/>
          <p:nvPr/>
        </p:nvGrpSpPr>
        <p:grpSpPr>
          <a:xfrm>
            <a:off x="0" y="443880"/>
            <a:ext cx="9144000" cy="4333680"/>
            <a:chOff x="0" y="443880"/>
            <a:chExt cx="9144000" cy="4333680"/>
          </a:xfrm>
        </p:grpSpPr>
        <p:sp>
          <p:nvSpPr>
            <p:cNvPr id="3" name="Line 4"/>
            <p:cNvSpPr/>
            <p:nvPr/>
          </p:nvSpPr>
          <p:spPr>
            <a:xfrm>
              <a:off x="0" y="443880"/>
              <a:ext cx="9144000" cy="360"/>
            </a:xfrm>
            <a:prstGeom prst="line">
              <a:avLst/>
            </a:prstGeom>
            <a:ln w="9360">
              <a:solidFill>
                <a:srgbClr val="50b3cf"/>
              </a:solidFill>
              <a:round/>
            </a:ln>
          </p:spPr>
          <p:style>
            <a:lnRef idx="0"/>
            <a:fillRef idx="0"/>
            <a:effectRef idx="0"/>
            <a:fontRef idx="minor"/>
          </p:style>
        </p:sp>
        <p:sp>
          <p:nvSpPr>
            <p:cNvPr id="4" name="Line 5"/>
            <p:cNvSpPr/>
            <p:nvPr/>
          </p:nvSpPr>
          <p:spPr>
            <a:xfrm>
              <a:off x="0" y="4777200"/>
              <a:ext cx="9144000" cy="360"/>
            </a:xfrm>
            <a:prstGeom prst="line">
              <a:avLst/>
            </a:prstGeom>
            <a:ln w="9360">
              <a:solidFill>
                <a:srgbClr val="50b3cf"/>
              </a:solidFill>
              <a:round/>
            </a:ln>
          </p:spPr>
          <p:style>
            <a:lnRef idx="0"/>
            <a:fillRef idx="0"/>
            <a:effectRef idx="0"/>
            <a:fontRef idx="minor"/>
          </p:style>
        </p:sp>
      </p:grpSp>
      <p:pic>
        <p:nvPicPr>
          <p:cNvPr id="5" name="Picture 24" descr=""/>
          <p:cNvPicPr/>
          <p:nvPr/>
        </p:nvPicPr>
        <p:blipFill>
          <a:blip r:embed="rId2"/>
          <a:stretch/>
        </p:blipFill>
        <p:spPr>
          <a:xfrm>
            <a:off x="0" y="0"/>
            <a:ext cx="9143280" cy="5142960"/>
          </a:xfrm>
          <a:prstGeom prst="rect">
            <a:avLst/>
          </a:prstGeom>
          <a:ln>
            <a:noFill/>
          </a:ln>
        </p:spPr>
      </p:pic>
      <p:sp>
        <p:nvSpPr>
          <p:cNvPr id="6" name="CustomShape 6"/>
          <p:cNvSpPr/>
          <p:nvPr/>
        </p:nvSpPr>
        <p:spPr>
          <a:xfrm>
            <a:off x="1079640" y="-1308240"/>
            <a:ext cx="183960" cy="368640"/>
          </a:xfrm>
          <a:prstGeom prst="rect">
            <a:avLst/>
          </a:prstGeom>
          <a:noFill/>
          <a:ln>
            <a:noFill/>
          </a:ln>
        </p:spPr>
        <p:style>
          <a:lnRef idx="0"/>
          <a:fillRef idx="0"/>
          <a:effectRef idx="0"/>
          <a:fontRef idx="minor"/>
        </p:style>
      </p:sp>
      <p:sp>
        <p:nvSpPr>
          <p:cNvPr id="7" name="CustomShape 7"/>
          <p:cNvSpPr/>
          <p:nvPr/>
        </p:nvSpPr>
        <p:spPr>
          <a:xfrm>
            <a:off x="4687920" y="4296240"/>
            <a:ext cx="1613520" cy="22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900" spc="-1" strike="noStrike">
                <a:solidFill>
                  <a:srgbClr val="2e8ea9"/>
                </a:solidFill>
                <a:latin typeface="Arial"/>
                <a:ea typeface="DejaVu Sans"/>
              </a:rPr>
              <a:t>© 2016 Cognizant </a:t>
            </a:r>
            <a:endParaRPr b="0" lang="en-US" sz="900" spc="-1" strike="noStrike">
              <a:latin typeface="Arial"/>
            </a:endParaRPr>
          </a:p>
        </p:txBody>
      </p:sp>
      <p:sp>
        <p:nvSpPr>
          <p:cNvPr id="8" name="PlaceHolder 8"/>
          <p:cNvSpPr>
            <a:spLocks noGrp="1"/>
          </p:cNvSpPr>
          <p:nvPr>
            <p:ph type="title"/>
          </p:nvPr>
        </p:nvSpPr>
        <p:spPr>
          <a:xfrm>
            <a:off x="457200" y="205200"/>
            <a:ext cx="8228880" cy="85824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0" y="0"/>
            <a:ext cx="9143280" cy="5142960"/>
          </a:xfrm>
          <a:prstGeom prst="rect">
            <a:avLst/>
          </a:prstGeom>
          <a:gradFill rotWithShape="0">
            <a:gsLst>
              <a:gs pos="0">
                <a:srgbClr val="f2f2f2"/>
              </a:gs>
              <a:gs pos="100000">
                <a:srgbClr val="c4c4c4"/>
              </a:gs>
            </a:gsLst>
            <a:lin ang="0"/>
          </a:gradFill>
          <a:ln w="9360">
            <a:noFill/>
          </a:ln>
          <a:effectLst>
            <a:outerShdw dir="5400000" dist="23040">
              <a:srgbClr val="000000">
                <a:alpha val="35000"/>
              </a:srgbClr>
            </a:outerShdw>
          </a:effectLst>
        </p:spPr>
        <p:style>
          <a:lnRef idx="0"/>
          <a:fillRef idx="0"/>
          <a:effectRef idx="0"/>
          <a:fontRef idx="minor"/>
        </p:style>
      </p:sp>
      <p:sp>
        <p:nvSpPr>
          <p:cNvPr id="47" name="CustomShape 2"/>
          <p:cNvSpPr/>
          <p:nvPr/>
        </p:nvSpPr>
        <p:spPr>
          <a:xfrm>
            <a:off x="0" y="0"/>
            <a:ext cx="9143280" cy="5138280"/>
          </a:xfrm>
          <a:prstGeom prst="rect">
            <a:avLst/>
          </a:prstGeom>
          <a:solidFill>
            <a:srgbClr val="ffffff"/>
          </a:solidFill>
          <a:ln w="9360">
            <a:noFill/>
          </a:ln>
          <a:effectLst>
            <a:outerShdw dir="5400000" dist="23040">
              <a:srgbClr val="000000">
                <a:alpha val="35000"/>
              </a:srgbClr>
            </a:outerShdw>
          </a:effectLst>
        </p:spPr>
        <p:style>
          <a:lnRef idx="0"/>
          <a:fillRef idx="0"/>
          <a:effectRef idx="0"/>
          <a:fontRef idx="minor"/>
        </p:style>
      </p:sp>
      <p:grpSp>
        <p:nvGrpSpPr>
          <p:cNvPr id="48" name="Group 3"/>
          <p:cNvGrpSpPr/>
          <p:nvPr/>
        </p:nvGrpSpPr>
        <p:grpSpPr>
          <a:xfrm>
            <a:off x="0" y="443880"/>
            <a:ext cx="9144000" cy="4333680"/>
            <a:chOff x="0" y="443880"/>
            <a:chExt cx="9144000" cy="4333680"/>
          </a:xfrm>
        </p:grpSpPr>
        <p:sp>
          <p:nvSpPr>
            <p:cNvPr id="49" name="Line 4"/>
            <p:cNvSpPr/>
            <p:nvPr/>
          </p:nvSpPr>
          <p:spPr>
            <a:xfrm>
              <a:off x="0" y="443880"/>
              <a:ext cx="9144000" cy="360"/>
            </a:xfrm>
            <a:prstGeom prst="line">
              <a:avLst/>
            </a:prstGeom>
            <a:ln w="9360">
              <a:solidFill>
                <a:srgbClr val="50b3cf"/>
              </a:solidFill>
              <a:round/>
            </a:ln>
          </p:spPr>
          <p:style>
            <a:lnRef idx="0"/>
            <a:fillRef idx="0"/>
            <a:effectRef idx="0"/>
            <a:fontRef idx="minor"/>
          </p:style>
        </p:sp>
        <p:sp>
          <p:nvSpPr>
            <p:cNvPr id="50" name="Line 5"/>
            <p:cNvSpPr/>
            <p:nvPr/>
          </p:nvSpPr>
          <p:spPr>
            <a:xfrm>
              <a:off x="0" y="4777200"/>
              <a:ext cx="9144000" cy="360"/>
            </a:xfrm>
            <a:prstGeom prst="line">
              <a:avLst/>
            </a:prstGeom>
            <a:ln w="9360">
              <a:solidFill>
                <a:srgbClr val="50b3cf"/>
              </a:solidFill>
              <a:round/>
            </a:ln>
          </p:spPr>
          <p:style>
            <a:lnRef idx="0"/>
            <a:fillRef idx="0"/>
            <a:effectRef idx="0"/>
            <a:fontRef idx="minor"/>
          </p:style>
        </p:sp>
      </p:grpSp>
      <p:sp>
        <p:nvSpPr>
          <p:cNvPr id="51" name="PlaceHolder 6"/>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2"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0" y="0"/>
            <a:ext cx="9143280" cy="5142960"/>
          </a:xfrm>
          <a:prstGeom prst="rect">
            <a:avLst/>
          </a:prstGeom>
          <a:gradFill rotWithShape="0">
            <a:gsLst>
              <a:gs pos="0">
                <a:srgbClr val="f2f2f2"/>
              </a:gs>
              <a:gs pos="100000">
                <a:srgbClr val="c4c4c4"/>
              </a:gs>
            </a:gsLst>
            <a:lin ang="0"/>
          </a:gradFill>
          <a:ln w="9360">
            <a:noFill/>
          </a:ln>
          <a:effectLst>
            <a:outerShdw dir="5400000" dist="23040">
              <a:srgbClr val="000000">
                <a:alpha val="35000"/>
              </a:srgbClr>
            </a:outerShdw>
          </a:effectLst>
        </p:spPr>
        <p:style>
          <a:lnRef idx="0"/>
          <a:fillRef idx="0"/>
          <a:effectRef idx="0"/>
          <a:fontRef idx="minor"/>
        </p:style>
      </p:sp>
      <p:sp>
        <p:nvSpPr>
          <p:cNvPr id="90" name="CustomShape 2"/>
          <p:cNvSpPr/>
          <p:nvPr/>
        </p:nvSpPr>
        <p:spPr>
          <a:xfrm>
            <a:off x="0" y="0"/>
            <a:ext cx="9143280" cy="5138280"/>
          </a:xfrm>
          <a:prstGeom prst="rect">
            <a:avLst/>
          </a:prstGeom>
          <a:solidFill>
            <a:srgbClr val="ffffff"/>
          </a:solidFill>
          <a:ln w="9360">
            <a:noFill/>
          </a:ln>
          <a:effectLst>
            <a:outerShdw dir="5400000" dist="23040">
              <a:srgbClr val="000000">
                <a:alpha val="35000"/>
              </a:srgbClr>
            </a:outerShdw>
          </a:effectLst>
        </p:spPr>
        <p:style>
          <a:lnRef idx="0"/>
          <a:fillRef idx="0"/>
          <a:effectRef idx="0"/>
          <a:fontRef idx="minor"/>
        </p:style>
      </p:sp>
      <p:grpSp>
        <p:nvGrpSpPr>
          <p:cNvPr id="91" name="Group 3"/>
          <p:cNvGrpSpPr/>
          <p:nvPr/>
        </p:nvGrpSpPr>
        <p:grpSpPr>
          <a:xfrm>
            <a:off x="0" y="443880"/>
            <a:ext cx="9144000" cy="4333680"/>
            <a:chOff x="0" y="443880"/>
            <a:chExt cx="9144000" cy="4333680"/>
          </a:xfrm>
        </p:grpSpPr>
        <p:sp>
          <p:nvSpPr>
            <p:cNvPr id="92" name="Line 4"/>
            <p:cNvSpPr/>
            <p:nvPr/>
          </p:nvSpPr>
          <p:spPr>
            <a:xfrm>
              <a:off x="0" y="443880"/>
              <a:ext cx="9144000" cy="360"/>
            </a:xfrm>
            <a:prstGeom prst="line">
              <a:avLst/>
            </a:prstGeom>
            <a:ln w="9360">
              <a:solidFill>
                <a:srgbClr val="50b3cf"/>
              </a:solidFill>
              <a:round/>
            </a:ln>
          </p:spPr>
          <p:style>
            <a:lnRef idx="0"/>
            <a:fillRef idx="0"/>
            <a:effectRef idx="0"/>
            <a:fontRef idx="minor"/>
          </p:style>
        </p:sp>
        <p:sp>
          <p:nvSpPr>
            <p:cNvPr id="93" name="Line 5"/>
            <p:cNvSpPr/>
            <p:nvPr/>
          </p:nvSpPr>
          <p:spPr>
            <a:xfrm>
              <a:off x="0" y="4777200"/>
              <a:ext cx="9144000" cy="360"/>
            </a:xfrm>
            <a:prstGeom prst="line">
              <a:avLst/>
            </a:prstGeom>
            <a:ln w="9360">
              <a:solidFill>
                <a:srgbClr val="50b3cf"/>
              </a:solidFill>
              <a:round/>
            </a:ln>
          </p:spPr>
          <p:style>
            <a:lnRef idx="0"/>
            <a:fillRef idx="0"/>
            <a:effectRef idx="0"/>
            <a:fontRef idx="minor"/>
          </p:style>
        </p:sp>
      </p:grpSp>
      <p:sp>
        <p:nvSpPr>
          <p:cNvPr id="94" name="PlaceHolder 6"/>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5"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CustomShape 1"/>
          <p:cNvSpPr/>
          <p:nvPr/>
        </p:nvSpPr>
        <p:spPr>
          <a:xfrm>
            <a:off x="0" y="0"/>
            <a:ext cx="9143280" cy="5142960"/>
          </a:xfrm>
          <a:prstGeom prst="rect">
            <a:avLst/>
          </a:prstGeom>
          <a:gradFill rotWithShape="0">
            <a:gsLst>
              <a:gs pos="0">
                <a:srgbClr val="f2f2f2"/>
              </a:gs>
              <a:gs pos="100000">
                <a:srgbClr val="c4c4c4"/>
              </a:gs>
            </a:gsLst>
            <a:lin ang="0"/>
          </a:gradFill>
          <a:ln w="9360">
            <a:noFill/>
          </a:ln>
          <a:effectLst>
            <a:outerShdw dir="5400000" dist="23040">
              <a:srgbClr val="000000">
                <a:alpha val="35000"/>
              </a:srgbClr>
            </a:outerShdw>
          </a:effectLst>
        </p:spPr>
        <p:style>
          <a:lnRef idx="0"/>
          <a:fillRef idx="0"/>
          <a:effectRef idx="0"/>
          <a:fontRef idx="minor"/>
        </p:style>
      </p:sp>
      <p:sp>
        <p:nvSpPr>
          <p:cNvPr id="133" name="CustomShape 2"/>
          <p:cNvSpPr/>
          <p:nvPr/>
        </p:nvSpPr>
        <p:spPr>
          <a:xfrm>
            <a:off x="0" y="0"/>
            <a:ext cx="9143280" cy="5138280"/>
          </a:xfrm>
          <a:prstGeom prst="rect">
            <a:avLst/>
          </a:prstGeom>
          <a:solidFill>
            <a:srgbClr val="ffffff"/>
          </a:solidFill>
          <a:ln w="9360">
            <a:noFill/>
          </a:ln>
          <a:effectLst>
            <a:outerShdw dir="5400000" dist="23040">
              <a:srgbClr val="000000">
                <a:alpha val="35000"/>
              </a:srgbClr>
            </a:outerShdw>
          </a:effectLst>
        </p:spPr>
        <p:style>
          <a:lnRef idx="0"/>
          <a:fillRef idx="0"/>
          <a:effectRef idx="0"/>
          <a:fontRef idx="minor"/>
        </p:style>
      </p:sp>
      <p:grpSp>
        <p:nvGrpSpPr>
          <p:cNvPr id="134" name="Group 3"/>
          <p:cNvGrpSpPr/>
          <p:nvPr/>
        </p:nvGrpSpPr>
        <p:grpSpPr>
          <a:xfrm>
            <a:off x="0" y="443880"/>
            <a:ext cx="9144000" cy="4333680"/>
            <a:chOff x="0" y="443880"/>
            <a:chExt cx="9144000" cy="4333680"/>
          </a:xfrm>
        </p:grpSpPr>
        <p:sp>
          <p:nvSpPr>
            <p:cNvPr id="135" name="Line 4"/>
            <p:cNvSpPr/>
            <p:nvPr/>
          </p:nvSpPr>
          <p:spPr>
            <a:xfrm>
              <a:off x="0" y="443880"/>
              <a:ext cx="9144000" cy="360"/>
            </a:xfrm>
            <a:prstGeom prst="line">
              <a:avLst/>
            </a:prstGeom>
            <a:ln w="9360">
              <a:solidFill>
                <a:srgbClr val="50b3cf"/>
              </a:solidFill>
              <a:round/>
            </a:ln>
          </p:spPr>
          <p:style>
            <a:lnRef idx="0"/>
            <a:fillRef idx="0"/>
            <a:effectRef idx="0"/>
            <a:fontRef idx="minor"/>
          </p:style>
        </p:sp>
        <p:sp>
          <p:nvSpPr>
            <p:cNvPr id="136" name="Line 5"/>
            <p:cNvSpPr/>
            <p:nvPr/>
          </p:nvSpPr>
          <p:spPr>
            <a:xfrm>
              <a:off x="0" y="4777200"/>
              <a:ext cx="9144000" cy="360"/>
            </a:xfrm>
            <a:prstGeom prst="line">
              <a:avLst/>
            </a:prstGeom>
            <a:ln w="9360">
              <a:solidFill>
                <a:srgbClr val="50b3cf"/>
              </a:solidFill>
              <a:round/>
            </a:ln>
          </p:spPr>
          <p:style>
            <a:lnRef idx="0"/>
            <a:fillRef idx="0"/>
            <a:effectRef idx="0"/>
            <a:fontRef idx="minor"/>
          </p:style>
        </p:sp>
      </p:grpSp>
      <p:sp>
        <p:nvSpPr>
          <p:cNvPr id="137" name="PlaceHolder 6"/>
          <p:cNvSpPr>
            <a:spLocks noGrp="1"/>
          </p:cNvSpPr>
          <p:nvPr>
            <p:ph type="sldNum"/>
          </p:nvPr>
        </p:nvSpPr>
        <p:spPr>
          <a:xfrm>
            <a:off x="-155160" y="4743360"/>
            <a:ext cx="538920" cy="375480"/>
          </a:xfrm>
          <a:prstGeom prst="rect">
            <a:avLst/>
          </a:prstGeom>
        </p:spPr>
        <p:txBody>
          <a:bodyPr lIns="90000" rIns="90000" tIns="45000" bIns="45000" anchor="ctr">
            <a:noAutofit/>
          </a:bodyPr>
          <a:p>
            <a:pPr>
              <a:lnSpc>
                <a:spcPct val="100000"/>
              </a:lnSpc>
            </a:pPr>
            <a:fld id="{96CFFAB4-A010-465F-88F9-553A6D9641EA}" type="slidenum">
              <a:rPr b="0" lang="en-US" sz="1800" spc="-1" strike="noStrike">
                <a:solidFill>
                  <a:srgbClr val="000000"/>
                </a:solidFill>
                <a:latin typeface="Arial"/>
                <a:ea typeface="DejaVu Sans"/>
              </a:rPr>
              <a:t>1</a:t>
            </a:fld>
            <a:endParaRPr b="0" lang="en-US" sz="1800" spc="-1" strike="noStrike">
              <a:latin typeface="Times New Roman"/>
            </a:endParaRPr>
          </a:p>
        </p:txBody>
      </p:sp>
      <p:sp>
        <p:nvSpPr>
          <p:cNvPr id="138" name="PlaceHolder 7"/>
          <p:cNvSpPr>
            <a:spLocks noGrp="1"/>
          </p:cNvSpPr>
          <p:nvPr>
            <p:ph type="body"/>
          </p:nvPr>
        </p:nvSpPr>
        <p:spPr>
          <a:xfrm>
            <a:off x="114480" y="552600"/>
            <a:ext cx="8915040" cy="4152600"/>
          </a:xfrm>
          <a:prstGeom prst="rect">
            <a:avLst/>
          </a:prstGeom>
        </p:spPr>
        <p:txBody>
          <a:bodyPr lIns="90000" rIns="90000" tIns="45000" bIns="45000">
            <a:normAutofit/>
          </a:bodyPr>
          <a:p>
            <a:pPr>
              <a:lnSpc>
                <a:spcPct val="90000"/>
              </a:lnSpc>
              <a:spcBef>
                <a:spcPts val="1001"/>
              </a:spcBef>
            </a:pPr>
            <a:r>
              <a:rPr b="0" lang="en-US" sz="2400" spc="-1" strike="noStrike">
                <a:solidFill>
                  <a:srgbClr val="1f497d"/>
                </a:solidFill>
                <a:latin typeface="Arial"/>
                <a:ea typeface="DejaVu Sans"/>
              </a:rPr>
              <a:t>Click to edit Master text styles</a:t>
            </a:r>
            <a:endParaRPr b="0" lang="en-US" sz="2400" spc="-1" strike="noStrike">
              <a:solidFill>
                <a:srgbClr val="000000"/>
              </a:solidFill>
              <a:latin typeface="Arial"/>
            </a:endParaRPr>
          </a:p>
          <a:p>
            <a:pPr lvl="1" marL="396720" indent="-171000">
              <a:lnSpc>
                <a:spcPct val="100000"/>
              </a:lnSpc>
              <a:spcBef>
                <a:spcPts val="400"/>
              </a:spcBef>
              <a:buClr>
                <a:srgbClr val="5e9a36"/>
              </a:buClr>
              <a:buFont typeface="Wingdings" charset="2"/>
              <a:buChar char=""/>
            </a:pPr>
            <a:r>
              <a:rPr b="0" lang="en-US" sz="2000" spc="-1" strike="noStrike">
                <a:solidFill>
                  <a:srgbClr val="1f497d"/>
                </a:solidFill>
                <a:latin typeface="Arial"/>
                <a:ea typeface="DejaVu Sans"/>
              </a:rPr>
              <a:t>Second level</a:t>
            </a:r>
            <a:endParaRPr b="0" lang="en-US" sz="2000" spc="-1" strike="noStrike">
              <a:solidFill>
                <a:srgbClr val="000000"/>
              </a:solidFill>
              <a:latin typeface="Arial"/>
            </a:endParaRPr>
          </a:p>
          <a:p>
            <a:pPr lvl="2" marL="628560" indent="-175680">
              <a:lnSpc>
                <a:spcPct val="100000"/>
              </a:lnSpc>
              <a:spcBef>
                <a:spcPts val="360"/>
              </a:spcBef>
              <a:buClr>
                <a:srgbClr val="5e9a36"/>
              </a:buClr>
              <a:buFont typeface="Arial"/>
              <a:buChar char="–"/>
            </a:pPr>
            <a:r>
              <a:rPr b="0" lang="en-US" sz="1800" spc="-1" strike="noStrike">
                <a:solidFill>
                  <a:srgbClr val="1f497d"/>
                </a:solidFill>
                <a:latin typeface="Arial"/>
                <a:ea typeface="DejaVu Sans"/>
              </a:rPr>
              <a:t>Third level</a:t>
            </a:r>
            <a:endParaRPr b="0" lang="en-US" sz="1800" spc="-1" strike="noStrike">
              <a:solidFill>
                <a:srgbClr val="000000"/>
              </a:solidFill>
              <a:latin typeface="Arial"/>
            </a:endParaRPr>
          </a:p>
          <a:p>
            <a:pPr lvl="3" marL="858960" indent="-115560">
              <a:lnSpc>
                <a:spcPct val="100000"/>
              </a:lnSpc>
              <a:spcBef>
                <a:spcPts val="320"/>
              </a:spcBef>
              <a:buClr>
                <a:srgbClr val="5e9a36"/>
              </a:buClr>
              <a:buFont typeface="Arial"/>
              <a:buChar char="•"/>
            </a:pPr>
            <a:r>
              <a:rPr b="0" lang="en-US" sz="1600" spc="-1" strike="noStrike">
                <a:solidFill>
                  <a:srgbClr val="1f497d"/>
                </a:solidFill>
                <a:latin typeface="Arial"/>
                <a:ea typeface="DejaVu Sans"/>
              </a:rPr>
              <a:t>Fourth level</a:t>
            </a:r>
            <a:endParaRPr b="0" lang="en-US" sz="1600" spc="-1" strike="noStrike">
              <a:solidFill>
                <a:srgbClr val="000000"/>
              </a:solidFill>
              <a:latin typeface="Arial"/>
            </a:endParaRPr>
          </a:p>
          <a:p>
            <a:pPr lvl="4" marL="1144440" indent="-175680">
              <a:lnSpc>
                <a:spcPct val="100000"/>
              </a:lnSpc>
              <a:spcBef>
                <a:spcPts val="320"/>
              </a:spcBef>
              <a:buClr>
                <a:srgbClr val="5e9a36"/>
              </a:buClr>
              <a:buFont typeface="Arial"/>
              <a:buChar char="»"/>
            </a:pPr>
            <a:r>
              <a:rPr b="0" lang="en-US" sz="1600" spc="-1" strike="noStrike">
                <a:solidFill>
                  <a:srgbClr val="1f497d"/>
                </a:solidFill>
                <a:latin typeface="Arial"/>
                <a:ea typeface="DejaVu Sans"/>
              </a:rPr>
              <a:t>Fifth level</a:t>
            </a:r>
            <a:endParaRPr b="0" lang="en-US" sz="1600" spc="-1" strike="noStrike">
              <a:solidFill>
                <a:srgbClr val="000000"/>
              </a:solidFill>
              <a:latin typeface="Arial"/>
            </a:endParaRPr>
          </a:p>
        </p:txBody>
      </p:sp>
      <p:sp>
        <p:nvSpPr>
          <p:cNvPr id="139" name="PlaceHolder 8"/>
          <p:cNvSpPr>
            <a:spLocks noGrp="1"/>
          </p:cNvSpPr>
          <p:nvPr>
            <p:ph type="title"/>
          </p:nvPr>
        </p:nvSpPr>
        <p:spPr>
          <a:xfrm>
            <a:off x="114480" y="100080"/>
            <a:ext cx="8915040" cy="297000"/>
          </a:xfrm>
          <a:prstGeom prst="rect">
            <a:avLst/>
          </a:prstGeom>
        </p:spPr>
        <p:txBody>
          <a:bodyPr lIns="0" anchor="ctr">
            <a:noAutofit/>
          </a:bodyPr>
          <a:p>
            <a:pPr>
              <a:lnSpc>
                <a:spcPct val="90000"/>
              </a:lnSpc>
            </a:pPr>
            <a:r>
              <a:rPr b="0" lang="en-US" sz="4400" spc="-1" strike="noStrike">
                <a:solidFill>
                  <a:srgbClr val="23d2ff"/>
                </a:solidFill>
                <a:latin typeface="Arial"/>
                <a:ea typeface="DejaVu Sans"/>
              </a:rPr>
              <a:t>Header text</a:t>
            </a:r>
            <a:endParaRPr b="0" lang="en-US" sz="4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6" name="CustomShape 1"/>
          <p:cNvSpPr/>
          <p:nvPr/>
        </p:nvSpPr>
        <p:spPr>
          <a:xfrm>
            <a:off x="0" y="0"/>
            <a:ext cx="9143280" cy="5142960"/>
          </a:xfrm>
          <a:prstGeom prst="rect">
            <a:avLst/>
          </a:prstGeom>
          <a:gradFill rotWithShape="0">
            <a:gsLst>
              <a:gs pos="0">
                <a:srgbClr val="f2f2f2"/>
              </a:gs>
              <a:gs pos="100000">
                <a:srgbClr val="c4c4c4"/>
              </a:gs>
            </a:gsLst>
            <a:lin ang="0"/>
          </a:gradFill>
          <a:ln w="9360">
            <a:noFill/>
          </a:ln>
          <a:effectLst>
            <a:outerShdw dir="5400000" dist="23040">
              <a:srgbClr val="000000">
                <a:alpha val="35000"/>
              </a:srgbClr>
            </a:outerShdw>
          </a:effectLst>
        </p:spPr>
        <p:style>
          <a:lnRef idx="0"/>
          <a:fillRef idx="0"/>
          <a:effectRef idx="0"/>
          <a:fontRef idx="minor"/>
        </p:style>
      </p:sp>
      <p:sp>
        <p:nvSpPr>
          <p:cNvPr id="177" name="CustomShape 2"/>
          <p:cNvSpPr/>
          <p:nvPr/>
        </p:nvSpPr>
        <p:spPr>
          <a:xfrm>
            <a:off x="0" y="0"/>
            <a:ext cx="9143280" cy="5138280"/>
          </a:xfrm>
          <a:prstGeom prst="rect">
            <a:avLst/>
          </a:prstGeom>
          <a:solidFill>
            <a:srgbClr val="ffffff"/>
          </a:solidFill>
          <a:ln w="9360">
            <a:noFill/>
          </a:ln>
          <a:effectLst>
            <a:outerShdw dir="5400000" dist="23040">
              <a:srgbClr val="000000">
                <a:alpha val="35000"/>
              </a:srgbClr>
            </a:outerShdw>
          </a:effectLst>
        </p:spPr>
        <p:style>
          <a:lnRef idx="0"/>
          <a:fillRef idx="0"/>
          <a:effectRef idx="0"/>
          <a:fontRef idx="minor"/>
        </p:style>
      </p:sp>
      <p:grpSp>
        <p:nvGrpSpPr>
          <p:cNvPr id="178" name="Group 3"/>
          <p:cNvGrpSpPr/>
          <p:nvPr/>
        </p:nvGrpSpPr>
        <p:grpSpPr>
          <a:xfrm>
            <a:off x="0" y="443880"/>
            <a:ext cx="9144000" cy="4333680"/>
            <a:chOff x="0" y="443880"/>
            <a:chExt cx="9144000" cy="4333680"/>
          </a:xfrm>
        </p:grpSpPr>
        <p:sp>
          <p:nvSpPr>
            <p:cNvPr id="179" name="Line 4"/>
            <p:cNvSpPr/>
            <p:nvPr/>
          </p:nvSpPr>
          <p:spPr>
            <a:xfrm>
              <a:off x="0" y="443880"/>
              <a:ext cx="9144000" cy="360"/>
            </a:xfrm>
            <a:prstGeom prst="line">
              <a:avLst/>
            </a:prstGeom>
            <a:ln w="9360">
              <a:solidFill>
                <a:srgbClr val="50b3cf"/>
              </a:solidFill>
              <a:round/>
            </a:ln>
          </p:spPr>
          <p:style>
            <a:lnRef idx="0"/>
            <a:fillRef idx="0"/>
            <a:effectRef idx="0"/>
            <a:fontRef idx="minor"/>
          </p:style>
        </p:sp>
        <p:sp>
          <p:nvSpPr>
            <p:cNvPr id="180" name="Line 5"/>
            <p:cNvSpPr/>
            <p:nvPr/>
          </p:nvSpPr>
          <p:spPr>
            <a:xfrm>
              <a:off x="0" y="4777200"/>
              <a:ext cx="9144000" cy="360"/>
            </a:xfrm>
            <a:prstGeom prst="line">
              <a:avLst/>
            </a:prstGeom>
            <a:ln w="9360">
              <a:solidFill>
                <a:srgbClr val="50b3cf"/>
              </a:solidFill>
              <a:round/>
            </a:ln>
          </p:spPr>
          <p:style>
            <a:lnRef idx="0"/>
            <a:fillRef idx="0"/>
            <a:effectRef idx="0"/>
            <a:fontRef idx="minor"/>
          </p:style>
        </p:sp>
      </p:grpSp>
      <p:pic>
        <p:nvPicPr>
          <p:cNvPr id="181" name="Picture 24" descr=""/>
          <p:cNvPicPr/>
          <p:nvPr/>
        </p:nvPicPr>
        <p:blipFill>
          <a:blip r:embed="rId2"/>
          <a:stretch/>
        </p:blipFill>
        <p:spPr>
          <a:xfrm>
            <a:off x="0" y="0"/>
            <a:ext cx="9143280" cy="5142960"/>
          </a:xfrm>
          <a:prstGeom prst="rect">
            <a:avLst/>
          </a:prstGeom>
          <a:ln>
            <a:noFill/>
          </a:ln>
        </p:spPr>
      </p:pic>
      <p:sp>
        <p:nvSpPr>
          <p:cNvPr id="182" name="PlaceHolder 6"/>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83" name="PlaceHolder 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0" name="CustomShape 1"/>
          <p:cNvSpPr/>
          <p:nvPr/>
        </p:nvSpPr>
        <p:spPr>
          <a:xfrm>
            <a:off x="0" y="0"/>
            <a:ext cx="9143280" cy="5142960"/>
          </a:xfrm>
          <a:prstGeom prst="rect">
            <a:avLst/>
          </a:prstGeom>
          <a:gradFill rotWithShape="0">
            <a:gsLst>
              <a:gs pos="0">
                <a:srgbClr val="f2f2f2"/>
              </a:gs>
              <a:gs pos="100000">
                <a:srgbClr val="c4c4c4"/>
              </a:gs>
            </a:gsLst>
            <a:lin ang="0"/>
          </a:gradFill>
          <a:ln w="9360">
            <a:noFill/>
          </a:ln>
          <a:effectLst>
            <a:outerShdw dir="5400000" dist="23040">
              <a:srgbClr val="000000">
                <a:alpha val="35000"/>
              </a:srgbClr>
            </a:outerShdw>
          </a:effectLst>
        </p:spPr>
        <p:style>
          <a:lnRef idx="0"/>
          <a:fillRef idx="0"/>
          <a:effectRef idx="0"/>
          <a:fontRef idx="minor"/>
        </p:style>
      </p:sp>
      <p:sp>
        <p:nvSpPr>
          <p:cNvPr id="221" name="CustomShape 2"/>
          <p:cNvSpPr/>
          <p:nvPr/>
        </p:nvSpPr>
        <p:spPr>
          <a:xfrm>
            <a:off x="0" y="0"/>
            <a:ext cx="9143280" cy="5138280"/>
          </a:xfrm>
          <a:prstGeom prst="rect">
            <a:avLst/>
          </a:prstGeom>
          <a:solidFill>
            <a:srgbClr val="ffffff"/>
          </a:solidFill>
          <a:ln w="9360">
            <a:noFill/>
          </a:ln>
          <a:effectLst>
            <a:outerShdw dir="5400000" dist="23040">
              <a:srgbClr val="000000">
                <a:alpha val="35000"/>
              </a:srgbClr>
            </a:outerShdw>
          </a:effectLst>
        </p:spPr>
        <p:style>
          <a:lnRef idx="0"/>
          <a:fillRef idx="0"/>
          <a:effectRef idx="0"/>
          <a:fontRef idx="minor"/>
        </p:style>
      </p:sp>
      <p:grpSp>
        <p:nvGrpSpPr>
          <p:cNvPr id="222" name="Group 3"/>
          <p:cNvGrpSpPr/>
          <p:nvPr/>
        </p:nvGrpSpPr>
        <p:grpSpPr>
          <a:xfrm>
            <a:off x="0" y="443880"/>
            <a:ext cx="9144000" cy="4333680"/>
            <a:chOff x="0" y="443880"/>
            <a:chExt cx="9144000" cy="4333680"/>
          </a:xfrm>
        </p:grpSpPr>
        <p:sp>
          <p:nvSpPr>
            <p:cNvPr id="223" name="Line 4"/>
            <p:cNvSpPr/>
            <p:nvPr/>
          </p:nvSpPr>
          <p:spPr>
            <a:xfrm>
              <a:off x="0" y="443880"/>
              <a:ext cx="9144000" cy="360"/>
            </a:xfrm>
            <a:prstGeom prst="line">
              <a:avLst/>
            </a:prstGeom>
            <a:ln w="9360">
              <a:solidFill>
                <a:srgbClr val="50b3cf"/>
              </a:solidFill>
              <a:round/>
            </a:ln>
          </p:spPr>
          <p:style>
            <a:lnRef idx="0"/>
            <a:fillRef idx="0"/>
            <a:effectRef idx="0"/>
            <a:fontRef idx="minor"/>
          </p:style>
        </p:sp>
        <p:sp>
          <p:nvSpPr>
            <p:cNvPr id="224" name="Line 5"/>
            <p:cNvSpPr/>
            <p:nvPr/>
          </p:nvSpPr>
          <p:spPr>
            <a:xfrm>
              <a:off x="0" y="4777200"/>
              <a:ext cx="9144000" cy="360"/>
            </a:xfrm>
            <a:prstGeom prst="line">
              <a:avLst/>
            </a:prstGeom>
            <a:ln w="9360">
              <a:solidFill>
                <a:srgbClr val="50b3cf"/>
              </a:solidFill>
              <a:round/>
            </a:ln>
          </p:spPr>
          <p:style>
            <a:lnRef idx="0"/>
            <a:fillRef idx="0"/>
            <a:effectRef idx="0"/>
            <a:fontRef idx="minor"/>
          </p:style>
        </p:sp>
      </p:grpSp>
      <p:sp>
        <p:nvSpPr>
          <p:cNvPr id="225" name="PlaceHolder 6"/>
          <p:cNvSpPr>
            <a:spLocks noGrp="1"/>
          </p:cNvSpPr>
          <p:nvPr>
            <p:ph type="sldNum"/>
          </p:nvPr>
        </p:nvSpPr>
        <p:spPr>
          <a:xfrm>
            <a:off x="-155160" y="4743360"/>
            <a:ext cx="538920" cy="375480"/>
          </a:xfrm>
          <a:prstGeom prst="rect">
            <a:avLst/>
          </a:prstGeom>
        </p:spPr>
        <p:txBody>
          <a:bodyPr lIns="90000" rIns="90000" tIns="45000" bIns="45000" anchor="ctr">
            <a:noAutofit/>
          </a:bodyPr>
          <a:p>
            <a:pPr>
              <a:lnSpc>
                <a:spcPct val="100000"/>
              </a:lnSpc>
            </a:pPr>
            <a:fld id="{9406B85A-8418-4445-A1F0-049118660648}" type="slidenum">
              <a:rPr b="0" lang="en-US" sz="1800" spc="-1" strike="noStrike">
                <a:solidFill>
                  <a:srgbClr val="000000"/>
                </a:solidFill>
                <a:latin typeface="Arial"/>
                <a:ea typeface="DejaVu Sans"/>
              </a:rPr>
              <a:t>1</a:t>
            </a:fld>
            <a:endParaRPr b="0" lang="en-US" sz="1800" spc="-1" strike="noStrike">
              <a:latin typeface="Times New Roman"/>
            </a:endParaRPr>
          </a:p>
        </p:txBody>
      </p:sp>
      <p:sp>
        <p:nvSpPr>
          <p:cNvPr id="226" name="PlaceHolder 7"/>
          <p:cNvSpPr>
            <a:spLocks noGrp="1"/>
          </p:cNvSpPr>
          <p:nvPr>
            <p:ph type="body"/>
          </p:nvPr>
        </p:nvSpPr>
        <p:spPr>
          <a:xfrm>
            <a:off x="114480" y="552600"/>
            <a:ext cx="8915040" cy="4152600"/>
          </a:xfrm>
          <a:prstGeom prst="rect">
            <a:avLst/>
          </a:prstGeom>
        </p:spPr>
        <p:txBody>
          <a:bodyPr lIns="90000" rIns="90000" tIns="45000" bIns="45000">
            <a:normAutofit/>
          </a:bodyPr>
          <a:p>
            <a:pPr>
              <a:lnSpc>
                <a:spcPct val="90000"/>
              </a:lnSpc>
              <a:spcBef>
                <a:spcPts val="1001"/>
              </a:spcBef>
            </a:pPr>
            <a:r>
              <a:rPr b="0" lang="en-US" sz="2400" spc="-1" strike="noStrike">
                <a:solidFill>
                  <a:srgbClr val="1f497d"/>
                </a:solidFill>
                <a:latin typeface="Arial"/>
                <a:ea typeface="DejaVu Sans"/>
              </a:rPr>
              <a:t>Click to edit Master text styles</a:t>
            </a:r>
            <a:endParaRPr b="0" lang="en-US" sz="2400" spc="-1" strike="noStrike">
              <a:solidFill>
                <a:srgbClr val="000000"/>
              </a:solidFill>
              <a:latin typeface="Arial"/>
            </a:endParaRPr>
          </a:p>
          <a:p>
            <a:pPr lvl="1" marL="396720" indent="-171000">
              <a:lnSpc>
                <a:spcPct val="100000"/>
              </a:lnSpc>
              <a:spcBef>
                <a:spcPts val="400"/>
              </a:spcBef>
              <a:buClr>
                <a:srgbClr val="5e9a36"/>
              </a:buClr>
              <a:buFont typeface="Wingdings" charset="2"/>
              <a:buChar char=""/>
            </a:pPr>
            <a:r>
              <a:rPr b="0" lang="en-US" sz="2000" spc="-1" strike="noStrike">
                <a:solidFill>
                  <a:srgbClr val="1f497d"/>
                </a:solidFill>
                <a:latin typeface="Arial"/>
                <a:ea typeface="DejaVu Sans"/>
              </a:rPr>
              <a:t>Second level</a:t>
            </a:r>
            <a:endParaRPr b="0" lang="en-US" sz="2000" spc="-1" strike="noStrike">
              <a:solidFill>
                <a:srgbClr val="000000"/>
              </a:solidFill>
              <a:latin typeface="Arial"/>
            </a:endParaRPr>
          </a:p>
          <a:p>
            <a:pPr lvl="2" marL="628560" indent="-175680">
              <a:lnSpc>
                <a:spcPct val="100000"/>
              </a:lnSpc>
              <a:spcBef>
                <a:spcPts val="360"/>
              </a:spcBef>
              <a:buClr>
                <a:srgbClr val="5e9a36"/>
              </a:buClr>
              <a:buFont typeface="Arial"/>
              <a:buChar char="–"/>
            </a:pPr>
            <a:r>
              <a:rPr b="0" lang="en-US" sz="1800" spc="-1" strike="noStrike">
                <a:solidFill>
                  <a:srgbClr val="1f497d"/>
                </a:solidFill>
                <a:latin typeface="Arial"/>
                <a:ea typeface="DejaVu Sans"/>
              </a:rPr>
              <a:t>Third level</a:t>
            </a:r>
            <a:endParaRPr b="0" lang="en-US" sz="1800" spc="-1" strike="noStrike">
              <a:solidFill>
                <a:srgbClr val="000000"/>
              </a:solidFill>
              <a:latin typeface="Arial"/>
            </a:endParaRPr>
          </a:p>
          <a:p>
            <a:pPr lvl="3" marL="858960" indent="-115560">
              <a:lnSpc>
                <a:spcPct val="100000"/>
              </a:lnSpc>
              <a:spcBef>
                <a:spcPts val="320"/>
              </a:spcBef>
              <a:buClr>
                <a:srgbClr val="5e9a36"/>
              </a:buClr>
              <a:buFont typeface="Arial"/>
              <a:buChar char="•"/>
            </a:pPr>
            <a:r>
              <a:rPr b="0" lang="en-US" sz="1600" spc="-1" strike="noStrike">
                <a:solidFill>
                  <a:srgbClr val="1f497d"/>
                </a:solidFill>
                <a:latin typeface="Arial"/>
                <a:ea typeface="DejaVu Sans"/>
              </a:rPr>
              <a:t>Fourth level</a:t>
            </a:r>
            <a:endParaRPr b="0" lang="en-US" sz="1600" spc="-1" strike="noStrike">
              <a:solidFill>
                <a:srgbClr val="000000"/>
              </a:solidFill>
              <a:latin typeface="Arial"/>
            </a:endParaRPr>
          </a:p>
          <a:p>
            <a:pPr lvl="4" marL="1144440" indent="-175680">
              <a:lnSpc>
                <a:spcPct val="100000"/>
              </a:lnSpc>
              <a:spcBef>
                <a:spcPts val="320"/>
              </a:spcBef>
              <a:buClr>
                <a:srgbClr val="5e9a36"/>
              </a:buClr>
              <a:buFont typeface="Arial"/>
              <a:buChar char="»"/>
            </a:pPr>
            <a:r>
              <a:rPr b="0" lang="en-US" sz="1600" spc="-1" strike="noStrike">
                <a:solidFill>
                  <a:srgbClr val="1f497d"/>
                </a:solidFill>
                <a:latin typeface="Arial"/>
                <a:ea typeface="DejaVu Sans"/>
              </a:rPr>
              <a:t>Fifth level</a:t>
            </a:r>
            <a:endParaRPr b="0" lang="en-US" sz="1600" spc="-1" strike="noStrike">
              <a:solidFill>
                <a:srgbClr val="000000"/>
              </a:solidFill>
              <a:latin typeface="Arial"/>
            </a:endParaRPr>
          </a:p>
        </p:txBody>
      </p:sp>
      <p:sp>
        <p:nvSpPr>
          <p:cNvPr id="227" name="PlaceHolder 8"/>
          <p:cNvSpPr>
            <a:spLocks noGrp="1"/>
          </p:cNvSpPr>
          <p:nvPr>
            <p:ph type="title"/>
          </p:nvPr>
        </p:nvSpPr>
        <p:spPr>
          <a:xfrm>
            <a:off x="114480" y="100080"/>
            <a:ext cx="8915040" cy="297000"/>
          </a:xfrm>
          <a:prstGeom prst="rect">
            <a:avLst/>
          </a:prstGeom>
        </p:spPr>
        <p:txBody>
          <a:bodyPr lIns="0" anchor="ctr">
            <a:noAutofit/>
          </a:bodyPr>
          <a:p>
            <a:pPr>
              <a:lnSpc>
                <a:spcPct val="90000"/>
              </a:lnSpc>
            </a:pPr>
            <a:r>
              <a:rPr b="0" lang="en-US" sz="4400" spc="-1" strike="noStrike">
                <a:solidFill>
                  <a:srgbClr val="23d2ff"/>
                </a:solidFill>
                <a:latin typeface="Arial"/>
                <a:ea typeface="DejaVu Sans"/>
              </a:rPr>
              <a:t>Header text</a:t>
            </a:r>
            <a:endParaRPr b="0" lang="en-US" sz="4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4" name="CustomShape 1"/>
          <p:cNvSpPr/>
          <p:nvPr/>
        </p:nvSpPr>
        <p:spPr>
          <a:xfrm>
            <a:off x="0" y="0"/>
            <a:ext cx="9143280" cy="5142960"/>
          </a:xfrm>
          <a:prstGeom prst="rect">
            <a:avLst/>
          </a:prstGeom>
          <a:gradFill rotWithShape="0">
            <a:gsLst>
              <a:gs pos="0">
                <a:srgbClr val="f2f2f2"/>
              </a:gs>
              <a:gs pos="100000">
                <a:srgbClr val="c4c4c4"/>
              </a:gs>
            </a:gsLst>
            <a:lin ang="0"/>
          </a:gradFill>
          <a:ln w="9360">
            <a:noFill/>
          </a:ln>
          <a:effectLst>
            <a:outerShdw dir="5400000" dist="23040">
              <a:srgbClr val="000000">
                <a:alpha val="35000"/>
              </a:srgbClr>
            </a:outerShdw>
          </a:effectLst>
        </p:spPr>
        <p:style>
          <a:lnRef idx="0"/>
          <a:fillRef idx="0"/>
          <a:effectRef idx="0"/>
          <a:fontRef idx="minor"/>
        </p:style>
      </p:sp>
      <p:sp>
        <p:nvSpPr>
          <p:cNvPr id="265" name="CustomShape 2"/>
          <p:cNvSpPr/>
          <p:nvPr/>
        </p:nvSpPr>
        <p:spPr>
          <a:xfrm>
            <a:off x="0" y="0"/>
            <a:ext cx="9143280" cy="5138280"/>
          </a:xfrm>
          <a:prstGeom prst="rect">
            <a:avLst/>
          </a:prstGeom>
          <a:solidFill>
            <a:srgbClr val="ffffff"/>
          </a:solidFill>
          <a:ln w="9360">
            <a:noFill/>
          </a:ln>
          <a:effectLst>
            <a:outerShdw dir="5400000" dist="23040">
              <a:srgbClr val="000000">
                <a:alpha val="35000"/>
              </a:srgbClr>
            </a:outerShdw>
          </a:effectLst>
        </p:spPr>
        <p:style>
          <a:lnRef idx="0"/>
          <a:fillRef idx="0"/>
          <a:effectRef idx="0"/>
          <a:fontRef idx="minor"/>
        </p:style>
      </p:sp>
      <p:grpSp>
        <p:nvGrpSpPr>
          <p:cNvPr id="266" name="Group 3"/>
          <p:cNvGrpSpPr/>
          <p:nvPr/>
        </p:nvGrpSpPr>
        <p:grpSpPr>
          <a:xfrm>
            <a:off x="0" y="443880"/>
            <a:ext cx="9144000" cy="4333680"/>
            <a:chOff x="0" y="443880"/>
            <a:chExt cx="9144000" cy="4333680"/>
          </a:xfrm>
        </p:grpSpPr>
        <p:sp>
          <p:nvSpPr>
            <p:cNvPr id="267" name="Line 4"/>
            <p:cNvSpPr/>
            <p:nvPr/>
          </p:nvSpPr>
          <p:spPr>
            <a:xfrm>
              <a:off x="0" y="443880"/>
              <a:ext cx="9144000" cy="360"/>
            </a:xfrm>
            <a:prstGeom prst="line">
              <a:avLst/>
            </a:prstGeom>
            <a:ln w="9360">
              <a:solidFill>
                <a:srgbClr val="50b3cf"/>
              </a:solidFill>
              <a:round/>
            </a:ln>
          </p:spPr>
          <p:style>
            <a:lnRef idx="0"/>
            <a:fillRef idx="0"/>
            <a:effectRef idx="0"/>
            <a:fontRef idx="minor"/>
          </p:style>
        </p:sp>
        <p:sp>
          <p:nvSpPr>
            <p:cNvPr id="268" name="Line 5"/>
            <p:cNvSpPr/>
            <p:nvPr/>
          </p:nvSpPr>
          <p:spPr>
            <a:xfrm>
              <a:off x="0" y="4777200"/>
              <a:ext cx="9144000" cy="360"/>
            </a:xfrm>
            <a:prstGeom prst="line">
              <a:avLst/>
            </a:prstGeom>
            <a:ln w="9360">
              <a:solidFill>
                <a:srgbClr val="50b3cf"/>
              </a:solidFill>
              <a:round/>
            </a:ln>
          </p:spPr>
          <p:style>
            <a:lnRef idx="0"/>
            <a:fillRef idx="0"/>
            <a:effectRef idx="0"/>
            <a:fontRef idx="minor"/>
          </p:style>
        </p:sp>
      </p:grpSp>
      <p:sp>
        <p:nvSpPr>
          <p:cNvPr id="269" name="PlaceHolder 6"/>
          <p:cNvSpPr>
            <a:spLocks noGrp="1"/>
          </p:cNvSpPr>
          <p:nvPr>
            <p:ph type="sldNum"/>
          </p:nvPr>
        </p:nvSpPr>
        <p:spPr>
          <a:xfrm>
            <a:off x="-155160" y="4743360"/>
            <a:ext cx="538920" cy="375480"/>
          </a:xfrm>
          <a:prstGeom prst="rect">
            <a:avLst/>
          </a:prstGeom>
        </p:spPr>
        <p:txBody>
          <a:bodyPr lIns="90000" rIns="90000" tIns="45000" bIns="45000" anchor="ctr">
            <a:noAutofit/>
          </a:bodyPr>
          <a:p>
            <a:pPr>
              <a:lnSpc>
                <a:spcPct val="100000"/>
              </a:lnSpc>
            </a:pPr>
            <a:fld id="{9793C070-1232-4371-B575-FE5A4F5F9707}" type="slidenum">
              <a:rPr b="0" lang="en-US" sz="1800" spc="-1" strike="noStrike">
                <a:solidFill>
                  <a:srgbClr val="000000"/>
                </a:solidFill>
                <a:latin typeface="Arial"/>
                <a:ea typeface="DejaVu Sans"/>
              </a:rPr>
              <a:t>1</a:t>
            </a:fld>
            <a:endParaRPr b="0" lang="en-US" sz="1800" spc="-1" strike="noStrike">
              <a:latin typeface="Times New Roman"/>
            </a:endParaRPr>
          </a:p>
        </p:txBody>
      </p:sp>
      <p:sp>
        <p:nvSpPr>
          <p:cNvPr id="270" name="PlaceHolder 7"/>
          <p:cNvSpPr>
            <a:spLocks noGrp="1"/>
          </p:cNvSpPr>
          <p:nvPr>
            <p:ph type="body"/>
          </p:nvPr>
        </p:nvSpPr>
        <p:spPr>
          <a:xfrm>
            <a:off x="114480" y="552600"/>
            <a:ext cx="8915040" cy="4152600"/>
          </a:xfrm>
          <a:prstGeom prst="rect">
            <a:avLst/>
          </a:prstGeom>
        </p:spPr>
        <p:txBody>
          <a:bodyPr lIns="90000" rIns="90000" tIns="45000" bIns="45000">
            <a:normAutofit/>
          </a:bodyPr>
          <a:p>
            <a:pPr>
              <a:lnSpc>
                <a:spcPct val="90000"/>
              </a:lnSpc>
              <a:spcBef>
                <a:spcPts val="1001"/>
              </a:spcBef>
            </a:pPr>
            <a:r>
              <a:rPr b="0" lang="en-US" sz="2400" spc="-1" strike="noStrike">
                <a:solidFill>
                  <a:srgbClr val="1f497d"/>
                </a:solidFill>
                <a:latin typeface="Arial"/>
                <a:ea typeface="DejaVu Sans"/>
              </a:rPr>
              <a:t>Click to edit Master text styles</a:t>
            </a:r>
            <a:endParaRPr b="0" lang="en-US" sz="2400" spc="-1" strike="noStrike">
              <a:solidFill>
                <a:srgbClr val="000000"/>
              </a:solidFill>
              <a:latin typeface="Arial"/>
            </a:endParaRPr>
          </a:p>
          <a:p>
            <a:pPr lvl="1" marL="396720" indent="-171000">
              <a:lnSpc>
                <a:spcPct val="100000"/>
              </a:lnSpc>
              <a:spcBef>
                <a:spcPts val="400"/>
              </a:spcBef>
              <a:buClr>
                <a:srgbClr val="5e9a36"/>
              </a:buClr>
              <a:buFont typeface="Wingdings" charset="2"/>
              <a:buChar char=""/>
            </a:pPr>
            <a:r>
              <a:rPr b="0" lang="en-US" sz="2000" spc="-1" strike="noStrike">
                <a:solidFill>
                  <a:srgbClr val="1f497d"/>
                </a:solidFill>
                <a:latin typeface="Arial"/>
                <a:ea typeface="DejaVu Sans"/>
              </a:rPr>
              <a:t>Second level</a:t>
            </a:r>
            <a:endParaRPr b="0" lang="en-US" sz="2000" spc="-1" strike="noStrike">
              <a:solidFill>
                <a:srgbClr val="000000"/>
              </a:solidFill>
              <a:latin typeface="Arial"/>
            </a:endParaRPr>
          </a:p>
          <a:p>
            <a:pPr lvl="2" marL="628560" indent="-175680">
              <a:lnSpc>
                <a:spcPct val="100000"/>
              </a:lnSpc>
              <a:spcBef>
                <a:spcPts val="360"/>
              </a:spcBef>
              <a:buClr>
                <a:srgbClr val="5e9a36"/>
              </a:buClr>
              <a:buFont typeface="Arial"/>
              <a:buChar char="–"/>
            </a:pPr>
            <a:r>
              <a:rPr b="0" lang="en-US" sz="1800" spc="-1" strike="noStrike">
                <a:solidFill>
                  <a:srgbClr val="1f497d"/>
                </a:solidFill>
                <a:latin typeface="Arial"/>
                <a:ea typeface="DejaVu Sans"/>
              </a:rPr>
              <a:t>Third level</a:t>
            </a:r>
            <a:endParaRPr b="0" lang="en-US" sz="1800" spc="-1" strike="noStrike">
              <a:solidFill>
                <a:srgbClr val="000000"/>
              </a:solidFill>
              <a:latin typeface="Arial"/>
            </a:endParaRPr>
          </a:p>
          <a:p>
            <a:pPr lvl="3" marL="858960" indent="-115560">
              <a:lnSpc>
                <a:spcPct val="100000"/>
              </a:lnSpc>
              <a:spcBef>
                <a:spcPts val="320"/>
              </a:spcBef>
              <a:buClr>
                <a:srgbClr val="5e9a36"/>
              </a:buClr>
              <a:buFont typeface="Arial"/>
              <a:buChar char="•"/>
            </a:pPr>
            <a:r>
              <a:rPr b="0" lang="en-US" sz="1600" spc="-1" strike="noStrike">
                <a:solidFill>
                  <a:srgbClr val="1f497d"/>
                </a:solidFill>
                <a:latin typeface="Arial"/>
                <a:ea typeface="DejaVu Sans"/>
              </a:rPr>
              <a:t>Fourth level</a:t>
            </a:r>
            <a:endParaRPr b="0" lang="en-US" sz="1600" spc="-1" strike="noStrike">
              <a:solidFill>
                <a:srgbClr val="000000"/>
              </a:solidFill>
              <a:latin typeface="Arial"/>
            </a:endParaRPr>
          </a:p>
          <a:p>
            <a:pPr lvl="4" marL="1144440" indent="-175680">
              <a:lnSpc>
                <a:spcPct val="100000"/>
              </a:lnSpc>
              <a:spcBef>
                <a:spcPts val="320"/>
              </a:spcBef>
              <a:buClr>
                <a:srgbClr val="5e9a36"/>
              </a:buClr>
              <a:buFont typeface="Arial"/>
              <a:buChar char="»"/>
            </a:pPr>
            <a:r>
              <a:rPr b="0" lang="en-US" sz="1600" spc="-1" strike="noStrike">
                <a:solidFill>
                  <a:srgbClr val="1f497d"/>
                </a:solidFill>
                <a:latin typeface="Arial"/>
                <a:ea typeface="DejaVu Sans"/>
              </a:rPr>
              <a:t>Fifth level</a:t>
            </a:r>
            <a:endParaRPr b="0" lang="en-US" sz="1600" spc="-1" strike="noStrike">
              <a:solidFill>
                <a:srgbClr val="000000"/>
              </a:solidFill>
              <a:latin typeface="Arial"/>
            </a:endParaRPr>
          </a:p>
        </p:txBody>
      </p:sp>
      <p:sp>
        <p:nvSpPr>
          <p:cNvPr id="271" name="PlaceHolder 8"/>
          <p:cNvSpPr>
            <a:spLocks noGrp="1"/>
          </p:cNvSpPr>
          <p:nvPr>
            <p:ph type="title"/>
          </p:nvPr>
        </p:nvSpPr>
        <p:spPr>
          <a:xfrm>
            <a:off x="114480" y="100080"/>
            <a:ext cx="8915040" cy="297000"/>
          </a:xfrm>
          <a:prstGeom prst="rect">
            <a:avLst/>
          </a:prstGeom>
        </p:spPr>
        <p:txBody>
          <a:bodyPr lIns="0" anchor="ctr">
            <a:noAutofit/>
          </a:bodyPr>
          <a:p>
            <a:pPr>
              <a:lnSpc>
                <a:spcPct val="90000"/>
              </a:lnSpc>
            </a:pPr>
            <a:r>
              <a:rPr b="0" lang="en-US" sz="4400" spc="-1" strike="noStrike">
                <a:solidFill>
                  <a:srgbClr val="23d2ff"/>
                </a:solidFill>
                <a:latin typeface="Arial"/>
                <a:ea typeface="DejaVu Sans"/>
              </a:rPr>
              <a:t>Header text</a:t>
            </a:r>
            <a:endParaRPr b="0" lang="en-US" sz="4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73.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hyperlink" Target="https://kubernetes.io/" TargetMode="External"/><Relationship Id="rId2" Type="http://schemas.openxmlformats.org/officeDocument/2006/relationships/hyperlink" Target="https://kubernetes.io/blog/2018/04/30/zero-downtime-deployment-kubernetes-jenkins/" TargetMode="External"/><Relationship Id="rId3" Type="http://schemas.openxmlformats.org/officeDocument/2006/relationships/hyperlink" Target="https://kubernetes.io/blog/2018/04/30/zero-downtime-deployment-kubernetes-jenkins/" TargetMode="External"/><Relationship Id="rId4" Type="http://schemas.openxmlformats.org/officeDocument/2006/relationships/hyperlink" Target="https://github.com/nilaybose/mkdemo" TargetMode="External"/><Relationship Id="rId5"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kubernetes.io/docs/concepts/overview/what-is-kubernetes/" TargetMode="External"/><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770400" y="1700640"/>
            <a:ext cx="8071920" cy="921240"/>
          </a:xfrm>
          <a:prstGeom prst="rect">
            <a:avLst/>
          </a:prstGeom>
          <a:noFill/>
          <a:ln w="9360">
            <a:noFill/>
          </a:ln>
        </p:spPr>
        <p:style>
          <a:lnRef idx="0"/>
          <a:fillRef idx="0"/>
          <a:effectRef idx="0"/>
          <a:fontRef idx="minor"/>
        </p:style>
        <p:txBody>
          <a:bodyPr lIns="0" rIns="90000" tIns="45000" bIns="45000">
            <a:noAutofit/>
          </a:bodyPr>
          <a:p>
            <a:pPr>
              <a:lnSpc>
                <a:spcPct val="100000"/>
              </a:lnSpc>
              <a:spcBef>
                <a:spcPts val="720"/>
              </a:spcBef>
            </a:pPr>
            <a:r>
              <a:rPr b="0" lang="en-US" sz="3600" spc="-1" strike="noStrike">
                <a:solidFill>
                  <a:srgbClr val="ffffff"/>
                </a:solidFill>
                <a:latin typeface="Arial"/>
                <a:ea typeface="DejaVu Sans"/>
              </a:rPr>
              <a:t>Kubernetes</a:t>
            </a:r>
            <a:endParaRPr b="0" lang="en-US" sz="3600" spc="-1" strike="noStrike">
              <a:latin typeface="Arial"/>
            </a:endParaRPr>
          </a:p>
        </p:txBody>
      </p:sp>
      <p:sp>
        <p:nvSpPr>
          <p:cNvPr id="315" name="CustomShape 2"/>
          <p:cNvSpPr/>
          <p:nvPr/>
        </p:nvSpPr>
        <p:spPr>
          <a:xfrm>
            <a:off x="770400" y="2443320"/>
            <a:ext cx="8071920" cy="1018440"/>
          </a:xfrm>
          <a:prstGeom prst="rect">
            <a:avLst/>
          </a:prstGeom>
          <a:noFill/>
          <a:ln w="9360">
            <a:noFill/>
          </a:ln>
        </p:spPr>
        <p:style>
          <a:lnRef idx="0"/>
          <a:fillRef idx="0"/>
          <a:effectRef idx="0"/>
          <a:fontRef idx="minor"/>
        </p:style>
        <p:txBody>
          <a:bodyPr lIns="0" rIns="90000" tIns="45000" bIns="45000" anchor="ctr">
            <a:noAutofit/>
          </a:bodyPr>
          <a:p>
            <a:pPr>
              <a:lnSpc>
                <a:spcPct val="100000"/>
              </a:lnSpc>
              <a:spcBef>
                <a:spcPts val="400"/>
              </a:spcBef>
            </a:pPr>
            <a:r>
              <a:rPr b="0" lang="en-US" sz="2000" spc="-1" strike="noStrike">
                <a:solidFill>
                  <a:srgbClr val="ffffff"/>
                </a:solidFill>
                <a:latin typeface="Arial"/>
                <a:ea typeface="DejaVu Sans"/>
              </a:rPr>
              <a:t>Nilay Kumar Bose</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048540E-C221-4B57-9EE5-09AA3EB8A2A8}" type="slidenum">
              <a:rPr b="1" lang="en-US" sz="1050" spc="-1" strike="noStrike">
                <a:solidFill>
                  <a:srgbClr val="ffffff"/>
                </a:solidFill>
                <a:latin typeface="Arial"/>
                <a:ea typeface="DejaVu Sans"/>
              </a:rPr>
              <a:t>9</a:t>
            </a:fld>
            <a:endParaRPr b="0" lang="en-US" sz="1050" spc="-1" strike="noStrike">
              <a:latin typeface="Arial"/>
            </a:endParaRPr>
          </a:p>
        </p:txBody>
      </p:sp>
      <p:sp>
        <p:nvSpPr>
          <p:cNvPr id="345" name="CustomShape 2"/>
          <p:cNvSpPr/>
          <p:nvPr/>
        </p:nvSpPr>
        <p:spPr>
          <a:xfrm>
            <a:off x="44640" y="497160"/>
            <a:ext cx="8914680" cy="4264560"/>
          </a:xfrm>
          <a:prstGeom prst="rect">
            <a:avLst/>
          </a:prstGeom>
          <a:noFill/>
          <a:ln w="9360">
            <a:noFill/>
          </a:ln>
        </p:spPr>
        <p:style>
          <a:lnRef idx="0"/>
          <a:fillRef idx="0"/>
          <a:effectRef idx="0"/>
          <a:fontRef idx="minor"/>
        </p:style>
        <p:txBody>
          <a:bodyPr lIns="90000" rIns="90000" tIns="45000" bIns="45000">
            <a:normAutofit/>
          </a:bodyPr>
          <a:p>
            <a:pPr>
              <a:lnSpc>
                <a:spcPct val="100000"/>
              </a:lnSpc>
              <a:spcBef>
                <a:spcPts val="281"/>
              </a:spcBef>
            </a:pPr>
            <a:endParaRPr b="0" lang="en-US" sz="1800" spc="-1" strike="noStrike">
              <a:latin typeface="Arial"/>
            </a:endParaRPr>
          </a:p>
          <a:p>
            <a:pPr>
              <a:lnSpc>
                <a:spcPct val="100000"/>
              </a:lnSpc>
              <a:spcBef>
                <a:spcPts val="281"/>
              </a:spcBef>
            </a:pPr>
            <a:endParaRPr b="0" lang="en-US" sz="1800" spc="-1" strike="noStrike">
              <a:latin typeface="Arial"/>
            </a:endParaRPr>
          </a:p>
          <a:p>
            <a:pPr>
              <a:lnSpc>
                <a:spcPct val="100000"/>
              </a:lnSpc>
              <a:spcBef>
                <a:spcPts val="281"/>
              </a:spcBef>
            </a:pPr>
            <a:endParaRPr b="0" lang="en-US" sz="1800" spc="-1" strike="noStrike">
              <a:latin typeface="Arial"/>
            </a:endParaRPr>
          </a:p>
          <a:p>
            <a:pPr>
              <a:lnSpc>
                <a:spcPct val="100000"/>
              </a:lnSpc>
              <a:spcBef>
                <a:spcPts val="281"/>
              </a:spcBef>
            </a:pPr>
            <a:endParaRPr b="0" lang="en-US" sz="1800" spc="-1" strike="noStrike">
              <a:latin typeface="Arial"/>
            </a:endParaRPr>
          </a:p>
          <a:p>
            <a:pPr>
              <a:lnSpc>
                <a:spcPct val="100000"/>
              </a:lnSpc>
              <a:spcBef>
                <a:spcPts val="281"/>
              </a:spcBef>
            </a:pPr>
            <a:endParaRPr b="0" lang="en-US" sz="1800" spc="-1" strike="noStrike">
              <a:latin typeface="Arial"/>
            </a:endParaRPr>
          </a:p>
        </p:txBody>
      </p:sp>
      <p:sp>
        <p:nvSpPr>
          <p:cNvPr id="346" name="CustomShape 3"/>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Understanding Kubernetes Internals Contd</a:t>
            </a:r>
            <a:endParaRPr b="0" lang="en-US" sz="2200" spc="-1" strike="noStrike">
              <a:latin typeface="Arial"/>
            </a:endParaRPr>
          </a:p>
        </p:txBody>
      </p:sp>
      <p:pic>
        <p:nvPicPr>
          <p:cNvPr id="347" name="Picture 4" descr=""/>
          <p:cNvPicPr/>
          <p:nvPr/>
        </p:nvPicPr>
        <p:blipFill>
          <a:blip r:embed="rId1"/>
          <a:stretch/>
        </p:blipFill>
        <p:spPr>
          <a:xfrm>
            <a:off x="44640" y="489240"/>
            <a:ext cx="9098640" cy="4629240"/>
          </a:xfrm>
          <a:prstGeom prst="rect">
            <a:avLst/>
          </a:prstGeom>
          <a:ln>
            <a:noFill/>
          </a:ln>
        </p:spPr>
      </p:pic>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692AB0A-39E0-40CA-BB62-22F24F381DB5}" type="slidenum">
              <a:rPr b="1" lang="en-US" sz="1050" spc="-1" strike="noStrike">
                <a:solidFill>
                  <a:srgbClr val="ffffff"/>
                </a:solidFill>
                <a:latin typeface="Arial"/>
                <a:ea typeface="DejaVu Sans"/>
              </a:rPr>
              <a:t>10</a:t>
            </a:fld>
            <a:endParaRPr b="0" lang="en-US" sz="1050" spc="-1" strike="noStrike">
              <a:latin typeface="Arial"/>
            </a:endParaRPr>
          </a:p>
        </p:txBody>
      </p:sp>
      <p:sp>
        <p:nvSpPr>
          <p:cNvPr id="349" name="CustomShape 2"/>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Kubernetes GKE – Cluster Creation</a:t>
            </a:r>
            <a:endParaRPr b="0" lang="en-US" sz="2200" spc="-1" strike="noStrike">
              <a:latin typeface="Arial"/>
            </a:endParaRPr>
          </a:p>
        </p:txBody>
      </p:sp>
      <p:sp>
        <p:nvSpPr>
          <p:cNvPr id="350" name="CustomShape 3"/>
          <p:cNvSpPr/>
          <p:nvPr/>
        </p:nvSpPr>
        <p:spPr>
          <a:xfrm>
            <a:off x="0" y="478440"/>
            <a:ext cx="8914680" cy="4264560"/>
          </a:xfrm>
          <a:prstGeom prst="rect">
            <a:avLst/>
          </a:prstGeom>
          <a:noFill/>
          <a:ln>
            <a:noFill/>
          </a:ln>
        </p:spPr>
        <p:style>
          <a:lnRef idx="0"/>
          <a:fillRef idx="0"/>
          <a:effectRef idx="0"/>
          <a:fontRef idx="minor"/>
        </p:style>
        <p:txBody>
          <a:bodyPr lIns="90000" rIns="90000" tIns="45000" bIns="45000">
            <a:normAutofit/>
          </a:bodyPr>
          <a:p>
            <a:pPr marL="286200" indent="-285480" algn="just">
              <a:lnSpc>
                <a:spcPct val="100000"/>
              </a:lnSpc>
              <a:spcBef>
                <a:spcPts val="281"/>
              </a:spcBef>
              <a:buClr>
                <a:srgbClr val="141414"/>
              </a:buClr>
              <a:buFont typeface="Wingdings" charset="2"/>
              <a:buChar char=""/>
            </a:pPr>
            <a:r>
              <a:rPr b="0" lang="en-US" sz="1400" spc="-1" strike="noStrike">
                <a:solidFill>
                  <a:srgbClr val="141414"/>
                </a:solidFill>
                <a:latin typeface="Arial"/>
                <a:ea typeface="DejaVu Sans"/>
              </a:rPr>
              <a:t>We will use Google Cloud Platform - Kubernetes Engine </a:t>
            </a:r>
            <a:endParaRPr b="0" lang="en-US" sz="1400" spc="-1" strike="noStrike">
              <a:latin typeface="Arial"/>
            </a:endParaRPr>
          </a:p>
          <a:p>
            <a:pPr marL="286200" indent="-285480" algn="just">
              <a:lnSpc>
                <a:spcPct val="100000"/>
              </a:lnSpc>
              <a:spcBef>
                <a:spcPts val="281"/>
              </a:spcBef>
              <a:buClr>
                <a:srgbClr val="141414"/>
              </a:buClr>
              <a:buFont typeface="Wingdings" charset="2"/>
              <a:buChar char=""/>
            </a:pPr>
            <a:r>
              <a:rPr b="0" lang="en-US" sz="1400" spc="-1" strike="noStrike">
                <a:solidFill>
                  <a:srgbClr val="141414"/>
                </a:solidFill>
                <a:latin typeface="Arial"/>
                <a:ea typeface="DejaVu Sans"/>
              </a:rPr>
              <a:t>We will need Google Cloud SDK and Kubectl (Client) to talk with the cloud cluster</a:t>
            </a:r>
            <a:endParaRPr b="0" lang="en-US" sz="1400" spc="-1" strike="noStrike">
              <a:latin typeface="Arial"/>
            </a:endParaRPr>
          </a:p>
          <a:p>
            <a:pPr marL="286200" indent="-285480" algn="just">
              <a:lnSpc>
                <a:spcPct val="100000"/>
              </a:lnSpc>
              <a:spcBef>
                <a:spcPts val="281"/>
              </a:spcBef>
              <a:buClr>
                <a:srgbClr val="141414"/>
              </a:buClr>
              <a:buFont typeface="Wingdings" charset="2"/>
              <a:buChar char=""/>
            </a:pPr>
            <a:r>
              <a:rPr b="0" lang="en-US" sz="1400" spc="-1" strike="noStrike">
                <a:solidFill>
                  <a:srgbClr val="141414"/>
                </a:solidFill>
                <a:latin typeface="Arial"/>
                <a:ea typeface="DejaVu Sans"/>
              </a:rPr>
              <a:t>Login to Cloud Platform and Create a Cluster with 3 Node</a:t>
            </a:r>
            <a:endParaRPr b="0" lang="en-US" sz="1400" spc="-1" strike="noStrike">
              <a:latin typeface="Arial"/>
            </a:endParaRPr>
          </a:p>
          <a:p>
            <a:pPr marL="360" algn="just">
              <a:lnSpc>
                <a:spcPct val="100000"/>
              </a:lnSpc>
              <a:spcBef>
                <a:spcPts val="281"/>
              </a:spcBef>
            </a:pPr>
            <a:endParaRPr b="0" lang="en-US" sz="1400" spc="-1" strike="noStrike">
              <a:latin typeface="Arial"/>
            </a:endParaRPr>
          </a:p>
          <a:p>
            <a:pPr marL="457560" algn="just">
              <a:lnSpc>
                <a:spcPct val="100000"/>
              </a:lnSpc>
              <a:spcBef>
                <a:spcPts val="281"/>
              </a:spcBef>
            </a:pPr>
            <a:r>
              <a:rPr b="0" lang="en-US" sz="1400" spc="-1" strike="noStrike">
                <a:solidFill>
                  <a:srgbClr val="000000"/>
                </a:solidFill>
                <a:latin typeface="Arial"/>
                <a:ea typeface="DejaVu Sans"/>
              </a:rPr>
              <a:t>gcloud container clusters create spbootcls --num-nodes 3 --machine-type n1-standard-1</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p:txBody>
      </p:sp>
      <p:pic>
        <p:nvPicPr>
          <p:cNvPr id="351" name="Picture 1" descr=""/>
          <p:cNvPicPr/>
          <p:nvPr/>
        </p:nvPicPr>
        <p:blipFill>
          <a:blip r:embed="rId1"/>
          <a:stretch/>
        </p:blipFill>
        <p:spPr>
          <a:xfrm>
            <a:off x="0" y="2666880"/>
            <a:ext cx="9143640" cy="2476080"/>
          </a:xfrm>
          <a:prstGeom prst="rect">
            <a:avLst/>
          </a:prstGeom>
          <a:ln>
            <a:noFill/>
          </a:ln>
        </p:spPr>
      </p:pic>
      <p:pic>
        <p:nvPicPr>
          <p:cNvPr id="352" name="Picture 10" descr=""/>
          <p:cNvPicPr/>
          <p:nvPr/>
        </p:nvPicPr>
        <p:blipFill>
          <a:blip r:embed="rId2"/>
          <a:stretch/>
        </p:blipFill>
        <p:spPr>
          <a:xfrm>
            <a:off x="495360" y="1854360"/>
            <a:ext cx="8648280" cy="585000"/>
          </a:xfrm>
          <a:prstGeom prst="rect">
            <a:avLst/>
          </a:prstGeom>
          <a:ln>
            <a:noFill/>
          </a:ln>
        </p:spPr>
      </p:pic>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6DF674D-23A0-4AC7-8EA3-9FBE30593FBB}" type="slidenum">
              <a:rPr b="1" lang="en-US" sz="1050" spc="-1" strike="noStrike">
                <a:solidFill>
                  <a:srgbClr val="ffffff"/>
                </a:solidFill>
                <a:latin typeface="Arial"/>
                <a:ea typeface="DejaVu Sans"/>
              </a:rPr>
              <a:t>11</a:t>
            </a:fld>
            <a:endParaRPr b="0" lang="en-US" sz="1050" spc="-1" strike="noStrike">
              <a:latin typeface="Arial"/>
            </a:endParaRPr>
          </a:p>
        </p:txBody>
      </p:sp>
      <p:sp>
        <p:nvSpPr>
          <p:cNvPr id="354" name="CustomShape 2"/>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Kubernetes GKE – Cluster Creation (Validation)</a:t>
            </a:r>
            <a:endParaRPr b="0" lang="en-US" sz="2200" spc="-1" strike="noStrike">
              <a:latin typeface="Arial"/>
            </a:endParaRPr>
          </a:p>
        </p:txBody>
      </p:sp>
      <p:sp>
        <p:nvSpPr>
          <p:cNvPr id="355" name="CustomShape 3"/>
          <p:cNvSpPr/>
          <p:nvPr/>
        </p:nvSpPr>
        <p:spPr>
          <a:xfrm>
            <a:off x="0" y="478440"/>
            <a:ext cx="9042120" cy="4264560"/>
          </a:xfrm>
          <a:prstGeom prst="rect">
            <a:avLst/>
          </a:prstGeom>
          <a:noFill/>
          <a:ln>
            <a:noFill/>
          </a:ln>
        </p:spPr>
        <p:style>
          <a:lnRef idx="0"/>
          <a:fillRef idx="0"/>
          <a:effectRef idx="0"/>
          <a:fontRef idx="minor"/>
        </p:style>
        <p:txBody>
          <a:bodyPr lIns="90000" rIns="90000" tIns="45000" bIns="45000">
            <a:normAutofit/>
          </a:bodyPr>
          <a:p>
            <a:pPr marL="286200" indent="-285480" algn="just">
              <a:lnSpc>
                <a:spcPct val="100000"/>
              </a:lnSpc>
              <a:spcBef>
                <a:spcPts val="281"/>
              </a:spcBef>
              <a:buClr>
                <a:srgbClr val="141414"/>
              </a:buClr>
              <a:buFont typeface="Wingdings" charset="2"/>
              <a:buChar char=""/>
            </a:pPr>
            <a:r>
              <a:rPr b="0" lang="en-US" sz="1400" spc="-1" strike="noStrike">
                <a:solidFill>
                  <a:srgbClr val="141414"/>
                </a:solidFill>
                <a:latin typeface="Arial"/>
                <a:ea typeface="DejaVu Sans"/>
              </a:rPr>
              <a:t>Validate the nodes</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marL="286200" indent="-285480" algn="just">
              <a:lnSpc>
                <a:spcPct val="100000"/>
              </a:lnSpc>
              <a:spcBef>
                <a:spcPts val="281"/>
              </a:spcBef>
              <a:buClr>
                <a:srgbClr val="141414"/>
              </a:buClr>
              <a:buFont typeface="Wingdings" charset="2"/>
              <a:buChar char=""/>
            </a:pPr>
            <a:r>
              <a:rPr b="0" lang="en-US" sz="1400" spc="-1" strike="noStrike">
                <a:solidFill>
                  <a:srgbClr val="141414"/>
                </a:solidFill>
                <a:latin typeface="Arial"/>
                <a:ea typeface="DejaVu Sans"/>
              </a:rPr>
              <a:t>Get the OS/ Other Information about the node</a:t>
            </a:r>
            <a:endParaRPr b="0" lang="en-US" sz="1400" spc="-1" strike="noStrike">
              <a:latin typeface="Arial"/>
            </a:endParaRPr>
          </a:p>
          <a:p>
            <a:pPr algn="just">
              <a:lnSpc>
                <a:spcPct val="100000"/>
              </a:lnSpc>
              <a:spcBef>
                <a:spcPts val="281"/>
              </a:spcBef>
            </a:pPr>
            <a:endParaRPr b="0" lang="en-US" sz="1400" spc="-1" strike="noStrike">
              <a:latin typeface="Arial"/>
            </a:endParaRPr>
          </a:p>
          <a:p>
            <a:pPr marL="457560" algn="just">
              <a:lnSpc>
                <a:spcPct val="100000"/>
              </a:lnSpc>
              <a:spcBef>
                <a:spcPts val="281"/>
              </a:spcBef>
            </a:pPr>
            <a:r>
              <a:rPr b="0" lang="en-US" sz="1400" spc="-1" strike="noStrike">
                <a:solidFill>
                  <a:srgbClr val="000000"/>
                </a:solidFill>
                <a:latin typeface="Arial"/>
                <a:ea typeface="DejaVu Sans"/>
              </a:rPr>
              <a:t>kubectl describe node gke-spbootcls-default-pool-3abca70c-tl48</a:t>
            </a:r>
            <a:endParaRPr b="0" lang="en-US" sz="1400" spc="-1" strike="noStrike">
              <a:latin typeface="Arial"/>
            </a:endParaRPr>
          </a:p>
          <a:p>
            <a:pPr marL="457560" algn="just">
              <a:lnSpc>
                <a:spcPct val="100000"/>
              </a:lnSpc>
              <a:spcBef>
                <a:spcPts val="281"/>
              </a:spcBef>
            </a:pPr>
            <a:endParaRPr b="0" lang="en-US" sz="1400" spc="-1" strike="noStrike">
              <a:latin typeface="Arial"/>
            </a:endParaRPr>
          </a:p>
          <a:p>
            <a:pPr marL="286200" indent="-285480" algn="just">
              <a:lnSpc>
                <a:spcPct val="100000"/>
              </a:lnSpc>
              <a:spcBef>
                <a:spcPts val="281"/>
              </a:spcBef>
              <a:buClr>
                <a:srgbClr val="141414"/>
              </a:buClr>
              <a:buFont typeface="Wingdings" charset="2"/>
              <a:buChar char=""/>
            </a:pPr>
            <a:r>
              <a:rPr b="0" lang="en-US" sz="1400" spc="-1" strike="noStrike">
                <a:solidFill>
                  <a:srgbClr val="141414"/>
                </a:solidFill>
                <a:latin typeface="Arial"/>
                <a:ea typeface="DejaVu Sans"/>
              </a:rPr>
              <a:t>SSH to the remote node</a:t>
            </a:r>
            <a:endParaRPr b="0" lang="en-US" sz="1400" spc="-1" strike="noStrike">
              <a:latin typeface="Arial"/>
            </a:endParaRPr>
          </a:p>
          <a:p>
            <a:pPr algn="just">
              <a:lnSpc>
                <a:spcPct val="100000"/>
              </a:lnSpc>
              <a:spcBef>
                <a:spcPts val="281"/>
              </a:spcBef>
            </a:pPr>
            <a:endParaRPr b="0" lang="en-US" sz="1400" spc="-1" strike="noStrike">
              <a:latin typeface="Arial"/>
            </a:endParaRPr>
          </a:p>
          <a:p>
            <a:pPr marL="457560" algn="just">
              <a:lnSpc>
                <a:spcPct val="100000"/>
              </a:lnSpc>
              <a:spcBef>
                <a:spcPts val="281"/>
              </a:spcBef>
            </a:pPr>
            <a:r>
              <a:rPr b="0" lang="en-US" sz="1400" spc="-1" strike="noStrike">
                <a:solidFill>
                  <a:srgbClr val="000000"/>
                </a:solidFill>
                <a:latin typeface="Arial"/>
                <a:ea typeface="DejaVu Sans"/>
              </a:rPr>
              <a:t>gcloud compute ssh gke-spbootcls-default-pool-3abca70c-tl48</a:t>
            </a:r>
            <a:endParaRPr b="0" lang="en-US" sz="1400" spc="-1" strike="noStrike">
              <a:latin typeface="Arial"/>
            </a:endParaRPr>
          </a:p>
          <a:p>
            <a:pPr marL="360" algn="just">
              <a:lnSpc>
                <a:spcPct val="100000"/>
              </a:lnSpc>
              <a:spcBef>
                <a:spcPts val="281"/>
              </a:spcBef>
            </a:pPr>
            <a:endParaRPr b="0" lang="en-US" sz="1400" spc="-1" strike="noStrike">
              <a:latin typeface="Arial"/>
            </a:endParaRPr>
          </a:p>
          <a:p>
            <a:pPr marL="360" algn="just">
              <a:lnSpc>
                <a:spcPct val="100000"/>
              </a:lnSpc>
              <a:spcBef>
                <a:spcPts val="281"/>
              </a:spcBef>
            </a:pPr>
            <a:endParaRPr b="0" lang="en-US" sz="1400" spc="-1" strike="noStrike">
              <a:latin typeface="Arial"/>
            </a:endParaRPr>
          </a:p>
          <a:p>
            <a:pPr marL="457560"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p:txBody>
      </p:sp>
      <p:pic>
        <p:nvPicPr>
          <p:cNvPr id="356" name="Picture 2" descr=""/>
          <p:cNvPicPr/>
          <p:nvPr/>
        </p:nvPicPr>
        <p:blipFill>
          <a:blip r:embed="rId1"/>
          <a:stretch/>
        </p:blipFill>
        <p:spPr>
          <a:xfrm>
            <a:off x="139680" y="876240"/>
            <a:ext cx="8889480" cy="1180800"/>
          </a:xfrm>
          <a:prstGeom prst="rect">
            <a:avLst/>
          </a:prstGeom>
          <a:ln>
            <a:noFill/>
          </a:ln>
        </p:spPr>
      </p:pic>
      <p:pic>
        <p:nvPicPr>
          <p:cNvPr id="357" name="Picture 7" descr=""/>
          <p:cNvPicPr/>
          <p:nvPr/>
        </p:nvPicPr>
        <p:blipFill>
          <a:blip r:embed="rId2"/>
          <a:stretch/>
        </p:blipFill>
        <p:spPr>
          <a:xfrm>
            <a:off x="0" y="4280040"/>
            <a:ext cx="9143640" cy="812520"/>
          </a:xfrm>
          <a:prstGeom prst="rect">
            <a:avLst/>
          </a:prstGeom>
          <a:ln>
            <a:noFill/>
          </a:ln>
        </p:spPr>
      </p:pic>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155160" y="4743360"/>
            <a:ext cx="538920" cy="375480"/>
          </a:xfrm>
          <a:prstGeom prst="rect">
            <a:avLst/>
          </a:prstGeom>
          <a:noFill/>
          <a:ln>
            <a:noFill/>
          </a:ln>
        </p:spPr>
        <p:txBody>
          <a:bodyPr lIns="90000" rIns="90000" tIns="45000" bIns="45000" anchor="ctr">
            <a:noAutofit/>
          </a:bodyPr>
          <a:p>
            <a:pPr>
              <a:lnSpc>
                <a:spcPct val="100000"/>
              </a:lnSpc>
            </a:pPr>
            <a:fld id="{1DD12DD6-3130-4715-865D-C8A092D450D5}" type="slidenum">
              <a:rPr b="0" lang="en-US" sz="1800" spc="-1" strike="noStrike">
                <a:solidFill>
                  <a:srgbClr val="000000"/>
                </a:solidFill>
                <a:latin typeface="Arial"/>
                <a:ea typeface="DejaVu Sans"/>
              </a:rPr>
              <a:t>12</a:t>
            </a:fld>
            <a:endParaRPr b="0" lang="en-US" sz="1800" spc="-1" strike="noStrike">
              <a:latin typeface="Times New Roman"/>
            </a:endParaRPr>
          </a:p>
        </p:txBody>
      </p:sp>
      <p:sp>
        <p:nvSpPr>
          <p:cNvPr id="359" name="TextShape 2"/>
          <p:cNvSpPr txBox="1"/>
          <p:nvPr/>
        </p:nvSpPr>
        <p:spPr>
          <a:xfrm>
            <a:off x="114480" y="100080"/>
            <a:ext cx="8915040" cy="297000"/>
          </a:xfrm>
          <a:prstGeom prst="rect">
            <a:avLst/>
          </a:prstGeom>
          <a:noFill/>
          <a:ln>
            <a:noFill/>
          </a:ln>
        </p:spPr>
        <p:txBody>
          <a:bodyPr lIns="0" anchor="ctr">
            <a:noAutofit/>
          </a:bodyPr>
          <a:p>
            <a:pPr>
              <a:lnSpc>
                <a:spcPct val="90000"/>
              </a:lnSpc>
            </a:pPr>
            <a:r>
              <a:rPr b="0" lang="en-US" sz="2400" spc="-1" strike="noStrike">
                <a:solidFill>
                  <a:srgbClr val="23d2ff"/>
                </a:solidFill>
                <a:latin typeface="Arial"/>
                <a:ea typeface="DejaVu Sans"/>
              </a:rPr>
              <a:t>Kubernetes Objects - Service</a:t>
            </a:r>
            <a:endParaRPr b="0" lang="en-US" sz="2400" spc="-1" strike="noStrike">
              <a:solidFill>
                <a:srgbClr val="000000"/>
              </a:solidFill>
              <a:latin typeface="Arial"/>
            </a:endParaRPr>
          </a:p>
        </p:txBody>
      </p:sp>
      <p:sp>
        <p:nvSpPr>
          <p:cNvPr id="360" name="CustomShape 3"/>
          <p:cNvSpPr/>
          <p:nvPr/>
        </p:nvSpPr>
        <p:spPr>
          <a:xfrm>
            <a:off x="45720" y="541800"/>
            <a:ext cx="9097920" cy="4264920"/>
          </a:xfrm>
          <a:prstGeom prst="rect">
            <a:avLst/>
          </a:prstGeom>
          <a:noFill/>
          <a:ln>
            <a:noFill/>
          </a:ln>
        </p:spPr>
        <p:style>
          <a:lnRef idx="0"/>
          <a:fillRef idx="0"/>
          <a:effectRef idx="0"/>
          <a:fontRef idx="minor"/>
        </p:style>
        <p:txBody>
          <a:bodyPr lIns="90000" rIns="90000" tIns="45000" bIns="45000">
            <a:normAutofit/>
          </a:bodyPr>
          <a:p>
            <a:pPr marL="285840" indent="-285480" algn="just">
              <a:lnSpc>
                <a:spcPct val="100000"/>
              </a:lnSpc>
              <a:spcBef>
                <a:spcPts val="281"/>
              </a:spcBef>
              <a:buClr>
                <a:srgbClr val="1f497d"/>
              </a:buClr>
              <a:buFont typeface="Arial"/>
              <a:buChar char="•"/>
            </a:pPr>
            <a:r>
              <a:rPr b="0" lang="en-US" sz="1400" spc="-1" strike="noStrike">
                <a:solidFill>
                  <a:srgbClr val="1f497d"/>
                </a:solidFill>
                <a:latin typeface="Arial"/>
                <a:ea typeface="DejaVu Sans"/>
              </a:rPr>
              <a:t>External gateway to connect to the cluster</a:t>
            </a:r>
            <a:endParaRPr b="0" lang="en-US" sz="1400" spc="-1" strike="noStrike">
              <a:latin typeface="Arial"/>
            </a:endParaRPr>
          </a:p>
          <a:p>
            <a:pPr marL="285840" indent="-285480" algn="just">
              <a:lnSpc>
                <a:spcPct val="100000"/>
              </a:lnSpc>
              <a:spcBef>
                <a:spcPts val="281"/>
              </a:spcBef>
              <a:buClr>
                <a:srgbClr val="1f497d"/>
              </a:buClr>
              <a:buFont typeface="Arial"/>
              <a:buChar char="•"/>
            </a:pPr>
            <a:r>
              <a:rPr b="0" lang="en-US" sz="1400" spc="-1" strike="noStrike">
                <a:solidFill>
                  <a:srgbClr val="1f497d"/>
                </a:solidFill>
                <a:latin typeface="Arial"/>
                <a:ea typeface="DejaVu Sans"/>
              </a:rPr>
              <a:t>When a service is created, it gets a static IP, which never changes during the lifetime of the service</a:t>
            </a:r>
            <a:endParaRPr b="0" lang="en-US" sz="1400" spc="-1" strike="noStrike">
              <a:latin typeface="Arial"/>
            </a:endParaRPr>
          </a:p>
          <a:p>
            <a:pPr marL="285840" indent="-285480" algn="just">
              <a:lnSpc>
                <a:spcPct val="100000"/>
              </a:lnSpc>
              <a:spcBef>
                <a:spcPts val="281"/>
              </a:spcBef>
              <a:buClr>
                <a:srgbClr val="1f497d"/>
              </a:buClr>
              <a:buFont typeface="Arial"/>
              <a:buChar char="•"/>
            </a:pPr>
            <a:r>
              <a:rPr b="0" lang="en-US" sz="1400" spc="-1" strike="noStrike">
                <a:solidFill>
                  <a:srgbClr val="1f497d"/>
                </a:solidFill>
                <a:latin typeface="Arial"/>
                <a:ea typeface="DejaVu Sans"/>
              </a:rPr>
              <a:t>The service makes sure one of the pods receives the connection, regardless of where the pod is currently running</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r>
              <a:rPr b="0" lang="en-US" sz="1400" spc="-1" strike="noStrike">
                <a:solidFill>
                  <a:srgbClr val="1f497d"/>
                </a:solidFill>
                <a:latin typeface="Arial"/>
                <a:ea typeface="DejaVu Sans"/>
              </a:rPr>
              <a:t>Here are a template for a service</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p:txBody>
      </p:sp>
      <p:pic>
        <p:nvPicPr>
          <p:cNvPr id="361" name="Picture 2" descr=""/>
          <p:cNvPicPr/>
          <p:nvPr/>
        </p:nvPicPr>
        <p:blipFill>
          <a:blip r:embed="rId1"/>
          <a:stretch/>
        </p:blipFill>
        <p:spPr>
          <a:xfrm>
            <a:off x="181800" y="2121480"/>
            <a:ext cx="4321080" cy="2685240"/>
          </a:xfrm>
          <a:prstGeom prst="rect">
            <a:avLst/>
          </a:prstGeom>
          <a:ln>
            <a:noFill/>
          </a:ln>
        </p:spPr>
      </p:pic>
      <p:sp>
        <p:nvSpPr>
          <p:cNvPr id="362" name="Line 4"/>
          <p:cNvSpPr/>
          <p:nvPr/>
        </p:nvSpPr>
        <p:spPr>
          <a:xfrm flipV="1">
            <a:off x="2750760" y="2306160"/>
            <a:ext cx="3189960" cy="520560"/>
          </a:xfrm>
          <a:prstGeom prst="line">
            <a:avLst/>
          </a:prstGeom>
          <a:ln>
            <a:round/>
          </a:ln>
        </p:spPr>
        <p:style>
          <a:lnRef idx="2">
            <a:schemeClr val="accent1"/>
          </a:lnRef>
          <a:fillRef idx="0">
            <a:schemeClr val="accent1"/>
          </a:fillRef>
          <a:effectRef idx="1">
            <a:schemeClr val="accent1"/>
          </a:effectRef>
          <a:fontRef idx="minor"/>
        </p:style>
      </p:sp>
      <p:sp>
        <p:nvSpPr>
          <p:cNvPr id="363" name="CustomShape 5"/>
          <p:cNvSpPr/>
          <p:nvPr/>
        </p:nvSpPr>
        <p:spPr>
          <a:xfrm>
            <a:off x="5940720" y="2121480"/>
            <a:ext cx="226296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Service Name</a:t>
            </a:r>
            <a:endParaRPr b="0" lang="en-US" sz="1800" spc="-1" strike="noStrike">
              <a:latin typeface="Arial"/>
            </a:endParaRPr>
          </a:p>
        </p:txBody>
      </p:sp>
      <p:sp>
        <p:nvSpPr>
          <p:cNvPr id="364" name="CustomShape 6"/>
          <p:cNvSpPr/>
          <p:nvPr/>
        </p:nvSpPr>
        <p:spPr>
          <a:xfrm flipV="1">
            <a:off x="2202120" y="2766240"/>
            <a:ext cx="4030560" cy="8121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65" name="CustomShape 7"/>
          <p:cNvSpPr/>
          <p:nvPr/>
        </p:nvSpPr>
        <p:spPr>
          <a:xfrm>
            <a:off x="6366600" y="2566800"/>
            <a:ext cx="243540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Load Balancer Type</a:t>
            </a:r>
            <a:endParaRPr b="0" lang="en-US" sz="1800" spc="-1" strike="noStrike">
              <a:latin typeface="Arial"/>
            </a:endParaRPr>
          </a:p>
        </p:txBody>
      </p:sp>
      <p:sp>
        <p:nvSpPr>
          <p:cNvPr id="366" name="CustomShape 8"/>
          <p:cNvSpPr/>
          <p:nvPr/>
        </p:nvSpPr>
        <p:spPr>
          <a:xfrm flipV="1">
            <a:off x="2057400" y="3261240"/>
            <a:ext cx="4175280" cy="632160"/>
          </a:xfrm>
          <a:custGeom>
            <a:avLst/>
            <a:gdLst/>
            <a:ahLst/>
            <a:rect l="l" t="t" r="r" b="b"/>
            <a:pathLst>
              <a:path w="21600" h="21600">
                <a:moveTo>
                  <a:pt x="0" y="0"/>
                </a:moveTo>
                <a:lnTo>
                  <a:pt x="21600" y="21600"/>
                </a:lnTo>
              </a:path>
            </a:pathLst>
          </a:custGeom>
          <a:noFill/>
          <a:ln>
            <a:round/>
            <a:tailEnd len="med" type="triangle" w="med"/>
          </a:ln>
          <a:effectLst>
            <a:outerShdw blurRad="4000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67" name="CustomShape 9"/>
          <p:cNvSpPr/>
          <p:nvPr/>
        </p:nvSpPr>
        <p:spPr>
          <a:xfrm>
            <a:off x="6366600" y="3172320"/>
            <a:ext cx="2076120" cy="91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Pick up pods with meta data app as ( spboot-v1)</a:t>
            </a:r>
            <a:endParaRPr b="0" lang="en-US" sz="1800" spc="-1" strike="noStrike">
              <a:latin typeface="Arial"/>
            </a:endParaRPr>
          </a:p>
        </p:txBody>
      </p:sp>
      <p:sp>
        <p:nvSpPr>
          <p:cNvPr id="368" name="Line 10"/>
          <p:cNvSpPr/>
          <p:nvPr/>
        </p:nvSpPr>
        <p:spPr>
          <a:xfrm>
            <a:off x="2342520" y="4366080"/>
            <a:ext cx="2800800" cy="7560"/>
          </a:xfrm>
          <a:prstGeom prst="line">
            <a:avLst/>
          </a:prstGeom>
          <a:ln>
            <a:round/>
          </a:ln>
        </p:spPr>
        <p:style>
          <a:lnRef idx="2">
            <a:schemeClr val="accent1"/>
          </a:lnRef>
          <a:fillRef idx="0">
            <a:schemeClr val="accent1"/>
          </a:fillRef>
          <a:effectRef idx="1">
            <a:schemeClr val="accent1"/>
          </a:effectRef>
          <a:fontRef idx="minor"/>
        </p:style>
      </p:sp>
      <p:sp>
        <p:nvSpPr>
          <p:cNvPr id="369" name="CustomShape 11"/>
          <p:cNvSpPr/>
          <p:nvPr/>
        </p:nvSpPr>
        <p:spPr>
          <a:xfrm>
            <a:off x="5248080" y="4223160"/>
            <a:ext cx="295344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Talk to pod at port 9080</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155160" y="4743360"/>
            <a:ext cx="538920" cy="375480"/>
          </a:xfrm>
          <a:prstGeom prst="rect">
            <a:avLst/>
          </a:prstGeom>
          <a:noFill/>
          <a:ln>
            <a:noFill/>
          </a:ln>
        </p:spPr>
        <p:txBody>
          <a:bodyPr lIns="90000" rIns="90000" tIns="45000" bIns="45000" anchor="ctr">
            <a:noAutofit/>
          </a:bodyPr>
          <a:p>
            <a:pPr>
              <a:lnSpc>
                <a:spcPct val="100000"/>
              </a:lnSpc>
            </a:pPr>
            <a:fld id="{7887DC0B-786F-4BBF-9D15-2BA90F7DA868}" type="slidenum">
              <a:rPr b="0" lang="en-US" sz="1800" spc="-1" strike="noStrike">
                <a:solidFill>
                  <a:srgbClr val="000000"/>
                </a:solidFill>
                <a:latin typeface="Arial"/>
                <a:ea typeface="DejaVu Sans"/>
              </a:rPr>
              <a:t>13</a:t>
            </a:fld>
            <a:endParaRPr b="0" lang="en-US" sz="1800" spc="-1" strike="noStrike">
              <a:latin typeface="Times New Roman"/>
            </a:endParaRPr>
          </a:p>
        </p:txBody>
      </p:sp>
      <p:sp>
        <p:nvSpPr>
          <p:cNvPr id="371" name="TextShape 2"/>
          <p:cNvSpPr txBox="1"/>
          <p:nvPr/>
        </p:nvSpPr>
        <p:spPr>
          <a:xfrm>
            <a:off x="114480" y="100080"/>
            <a:ext cx="8915040" cy="297000"/>
          </a:xfrm>
          <a:prstGeom prst="rect">
            <a:avLst/>
          </a:prstGeom>
          <a:noFill/>
          <a:ln>
            <a:noFill/>
          </a:ln>
        </p:spPr>
        <p:txBody>
          <a:bodyPr lIns="0" anchor="ctr">
            <a:noAutofit/>
          </a:bodyPr>
          <a:p>
            <a:pPr>
              <a:lnSpc>
                <a:spcPct val="90000"/>
              </a:lnSpc>
            </a:pPr>
            <a:r>
              <a:rPr b="0" lang="en-US" sz="2000" spc="-1" strike="noStrike">
                <a:solidFill>
                  <a:srgbClr val="23d2ff"/>
                </a:solidFill>
                <a:latin typeface="Arial"/>
                <a:ea typeface="DejaVu Sans"/>
              </a:rPr>
              <a:t>Kubernetes Objects – Service Continued</a:t>
            </a:r>
            <a:endParaRPr b="0" lang="en-US" sz="2000" spc="-1" strike="noStrike">
              <a:solidFill>
                <a:srgbClr val="000000"/>
              </a:solidFill>
              <a:latin typeface="Arial"/>
            </a:endParaRPr>
          </a:p>
        </p:txBody>
      </p:sp>
      <p:sp>
        <p:nvSpPr>
          <p:cNvPr id="372" name="CustomShape 3"/>
          <p:cNvSpPr/>
          <p:nvPr/>
        </p:nvSpPr>
        <p:spPr>
          <a:xfrm>
            <a:off x="44640" y="541800"/>
            <a:ext cx="8915040" cy="4264920"/>
          </a:xfrm>
          <a:prstGeom prst="rect">
            <a:avLst/>
          </a:prstGeom>
          <a:noFill/>
          <a:ln>
            <a:noFill/>
          </a:ln>
        </p:spPr>
        <p:style>
          <a:lnRef idx="0"/>
          <a:fillRef idx="0"/>
          <a:effectRef idx="0"/>
          <a:fontRef idx="minor"/>
        </p:style>
        <p:txBody>
          <a:bodyPr lIns="90000" rIns="90000" tIns="45000" bIns="45000">
            <a:normAutofit/>
          </a:bodyPr>
          <a:p>
            <a:pPr marL="285840" indent="-285480" algn="just">
              <a:lnSpc>
                <a:spcPct val="100000"/>
              </a:lnSpc>
              <a:spcBef>
                <a:spcPts val="281"/>
              </a:spcBef>
              <a:buClr>
                <a:srgbClr val="1f497d"/>
              </a:buClr>
              <a:buFont typeface="Arial"/>
              <a:buChar char="•"/>
            </a:pPr>
            <a:r>
              <a:rPr b="0" lang="en-US" sz="1400" spc="-1" strike="noStrike">
                <a:solidFill>
                  <a:srgbClr val="1f497d"/>
                </a:solidFill>
                <a:latin typeface="Arial"/>
                <a:ea typeface="DejaVu Sans"/>
              </a:rPr>
              <a:t>Create the Service </a:t>
            </a:r>
            <a:r>
              <a:rPr b="1" lang="en-US" sz="1400" spc="-1" strike="noStrike">
                <a:solidFill>
                  <a:srgbClr val="1f497d"/>
                </a:solidFill>
                <a:latin typeface="Arial"/>
                <a:ea typeface="DejaVu Sans"/>
              </a:rPr>
              <a:t>prod-spboot-service.yaml &amp; preprod-spboot-service.yaml</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r>
              <a:rPr b="1" lang="en-US" sz="1400" spc="-1" strike="noStrike">
                <a:solidFill>
                  <a:srgbClr val="1f497d"/>
                </a:solidFill>
                <a:latin typeface="Arial"/>
                <a:ea typeface="DejaVu Sans"/>
              </a:rPr>
              <a:t> </a:t>
            </a:r>
            <a:endParaRPr b="0" lang="en-US" sz="1400" spc="-1" strike="noStrike">
              <a:latin typeface="Arial"/>
            </a:endParaRPr>
          </a:p>
          <a:p>
            <a:pPr marL="285840" indent="-285480" algn="just">
              <a:lnSpc>
                <a:spcPct val="100000"/>
              </a:lnSpc>
              <a:spcBef>
                <a:spcPts val="281"/>
              </a:spcBef>
              <a:buClr>
                <a:srgbClr val="1f497d"/>
              </a:buClr>
              <a:buFont typeface="Wingdings" charset="2"/>
              <a:buChar char=""/>
            </a:pPr>
            <a:r>
              <a:rPr b="1" lang="en-US" sz="1400" spc="-1" strike="noStrike">
                <a:solidFill>
                  <a:srgbClr val="1f497d"/>
                </a:solidFill>
                <a:latin typeface="Arial"/>
                <a:ea typeface="DejaVu Sans"/>
              </a:rPr>
              <a:t>GKE Services </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r>
              <a:rPr b="0" lang="en-US" sz="1400" spc="-1" strike="noStrike">
                <a:solidFill>
                  <a:srgbClr val="1f497d"/>
                </a:solidFill>
                <a:latin typeface="Arial"/>
                <a:ea typeface="DejaVu Sans"/>
              </a:rPr>
              <a:t>  </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p:txBody>
      </p:sp>
      <p:pic>
        <p:nvPicPr>
          <p:cNvPr id="373" name="Picture 5" descr=""/>
          <p:cNvPicPr/>
          <p:nvPr/>
        </p:nvPicPr>
        <p:blipFill>
          <a:blip r:embed="rId1"/>
          <a:stretch/>
        </p:blipFill>
        <p:spPr>
          <a:xfrm>
            <a:off x="152280" y="888840"/>
            <a:ext cx="8991360" cy="2285640"/>
          </a:xfrm>
          <a:prstGeom prst="rect">
            <a:avLst/>
          </a:prstGeom>
          <a:ln>
            <a:noFill/>
          </a:ln>
        </p:spPr>
      </p:pic>
      <p:pic>
        <p:nvPicPr>
          <p:cNvPr id="374" name="Picture 8" descr=""/>
          <p:cNvPicPr/>
          <p:nvPr/>
        </p:nvPicPr>
        <p:blipFill>
          <a:blip r:embed="rId2"/>
          <a:stretch/>
        </p:blipFill>
        <p:spPr>
          <a:xfrm>
            <a:off x="0" y="3670200"/>
            <a:ext cx="9143640" cy="1130040"/>
          </a:xfrm>
          <a:prstGeom prst="rect">
            <a:avLst/>
          </a:prstGeom>
          <a:ln>
            <a:noFill/>
          </a:ln>
        </p:spPr>
      </p:pic>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155160" y="4743360"/>
            <a:ext cx="538920" cy="375480"/>
          </a:xfrm>
          <a:prstGeom prst="rect">
            <a:avLst/>
          </a:prstGeom>
          <a:noFill/>
          <a:ln>
            <a:noFill/>
          </a:ln>
        </p:spPr>
        <p:txBody>
          <a:bodyPr lIns="90000" rIns="90000" tIns="45000" bIns="45000" anchor="ctr">
            <a:noAutofit/>
          </a:bodyPr>
          <a:p>
            <a:pPr>
              <a:lnSpc>
                <a:spcPct val="100000"/>
              </a:lnSpc>
            </a:pPr>
            <a:r>
              <a:rPr b="0" lang="en-US" sz="1800" spc="-1" strike="noStrike">
                <a:solidFill>
                  <a:srgbClr val="000000"/>
                </a:solidFill>
                <a:latin typeface="Arial"/>
                <a:ea typeface="DejaVu Sans"/>
              </a:rPr>
              <a:t> </a:t>
            </a:r>
            <a:fld id="{CE0AD72C-439C-4118-8BD8-790B00965367}" type="slidenum">
              <a:rPr b="0" lang="en-US" sz="1800" spc="-1" strike="noStrike">
                <a:solidFill>
                  <a:srgbClr val="000000"/>
                </a:solidFill>
                <a:latin typeface="Arial"/>
                <a:ea typeface="DejaVu Sans"/>
              </a:rPr>
              <a:t>14</a:t>
            </a:fld>
            <a:endParaRPr b="0" lang="en-US" sz="1800" spc="-1" strike="noStrike">
              <a:latin typeface="Times New Roman"/>
            </a:endParaRPr>
          </a:p>
        </p:txBody>
      </p:sp>
      <p:sp>
        <p:nvSpPr>
          <p:cNvPr id="376" name="TextShape 2"/>
          <p:cNvSpPr txBox="1"/>
          <p:nvPr/>
        </p:nvSpPr>
        <p:spPr>
          <a:xfrm>
            <a:off x="114480" y="100080"/>
            <a:ext cx="8915040" cy="297000"/>
          </a:xfrm>
          <a:prstGeom prst="rect">
            <a:avLst/>
          </a:prstGeom>
          <a:noFill/>
          <a:ln>
            <a:noFill/>
          </a:ln>
        </p:spPr>
        <p:txBody>
          <a:bodyPr lIns="0" anchor="ctr">
            <a:noAutofit/>
          </a:bodyPr>
          <a:p>
            <a:pPr>
              <a:lnSpc>
                <a:spcPct val="90000"/>
              </a:lnSpc>
            </a:pPr>
            <a:r>
              <a:rPr b="0" lang="en-US" sz="2400" spc="-1" strike="noStrike">
                <a:solidFill>
                  <a:srgbClr val="23d2ff"/>
                </a:solidFill>
                <a:latin typeface="Arial"/>
                <a:ea typeface="DejaVu Sans"/>
              </a:rPr>
              <a:t>Kubernetes Objects – ConfigMaps</a:t>
            </a:r>
            <a:endParaRPr b="0" lang="en-US" sz="2400" spc="-1" strike="noStrike">
              <a:solidFill>
                <a:srgbClr val="000000"/>
              </a:solidFill>
              <a:latin typeface="Arial"/>
            </a:endParaRPr>
          </a:p>
        </p:txBody>
      </p:sp>
      <p:sp>
        <p:nvSpPr>
          <p:cNvPr id="377" name="CustomShape 3"/>
          <p:cNvSpPr/>
          <p:nvPr/>
        </p:nvSpPr>
        <p:spPr>
          <a:xfrm>
            <a:off x="45720" y="541800"/>
            <a:ext cx="9097920" cy="42649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281"/>
              </a:spcBef>
            </a:pPr>
            <a:r>
              <a:rPr b="0" lang="en-US" sz="1400" spc="-1" strike="noStrike">
                <a:solidFill>
                  <a:srgbClr val="1f497d"/>
                </a:solidFill>
                <a:latin typeface="Arial"/>
                <a:ea typeface="DejaVu Sans"/>
              </a:rPr>
              <a:t>Micro-services require some kind of configuration management</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r>
              <a:rPr b="0" lang="en-US" sz="900" spc="-1" strike="noStrike">
                <a:solidFill>
                  <a:srgbClr val="1f497d"/>
                </a:solidFill>
                <a:latin typeface="Arial"/>
                <a:ea typeface="DejaVu Sans"/>
              </a:rPr>
              <a:t>Many ways to set the config map</a:t>
            </a:r>
            <a:endParaRPr b="0" lang="en-US" sz="900" spc="-1" strike="noStrike">
              <a:latin typeface="Arial"/>
            </a:endParaRPr>
          </a:p>
          <a:p>
            <a:pPr algn="just">
              <a:lnSpc>
                <a:spcPct val="100000"/>
              </a:lnSpc>
              <a:spcBef>
                <a:spcPts val="281"/>
              </a:spcBef>
            </a:pPr>
            <a:r>
              <a:rPr b="0" lang="en-US" sz="900" spc="-1" strike="noStrike">
                <a:solidFill>
                  <a:srgbClr val="1f497d"/>
                </a:solidFill>
                <a:latin typeface="Arial"/>
                <a:ea typeface="DejaVu Sans"/>
              </a:rPr>
              <a:t>1. ENV variables</a:t>
            </a:r>
            <a:endParaRPr b="0" lang="en-US" sz="900" spc="-1" strike="noStrike">
              <a:latin typeface="Arial"/>
            </a:endParaRPr>
          </a:p>
          <a:p>
            <a:pPr algn="just">
              <a:lnSpc>
                <a:spcPct val="100000"/>
              </a:lnSpc>
              <a:spcBef>
                <a:spcPts val="281"/>
              </a:spcBef>
            </a:pPr>
            <a:r>
              <a:rPr b="0" lang="en-US" sz="900" spc="-1" strike="noStrike">
                <a:solidFill>
                  <a:srgbClr val="1f497d"/>
                </a:solidFill>
                <a:latin typeface="Arial"/>
                <a:ea typeface="DejaVu Sans"/>
              </a:rPr>
              <a:t>2. Volume Mapping</a:t>
            </a: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p:txBody>
      </p:sp>
      <p:pic>
        <p:nvPicPr>
          <p:cNvPr id="378" name="" descr=""/>
          <p:cNvPicPr/>
          <p:nvPr/>
        </p:nvPicPr>
        <p:blipFill>
          <a:blip r:embed="rId1"/>
          <a:stretch/>
        </p:blipFill>
        <p:spPr>
          <a:xfrm>
            <a:off x="182880" y="1554480"/>
            <a:ext cx="2377440" cy="1346400"/>
          </a:xfrm>
          <a:prstGeom prst="rect">
            <a:avLst/>
          </a:prstGeom>
          <a:ln>
            <a:noFill/>
          </a:ln>
        </p:spPr>
      </p:pic>
      <p:pic>
        <p:nvPicPr>
          <p:cNvPr id="379" name="" descr=""/>
          <p:cNvPicPr/>
          <p:nvPr/>
        </p:nvPicPr>
        <p:blipFill>
          <a:blip r:embed="rId2"/>
          <a:stretch/>
        </p:blipFill>
        <p:spPr>
          <a:xfrm>
            <a:off x="3200400" y="1371600"/>
            <a:ext cx="2286000" cy="1841040"/>
          </a:xfrm>
          <a:prstGeom prst="rect">
            <a:avLst/>
          </a:prstGeom>
          <a:ln>
            <a:noFill/>
          </a:ln>
        </p:spPr>
      </p:pic>
      <p:pic>
        <p:nvPicPr>
          <p:cNvPr id="380" name="" descr=""/>
          <p:cNvPicPr/>
          <p:nvPr/>
        </p:nvPicPr>
        <p:blipFill>
          <a:blip r:embed="rId3"/>
          <a:stretch/>
        </p:blipFill>
        <p:spPr>
          <a:xfrm>
            <a:off x="6164640" y="1371600"/>
            <a:ext cx="2613600" cy="238500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155160" y="4743360"/>
            <a:ext cx="538920" cy="375480"/>
          </a:xfrm>
          <a:prstGeom prst="rect">
            <a:avLst/>
          </a:prstGeom>
          <a:noFill/>
          <a:ln>
            <a:noFill/>
          </a:ln>
        </p:spPr>
        <p:txBody>
          <a:bodyPr lIns="90000" rIns="90000" tIns="45000" bIns="45000" anchor="ctr">
            <a:noAutofit/>
          </a:bodyPr>
          <a:p>
            <a:pPr>
              <a:lnSpc>
                <a:spcPct val="100000"/>
              </a:lnSpc>
            </a:pPr>
            <a:r>
              <a:rPr b="0" lang="en-US" sz="1800" spc="-1" strike="noStrike">
                <a:solidFill>
                  <a:srgbClr val="000000"/>
                </a:solidFill>
                <a:latin typeface="Arial"/>
                <a:ea typeface="DejaVu Sans"/>
              </a:rPr>
              <a:t> </a:t>
            </a:r>
            <a:fld id="{4A072F19-E3A7-4D78-8F67-3872571CE700}" type="slidenum">
              <a:rPr b="0" lang="en-US" sz="1800" spc="-1" strike="noStrike">
                <a:solidFill>
                  <a:srgbClr val="000000"/>
                </a:solidFill>
                <a:latin typeface="Arial"/>
                <a:ea typeface="DejaVu Sans"/>
              </a:rPr>
              <a:t>15</a:t>
            </a:fld>
            <a:endParaRPr b="0" lang="en-US" sz="1800" spc="-1" strike="noStrike">
              <a:latin typeface="Times New Roman"/>
            </a:endParaRPr>
          </a:p>
        </p:txBody>
      </p:sp>
      <p:sp>
        <p:nvSpPr>
          <p:cNvPr id="382" name="TextShape 2"/>
          <p:cNvSpPr txBox="1"/>
          <p:nvPr/>
        </p:nvSpPr>
        <p:spPr>
          <a:xfrm>
            <a:off x="114480" y="100080"/>
            <a:ext cx="8915040" cy="297000"/>
          </a:xfrm>
          <a:prstGeom prst="rect">
            <a:avLst/>
          </a:prstGeom>
          <a:noFill/>
          <a:ln>
            <a:noFill/>
          </a:ln>
        </p:spPr>
        <p:txBody>
          <a:bodyPr lIns="0" anchor="ctr">
            <a:noAutofit/>
          </a:bodyPr>
          <a:p>
            <a:pPr>
              <a:lnSpc>
                <a:spcPct val="90000"/>
              </a:lnSpc>
            </a:pPr>
            <a:r>
              <a:rPr b="0" lang="en-US" sz="2400" spc="-1" strike="noStrike">
                <a:solidFill>
                  <a:srgbClr val="23d2ff"/>
                </a:solidFill>
                <a:latin typeface="Arial"/>
                <a:ea typeface="DejaVu Sans"/>
              </a:rPr>
              <a:t>Kubernetes Objects - Secrets</a:t>
            </a:r>
            <a:endParaRPr b="0" lang="en-US" sz="2400" spc="-1" strike="noStrike">
              <a:solidFill>
                <a:srgbClr val="000000"/>
              </a:solidFill>
              <a:latin typeface="Arial"/>
            </a:endParaRPr>
          </a:p>
        </p:txBody>
      </p:sp>
      <p:sp>
        <p:nvSpPr>
          <p:cNvPr id="383" name="CustomShape 3"/>
          <p:cNvSpPr/>
          <p:nvPr/>
        </p:nvSpPr>
        <p:spPr>
          <a:xfrm>
            <a:off x="45720" y="541800"/>
            <a:ext cx="9097920" cy="42649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281"/>
              </a:spcBef>
            </a:pPr>
            <a:r>
              <a:rPr b="0" lang="en-US" sz="800" spc="-1" strike="noStrike">
                <a:solidFill>
                  <a:srgbClr val="1f497d"/>
                </a:solidFill>
                <a:latin typeface="Arial"/>
                <a:ea typeface="DejaVu Sans"/>
              </a:rPr>
              <a:t>A Secret is an object that contains a small amount of sensitive data such as a password, a token, or a key. Such information might otherwise be put in a Pod specification or in an image. Users </a:t>
            </a:r>
            <a:r>
              <a:rPr b="0" lang="en-US" sz="900" spc="-1" strike="noStrike">
                <a:solidFill>
                  <a:srgbClr val="1f497d"/>
                </a:solidFill>
                <a:latin typeface="Arial"/>
                <a:ea typeface="DejaVu Sans"/>
              </a:rPr>
              <a:t>can create secrets and the system also creates some secrets. To use a secret, a Pod needs to reference the secret. </a:t>
            </a: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r>
              <a:rPr b="0" lang="en-US" sz="900" spc="-1" strike="noStrike">
                <a:solidFill>
                  <a:srgbClr val="1f497d"/>
                </a:solidFill>
                <a:latin typeface="Arial"/>
                <a:ea typeface="DejaVu Sans"/>
              </a:rPr>
              <a:t>A secret can be used with a Pod in two ways:</a:t>
            </a:r>
            <a:endParaRPr b="0" lang="en-US" sz="900" spc="-1" strike="noStrike">
              <a:latin typeface="Arial"/>
            </a:endParaRPr>
          </a:p>
          <a:p>
            <a:pPr algn="just">
              <a:lnSpc>
                <a:spcPct val="100000"/>
              </a:lnSpc>
              <a:spcBef>
                <a:spcPts val="281"/>
              </a:spcBef>
            </a:pPr>
            <a:r>
              <a:rPr b="0" lang="en-US" sz="900" spc="-1" strike="noStrike">
                <a:solidFill>
                  <a:srgbClr val="1f497d"/>
                </a:solidFill>
                <a:latin typeface="Arial"/>
                <a:ea typeface="DejaVu Sans"/>
              </a:rPr>
              <a:t>1. As files in a volume mounted on one or more of its containers.</a:t>
            </a:r>
            <a:endParaRPr b="0" lang="en-US" sz="900" spc="-1" strike="noStrike">
              <a:latin typeface="Arial"/>
            </a:endParaRPr>
          </a:p>
          <a:p>
            <a:pPr algn="just">
              <a:lnSpc>
                <a:spcPct val="100000"/>
              </a:lnSpc>
              <a:spcBef>
                <a:spcPts val="281"/>
              </a:spcBef>
            </a:pPr>
            <a:r>
              <a:rPr b="0" lang="en-US" sz="900" spc="-1" strike="noStrike">
                <a:solidFill>
                  <a:srgbClr val="1f497d"/>
                </a:solidFill>
                <a:latin typeface="Arial"/>
                <a:ea typeface="DejaVu Sans"/>
              </a:rPr>
              <a:t>2. by the kubelet when pulling images for the Pod.</a:t>
            </a: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a:p>
            <a:pPr algn="just">
              <a:lnSpc>
                <a:spcPct val="100000"/>
              </a:lnSpc>
              <a:spcBef>
                <a:spcPts val="281"/>
              </a:spcBef>
            </a:pPr>
            <a:endParaRPr b="0" lang="en-US" sz="900" spc="-1" strike="noStrike">
              <a:latin typeface="Arial"/>
            </a:endParaRPr>
          </a:p>
        </p:txBody>
      </p:sp>
      <p:pic>
        <p:nvPicPr>
          <p:cNvPr id="384" name="" descr=""/>
          <p:cNvPicPr/>
          <p:nvPr/>
        </p:nvPicPr>
        <p:blipFill>
          <a:blip r:embed="rId1"/>
          <a:stretch/>
        </p:blipFill>
        <p:spPr>
          <a:xfrm>
            <a:off x="182880" y="1931040"/>
            <a:ext cx="2468880" cy="2183760"/>
          </a:xfrm>
          <a:prstGeom prst="rect">
            <a:avLst/>
          </a:prstGeom>
          <a:ln>
            <a:noFill/>
          </a:ln>
        </p:spPr>
      </p:pic>
      <p:pic>
        <p:nvPicPr>
          <p:cNvPr id="385" name="" descr=""/>
          <p:cNvPicPr/>
          <p:nvPr/>
        </p:nvPicPr>
        <p:blipFill>
          <a:blip r:embed="rId2"/>
          <a:stretch/>
        </p:blipFill>
        <p:spPr>
          <a:xfrm>
            <a:off x="2986920" y="1653480"/>
            <a:ext cx="2590920" cy="291852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7D51880-517E-456F-B11F-C280AC753100}" type="slidenum">
              <a:rPr b="1" lang="en-US" sz="1050" spc="-1" strike="noStrike">
                <a:solidFill>
                  <a:srgbClr val="ffffff"/>
                </a:solidFill>
                <a:latin typeface="Arial"/>
                <a:ea typeface="DejaVu Sans"/>
              </a:rPr>
              <a:t>16</a:t>
            </a:fld>
            <a:endParaRPr b="0" lang="en-US" sz="1050" spc="-1" strike="noStrike">
              <a:latin typeface="Arial"/>
            </a:endParaRPr>
          </a:p>
        </p:txBody>
      </p:sp>
      <p:sp>
        <p:nvSpPr>
          <p:cNvPr id="387" name="CustomShape 2"/>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Kubernetes Deploying First Application</a:t>
            </a:r>
            <a:endParaRPr b="0" lang="en-US" sz="2200" spc="-1" strike="noStrike">
              <a:latin typeface="Arial"/>
            </a:endParaRPr>
          </a:p>
        </p:txBody>
      </p:sp>
      <p:sp>
        <p:nvSpPr>
          <p:cNvPr id="388" name="CustomShape 3"/>
          <p:cNvSpPr/>
          <p:nvPr/>
        </p:nvSpPr>
        <p:spPr>
          <a:xfrm>
            <a:off x="44640" y="541800"/>
            <a:ext cx="8914680" cy="4264560"/>
          </a:xfrm>
          <a:prstGeom prst="rect">
            <a:avLst/>
          </a:prstGeom>
          <a:noFill/>
          <a:ln>
            <a:noFill/>
          </a:ln>
        </p:spPr>
        <p:style>
          <a:lnRef idx="0"/>
          <a:fillRef idx="0"/>
          <a:effectRef idx="0"/>
          <a:fontRef idx="minor"/>
        </p:style>
        <p:txBody>
          <a:bodyPr lIns="90000" rIns="90000" tIns="45000" bIns="45000">
            <a:normAutofit/>
          </a:bodyPr>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Spring Boot Application with the following response</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marL="360"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p:txBody>
      </p:sp>
      <p:pic>
        <p:nvPicPr>
          <p:cNvPr id="389" name="Picture 2" descr=""/>
          <p:cNvPicPr/>
          <p:nvPr/>
        </p:nvPicPr>
        <p:blipFill>
          <a:blip r:embed="rId1"/>
          <a:stretch/>
        </p:blipFill>
        <p:spPr>
          <a:xfrm>
            <a:off x="0" y="1130400"/>
            <a:ext cx="9143640" cy="3142440"/>
          </a:xfrm>
          <a:prstGeom prst="rect">
            <a:avLst/>
          </a:prstGeom>
          <a:ln>
            <a:noFill/>
          </a:ln>
        </p:spPr>
      </p:pic>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C762F50-A30C-4672-84C3-C5AF4B4C46EA}" type="slidenum">
              <a:rPr b="1" lang="en-US" sz="1050" spc="-1" strike="noStrike">
                <a:solidFill>
                  <a:srgbClr val="ffffff"/>
                </a:solidFill>
                <a:latin typeface="Arial"/>
                <a:ea typeface="DejaVu Sans"/>
              </a:rPr>
              <a:t>17</a:t>
            </a:fld>
            <a:endParaRPr b="0" lang="en-US" sz="1050" spc="-1" strike="noStrike">
              <a:latin typeface="Arial"/>
            </a:endParaRPr>
          </a:p>
        </p:txBody>
      </p:sp>
      <p:sp>
        <p:nvSpPr>
          <p:cNvPr id="391" name="CustomShape 2"/>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Kubernetes Deploying First Application Contd</a:t>
            </a:r>
            <a:endParaRPr b="0" lang="en-US" sz="2200" spc="-1" strike="noStrike">
              <a:latin typeface="Arial"/>
            </a:endParaRPr>
          </a:p>
        </p:txBody>
      </p:sp>
      <p:sp>
        <p:nvSpPr>
          <p:cNvPr id="392" name="CustomShape 3"/>
          <p:cNvSpPr/>
          <p:nvPr/>
        </p:nvSpPr>
        <p:spPr>
          <a:xfrm>
            <a:off x="0" y="478440"/>
            <a:ext cx="8914680" cy="4264560"/>
          </a:xfrm>
          <a:prstGeom prst="rect">
            <a:avLst/>
          </a:prstGeom>
          <a:noFill/>
          <a:ln>
            <a:noFill/>
          </a:ln>
        </p:spPr>
        <p:style>
          <a:lnRef idx="0"/>
          <a:fillRef idx="0"/>
          <a:effectRef idx="0"/>
          <a:fontRef idx="minor"/>
        </p:style>
        <p:txBody>
          <a:bodyPr lIns="90000" rIns="90000" tIns="45000" bIns="45000">
            <a:normAutofit/>
          </a:bodyPr>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Example of Deployment Descriptor to Install an application</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p:txBody>
      </p:sp>
      <p:pic>
        <p:nvPicPr>
          <p:cNvPr id="393" name="Picture 233" descr=""/>
          <p:cNvPicPr/>
          <p:nvPr/>
        </p:nvPicPr>
        <p:blipFill>
          <a:blip r:embed="rId1"/>
          <a:stretch/>
        </p:blipFill>
        <p:spPr>
          <a:xfrm>
            <a:off x="365760" y="914400"/>
            <a:ext cx="4818960" cy="3909960"/>
          </a:xfrm>
          <a:prstGeom prst="rect">
            <a:avLst/>
          </a:prstGeom>
          <a:ln>
            <a:noFill/>
          </a:ln>
        </p:spPr>
      </p:pic>
      <p:sp>
        <p:nvSpPr>
          <p:cNvPr id="394" name="CustomShape 4"/>
          <p:cNvSpPr/>
          <p:nvPr/>
        </p:nvSpPr>
        <p:spPr>
          <a:xfrm>
            <a:off x="1828800" y="1865520"/>
            <a:ext cx="4044960" cy="3636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95" name="CustomShape 5"/>
          <p:cNvSpPr/>
          <p:nvPr/>
        </p:nvSpPr>
        <p:spPr>
          <a:xfrm>
            <a:off x="5942160" y="1752480"/>
            <a:ext cx="207000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Arial"/>
                <a:ea typeface="DejaVu Sans"/>
              </a:rPr>
              <a:t>Replicas as pods</a:t>
            </a:r>
            <a:endParaRPr b="0" lang="en-US" sz="1600" spc="-1" strike="noStrike">
              <a:latin typeface="Arial"/>
            </a:endParaRPr>
          </a:p>
        </p:txBody>
      </p:sp>
      <p:sp>
        <p:nvSpPr>
          <p:cNvPr id="396" name="CustomShape 6"/>
          <p:cNvSpPr/>
          <p:nvPr/>
        </p:nvSpPr>
        <p:spPr>
          <a:xfrm>
            <a:off x="2523600" y="2443320"/>
            <a:ext cx="3620520" cy="2264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97" name="CustomShape 7"/>
          <p:cNvSpPr/>
          <p:nvPr/>
        </p:nvSpPr>
        <p:spPr>
          <a:xfrm>
            <a:off x="6245640" y="2487240"/>
            <a:ext cx="219420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Arial"/>
                <a:ea typeface="DejaVu Sans"/>
              </a:rPr>
              <a:t>Pod meta data to be picked up by service</a:t>
            </a:r>
            <a:endParaRPr b="0" lang="en-US" sz="1600" spc="-1" strike="noStrike">
              <a:latin typeface="Arial"/>
            </a:endParaRPr>
          </a:p>
        </p:txBody>
      </p:sp>
      <p:sp>
        <p:nvSpPr>
          <p:cNvPr id="398" name="CustomShape 8"/>
          <p:cNvSpPr/>
          <p:nvPr/>
        </p:nvSpPr>
        <p:spPr>
          <a:xfrm>
            <a:off x="3430800" y="2949120"/>
            <a:ext cx="2814480" cy="4158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399" name="CustomShape 9"/>
          <p:cNvSpPr/>
          <p:nvPr/>
        </p:nvSpPr>
        <p:spPr>
          <a:xfrm>
            <a:off x="6278760" y="3223800"/>
            <a:ext cx="186516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Arial"/>
                <a:ea typeface="DejaVu Sans"/>
              </a:rPr>
              <a:t>Docker Image</a:t>
            </a:r>
            <a:endParaRPr b="0" lang="en-US" sz="1600" spc="-1" strike="noStrike">
              <a:latin typeface="Arial"/>
            </a:endParaRPr>
          </a:p>
        </p:txBody>
      </p:sp>
      <p:sp>
        <p:nvSpPr>
          <p:cNvPr id="400" name="CustomShape 10"/>
          <p:cNvSpPr/>
          <p:nvPr/>
        </p:nvSpPr>
        <p:spPr>
          <a:xfrm>
            <a:off x="2004480" y="4030560"/>
            <a:ext cx="3503520" cy="21168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401" name="CustomShape 11"/>
          <p:cNvSpPr/>
          <p:nvPr/>
        </p:nvSpPr>
        <p:spPr>
          <a:xfrm>
            <a:off x="5689800" y="4052520"/>
            <a:ext cx="293436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Arial"/>
                <a:ea typeface="DejaVu Sans"/>
              </a:rPr>
              <a:t>Volume mounted in Host</a:t>
            </a:r>
            <a:endParaRPr b="0" lang="en-US" sz="16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C8DA593-9B97-44A3-B56E-69C592D6B65F}" type="slidenum">
              <a:rPr b="1" lang="en-US" sz="1050" spc="-1" strike="noStrike">
                <a:solidFill>
                  <a:srgbClr val="ffffff"/>
                </a:solidFill>
                <a:latin typeface="Arial"/>
                <a:ea typeface="DejaVu Sans"/>
              </a:rPr>
              <a:t>18</a:t>
            </a:fld>
            <a:endParaRPr b="0" lang="en-US" sz="1050" spc="-1" strike="noStrike">
              <a:latin typeface="Arial"/>
            </a:endParaRPr>
          </a:p>
        </p:txBody>
      </p:sp>
      <p:sp>
        <p:nvSpPr>
          <p:cNvPr id="403" name="CustomShape 2"/>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Kubernetes Deploying First Application Contd.</a:t>
            </a:r>
            <a:endParaRPr b="0" lang="en-US" sz="2200" spc="-1" strike="noStrike">
              <a:latin typeface="Arial"/>
            </a:endParaRPr>
          </a:p>
        </p:txBody>
      </p:sp>
      <p:sp>
        <p:nvSpPr>
          <p:cNvPr id="404" name="CustomShape 3"/>
          <p:cNvSpPr/>
          <p:nvPr/>
        </p:nvSpPr>
        <p:spPr>
          <a:xfrm>
            <a:off x="0" y="478440"/>
            <a:ext cx="8914680" cy="4264560"/>
          </a:xfrm>
          <a:prstGeom prst="rect">
            <a:avLst/>
          </a:prstGeom>
          <a:noFill/>
          <a:ln>
            <a:noFill/>
          </a:ln>
        </p:spPr>
        <p:style>
          <a:lnRef idx="0"/>
          <a:fillRef idx="0"/>
          <a:effectRef idx="0"/>
          <a:fontRef idx="minor"/>
        </p:style>
        <p:txBody>
          <a:bodyPr lIns="90000" rIns="90000" tIns="45000" bIns="45000">
            <a:normAutofit/>
          </a:bodyPr>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Validate the Pods and the Internal Cluster IP</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p:txBody>
      </p:sp>
      <p:pic>
        <p:nvPicPr>
          <p:cNvPr id="405" name="Picture 2" descr=""/>
          <p:cNvPicPr/>
          <p:nvPr/>
        </p:nvPicPr>
        <p:blipFill>
          <a:blip r:embed="rId1"/>
          <a:stretch/>
        </p:blipFill>
        <p:spPr>
          <a:xfrm>
            <a:off x="0" y="2209680"/>
            <a:ext cx="9143640" cy="2933280"/>
          </a:xfrm>
          <a:prstGeom prst="rect">
            <a:avLst/>
          </a:prstGeom>
          <a:ln>
            <a:noFill/>
          </a:ln>
        </p:spPr>
      </p:pic>
      <p:pic>
        <p:nvPicPr>
          <p:cNvPr id="406" name="Picture 3" descr=""/>
          <p:cNvPicPr/>
          <p:nvPr/>
        </p:nvPicPr>
        <p:blipFill>
          <a:blip r:embed="rId2"/>
          <a:stretch/>
        </p:blipFill>
        <p:spPr>
          <a:xfrm>
            <a:off x="152280" y="939960"/>
            <a:ext cx="8876880" cy="714960"/>
          </a:xfrm>
          <a:prstGeom prst="rect">
            <a:avLst/>
          </a:prstGeom>
          <a:ln>
            <a:noFill/>
          </a:ln>
        </p:spPr>
      </p:pic>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3121f"/>
        </a:solidFill>
      </p:bgPr>
    </p:bg>
    <p:spTree>
      <p:nvGrpSpPr>
        <p:cNvPr id="1" name=""/>
        <p:cNvGrpSpPr/>
        <p:nvPr/>
      </p:nvGrpSpPr>
      <p:grpSpPr>
        <a:xfrm>
          <a:off x="0" y="0"/>
          <a:ext cx="0" cy="0"/>
          <a:chOff x="0" y="0"/>
          <a:chExt cx="0" cy="0"/>
        </a:xfrm>
      </p:grpSpPr>
      <p:sp>
        <p:nvSpPr>
          <p:cNvPr id="316" name="CustomShape 1"/>
          <p:cNvSpPr/>
          <p:nvPr/>
        </p:nvSpPr>
        <p:spPr>
          <a:xfrm>
            <a:off x="114480" y="552600"/>
            <a:ext cx="8914680" cy="4152240"/>
          </a:xfrm>
          <a:prstGeom prst="rect">
            <a:avLst/>
          </a:prstGeom>
          <a:noFill/>
          <a:ln w="9360">
            <a:noFill/>
          </a:ln>
        </p:spPr>
        <p:style>
          <a:lnRef idx="0"/>
          <a:fillRef idx="0"/>
          <a:effectRef idx="0"/>
          <a:fontRef idx="minor"/>
        </p:style>
        <p:txBody>
          <a:bodyPr lIns="90000" rIns="90000" tIns="45000" bIns="45000">
            <a:normAutofit/>
          </a:bodyPr>
          <a:p>
            <a:pPr marL="343080" indent="-342360">
              <a:lnSpc>
                <a:spcPct val="100000"/>
              </a:lnSpc>
              <a:spcBef>
                <a:spcPts val="360"/>
              </a:spcBef>
              <a:buClr>
                <a:srgbClr val="50b3cf"/>
              </a:buClr>
              <a:buFont typeface="Wingdings" charset="2"/>
              <a:buChar char=""/>
            </a:pPr>
            <a:r>
              <a:rPr b="0" lang="en-US" sz="1800" spc="-1" strike="noStrike">
                <a:solidFill>
                  <a:srgbClr val="141414"/>
                </a:solidFill>
                <a:latin typeface="Arial"/>
                <a:ea typeface="DejaVu Sans"/>
              </a:rPr>
              <a:t>Micro Service Architecture</a:t>
            </a:r>
            <a:endParaRPr b="0" lang="en-US" sz="1800" spc="-1" strike="noStrike">
              <a:latin typeface="Arial"/>
            </a:endParaRPr>
          </a:p>
          <a:p>
            <a:pPr marL="343080" indent="-342360">
              <a:lnSpc>
                <a:spcPct val="100000"/>
              </a:lnSpc>
              <a:spcBef>
                <a:spcPts val="360"/>
              </a:spcBef>
              <a:buClr>
                <a:srgbClr val="50b3cf"/>
              </a:buClr>
              <a:buFont typeface="Wingdings" charset="2"/>
              <a:buChar char=""/>
            </a:pPr>
            <a:r>
              <a:rPr b="0" lang="en-US" sz="1800" spc="-1" strike="noStrike">
                <a:solidFill>
                  <a:srgbClr val="141414"/>
                </a:solidFill>
                <a:latin typeface="Arial"/>
                <a:ea typeface="DejaVu Sans"/>
              </a:rPr>
              <a:t>Key Concepts</a:t>
            </a:r>
            <a:endParaRPr b="0" lang="en-US" sz="1800" spc="-1" strike="noStrike">
              <a:latin typeface="Arial"/>
            </a:endParaRPr>
          </a:p>
          <a:p>
            <a:pPr marL="343080" indent="-342360">
              <a:lnSpc>
                <a:spcPct val="100000"/>
              </a:lnSpc>
              <a:spcBef>
                <a:spcPts val="360"/>
              </a:spcBef>
              <a:buClr>
                <a:srgbClr val="50b3cf"/>
              </a:buClr>
              <a:buFont typeface="Wingdings" charset="2"/>
              <a:buChar char=""/>
            </a:pPr>
            <a:r>
              <a:rPr b="0" lang="en-US" sz="1800" spc="-1" strike="noStrike">
                <a:solidFill>
                  <a:srgbClr val="141414"/>
                </a:solidFill>
                <a:latin typeface="Arial"/>
                <a:ea typeface="DejaVu Sans"/>
              </a:rPr>
              <a:t>Virtual Machines Vs Container</a:t>
            </a:r>
            <a:endParaRPr b="0" lang="en-US" sz="1800" spc="-1" strike="noStrike">
              <a:latin typeface="Arial"/>
            </a:endParaRPr>
          </a:p>
          <a:p>
            <a:pPr marL="343080" indent="-342360">
              <a:lnSpc>
                <a:spcPct val="100000"/>
              </a:lnSpc>
              <a:spcBef>
                <a:spcPts val="360"/>
              </a:spcBef>
              <a:buClr>
                <a:srgbClr val="50b3cf"/>
              </a:buClr>
              <a:buFont typeface="Wingdings" charset="2"/>
              <a:buChar char=""/>
            </a:pPr>
            <a:r>
              <a:rPr b="0" lang="en-US" sz="1800" spc="-1" strike="noStrike">
                <a:solidFill>
                  <a:srgbClr val="141414"/>
                </a:solidFill>
                <a:latin typeface="Arial"/>
                <a:ea typeface="DejaVu Sans"/>
              </a:rPr>
              <a:t>Kubernetes Architecture</a:t>
            </a:r>
            <a:endParaRPr b="0" lang="en-US" sz="1800" spc="-1" strike="noStrike">
              <a:latin typeface="Arial"/>
            </a:endParaRPr>
          </a:p>
          <a:p>
            <a:pPr marL="343080" indent="-342360">
              <a:lnSpc>
                <a:spcPct val="100000"/>
              </a:lnSpc>
              <a:spcBef>
                <a:spcPts val="360"/>
              </a:spcBef>
              <a:buClr>
                <a:srgbClr val="50b3cf"/>
              </a:buClr>
              <a:buFont typeface="Wingdings" charset="2"/>
              <a:buChar char=""/>
            </a:pPr>
            <a:r>
              <a:rPr b="0" lang="en-US" sz="1800" spc="-1" strike="noStrike">
                <a:solidFill>
                  <a:srgbClr val="141414"/>
                </a:solidFill>
                <a:latin typeface="Arial"/>
                <a:ea typeface="DejaVu Sans"/>
              </a:rPr>
              <a:t>Deployment in Kubernetes</a:t>
            </a:r>
            <a:endParaRPr b="0" lang="en-US" sz="1800" spc="-1" strike="noStrike">
              <a:latin typeface="Arial"/>
            </a:endParaRPr>
          </a:p>
          <a:p>
            <a:pPr marL="343080" indent="-342360">
              <a:lnSpc>
                <a:spcPct val="100000"/>
              </a:lnSpc>
              <a:spcBef>
                <a:spcPts val="360"/>
              </a:spcBef>
              <a:buClr>
                <a:srgbClr val="50b3cf"/>
              </a:buClr>
              <a:buFont typeface="Wingdings" charset="2"/>
              <a:buChar char=""/>
            </a:pPr>
            <a:r>
              <a:rPr b="0" lang="en-US" sz="1800" spc="-1" strike="noStrike">
                <a:solidFill>
                  <a:srgbClr val="141414"/>
                </a:solidFill>
                <a:latin typeface="Arial"/>
                <a:ea typeface="DejaVu Sans"/>
              </a:rPr>
              <a:t>Logging in Kubernetes</a:t>
            </a:r>
            <a:endParaRPr b="0" lang="en-US" sz="1800" spc="-1" strike="noStrike">
              <a:latin typeface="Arial"/>
            </a:endParaRPr>
          </a:p>
          <a:p>
            <a:pPr marL="343080" indent="-342360">
              <a:lnSpc>
                <a:spcPct val="100000"/>
              </a:lnSpc>
              <a:spcBef>
                <a:spcPts val="360"/>
              </a:spcBef>
              <a:buClr>
                <a:srgbClr val="50b3cf"/>
              </a:buClr>
              <a:buFont typeface="Wingdings" charset="2"/>
              <a:buChar char=""/>
            </a:pPr>
            <a:r>
              <a:rPr b="0" lang="en-US" sz="1800" spc="-1" strike="noStrike">
                <a:solidFill>
                  <a:srgbClr val="141414"/>
                </a:solidFill>
                <a:latin typeface="Arial"/>
                <a:ea typeface="DejaVu Sans"/>
              </a:rPr>
              <a:t>Continuous Integration and Delivery</a:t>
            </a:r>
            <a:endParaRPr b="0" lang="en-US" sz="1800" spc="-1" strike="noStrike">
              <a:latin typeface="Arial"/>
            </a:endParaRPr>
          </a:p>
          <a:p>
            <a:pPr marL="343080" indent="-342360">
              <a:lnSpc>
                <a:spcPct val="100000"/>
              </a:lnSpc>
              <a:spcBef>
                <a:spcPts val="360"/>
              </a:spcBef>
              <a:buClr>
                <a:srgbClr val="50b3cf"/>
              </a:buClr>
              <a:buFont typeface="Wingdings" charset="2"/>
              <a:buChar char=""/>
            </a:pPr>
            <a:r>
              <a:rPr b="0" lang="en-US" sz="1800" spc="-1" strike="noStrike">
                <a:solidFill>
                  <a:srgbClr val="141414"/>
                </a:solidFill>
                <a:latin typeface="Arial"/>
                <a:ea typeface="DejaVu Sans"/>
              </a:rPr>
              <a:t>Live Demo</a:t>
            </a: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317" name="CustomShape 2"/>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Agenda</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8BE1F73-B298-4B84-979A-C9659E0DEDAF}" type="slidenum">
              <a:rPr b="1" lang="en-US" sz="1050" spc="-1" strike="noStrike">
                <a:solidFill>
                  <a:srgbClr val="ffffff"/>
                </a:solidFill>
                <a:latin typeface="Arial"/>
                <a:ea typeface="DejaVu Sans"/>
              </a:rPr>
              <a:t>&lt;number&gt;</a:t>
            </a:fld>
            <a:endParaRPr b="0" lang="en-US" sz="1050" spc="-1" strike="noStrike">
              <a:latin typeface="Arial"/>
            </a:endParaRPr>
          </a:p>
        </p:txBody>
      </p:sp>
      <p:sp>
        <p:nvSpPr>
          <p:cNvPr id="408" name="CustomShape 2"/>
          <p:cNvSpPr/>
          <p:nvPr/>
        </p:nvSpPr>
        <p:spPr>
          <a:xfrm>
            <a:off x="114480" y="10296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Kubernetes Scaling up Deployment</a:t>
            </a:r>
            <a:endParaRPr b="0" lang="en-US" sz="2200" spc="-1" strike="noStrike">
              <a:latin typeface="Arial"/>
            </a:endParaRPr>
          </a:p>
        </p:txBody>
      </p:sp>
      <p:sp>
        <p:nvSpPr>
          <p:cNvPr id="409" name="CustomShape 3"/>
          <p:cNvSpPr/>
          <p:nvPr/>
        </p:nvSpPr>
        <p:spPr>
          <a:xfrm>
            <a:off x="0" y="478440"/>
            <a:ext cx="8914680" cy="4264560"/>
          </a:xfrm>
          <a:prstGeom prst="rect">
            <a:avLst/>
          </a:prstGeom>
          <a:noFill/>
          <a:ln>
            <a:noFill/>
          </a:ln>
        </p:spPr>
        <p:style>
          <a:lnRef idx="0"/>
          <a:fillRef idx="0"/>
          <a:effectRef idx="0"/>
          <a:fontRef idx="minor"/>
        </p:style>
        <p:txBody>
          <a:bodyPr lIns="90000" rIns="90000" tIns="45000" bIns="45000">
            <a:normAutofit/>
          </a:bodyPr>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Increase Replica from 3 to 5</a:t>
            </a:r>
            <a:endParaRPr b="0" lang="en-US" sz="1400" spc="-1" strike="noStrike">
              <a:latin typeface="Arial"/>
            </a:endParaRPr>
          </a:p>
          <a:p>
            <a:pPr marL="360" algn="just">
              <a:lnSpc>
                <a:spcPct val="100000"/>
              </a:lnSpc>
              <a:spcBef>
                <a:spcPts val="281"/>
              </a:spcBef>
            </a:pPr>
            <a:endParaRPr b="0" lang="en-US" sz="1400" spc="-1" strike="noStrike">
              <a:latin typeface="Arial"/>
            </a:endParaRPr>
          </a:p>
          <a:p>
            <a:pPr marL="457560" algn="just">
              <a:lnSpc>
                <a:spcPct val="100000"/>
              </a:lnSpc>
              <a:spcBef>
                <a:spcPts val="281"/>
              </a:spcBef>
            </a:pPr>
            <a:r>
              <a:rPr b="0" lang="en-US" sz="1400" spc="-1" strike="noStrike">
                <a:solidFill>
                  <a:srgbClr val="000000"/>
                </a:solidFill>
                <a:latin typeface="Arial"/>
                <a:ea typeface="DejaVu Sans"/>
              </a:rPr>
              <a:t>kubectl scale deployment spboot-v1 --replicas=5</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p:txBody>
      </p:sp>
      <p:pic>
        <p:nvPicPr>
          <p:cNvPr id="410" name="Picture 1" descr=""/>
          <p:cNvPicPr/>
          <p:nvPr/>
        </p:nvPicPr>
        <p:blipFill>
          <a:blip r:embed="rId1"/>
          <a:stretch/>
        </p:blipFill>
        <p:spPr>
          <a:xfrm>
            <a:off x="0" y="1397160"/>
            <a:ext cx="9143640" cy="1239840"/>
          </a:xfrm>
          <a:prstGeom prst="rect">
            <a:avLst/>
          </a:prstGeom>
          <a:ln>
            <a:noFill/>
          </a:ln>
        </p:spPr>
      </p:pic>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5B56C0A-4360-4DE5-BE32-989351C431B9}" type="slidenum">
              <a:rPr b="1" lang="en-US" sz="1050" spc="-1" strike="noStrike">
                <a:solidFill>
                  <a:srgbClr val="ffffff"/>
                </a:solidFill>
                <a:latin typeface="Arial"/>
                <a:ea typeface="DejaVu Sans"/>
              </a:rPr>
              <a:t>&lt;number&gt;</a:t>
            </a:fld>
            <a:endParaRPr b="0" lang="en-US" sz="1050" spc="-1" strike="noStrike">
              <a:latin typeface="Arial"/>
            </a:endParaRPr>
          </a:p>
        </p:txBody>
      </p:sp>
      <p:sp>
        <p:nvSpPr>
          <p:cNvPr id="412" name="CustomShape 2"/>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Kubernetes Volumes </a:t>
            </a:r>
            <a:endParaRPr b="0" lang="en-US" sz="2200" spc="-1" strike="noStrike">
              <a:latin typeface="Arial"/>
            </a:endParaRPr>
          </a:p>
        </p:txBody>
      </p:sp>
      <p:sp>
        <p:nvSpPr>
          <p:cNvPr id="413" name="CustomShape 3"/>
          <p:cNvSpPr/>
          <p:nvPr/>
        </p:nvSpPr>
        <p:spPr>
          <a:xfrm>
            <a:off x="44640" y="541800"/>
            <a:ext cx="8914680" cy="4264560"/>
          </a:xfrm>
          <a:prstGeom prst="rect">
            <a:avLst/>
          </a:prstGeom>
          <a:noFill/>
          <a:ln>
            <a:noFill/>
          </a:ln>
        </p:spPr>
        <p:style>
          <a:lnRef idx="0"/>
          <a:fillRef idx="0"/>
          <a:effectRef idx="0"/>
          <a:fontRef idx="minor"/>
        </p:style>
        <p:txBody>
          <a:bodyPr lIns="90000" rIns="90000" tIns="45000" bIns="45000">
            <a:normAutofit/>
          </a:bodyPr>
          <a:p>
            <a:pPr marL="285840" indent="-285120" algn="just">
              <a:lnSpc>
                <a:spcPct val="100000"/>
              </a:lnSpc>
              <a:spcBef>
                <a:spcPts val="281"/>
              </a:spcBef>
              <a:buClr>
                <a:srgbClr val="141414"/>
              </a:buClr>
              <a:buSzPct val="45000"/>
              <a:buFont typeface="Symbol"/>
              <a:buChar char=""/>
            </a:pPr>
            <a:r>
              <a:rPr b="0" lang="en-US" sz="1400" spc="-1" strike="noStrike">
                <a:solidFill>
                  <a:srgbClr val="141414"/>
                </a:solidFill>
                <a:latin typeface="Arial"/>
                <a:ea typeface="Noto Sans CJK SC Regular"/>
              </a:rPr>
              <a:t>Kubernetes volumes are a component of a pod and are thus defined in the pod’s specification—much like containers. </a:t>
            </a:r>
            <a:endParaRPr b="0" lang="en-US" sz="1400" spc="-1" strike="noStrike">
              <a:latin typeface="Arial"/>
            </a:endParaRPr>
          </a:p>
          <a:p>
            <a:pPr marL="285840" indent="-285120" algn="just">
              <a:lnSpc>
                <a:spcPct val="100000"/>
              </a:lnSpc>
              <a:spcBef>
                <a:spcPts val="281"/>
              </a:spcBef>
              <a:buClr>
                <a:srgbClr val="141414"/>
              </a:buClr>
              <a:buSzPct val="45000"/>
              <a:buFont typeface="Symbol"/>
              <a:buChar char=""/>
            </a:pPr>
            <a:r>
              <a:rPr b="0" lang="en-US" sz="1400" spc="-1" strike="noStrike">
                <a:solidFill>
                  <a:srgbClr val="141414"/>
                </a:solidFill>
                <a:latin typeface="Arial"/>
                <a:ea typeface="DejaVu Sans"/>
              </a:rPr>
              <a:t>A volume is available to all containers in the pod, but it must be mounted in each container that needs to access it.</a:t>
            </a:r>
            <a:endParaRPr b="0" lang="en-US" sz="1400" spc="-1" strike="noStrike">
              <a:latin typeface="Arial"/>
            </a:endParaRPr>
          </a:p>
          <a:p>
            <a:pPr marL="285840" indent="-285120" algn="just">
              <a:lnSpc>
                <a:spcPct val="100000"/>
              </a:lnSpc>
              <a:spcBef>
                <a:spcPts val="281"/>
              </a:spcBef>
              <a:buClr>
                <a:srgbClr val="141414"/>
              </a:buClr>
              <a:buSzPct val="45000"/>
              <a:buFont typeface="Symbol"/>
              <a:buChar char=""/>
            </a:pPr>
            <a:r>
              <a:rPr b="0" lang="en-US" sz="1400" spc="-1" strike="noStrike">
                <a:solidFill>
                  <a:srgbClr val="141414"/>
                </a:solidFill>
                <a:latin typeface="Arial"/>
                <a:ea typeface="DejaVu Sans"/>
              </a:rPr>
              <a:t>A hostPath volume points to a specific file or directory on the node’s file system</a:t>
            </a:r>
            <a:endParaRPr b="0" lang="en-US" sz="1400" spc="-1" strike="noStrike">
              <a:latin typeface="Arial"/>
            </a:endParaRPr>
          </a:p>
          <a:p>
            <a:pPr marL="285840" indent="-285120" algn="just">
              <a:lnSpc>
                <a:spcPct val="100000"/>
              </a:lnSpc>
              <a:spcBef>
                <a:spcPts val="281"/>
              </a:spcBef>
              <a:buClr>
                <a:srgbClr val="141414"/>
              </a:buClr>
              <a:buSzPct val="45000"/>
              <a:buFont typeface="Symbol"/>
              <a:buChar char=""/>
            </a:pPr>
            <a:r>
              <a:rPr b="0" lang="en-US" sz="1400" spc="-1" strike="noStrike">
                <a:solidFill>
                  <a:srgbClr val="141414"/>
                </a:solidFill>
                <a:latin typeface="Arial"/>
                <a:ea typeface="DejaVu Sans"/>
              </a:rPr>
              <a:t>Pods running on the same node and using the same path in their host - Path volume see the same files</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r>
              <a:rPr b="0" lang="en-US" sz="1400" spc="-1" strike="noStrike">
                <a:solidFill>
                  <a:srgbClr val="141414"/>
                </a:solidFill>
                <a:latin typeface="Arial"/>
                <a:ea typeface="DejaVu Sans"/>
              </a:rPr>
              <a:t>	</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p:txBody>
      </p:sp>
      <p:pic>
        <p:nvPicPr>
          <p:cNvPr id="414" name="Picture 237" descr=""/>
          <p:cNvPicPr/>
          <p:nvPr/>
        </p:nvPicPr>
        <p:blipFill>
          <a:blip r:embed="rId1"/>
          <a:stretch/>
        </p:blipFill>
        <p:spPr>
          <a:xfrm>
            <a:off x="711000" y="2011680"/>
            <a:ext cx="7152480" cy="2733120"/>
          </a:xfrm>
          <a:prstGeom prst="rect">
            <a:avLst/>
          </a:prstGeom>
          <a:ln>
            <a:noFill/>
          </a:ln>
        </p:spPr>
      </p:pic>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9CAB3A9-80D4-4C5D-AA2F-F93C4316BC25}" type="slidenum">
              <a:rPr b="1" lang="en-US" sz="1050" spc="-1" strike="noStrike">
                <a:solidFill>
                  <a:srgbClr val="ffffff"/>
                </a:solidFill>
                <a:latin typeface="Arial"/>
                <a:ea typeface="DejaVu Sans"/>
              </a:rPr>
              <a:t>&lt;number&gt;</a:t>
            </a:fld>
            <a:endParaRPr b="0" lang="en-US" sz="1050" spc="-1" strike="noStrike">
              <a:latin typeface="Arial"/>
            </a:endParaRPr>
          </a:p>
        </p:txBody>
      </p:sp>
      <p:sp>
        <p:nvSpPr>
          <p:cNvPr id="416" name="CustomShape 2"/>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Kubernetes Logging </a:t>
            </a:r>
            <a:endParaRPr b="0" lang="en-US" sz="2200" spc="-1" strike="noStrike">
              <a:latin typeface="Arial"/>
            </a:endParaRPr>
          </a:p>
        </p:txBody>
      </p:sp>
      <p:sp>
        <p:nvSpPr>
          <p:cNvPr id="417" name="CustomShape 3"/>
          <p:cNvSpPr/>
          <p:nvPr/>
        </p:nvSpPr>
        <p:spPr>
          <a:xfrm>
            <a:off x="44640" y="541800"/>
            <a:ext cx="8914680" cy="4264560"/>
          </a:xfrm>
          <a:prstGeom prst="rect">
            <a:avLst/>
          </a:prstGeom>
          <a:noFill/>
          <a:ln>
            <a:noFill/>
          </a:ln>
        </p:spPr>
        <p:style>
          <a:lnRef idx="0"/>
          <a:fillRef idx="0"/>
          <a:effectRef idx="0"/>
          <a:fontRef idx="minor"/>
        </p:style>
        <p:txBody>
          <a:bodyPr lIns="90000" rIns="90000" tIns="45000" bIns="45000">
            <a:normAutofit/>
          </a:bodyPr>
          <a:p>
            <a:pPr marL="285840" indent="-285120" algn="just">
              <a:lnSpc>
                <a:spcPct val="100000"/>
              </a:lnSpc>
              <a:spcBef>
                <a:spcPts val="281"/>
              </a:spcBef>
              <a:buClr>
                <a:srgbClr val="141414"/>
              </a:buClr>
              <a:buSzPct val="45000"/>
              <a:buFont typeface="Symbol"/>
              <a:buChar char=""/>
            </a:pPr>
            <a:r>
              <a:rPr b="0" lang="en-US" sz="1400" spc="-1" strike="noStrike">
                <a:solidFill>
                  <a:srgbClr val="141414"/>
                </a:solidFill>
                <a:latin typeface="Arial"/>
                <a:ea typeface="DejaVu Sans"/>
              </a:rPr>
              <a:t>Application and systems logs can help you understand what is happening inside your cluster</a:t>
            </a:r>
            <a:endParaRPr b="0" lang="en-US" sz="1400" spc="-1" strike="noStrike">
              <a:latin typeface="Arial"/>
            </a:endParaRPr>
          </a:p>
          <a:p>
            <a:pPr marL="285840" indent="-285120" algn="just">
              <a:lnSpc>
                <a:spcPct val="100000"/>
              </a:lnSpc>
              <a:spcBef>
                <a:spcPts val="281"/>
              </a:spcBef>
              <a:buClr>
                <a:srgbClr val="141414"/>
              </a:buClr>
              <a:buSzPct val="45000"/>
              <a:buFont typeface="Symbol"/>
              <a:buChar char=""/>
            </a:pPr>
            <a:r>
              <a:rPr b="0" lang="en-US" sz="1400" spc="-1" strike="noStrike">
                <a:solidFill>
                  <a:srgbClr val="141414"/>
                </a:solidFill>
                <a:latin typeface="Arial"/>
                <a:ea typeface="DejaVu Sans"/>
              </a:rPr>
              <a:t>The native functionality provided by a container engine or run time is usually not enough for a complete logging solution</a:t>
            </a:r>
            <a:endParaRPr b="0" lang="en-US" sz="1400" spc="-1" strike="noStrike">
              <a:latin typeface="Arial"/>
            </a:endParaRPr>
          </a:p>
          <a:p>
            <a:pPr marL="285840" indent="-285120" algn="just">
              <a:lnSpc>
                <a:spcPct val="100000"/>
              </a:lnSpc>
              <a:spcBef>
                <a:spcPts val="281"/>
              </a:spcBef>
              <a:buClr>
                <a:srgbClr val="141414"/>
              </a:buClr>
              <a:buSzPct val="45000"/>
              <a:buFont typeface="Symbol"/>
              <a:buChar char=""/>
            </a:pPr>
            <a:r>
              <a:rPr b="0" lang="en-US" sz="1400" spc="-1" strike="noStrike">
                <a:solidFill>
                  <a:srgbClr val="141414"/>
                </a:solidFill>
                <a:latin typeface="Arial"/>
                <a:ea typeface="DejaVu Sans"/>
              </a:rPr>
              <a:t>If a container crashes, a pod is evicted, or a node dies, We still want to access your application’s logs. </a:t>
            </a:r>
            <a:endParaRPr b="0" lang="en-US" sz="1400" spc="-1" strike="noStrike">
              <a:latin typeface="Arial"/>
            </a:endParaRPr>
          </a:p>
          <a:p>
            <a:pPr marL="285840" indent="-285120" algn="just">
              <a:lnSpc>
                <a:spcPct val="100000"/>
              </a:lnSpc>
              <a:spcBef>
                <a:spcPts val="281"/>
              </a:spcBef>
              <a:buClr>
                <a:srgbClr val="141414"/>
              </a:buClr>
              <a:buSzPct val="45000"/>
              <a:buFont typeface="Symbol"/>
              <a:buChar char=""/>
            </a:pPr>
            <a:r>
              <a:rPr b="0" lang="en-US" sz="1400" spc="-1" strike="noStrike">
                <a:solidFill>
                  <a:srgbClr val="141414"/>
                </a:solidFill>
                <a:latin typeface="Arial"/>
                <a:ea typeface="DejaVu Sans"/>
              </a:rPr>
              <a:t>As such, logs should have a separate storage and life cycle independent of nodes, pods, or containers</a:t>
            </a:r>
            <a:endParaRPr b="0" lang="en-US" sz="1400" spc="-1" strike="noStrike">
              <a:latin typeface="Arial"/>
            </a:endParaRPr>
          </a:p>
          <a:p>
            <a:pPr marL="285840" indent="-285120" algn="just">
              <a:lnSpc>
                <a:spcPct val="100000"/>
              </a:lnSpc>
              <a:spcBef>
                <a:spcPts val="281"/>
              </a:spcBef>
              <a:buClr>
                <a:srgbClr val="141414"/>
              </a:buClr>
              <a:buSzPct val="45000"/>
              <a:buFont typeface="Symbol"/>
              <a:buChar char=""/>
            </a:pPr>
            <a:r>
              <a:rPr b="0" lang="en-US" sz="1400" spc="-1" strike="noStrike">
                <a:solidFill>
                  <a:srgbClr val="141414"/>
                </a:solidFill>
                <a:latin typeface="Arial"/>
                <a:ea typeface="DejaVu Sans"/>
              </a:rPr>
              <a:t>Kubernetes provides no native storage solution for log data, but we can integrate many existing logging solutions into your Kubernetes cluster.</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r>
              <a:rPr b="0" lang="en-US" sz="1400" spc="-1" strike="noStrike">
                <a:solidFill>
                  <a:srgbClr val="141414"/>
                </a:solidFill>
                <a:latin typeface="Arial"/>
                <a:ea typeface="DejaVu Sans"/>
              </a:rPr>
              <a:t>	</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p:txBody>
      </p:sp>
      <p:pic>
        <p:nvPicPr>
          <p:cNvPr id="418" name="Picture 241" descr=""/>
          <p:cNvPicPr/>
          <p:nvPr/>
        </p:nvPicPr>
        <p:blipFill>
          <a:blip r:embed="rId1"/>
          <a:stretch/>
        </p:blipFill>
        <p:spPr>
          <a:xfrm>
            <a:off x="1090440" y="2286000"/>
            <a:ext cx="7028640" cy="2402640"/>
          </a:xfrm>
          <a:prstGeom prst="rect">
            <a:avLst/>
          </a:prstGeom>
          <a:ln>
            <a:noFill/>
          </a:ln>
        </p:spPr>
      </p:pic>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E3D6211-90F8-4FD2-9261-2BEE6E90CE90}" type="slidenum">
              <a:rPr b="1" lang="en-US" sz="1050" spc="-1" strike="noStrike">
                <a:solidFill>
                  <a:srgbClr val="ffffff"/>
                </a:solidFill>
                <a:latin typeface="Arial"/>
                <a:ea typeface="DejaVu Sans"/>
              </a:rPr>
              <a:t>&lt;number&gt;</a:t>
            </a:fld>
            <a:endParaRPr b="0" lang="en-US" sz="1050" spc="-1" strike="noStrike">
              <a:latin typeface="Arial"/>
            </a:endParaRPr>
          </a:p>
        </p:txBody>
      </p:sp>
      <p:sp>
        <p:nvSpPr>
          <p:cNvPr id="420" name="CustomShape 2"/>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Kubernetes Blue/ Green Deployment</a:t>
            </a:r>
            <a:endParaRPr b="0" lang="en-US" sz="2200" spc="-1" strike="noStrike">
              <a:latin typeface="Arial"/>
            </a:endParaRPr>
          </a:p>
        </p:txBody>
      </p:sp>
      <p:sp>
        <p:nvSpPr>
          <p:cNvPr id="421" name="CustomShape 3"/>
          <p:cNvSpPr/>
          <p:nvPr/>
        </p:nvSpPr>
        <p:spPr>
          <a:xfrm>
            <a:off x="44640" y="541800"/>
            <a:ext cx="8914680" cy="426456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281"/>
              </a:spcBef>
            </a:pPr>
            <a:r>
              <a:rPr b="0" lang="en-US" sz="1400" spc="-1" strike="noStrike">
                <a:solidFill>
                  <a:srgbClr val="141414"/>
                </a:solidFill>
                <a:latin typeface="Arial"/>
                <a:ea typeface="DejaVu Sans"/>
              </a:rPr>
              <a:t>A blue/green deployment is a change management strategy for releasing software code. Blue/green deployments require two identical hardware environments that are configured exactly the same way. While one environment is active and serving end users, the other environment remains idle</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r>
              <a:rPr b="0" lang="en-US" sz="1400" spc="-1" strike="noStrike">
                <a:solidFill>
                  <a:srgbClr val="141414"/>
                </a:solidFill>
                <a:latin typeface="Arial"/>
                <a:ea typeface="DejaVu Sans"/>
              </a:rPr>
              <a:t>Container technology offers a stand-alone environment to run the desired service, which makes it super easy to create identical environments as required in the blue/green deployment</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p:txBody>
      </p:sp>
      <p:pic>
        <p:nvPicPr>
          <p:cNvPr id="422" name="Picture 245" descr=""/>
          <p:cNvPicPr/>
          <p:nvPr/>
        </p:nvPicPr>
        <p:blipFill>
          <a:blip r:embed="rId1"/>
          <a:stretch/>
        </p:blipFill>
        <p:spPr>
          <a:xfrm>
            <a:off x="95760" y="2103120"/>
            <a:ext cx="9019440" cy="2747160"/>
          </a:xfrm>
          <a:prstGeom prst="rect">
            <a:avLst/>
          </a:prstGeom>
          <a:ln>
            <a:noFill/>
          </a:ln>
        </p:spPr>
      </p:pic>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B8D1D7E-2AB7-4468-8D79-2880CB9F1CB0}" type="slidenum">
              <a:rPr b="1" lang="en-US" sz="1050" spc="-1" strike="noStrike">
                <a:solidFill>
                  <a:srgbClr val="ffffff"/>
                </a:solidFill>
                <a:latin typeface="Arial"/>
                <a:ea typeface="DejaVu Sans"/>
              </a:rPr>
              <a:t>&lt;number&gt;</a:t>
            </a:fld>
            <a:endParaRPr b="0" lang="en-US" sz="1050" spc="-1" strike="noStrike">
              <a:latin typeface="Arial"/>
            </a:endParaRPr>
          </a:p>
        </p:txBody>
      </p:sp>
      <p:sp>
        <p:nvSpPr>
          <p:cNvPr id="424" name="CustomShape 2"/>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Kubernetes Advanced Topics</a:t>
            </a:r>
            <a:endParaRPr b="0" lang="en-US" sz="2200" spc="-1" strike="noStrike">
              <a:latin typeface="Arial"/>
            </a:endParaRPr>
          </a:p>
        </p:txBody>
      </p:sp>
      <p:sp>
        <p:nvSpPr>
          <p:cNvPr id="425" name="CustomShape 3"/>
          <p:cNvSpPr/>
          <p:nvPr/>
        </p:nvSpPr>
        <p:spPr>
          <a:xfrm>
            <a:off x="44640" y="541800"/>
            <a:ext cx="8914680" cy="4264560"/>
          </a:xfrm>
          <a:prstGeom prst="rect">
            <a:avLst/>
          </a:prstGeom>
          <a:noFill/>
          <a:ln>
            <a:noFill/>
          </a:ln>
        </p:spPr>
        <p:style>
          <a:lnRef idx="0"/>
          <a:fillRef idx="0"/>
          <a:effectRef idx="0"/>
          <a:fontRef idx="minor"/>
        </p:style>
        <p:txBody>
          <a:bodyPr lIns="90000" rIns="90000" tIns="45000" bIns="45000">
            <a:normAutofit/>
          </a:bodyPr>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Auto scaling</a:t>
            </a:r>
            <a:endParaRPr b="0" lang="en-US" sz="1400" spc="-1" strike="noStrike">
              <a:latin typeface="Arial"/>
            </a:endParaRPr>
          </a:p>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Persistent Volumes</a:t>
            </a:r>
            <a:endParaRPr b="0" lang="en-US" sz="1400" spc="-1" strike="noStrike">
              <a:latin typeface="Arial"/>
            </a:endParaRPr>
          </a:p>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Stateful Replica Sets</a:t>
            </a:r>
            <a:endParaRPr b="0" lang="en-US" sz="1400" spc="-1" strike="noStrike">
              <a:latin typeface="Arial"/>
            </a:endParaRPr>
          </a:p>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Secrets</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8A9A4C3-8C46-4033-BBC9-4DE43FD58179}" type="slidenum">
              <a:rPr b="1" lang="en-US" sz="1050" spc="-1" strike="noStrike">
                <a:solidFill>
                  <a:srgbClr val="ffffff"/>
                </a:solidFill>
                <a:latin typeface="Arial"/>
                <a:ea typeface="DejaVu Sans"/>
              </a:rPr>
              <a:t>24</a:t>
            </a:fld>
            <a:endParaRPr b="0" lang="en-US" sz="1050" spc="-1" strike="noStrike">
              <a:latin typeface="Arial"/>
            </a:endParaRPr>
          </a:p>
        </p:txBody>
      </p:sp>
      <p:sp>
        <p:nvSpPr>
          <p:cNvPr id="427" name="CustomShape 2"/>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Commercial Kubernetes</a:t>
            </a:r>
            <a:endParaRPr b="0" lang="en-US" sz="2200" spc="-1" strike="noStrike">
              <a:latin typeface="Arial"/>
            </a:endParaRPr>
          </a:p>
        </p:txBody>
      </p:sp>
      <p:sp>
        <p:nvSpPr>
          <p:cNvPr id="428" name="CustomShape 3"/>
          <p:cNvSpPr/>
          <p:nvPr/>
        </p:nvSpPr>
        <p:spPr>
          <a:xfrm>
            <a:off x="44640" y="541800"/>
            <a:ext cx="8914680" cy="4264560"/>
          </a:xfrm>
          <a:prstGeom prst="rect">
            <a:avLst/>
          </a:prstGeom>
          <a:noFill/>
          <a:ln>
            <a:noFill/>
          </a:ln>
        </p:spPr>
        <p:style>
          <a:lnRef idx="0"/>
          <a:fillRef idx="0"/>
          <a:effectRef idx="0"/>
          <a:fontRef idx="minor"/>
        </p:style>
        <p:txBody>
          <a:bodyPr lIns="90000" rIns="90000" tIns="45000" bIns="45000">
            <a:normAutofit/>
          </a:bodyPr>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Open Shift ( Red Hat ) – Used in Heritage World Pay</a:t>
            </a:r>
            <a:endParaRPr b="0" lang="en-US" sz="1400" spc="-1" strike="noStrike">
              <a:latin typeface="Arial"/>
            </a:endParaRPr>
          </a:p>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EKS (Amazon Elastic Container Service for Kubernetes)</a:t>
            </a:r>
            <a:endParaRPr b="0" lang="en-US" sz="1400" spc="-1" strike="noStrike">
              <a:latin typeface="Arial"/>
            </a:endParaRPr>
          </a:p>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GKE (Google Kubernetes Engine)</a:t>
            </a:r>
            <a:endParaRPr b="0" lang="en-US" sz="1400" spc="-1" strike="noStrike">
              <a:latin typeface="Arial"/>
            </a:endParaRPr>
          </a:p>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AKS - Azure Kubernetes Service</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E1FA33C-D52D-46B7-8F4D-2642C73A7879}" type="slidenum">
              <a:rPr b="1" lang="en-US" sz="1050" spc="-1" strike="noStrike">
                <a:solidFill>
                  <a:srgbClr val="ffffff"/>
                </a:solidFill>
                <a:latin typeface="Arial"/>
                <a:ea typeface="DejaVu Sans"/>
              </a:rPr>
              <a:t>25</a:t>
            </a:fld>
            <a:endParaRPr b="0" lang="en-US" sz="1050" spc="-1" strike="noStrike">
              <a:latin typeface="Arial"/>
            </a:endParaRPr>
          </a:p>
        </p:txBody>
      </p:sp>
      <p:sp>
        <p:nvSpPr>
          <p:cNvPr id="430" name="CustomShape 2"/>
          <p:cNvSpPr/>
          <p:nvPr/>
        </p:nvSpPr>
        <p:spPr>
          <a:xfrm>
            <a:off x="114480" y="552600"/>
            <a:ext cx="8914680" cy="4152240"/>
          </a:xfrm>
          <a:prstGeom prst="rect">
            <a:avLst/>
          </a:prstGeom>
          <a:noFill/>
          <a:ln w="9360">
            <a:noFill/>
          </a:ln>
        </p:spPr>
        <p:style>
          <a:lnRef idx="0"/>
          <a:fillRef idx="0"/>
          <a:effectRef idx="0"/>
          <a:fontRef idx="minor"/>
        </p:style>
        <p:txBody>
          <a:bodyPr lIns="90000" rIns="90000" tIns="45000" bIns="45000">
            <a:normAutofit/>
          </a:bodyPr>
          <a:p>
            <a:pPr marL="285840" indent="-285120">
              <a:lnSpc>
                <a:spcPct val="100000"/>
              </a:lnSpc>
              <a:spcBef>
                <a:spcPts val="360"/>
              </a:spcBef>
              <a:buClr>
                <a:srgbClr val="50b3cf"/>
              </a:buClr>
              <a:buFont typeface="Wingdings" charset="2"/>
              <a:buChar char=""/>
            </a:pPr>
            <a:r>
              <a:rPr b="0" lang="en-US" sz="1800" spc="-1" strike="noStrike" u="sng">
                <a:solidFill>
                  <a:srgbClr val="0000ff"/>
                </a:solidFill>
                <a:uFillTx/>
                <a:latin typeface="Arial"/>
                <a:ea typeface="DejaVu Sans"/>
                <a:hlinkClick r:id="rId1"/>
              </a:rPr>
              <a:t>https://kubernetes.io/</a:t>
            </a:r>
            <a:endParaRPr b="0" lang="en-US" sz="1800" spc="-1" strike="noStrike">
              <a:latin typeface="Arial"/>
            </a:endParaRPr>
          </a:p>
          <a:p>
            <a:pPr marL="285840" indent="-285120">
              <a:lnSpc>
                <a:spcPct val="100000"/>
              </a:lnSpc>
              <a:spcBef>
                <a:spcPts val="360"/>
              </a:spcBef>
              <a:buClr>
                <a:srgbClr val="50b3cf"/>
              </a:buClr>
              <a:buFont typeface="Wingdings" charset="2"/>
              <a:buChar char=""/>
            </a:pPr>
            <a:r>
              <a:rPr b="0" lang="en-US" sz="1800" spc="-1" strike="noStrike" u="sng">
                <a:solidFill>
                  <a:srgbClr val="0000ff"/>
                </a:solidFill>
                <a:uFillTx/>
                <a:latin typeface="Arial"/>
                <a:ea typeface="DejaVu Sans"/>
                <a:hlinkClick r:id="rId2"/>
              </a:rPr>
              <a:t>https://kubernetes.io/blog/2018/04/30/zero-downtime-deployment-kubernetes-jenkins</a:t>
            </a:r>
            <a:r>
              <a:rPr b="0" lang="en-US" sz="1800" spc="-1" strike="noStrike" u="sng">
                <a:solidFill>
                  <a:srgbClr val="0000ff"/>
                </a:solidFill>
                <a:uFillTx/>
                <a:latin typeface="Arial"/>
                <a:ea typeface="DejaVu Sans"/>
                <a:hlinkClick r:id="rId3"/>
              </a:rPr>
              <a:t>/</a:t>
            </a:r>
            <a:endParaRPr b="0" lang="en-US" sz="1800" spc="-1" strike="noStrike">
              <a:latin typeface="Arial"/>
            </a:endParaRPr>
          </a:p>
          <a:p>
            <a:pPr marL="285840" indent="-285120">
              <a:lnSpc>
                <a:spcPct val="100000"/>
              </a:lnSpc>
              <a:spcBef>
                <a:spcPts val="360"/>
              </a:spcBef>
              <a:buClr>
                <a:srgbClr val="50b3cf"/>
              </a:buClr>
              <a:buFont typeface="Wingdings" charset="2"/>
              <a:buChar char=""/>
            </a:pPr>
            <a:r>
              <a:rPr b="0" lang="en-US" sz="1800" spc="-1" strike="noStrike">
                <a:solidFill>
                  <a:srgbClr val="141414"/>
                </a:solidFill>
                <a:latin typeface="Arial"/>
                <a:ea typeface="DejaVu Sans"/>
              </a:rPr>
              <a:t>GIT Hub Code base</a:t>
            </a:r>
            <a:endParaRPr b="0" lang="en-US" sz="1800" spc="-1" strike="noStrike">
              <a:latin typeface="Arial"/>
            </a:endParaRPr>
          </a:p>
          <a:p>
            <a:pPr marL="360">
              <a:lnSpc>
                <a:spcPct val="100000"/>
              </a:lnSpc>
              <a:spcBef>
                <a:spcPts val="360"/>
              </a:spcBef>
            </a:pPr>
            <a:r>
              <a:rPr b="0" lang="en-US" sz="1800" spc="-1" strike="noStrike">
                <a:solidFill>
                  <a:srgbClr val="50b3cf"/>
                </a:solidFill>
                <a:latin typeface="Arial"/>
                <a:ea typeface="DejaVu Sans"/>
              </a:rPr>
              <a:t>     </a:t>
            </a:r>
            <a:r>
              <a:rPr b="0" lang="en-US" sz="1800" spc="-1" strike="noStrike" u="sng">
                <a:solidFill>
                  <a:srgbClr val="0000ff"/>
                </a:solidFill>
                <a:uFillTx/>
                <a:latin typeface="Arial"/>
                <a:ea typeface="DejaVu Sans"/>
                <a:hlinkClick r:id="rId4"/>
              </a:rPr>
              <a:t>https://github.com/nilaybose/mkdemo</a:t>
            </a:r>
            <a:endParaRPr b="0" lang="en-US" sz="1800" spc="-1" strike="noStrike">
              <a:latin typeface="Arial"/>
            </a:endParaRPr>
          </a:p>
          <a:p>
            <a:pPr marL="285840" indent="-285120">
              <a:lnSpc>
                <a:spcPct val="100000"/>
              </a:lnSpc>
              <a:spcBef>
                <a:spcPts val="360"/>
              </a:spcBef>
              <a:buClr>
                <a:srgbClr val="50b3cf"/>
              </a:buClr>
              <a:buFont typeface="Wingdings" charset="2"/>
              <a:buChar char=""/>
            </a:pPr>
            <a:r>
              <a:rPr b="0" lang="en-US" sz="1800" spc="-1" strike="noStrike">
                <a:solidFill>
                  <a:srgbClr val="141414"/>
                </a:solidFill>
                <a:latin typeface="Arial"/>
                <a:ea typeface="DejaVu Sans"/>
              </a:rPr>
              <a:t>Docker Image Path</a:t>
            </a:r>
            <a:endParaRPr b="0" lang="en-US" sz="1800" spc="-1" strike="noStrike">
              <a:latin typeface="Arial"/>
            </a:endParaRPr>
          </a:p>
          <a:p>
            <a:pPr marL="360">
              <a:lnSpc>
                <a:spcPct val="100000"/>
              </a:lnSpc>
              <a:spcBef>
                <a:spcPts val="360"/>
              </a:spcBef>
            </a:pPr>
            <a:r>
              <a:rPr b="0" lang="en-US" sz="1800" spc="-1" strike="noStrike">
                <a:solidFill>
                  <a:srgbClr val="141414"/>
                </a:solidFill>
                <a:latin typeface="Arial"/>
                <a:ea typeface="DejaVu Sans"/>
              </a:rPr>
              <a:t>     </a:t>
            </a:r>
            <a:r>
              <a:rPr b="0" lang="en-US" sz="1800" spc="-1" strike="noStrike">
                <a:solidFill>
                  <a:srgbClr val="141414"/>
                </a:solidFill>
                <a:latin typeface="Arial"/>
                <a:ea typeface="DejaVu Sans"/>
              </a:rPr>
              <a:t>docker pull nilaybose/mkubedemo</a:t>
            </a:r>
            <a:endParaRPr b="0" lang="en-US" sz="1800" spc="-1" strike="noStrike">
              <a:latin typeface="Arial"/>
            </a:endParaRPr>
          </a:p>
          <a:p>
            <a:pPr marL="360">
              <a:lnSpc>
                <a:spcPct val="100000"/>
              </a:lnSpc>
              <a:spcBef>
                <a:spcPts val="360"/>
              </a:spcBef>
            </a:pPr>
            <a:endParaRPr b="0" lang="en-US" sz="1800" spc="-1" strike="noStrike">
              <a:latin typeface="Arial"/>
            </a:endParaRPr>
          </a:p>
          <a:p>
            <a:pPr marL="360">
              <a:lnSpc>
                <a:spcPct val="100000"/>
              </a:lnSpc>
              <a:spcBef>
                <a:spcPts val="360"/>
              </a:spcBef>
            </a:pPr>
            <a:endParaRPr b="0" lang="en-US" sz="1800" spc="-1" strike="noStrike">
              <a:latin typeface="Arial"/>
            </a:endParaRPr>
          </a:p>
          <a:p>
            <a:pPr marL="360">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431" name="CustomShape 3"/>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Reference &amp; Links</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0" y="4830840"/>
            <a:ext cx="456480" cy="34236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F33C509-91DF-4F83-BF9D-2C636E80F1FC}" type="slidenum">
              <a:rPr b="1" lang="en-US" sz="1050" spc="-1" strike="noStrike">
                <a:solidFill>
                  <a:srgbClr val="ffffff"/>
                </a:solidFill>
                <a:latin typeface="Arial"/>
                <a:ea typeface="DejaVu Sans"/>
              </a:rPr>
              <a:t>26</a:t>
            </a:fld>
            <a:endParaRPr b="0" lang="en-US" sz="1050" spc="-1" strike="noStrike">
              <a:latin typeface="Arial"/>
            </a:endParaRPr>
          </a:p>
        </p:txBody>
      </p:sp>
      <p:sp>
        <p:nvSpPr>
          <p:cNvPr id="433" name="CustomShape 2"/>
          <p:cNvSpPr/>
          <p:nvPr/>
        </p:nvSpPr>
        <p:spPr>
          <a:xfrm>
            <a:off x="3016080" y="2005200"/>
            <a:ext cx="2860560" cy="699480"/>
          </a:xfrm>
          <a:prstGeom prst="rect">
            <a:avLst/>
          </a:prstGeom>
          <a:noFill/>
          <a:ln>
            <a:noFill/>
          </a:ln>
        </p:spPr>
        <p:style>
          <a:lnRef idx="0"/>
          <a:fillRef idx="0"/>
          <a:effectRef idx="0"/>
          <a:fontRef idx="minor"/>
        </p:style>
        <p:txBody>
          <a:bodyPr lIns="90000" rIns="90000" tIns="45000" bIns="45000">
            <a:noAutofit/>
          </a:bodyPr>
          <a:p>
            <a:pPr marL="171360" algn="r">
              <a:lnSpc>
                <a:spcPct val="100000"/>
              </a:lnSpc>
            </a:pPr>
            <a:r>
              <a:rPr b="0" lang="en-US" sz="4000" spc="-1" strike="noStrike">
                <a:solidFill>
                  <a:srgbClr val="ffffff"/>
                </a:solidFill>
                <a:latin typeface="Arial"/>
                <a:ea typeface="DejaVu Sans"/>
              </a:rPr>
              <a:t>Thank You </a:t>
            </a:r>
            <a:endParaRPr b="0" lang="en-US" sz="4000" spc="-1" strike="noStrike">
              <a:latin typeface="Arial"/>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3121f"/>
        </a:solidFill>
      </p:bgPr>
    </p:bg>
    <p:spTree>
      <p:nvGrpSpPr>
        <p:cNvPr id="1" name=""/>
        <p:cNvGrpSpPr/>
        <p:nvPr/>
      </p:nvGrpSpPr>
      <p:grpSpPr>
        <a:xfrm>
          <a:off x="0" y="0"/>
          <a:ext cx="0" cy="0"/>
          <a:chOff x="0" y="0"/>
          <a:chExt cx="0" cy="0"/>
        </a:xfrm>
      </p:grpSpPr>
      <p:sp>
        <p:nvSpPr>
          <p:cNvPr id="318" name="CustomShape 1"/>
          <p:cNvSpPr/>
          <p:nvPr/>
        </p:nvSpPr>
        <p:spPr>
          <a:xfrm>
            <a:off x="114480" y="583200"/>
            <a:ext cx="8914680" cy="3141000"/>
          </a:xfrm>
          <a:prstGeom prst="rect">
            <a:avLst/>
          </a:prstGeom>
          <a:noFill/>
          <a:ln w="9360">
            <a:noFill/>
          </a:ln>
        </p:spPr>
        <p:style>
          <a:lnRef idx="0"/>
          <a:fillRef idx="0"/>
          <a:effectRef idx="0"/>
          <a:fontRef idx="minor"/>
        </p:style>
        <p:txBody>
          <a:bodyPr lIns="90000" rIns="90000" tIns="45000" bIns="45000">
            <a:normAutofit/>
          </a:bodyPr>
          <a:p>
            <a:pPr marL="285840" indent="-285120">
              <a:lnSpc>
                <a:spcPct val="100000"/>
              </a:lnSpc>
              <a:spcBef>
                <a:spcPts val="281"/>
              </a:spcBef>
              <a:buClr>
                <a:srgbClr val="50b3cf"/>
              </a:buClr>
              <a:buFont typeface="Wingdings" charset="2"/>
              <a:buChar char=""/>
            </a:pPr>
            <a:r>
              <a:rPr b="0" lang="en-US" sz="1400" spc="-1" strike="noStrike">
                <a:solidFill>
                  <a:srgbClr val="141414"/>
                </a:solidFill>
                <a:latin typeface="Arial"/>
                <a:ea typeface="DejaVu Sans"/>
              </a:rPr>
              <a:t>Breaking Monolith Application into Micro-service Architecture</a:t>
            </a: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p:txBody>
      </p:sp>
      <p:sp>
        <p:nvSpPr>
          <p:cNvPr id="319" name="CustomShape 2"/>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400" spc="-1" strike="noStrike">
                <a:solidFill>
                  <a:srgbClr val="23d2ff"/>
                </a:solidFill>
                <a:latin typeface="Arial"/>
                <a:ea typeface="DejaVu Sans"/>
              </a:rPr>
              <a:t>Micro-service Architecture</a:t>
            </a:r>
            <a:endParaRPr b="0" lang="en-US" sz="2400" spc="-1" strike="noStrike">
              <a:latin typeface="Arial"/>
            </a:endParaRPr>
          </a:p>
        </p:txBody>
      </p:sp>
      <p:pic>
        <p:nvPicPr>
          <p:cNvPr id="320" name="Picture 3" descr=""/>
          <p:cNvPicPr/>
          <p:nvPr/>
        </p:nvPicPr>
        <p:blipFill>
          <a:blip r:embed="rId1"/>
          <a:stretch/>
        </p:blipFill>
        <p:spPr>
          <a:xfrm>
            <a:off x="415080" y="1021320"/>
            <a:ext cx="7533720" cy="3714120"/>
          </a:xfrm>
          <a:prstGeom prst="rect">
            <a:avLst/>
          </a:prstGeom>
          <a:ln>
            <a:noFill/>
          </a:ln>
        </p:spPr>
      </p:pic>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5B6CE48-FCE4-48D5-9F10-8F3952B549D0}" type="slidenum">
              <a:rPr b="1" lang="en-US" sz="1050" spc="-1" strike="noStrike">
                <a:solidFill>
                  <a:srgbClr val="ffffff"/>
                </a:solidFill>
                <a:latin typeface="Arial"/>
                <a:ea typeface="DejaVu Sans"/>
              </a:rPr>
              <a:t>3</a:t>
            </a:fld>
            <a:endParaRPr b="0" lang="en-US" sz="1050" spc="-1" strike="noStrike">
              <a:latin typeface="Arial"/>
            </a:endParaRPr>
          </a:p>
        </p:txBody>
      </p:sp>
      <p:sp>
        <p:nvSpPr>
          <p:cNvPr id="322" name="CustomShape 2"/>
          <p:cNvSpPr/>
          <p:nvPr/>
        </p:nvSpPr>
        <p:spPr>
          <a:xfrm>
            <a:off x="114480" y="466560"/>
            <a:ext cx="8914680" cy="4342680"/>
          </a:xfrm>
          <a:prstGeom prst="rect">
            <a:avLst/>
          </a:prstGeom>
          <a:noFill/>
          <a:ln w="9360">
            <a:noFill/>
          </a:ln>
        </p:spPr>
        <p:style>
          <a:lnRef idx="0"/>
          <a:fillRef idx="0"/>
          <a:effectRef idx="0"/>
          <a:fontRef idx="minor"/>
        </p:style>
        <p:txBody>
          <a:bodyPr lIns="90000" rIns="90000" tIns="45000" bIns="45000">
            <a:normAutofit/>
          </a:bodyPr>
          <a:p>
            <a:pPr marL="285840" indent="-285120">
              <a:lnSpc>
                <a:spcPct val="100000"/>
              </a:lnSpc>
              <a:spcBef>
                <a:spcPts val="281"/>
              </a:spcBef>
              <a:buClr>
                <a:srgbClr val="50b3cf"/>
              </a:buClr>
              <a:buFont typeface="Wingdings" charset="2"/>
              <a:buChar char=""/>
            </a:pPr>
            <a:r>
              <a:rPr b="0" lang="en-US" sz="1400" spc="-1" strike="noStrike">
                <a:solidFill>
                  <a:srgbClr val="141414"/>
                </a:solidFill>
                <a:latin typeface="Arial"/>
                <a:ea typeface="DejaVu Sans"/>
              </a:rPr>
              <a:t>Components are scaled independently</a:t>
            </a: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p:txBody>
      </p:sp>
      <p:sp>
        <p:nvSpPr>
          <p:cNvPr id="323" name="CustomShape 3"/>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Micro-Service Deployment</a:t>
            </a:r>
            <a:endParaRPr b="0" lang="en-US" sz="2200" spc="-1" strike="noStrike">
              <a:latin typeface="Arial"/>
            </a:endParaRPr>
          </a:p>
        </p:txBody>
      </p:sp>
      <p:pic>
        <p:nvPicPr>
          <p:cNvPr id="324" name="Picture 5" descr=""/>
          <p:cNvPicPr/>
          <p:nvPr/>
        </p:nvPicPr>
        <p:blipFill>
          <a:blip r:embed="rId1"/>
          <a:stretch/>
        </p:blipFill>
        <p:spPr>
          <a:xfrm>
            <a:off x="114480" y="893880"/>
            <a:ext cx="8978040" cy="381456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4111A92-A5D7-4F94-B912-79E915EB4762}" type="slidenum">
              <a:rPr b="1" lang="en-US" sz="1050" spc="-1" strike="noStrike">
                <a:solidFill>
                  <a:srgbClr val="ffffff"/>
                </a:solidFill>
                <a:latin typeface="Arial"/>
                <a:ea typeface="DejaVu Sans"/>
              </a:rPr>
              <a:t>4</a:t>
            </a:fld>
            <a:endParaRPr b="0" lang="en-US" sz="1050" spc="-1" strike="noStrike">
              <a:latin typeface="Arial"/>
            </a:endParaRPr>
          </a:p>
        </p:txBody>
      </p:sp>
      <p:sp>
        <p:nvSpPr>
          <p:cNvPr id="326" name="CustomShape 2"/>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Application Isolation</a:t>
            </a:r>
            <a:endParaRPr b="0" lang="en-US" sz="2200" spc="-1" strike="noStrike">
              <a:latin typeface="Arial"/>
            </a:endParaRPr>
          </a:p>
        </p:txBody>
      </p:sp>
      <p:sp>
        <p:nvSpPr>
          <p:cNvPr id="327" name="CustomShape 3"/>
          <p:cNvSpPr/>
          <p:nvPr/>
        </p:nvSpPr>
        <p:spPr>
          <a:xfrm>
            <a:off x="114480" y="466560"/>
            <a:ext cx="8914680" cy="4342680"/>
          </a:xfrm>
          <a:prstGeom prst="rect">
            <a:avLst/>
          </a:prstGeom>
          <a:noFill/>
          <a:ln w="9360">
            <a:noFill/>
          </a:ln>
        </p:spPr>
        <p:style>
          <a:lnRef idx="0"/>
          <a:fillRef idx="0"/>
          <a:effectRef idx="0"/>
          <a:fontRef idx="minor"/>
        </p:style>
        <p:txBody>
          <a:bodyPr lIns="90000" rIns="90000" tIns="45000" bIns="45000">
            <a:normAutofit/>
          </a:bodyPr>
          <a:p>
            <a:pPr marL="285840" indent="-285120">
              <a:lnSpc>
                <a:spcPct val="100000"/>
              </a:lnSpc>
              <a:spcBef>
                <a:spcPts val="281"/>
              </a:spcBef>
              <a:buClr>
                <a:srgbClr val="50b3cf"/>
              </a:buClr>
              <a:buFont typeface="Wingdings" charset="2"/>
              <a:buChar char=""/>
            </a:pPr>
            <a:r>
              <a:rPr b="0" lang="en-US" sz="1400" spc="-1" strike="noStrike">
                <a:solidFill>
                  <a:srgbClr val="141414"/>
                </a:solidFill>
                <a:latin typeface="Arial"/>
                <a:ea typeface="DejaVu Sans"/>
              </a:rPr>
              <a:t>Virtual Machines and Containers provide application Isolated Running Environments</a:t>
            </a: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p:txBody>
      </p:sp>
      <p:pic>
        <p:nvPicPr>
          <p:cNvPr id="328" name="Picture 2" descr=""/>
          <p:cNvPicPr/>
          <p:nvPr/>
        </p:nvPicPr>
        <p:blipFill>
          <a:blip r:embed="rId1"/>
          <a:stretch/>
        </p:blipFill>
        <p:spPr>
          <a:xfrm>
            <a:off x="287280" y="1104840"/>
            <a:ext cx="8442000" cy="347616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58CA84C-0364-4A0E-8FE6-2DF332509E82}" type="slidenum">
              <a:rPr b="1" lang="en-US" sz="1050" spc="-1" strike="noStrike">
                <a:solidFill>
                  <a:srgbClr val="ffffff"/>
                </a:solidFill>
                <a:latin typeface="Arial"/>
                <a:ea typeface="DejaVu Sans"/>
              </a:rPr>
              <a:t>5</a:t>
            </a:fld>
            <a:endParaRPr b="0" lang="en-US" sz="1050" spc="-1" strike="noStrike">
              <a:latin typeface="Arial"/>
            </a:endParaRPr>
          </a:p>
        </p:txBody>
      </p:sp>
      <p:sp>
        <p:nvSpPr>
          <p:cNvPr id="330" name="CustomShape 2"/>
          <p:cNvSpPr/>
          <p:nvPr/>
        </p:nvSpPr>
        <p:spPr>
          <a:xfrm>
            <a:off x="44640" y="497160"/>
            <a:ext cx="8914680" cy="4264560"/>
          </a:xfrm>
          <a:prstGeom prst="rect">
            <a:avLst/>
          </a:prstGeom>
          <a:noFill/>
          <a:ln w="9360">
            <a:noFill/>
          </a:ln>
        </p:spPr>
        <p:style>
          <a:lnRef idx="0"/>
          <a:fillRef idx="0"/>
          <a:effectRef idx="0"/>
          <a:fontRef idx="minor"/>
        </p:style>
        <p:txBody>
          <a:bodyPr lIns="90000" rIns="90000" tIns="45000" bIns="45000">
            <a:normAutofit/>
          </a:bodyPr>
          <a:p>
            <a:pPr marL="285840" indent="-285120" algn="just">
              <a:lnSpc>
                <a:spcPct val="100000"/>
              </a:lnSpc>
              <a:spcBef>
                <a:spcPts val="281"/>
              </a:spcBef>
              <a:buClr>
                <a:srgbClr val="141414"/>
              </a:buClr>
              <a:buFont typeface="Arial"/>
              <a:buChar char="•"/>
            </a:pPr>
            <a:r>
              <a:rPr b="1" lang="en-US" sz="1400" spc="-1" strike="noStrike">
                <a:solidFill>
                  <a:srgbClr val="141414"/>
                </a:solidFill>
                <a:latin typeface="Arial"/>
                <a:ea typeface="DejaVu Sans"/>
              </a:rPr>
              <a:t>Images—A</a:t>
            </a:r>
            <a:r>
              <a:rPr b="0" lang="en-US" sz="1400" spc="-1" strike="noStrike">
                <a:solidFill>
                  <a:srgbClr val="141414"/>
                </a:solidFill>
                <a:latin typeface="Arial"/>
                <a:ea typeface="DejaVu Sans"/>
              </a:rPr>
              <a:t> Docker-based container image is packaging our application. It contains the filesystem that will be available to the application and other metadata, such as the path to the executable that should be executed when the image is run.</a:t>
            </a:r>
            <a:endParaRPr b="0" lang="en-US" sz="1400" spc="-1" strike="noStrike">
              <a:latin typeface="Arial"/>
            </a:endParaRPr>
          </a:p>
          <a:p>
            <a:pPr algn="just">
              <a:lnSpc>
                <a:spcPct val="100000"/>
              </a:lnSpc>
              <a:spcBef>
                <a:spcPts val="281"/>
              </a:spcBef>
            </a:pPr>
            <a:endParaRPr b="0" lang="en-US" sz="1400" spc="-1" strike="noStrike">
              <a:latin typeface="Arial"/>
            </a:endParaRPr>
          </a:p>
          <a:p>
            <a:pPr marL="285840" indent="-285120" algn="just">
              <a:lnSpc>
                <a:spcPct val="100000"/>
              </a:lnSpc>
              <a:spcBef>
                <a:spcPts val="281"/>
              </a:spcBef>
              <a:buClr>
                <a:srgbClr val="141414"/>
              </a:buClr>
              <a:buFont typeface="Arial"/>
              <a:buChar char="•"/>
            </a:pPr>
            <a:r>
              <a:rPr b="1" lang="en-US" sz="1400" spc="-1" strike="noStrike">
                <a:solidFill>
                  <a:srgbClr val="141414"/>
                </a:solidFill>
                <a:latin typeface="Arial"/>
                <a:ea typeface="DejaVu Sans"/>
              </a:rPr>
              <a:t>Registries—A</a:t>
            </a:r>
            <a:r>
              <a:rPr b="0" lang="en-US" sz="1400" spc="-1" strike="noStrike">
                <a:solidFill>
                  <a:srgbClr val="141414"/>
                </a:solidFill>
                <a:latin typeface="Arial"/>
                <a:ea typeface="DejaVu Sans"/>
              </a:rPr>
              <a:t> Docker Registry is a repository that stores our Docker images and facilitates easy sharing of those images between different people and computers. </a:t>
            </a:r>
            <a:endParaRPr b="0" lang="en-US" sz="1400" spc="-1" strike="noStrike">
              <a:latin typeface="Arial"/>
            </a:endParaRPr>
          </a:p>
          <a:p>
            <a:pPr algn="just">
              <a:lnSpc>
                <a:spcPct val="100000"/>
              </a:lnSpc>
              <a:spcBef>
                <a:spcPts val="281"/>
              </a:spcBef>
            </a:pPr>
            <a:endParaRPr b="0" lang="en-US" sz="1400" spc="-1" strike="noStrike">
              <a:latin typeface="Arial"/>
            </a:endParaRPr>
          </a:p>
          <a:p>
            <a:pPr marL="285840" indent="-285120" algn="just">
              <a:lnSpc>
                <a:spcPct val="100000"/>
              </a:lnSpc>
              <a:spcBef>
                <a:spcPts val="281"/>
              </a:spcBef>
              <a:buClr>
                <a:srgbClr val="141414"/>
              </a:buClr>
              <a:buFont typeface="Arial"/>
              <a:buChar char="•"/>
            </a:pPr>
            <a:r>
              <a:rPr b="1" lang="en-US" sz="1400" spc="-1" strike="noStrike">
                <a:solidFill>
                  <a:srgbClr val="141414"/>
                </a:solidFill>
                <a:latin typeface="Arial"/>
                <a:ea typeface="DejaVu Sans"/>
              </a:rPr>
              <a:t>Containers—A</a:t>
            </a:r>
            <a:r>
              <a:rPr b="0" lang="en-US" sz="1400" spc="-1" strike="noStrike">
                <a:solidFill>
                  <a:srgbClr val="141414"/>
                </a:solidFill>
                <a:latin typeface="Arial"/>
                <a:ea typeface="DejaVu Sans"/>
              </a:rPr>
              <a:t> Docker-based container is a regular Linux container created from a Docker-based container image. A running container is a process running on the host running Docker, but it’s completely isolated from both the host and all other processes running on it. The process is also resource-constrained, meaning it can only access and use the amount of resources (CPU, RAM, and so on) that are allocated to it. </a:t>
            </a: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a:p>
            <a:pPr>
              <a:lnSpc>
                <a:spcPct val="100000"/>
              </a:lnSpc>
              <a:spcBef>
                <a:spcPts val="281"/>
              </a:spcBef>
            </a:pPr>
            <a:endParaRPr b="0" lang="en-US" sz="1400" spc="-1" strike="noStrike">
              <a:latin typeface="Arial"/>
            </a:endParaRPr>
          </a:p>
        </p:txBody>
      </p:sp>
      <p:sp>
        <p:nvSpPr>
          <p:cNvPr id="331" name="CustomShape 3"/>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Understanding Docker Concepts</a:t>
            </a:r>
            <a:endParaRPr b="0" lang="en-US" sz="22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DD1AA45-68EB-48E6-A8EF-5C243621D96B}" type="slidenum">
              <a:rPr b="1" lang="en-US" sz="1050" spc="-1" strike="noStrike">
                <a:solidFill>
                  <a:srgbClr val="ffffff"/>
                </a:solidFill>
                <a:latin typeface="Arial"/>
                <a:ea typeface="DejaVu Sans"/>
              </a:rPr>
              <a:t>6</a:t>
            </a:fld>
            <a:endParaRPr b="0" lang="en-US" sz="1050" spc="-1" strike="noStrike">
              <a:latin typeface="Arial"/>
            </a:endParaRPr>
          </a:p>
        </p:txBody>
      </p:sp>
      <p:sp>
        <p:nvSpPr>
          <p:cNvPr id="333" name="CustomShape 2"/>
          <p:cNvSpPr/>
          <p:nvPr/>
        </p:nvSpPr>
        <p:spPr>
          <a:xfrm>
            <a:off x="44640" y="497160"/>
            <a:ext cx="8914680" cy="4264560"/>
          </a:xfrm>
          <a:prstGeom prst="rect">
            <a:avLst/>
          </a:prstGeom>
          <a:noFill/>
          <a:ln w="9360">
            <a:noFill/>
          </a:ln>
        </p:spPr>
        <p:style>
          <a:lnRef idx="0"/>
          <a:fillRef idx="0"/>
          <a:effectRef idx="0"/>
          <a:fontRef idx="minor"/>
        </p:style>
        <p:txBody>
          <a:bodyPr lIns="90000" rIns="90000" tIns="45000" bIns="45000">
            <a:normAutofit/>
          </a:bodyPr>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Developed in Google and open sourced in 2014</a:t>
            </a:r>
            <a:endParaRPr b="0" lang="en-US" sz="1400" spc="-1" strike="noStrike">
              <a:latin typeface="Arial"/>
            </a:endParaRPr>
          </a:p>
          <a:p>
            <a:pPr marL="285840" indent="-285120" algn="just">
              <a:lnSpc>
                <a:spcPct val="100000"/>
              </a:lnSpc>
              <a:spcBef>
                <a:spcPts val="281"/>
              </a:spcBef>
              <a:buClr>
                <a:srgbClr val="141414"/>
              </a:buClr>
              <a:buFont typeface="Arial"/>
              <a:buChar char="•"/>
            </a:pPr>
            <a:r>
              <a:rPr b="0" lang="en-US" sz="1400" spc="-1" strike="noStrike" u="sng">
                <a:solidFill>
                  <a:srgbClr val="0000ff"/>
                </a:solidFill>
                <a:uFillTx/>
                <a:latin typeface="Arial"/>
                <a:ea typeface="DejaVu Sans"/>
                <a:hlinkClick r:id="rId1"/>
              </a:rPr>
              <a:t>Kubernetes</a:t>
            </a:r>
            <a:r>
              <a:rPr b="0" lang="en-US" sz="1400" spc="-1" strike="noStrike">
                <a:solidFill>
                  <a:srgbClr val="141414"/>
                </a:solidFill>
                <a:latin typeface="Arial"/>
                <a:ea typeface="DejaVu Sans"/>
              </a:rPr>
              <a:t> is an open-source system for automating deployment, scaling, and management of containerized applications</a:t>
            </a:r>
            <a:endParaRPr b="0" lang="en-US" sz="1400" spc="-1" strike="noStrike">
              <a:latin typeface="Arial"/>
            </a:endParaRPr>
          </a:p>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Kubernetes exposes the whole data center as a single deployment platform. The system is composed of a master node and any number of worker nodes. </a:t>
            </a:r>
            <a:endParaRPr b="0" lang="en-US" sz="1400" spc="-1" strike="noStrike">
              <a:latin typeface="Arial"/>
            </a:endParaRPr>
          </a:p>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It abstracts away the underlying infrastructure and, by doing so, simplifies development, deployment, and management for both development and the operations teams. </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p:txBody>
      </p:sp>
      <p:sp>
        <p:nvSpPr>
          <p:cNvPr id="334" name="CustomShape 3"/>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Understanding Kubernetes</a:t>
            </a:r>
            <a:endParaRPr b="0" lang="en-US" sz="2200" spc="-1" strike="noStrike">
              <a:latin typeface="Arial"/>
            </a:endParaRPr>
          </a:p>
        </p:txBody>
      </p:sp>
      <p:pic>
        <p:nvPicPr>
          <p:cNvPr id="335" name="Picture 4" descr=""/>
          <p:cNvPicPr/>
          <p:nvPr/>
        </p:nvPicPr>
        <p:blipFill>
          <a:blip r:embed="rId2"/>
          <a:stretch/>
        </p:blipFill>
        <p:spPr>
          <a:xfrm>
            <a:off x="44640" y="2640240"/>
            <a:ext cx="9143280" cy="250272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E7E9E25-1B90-45DF-818F-91DD5D2F3866}" type="slidenum">
              <a:rPr b="1" lang="en-US" sz="1050" spc="-1" strike="noStrike">
                <a:solidFill>
                  <a:srgbClr val="ffffff"/>
                </a:solidFill>
                <a:latin typeface="Arial"/>
                <a:ea typeface="DejaVu Sans"/>
              </a:rPr>
              <a:t>7</a:t>
            </a:fld>
            <a:endParaRPr b="0" lang="en-US" sz="1050" spc="-1" strike="noStrike">
              <a:latin typeface="Arial"/>
            </a:endParaRPr>
          </a:p>
        </p:txBody>
      </p:sp>
      <p:sp>
        <p:nvSpPr>
          <p:cNvPr id="337" name="CustomShape 2"/>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Kubernetes Internals</a:t>
            </a:r>
            <a:endParaRPr b="0" lang="en-US" sz="2200" spc="-1" strike="noStrike">
              <a:latin typeface="Arial"/>
            </a:endParaRPr>
          </a:p>
        </p:txBody>
      </p:sp>
      <p:pic>
        <p:nvPicPr>
          <p:cNvPr id="338" name="Picture 5" descr=""/>
          <p:cNvPicPr/>
          <p:nvPr/>
        </p:nvPicPr>
        <p:blipFill>
          <a:blip r:embed="rId1"/>
          <a:stretch/>
        </p:blipFill>
        <p:spPr>
          <a:xfrm>
            <a:off x="0" y="2712960"/>
            <a:ext cx="9143280" cy="2430000"/>
          </a:xfrm>
          <a:prstGeom prst="rect">
            <a:avLst/>
          </a:prstGeom>
          <a:ln>
            <a:noFill/>
          </a:ln>
        </p:spPr>
      </p:pic>
      <p:sp>
        <p:nvSpPr>
          <p:cNvPr id="339" name="CustomShape 3"/>
          <p:cNvSpPr/>
          <p:nvPr/>
        </p:nvSpPr>
        <p:spPr>
          <a:xfrm>
            <a:off x="44640" y="541800"/>
            <a:ext cx="8914680" cy="4264560"/>
          </a:xfrm>
          <a:prstGeom prst="rect">
            <a:avLst/>
          </a:prstGeom>
          <a:noFill/>
          <a:ln>
            <a:noFill/>
          </a:ln>
        </p:spPr>
        <p:style>
          <a:lnRef idx="0"/>
          <a:fillRef idx="0"/>
          <a:effectRef idx="0"/>
          <a:fontRef idx="minor"/>
        </p:style>
        <p:txBody>
          <a:bodyPr lIns="90000" rIns="90000" tIns="45000" bIns="45000">
            <a:normAutofit/>
          </a:bodyPr>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The Kubernetes </a:t>
            </a:r>
            <a:r>
              <a:rPr b="1" lang="en-US" sz="1400" spc="-1" strike="noStrike">
                <a:solidFill>
                  <a:srgbClr val="141414"/>
                </a:solidFill>
                <a:latin typeface="Arial"/>
                <a:ea typeface="DejaVu Sans"/>
              </a:rPr>
              <a:t>API Server</a:t>
            </a:r>
            <a:r>
              <a:rPr b="0" lang="en-US" sz="1400" spc="-1" strike="noStrike">
                <a:solidFill>
                  <a:srgbClr val="141414"/>
                </a:solidFill>
                <a:latin typeface="Arial"/>
                <a:ea typeface="DejaVu Sans"/>
              </a:rPr>
              <a:t>, which we and the other Control Plane components communicate</a:t>
            </a:r>
            <a:endParaRPr b="0" lang="en-US" sz="1400" spc="-1" strike="noStrike">
              <a:latin typeface="Arial"/>
            </a:endParaRPr>
          </a:p>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The Scheduler, which schedules your apps (assigns a worker node to each deployable component of your application) </a:t>
            </a:r>
            <a:endParaRPr b="0" lang="en-US" sz="1400" spc="-1" strike="noStrike">
              <a:latin typeface="Arial"/>
            </a:endParaRPr>
          </a:p>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The Controller Manager, which performs cluster-level functions, such as replicating components, keeping track of worker nodes, handling node failures, and so on </a:t>
            </a:r>
            <a:endParaRPr b="0" lang="en-US" sz="1400" spc="-1" strike="noStrike">
              <a:latin typeface="Arial"/>
            </a:endParaRPr>
          </a:p>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etcd, a reliable distributed data store that persistently stores the cluster configuration.</a:t>
            </a:r>
            <a:endParaRPr b="0" lang="en-US" sz="1400" spc="-1" strike="noStrike">
              <a:latin typeface="Arial"/>
            </a:endParaRPr>
          </a:p>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The Kubelet, which talks to the API server and manages containers on its node </a:t>
            </a:r>
            <a:endParaRPr b="0" lang="en-US" sz="1400" spc="-1" strike="noStrike">
              <a:latin typeface="Arial"/>
            </a:endParaRPr>
          </a:p>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The Kubernetes Service Proxy (kube-proxy), which load-balances network traffic between application components</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155160" y="4743360"/>
            <a:ext cx="538560" cy="3751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3B34F45-9669-4C81-B149-6FBF056B78BB}" type="slidenum">
              <a:rPr b="1" lang="en-US" sz="1050" spc="-1" strike="noStrike">
                <a:solidFill>
                  <a:srgbClr val="ffffff"/>
                </a:solidFill>
                <a:latin typeface="Arial"/>
                <a:ea typeface="DejaVu Sans"/>
              </a:rPr>
              <a:t>8</a:t>
            </a:fld>
            <a:endParaRPr b="0" lang="en-US" sz="1050" spc="-1" strike="noStrike">
              <a:latin typeface="Arial"/>
            </a:endParaRPr>
          </a:p>
        </p:txBody>
      </p:sp>
      <p:sp>
        <p:nvSpPr>
          <p:cNvPr id="341" name="CustomShape 2"/>
          <p:cNvSpPr/>
          <p:nvPr/>
        </p:nvSpPr>
        <p:spPr>
          <a:xfrm>
            <a:off x="114480" y="100080"/>
            <a:ext cx="8914680" cy="296640"/>
          </a:xfrm>
          <a:prstGeom prst="rect">
            <a:avLst/>
          </a:prstGeom>
          <a:noFill/>
          <a:ln>
            <a:noFill/>
          </a:ln>
        </p:spPr>
        <p:style>
          <a:lnRef idx="0"/>
          <a:fillRef idx="0"/>
          <a:effectRef idx="0"/>
          <a:fontRef idx="minor"/>
        </p:style>
        <p:txBody>
          <a:bodyPr lIns="0" rIns="90000" tIns="45000" bIns="45000" anchor="ctr">
            <a:noAutofit/>
          </a:bodyPr>
          <a:p>
            <a:pPr>
              <a:lnSpc>
                <a:spcPct val="100000"/>
              </a:lnSpc>
            </a:pPr>
            <a:r>
              <a:rPr b="0" lang="en-US" sz="2200" spc="-1" strike="noStrike">
                <a:solidFill>
                  <a:srgbClr val="23d2ff"/>
                </a:solidFill>
                <a:latin typeface="Arial"/>
                <a:ea typeface="DejaVu Sans"/>
              </a:rPr>
              <a:t>Kubernetes Objects</a:t>
            </a:r>
            <a:endParaRPr b="0" lang="en-US" sz="2200" spc="-1" strike="noStrike">
              <a:latin typeface="Arial"/>
            </a:endParaRPr>
          </a:p>
        </p:txBody>
      </p:sp>
      <p:sp>
        <p:nvSpPr>
          <p:cNvPr id="342" name="CustomShape 3"/>
          <p:cNvSpPr/>
          <p:nvPr/>
        </p:nvSpPr>
        <p:spPr>
          <a:xfrm>
            <a:off x="44640" y="541800"/>
            <a:ext cx="8914680" cy="4264560"/>
          </a:xfrm>
          <a:prstGeom prst="rect">
            <a:avLst/>
          </a:prstGeom>
          <a:noFill/>
          <a:ln>
            <a:noFill/>
          </a:ln>
        </p:spPr>
        <p:style>
          <a:lnRef idx="0"/>
          <a:fillRef idx="0"/>
          <a:effectRef idx="0"/>
          <a:fontRef idx="minor"/>
        </p:style>
        <p:txBody>
          <a:bodyPr lIns="90000" rIns="90000" tIns="45000" bIns="45000">
            <a:normAutofit/>
          </a:bodyPr>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Pod – Group of containers</a:t>
            </a:r>
            <a:endParaRPr b="0" lang="en-US" sz="1400" spc="-1" strike="noStrike">
              <a:latin typeface="Arial"/>
            </a:endParaRPr>
          </a:p>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Each pod is like a separate logical machine with its own IP, hostname, processes</a:t>
            </a:r>
            <a:endParaRPr b="0" lang="en-US" sz="1400" spc="-1" strike="noStrike">
              <a:latin typeface="Arial"/>
            </a:endParaRPr>
          </a:p>
          <a:p>
            <a:pPr marL="285840" indent="-285120" algn="just">
              <a:lnSpc>
                <a:spcPct val="100000"/>
              </a:lnSpc>
              <a:spcBef>
                <a:spcPts val="281"/>
              </a:spcBef>
              <a:buClr>
                <a:srgbClr val="141414"/>
              </a:buClr>
              <a:buFont typeface="Arial"/>
              <a:buChar char="•"/>
            </a:pPr>
            <a:r>
              <a:rPr b="0" lang="en-US" sz="1400" spc="-1" strike="noStrike">
                <a:solidFill>
                  <a:srgbClr val="141414"/>
                </a:solidFill>
                <a:latin typeface="Arial"/>
                <a:ea typeface="DejaVu Sans"/>
              </a:rPr>
              <a:t>They’re ephemeral. A pod may disappear at any time on node failure</a:t>
            </a: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a:p>
            <a:pPr algn="just">
              <a:lnSpc>
                <a:spcPct val="100000"/>
              </a:lnSpc>
              <a:spcBef>
                <a:spcPts val="281"/>
              </a:spcBef>
            </a:pPr>
            <a:endParaRPr b="0" lang="en-US" sz="1400" spc="-1" strike="noStrike">
              <a:latin typeface="Arial"/>
            </a:endParaRPr>
          </a:p>
        </p:txBody>
      </p:sp>
      <p:pic>
        <p:nvPicPr>
          <p:cNvPr id="343" name="Picture 2" descr=""/>
          <p:cNvPicPr/>
          <p:nvPr/>
        </p:nvPicPr>
        <p:blipFill>
          <a:blip r:embed="rId1"/>
          <a:stretch/>
        </p:blipFill>
        <p:spPr>
          <a:xfrm>
            <a:off x="44640" y="1691280"/>
            <a:ext cx="9098640" cy="2906640"/>
          </a:xfrm>
          <a:prstGeom prst="rect">
            <a:avLst/>
          </a:prstGeom>
          <a:ln>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Cognizant_16x9</Template>
  <TotalTime>8481</TotalTime>
  <Application>LibreOffice/6.1.4.2$Windows_X86_64 LibreOffice_project/9d0f32d1f0b509096fd65e0d4bec26ddd1938fd3</Application>
  <Words>1137</Words>
  <Paragraphs>253</Paragraphs>
  <Company>Cognizant Technology Pvt Ltd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2014-09-09T11:16:55Z</dcterms:created>
  <dc:creator>Sandeep.Deb@cognizant.com</dc:creator>
  <dc:description/>
  <dc:language>en-US</dc:language>
  <cp:lastModifiedBy/>
  <dcterms:modified xsi:type="dcterms:W3CDTF">2020-02-10T14:20:19Z</dcterms:modified>
  <cp:revision>870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Cognizant Technology Pvt Ltd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(16:9)</vt:lpwstr>
  </property>
  <property fmtid="{D5CDD505-2E9C-101B-9397-08002B2CF9AE}" pid="10" name="ScaleCrop">
    <vt:bool>0</vt:bool>
  </property>
  <property fmtid="{D5CDD505-2E9C-101B-9397-08002B2CF9AE}" pid="11" name="ShareDoc">
    <vt:bool>0</vt:bool>
  </property>
  <property fmtid="{D5CDD505-2E9C-101B-9397-08002B2CF9AE}" pid="12" name="Slides">
    <vt:i4>25</vt:i4>
  </property>
</Properties>
</file>