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09" r:id="rId2"/>
    <p:sldId id="319" r:id="rId3"/>
    <p:sldId id="304" r:id="rId4"/>
    <p:sldId id="325" r:id="rId5"/>
    <p:sldId id="365" r:id="rId6"/>
    <p:sldId id="326" r:id="rId7"/>
    <p:sldId id="327" r:id="rId8"/>
    <p:sldId id="366" r:id="rId9"/>
    <p:sldId id="368" r:id="rId10"/>
    <p:sldId id="367" r:id="rId11"/>
    <p:sldId id="369" r:id="rId12"/>
    <p:sldId id="372" r:id="rId13"/>
    <p:sldId id="371" r:id="rId14"/>
    <p:sldId id="370" r:id="rId15"/>
    <p:sldId id="374" r:id="rId16"/>
    <p:sldId id="375" r:id="rId17"/>
    <p:sldId id="376" r:id="rId18"/>
    <p:sldId id="373" r:id="rId19"/>
    <p:sldId id="342" r:id="rId20"/>
    <p:sldId id="301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lay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F37"/>
    <a:srgbClr val="3188B4"/>
    <a:srgbClr val="2D9F01"/>
    <a:srgbClr val="23D2FF"/>
    <a:srgbClr val="FFDB81"/>
    <a:srgbClr val="86D07A"/>
    <a:srgbClr val="FDFDFD"/>
    <a:srgbClr val="F2AE04"/>
    <a:srgbClr val="D8750D"/>
    <a:srgbClr val="E1A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8703" autoAdjust="0"/>
  </p:normalViewPr>
  <p:slideViewPr>
    <p:cSldViewPr snapToGrid="0">
      <p:cViewPr varScale="1">
        <p:scale>
          <a:sx n="93" d="100"/>
          <a:sy n="93" d="100"/>
        </p:scale>
        <p:origin x="544" y="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t>9/21/2018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t>9/21/2018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1B18FC-4A40-4470-8465-F1A5E706428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259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Monolithic applications consist of components that are all tightly coupled together and have to be developed, deployed, and managed as one entity, because they all run as a single OS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1B18FC-4A40-4470-8465-F1A5E706428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89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Two types of hypervisors exist. Type 1 hypervisors don’t use a host OS, while Type 2 do.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430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770402" y="1700462"/>
            <a:ext cx="8072809" cy="1173367"/>
          </a:xfrm>
          <a:prstGeom prst="rect">
            <a:avLst/>
          </a:prstGeom>
          <a:noFill/>
        </p:spPr>
        <p:txBody>
          <a:bodyPr wrap="square" lIns="0">
            <a:noAutofit/>
          </a:bodyPr>
          <a:lstStyle>
            <a:lvl1pPr marL="0" indent="0">
              <a:lnSpc>
                <a:spcPct val="100000"/>
              </a:lnSpc>
              <a:buNone/>
              <a:defRPr lang="en-US" sz="3600" kern="1200" baseline="0" dirty="0" smtClean="0">
                <a:solidFill>
                  <a:srgbClr val="BDF1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PRESENTATION</a:t>
            </a:r>
          </a:p>
          <a:p>
            <a:pPr lvl="0"/>
            <a:r>
              <a:rPr lang="en-US" dirty="0" smtClean="0"/>
              <a:t>TITLE GOES HERE</a:t>
            </a:r>
          </a:p>
          <a:p>
            <a:pPr lvl="0"/>
            <a:endParaRPr lang="en-US" dirty="0" smtClean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079500" y="-1308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402" y="2854221"/>
            <a:ext cx="8072809" cy="429229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2000" kern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4687926" y="4296184"/>
            <a:ext cx="1614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© 2016 Cognizant </a:t>
            </a:r>
            <a:endParaRPr lang="en-US" sz="900" dirty="0">
              <a:solidFill>
                <a:schemeClr val="tx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2915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"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Placeholder 32"/>
          <p:cNvSpPr>
            <a:spLocks noGrp="1"/>
          </p:cNvSpPr>
          <p:nvPr>
            <p:ph type="title"/>
          </p:nvPr>
        </p:nvSpPr>
        <p:spPr>
          <a:xfrm>
            <a:off x="114300" y="99919"/>
            <a:ext cx="8915400" cy="297245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 dirty="0" smtClean="0"/>
              <a:t>Header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36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155298" y="4743450"/>
            <a:ext cx="539195" cy="375771"/>
          </a:xfrm>
        </p:spPr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4300" y="552450"/>
            <a:ext cx="8915400" cy="41529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396875" marR="0" indent="-1714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Wingdings" panose="05000000000000000000" pitchFamily="2" charset="2"/>
              <a:buChar char="§"/>
              <a:tabLst/>
              <a:defRPr sz="2000">
                <a:solidFill>
                  <a:schemeClr val="tx2"/>
                </a:solidFill>
              </a:defRPr>
            </a:lvl2pPr>
            <a:lvl3pPr marL="628650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Arial" panose="020B0604020202020204" pitchFamily="34" charset="0"/>
              <a:buChar char="–"/>
              <a:tabLst/>
              <a:defRPr sz="1800">
                <a:solidFill>
                  <a:schemeClr val="tx2"/>
                </a:solidFill>
              </a:defRPr>
            </a:lvl3pPr>
            <a:lvl4pPr marL="858838" marR="0" indent="-11588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tx2"/>
                </a:solidFill>
              </a:defRPr>
            </a:lvl4pPr>
            <a:lvl5pPr marL="1144588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Arial"/>
              <a:buChar char="»"/>
              <a:tabLst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itle Placeholder 32"/>
          <p:cNvSpPr>
            <a:spLocks noGrp="1"/>
          </p:cNvSpPr>
          <p:nvPr>
            <p:ph type="title"/>
          </p:nvPr>
        </p:nvSpPr>
        <p:spPr>
          <a:xfrm>
            <a:off x="114300" y="99919"/>
            <a:ext cx="8915400" cy="297245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>
              <a:defRPr>
                <a:solidFill>
                  <a:srgbClr val="23D2FF"/>
                </a:solidFill>
              </a:defRPr>
            </a:lvl1pPr>
          </a:lstStyle>
          <a:p>
            <a:r>
              <a:rPr lang="en-US" dirty="0" smtClean="0"/>
              <a:t>Header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761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-2504" y="2896425"/>
            <a:ext cx="4863262" cy="183660"/>
          </a:xfrm>
          <a:prstGeom prst="rect">
            <a:avLst/>
          </a:prstGeom>
          <a:solidFill>
            <a:schemeClr val="accent2">
              <a:alpha val="29000"/>
            </a:schemeClr>
          </a:solidFill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2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/>
            <a:endParaRPr lang="en-US" sz="3600" dirty="0"/>
          </a:p>
        </p:txBody>
      </p:sp>
      <p:sp>
        <p:nvSpPr>
          <p:cNvPr id="14" name="Rectangle 15"/>
          <p:cNvSpPr/>
          <p:nvPr userDrawn="1"/>
        </p:nvSpPr>
        <p:spPr>
          <a:xfrm>
            <a:off x="-2504" y="1900127"/>
            <a:ext cx="9029699" cy="895641"/>
          </a:xfrm>
          <a:custGeom>
            <a:avLst/>
            <a:gdLst>
              <a:gd name="connsiteX0" fmla="*/ 0 w 6412832"/>
              <a:gd name="connsiteY0" fmla="*/ 0 h 562202"/>
              <a:gd name="connsiteX1" fmla="*/ 6412832 w 6412832"/>
              <a:gd name="connsiteY1" fmla="*/ 0 h 562202"/>
              <a:gd name="connsiteX2" fmla="*/ 6412832 w 6412832"/>
              <a:gd name="connsiteY2" fmla="*/ 562202 h 562202"/>
              <a:gd name="connsiteX3" fmla="*/ 0 w 6412832"/>
              <a:gd name="connsiteY3" fmla="*/ 562202 h 562202"/>
              <a:gd name="connsiteX4" fmla="*/ 0 w 6412832"/>
              <a:gd name="connsiteY4" fmla="*/ 0 h 562202"/>
              <a:gd name="connsiteX0" fmla="*/ 0 w 6412832"/>
              <a:gd name="connsiteY0" fmla="*/ 0 h 562202"/>
              <a:gd name="connsiteX1" fmla="*/ 5907506 w 6412832"/>
              <a:gd name="connsiteY1" fmla="*/ 24063 h 562202"/>
              <a:gd name="connsiteX2" fmla="*/ 6412832 w 6412832"/>
              <a:gd name="connsiteY2" fmla="*/ 562202 h 562202"/>
              <a:gd name="connsiteX3" fmla="*/ 0 w 6412832"/>
              <a:gd name="connsiteY3" fmla="*/ 562202 h 562202"/>
              <a:gd name="connsiteX4" fmla="*/ 0 w 6412832"/>
              <a:gd name="connsiteY4" fmla="*/ 0 h 562202"/>
              <a:gd name="connsiteX0" fmla="*/ 0 w 6412832"/>
              <a:gd name="connsiteY0" fmla="*/ 0 h 562202"/>
              <a:gd name="connsiteX1" fmla="*/ 5919538 w 6412832"/>
              <a:gd name="connsiteY1" fmla="*/ 12032 h 562202"/>
              <a:gd name="connsiteX2" fmla="*/ 6412832 w 6412832"/>
              <a:gd name="connsiteY2" fmla="*/ 562202 h 562202"/>
              <a:gd name="connsiteX3" fmla="*/ 0 w 6412832"/>
              <a:gd name="connsiteY3" fmla="*/ 562202 h 562202"/>
              <a:gd name="connsiteX4" fmla="*/ 0 w 6412832"/>
              <a:gd name="connsiteY4" fmla="*/ 0 h 562202"/>
              <a:gd name="connsiteX0" fmla="*/ 0 w 6412832"/>
              <a:gd name="connsiteY0" fmla="*/ 120316 h 682518"/>
              <a:gd name="connsiteX1" fmla="*/ 5787190 w 6412832"/>
              <a:gd name="connsiteY1" fmla="*/ 0 h 682518"/>
              <a:gd name="connsiteX2" fmla="*/ 6412832 w 6412832"/>
              <a:gd name="connsiteY2" fmla="*/ 682518 h 682518"/>
              <a:gd name="connsiteX3" fmla="*/ 0 w 6412832"/>
              <a:gd name="connsiteY3" fmla="*/ 682518 h 682518"/>
              <a:gd name="connsiteX4" fmla="*/ 0 w 6412832"/>
              <a:gd name="connsiteY4" fmla="*/ 120316 h 682518"/>
              <a:gd name="connsiteX0" fmla="*/ 0 w 6412832"/>
              <a:gd name="connsiteY0" fmla="*/ 0 h 694550"/>
              <a:gd name="connsiteX1" fmla="*/ 5787190 w 6412832"/>
              <a:gd name="connsiteY1" fmla="*/ 12032 h 694550"/>
              <a:gd name="connsiteX2" fmla="*/ 6412832 w 6412832"/>
              <a:gd name="connsiteY2" fmla="*/ 694550 h 694550"/>
              <a:gd name="connsiteX3" fmla="*/ 0 w 6412832"/>
              <a:gd name="connsiteY3" fmla="*/ 694550 h 694550"/>
              <a:gd name="connsiteX4" fmla="*/ 0 w 6412832"/>
              <a:gd name="connsiteY4" fmla="*/ 0 h 694550"/>
              <a:gd name="connsiteX0" fmla="*/ 0 w 6412832"/>
              <a:gd name="connsiteY0" fmla="*/ 0 h 682519"/>
              <a:gd name="connsiteX1" fmla="*/ 5787190 w 6412832"/>
              <a:gd name="connsiteY1" fmla="*/ 1 h 682519"/>
              <a:gd name="connsiteX2" fmla="*/ 6412832 w 6412832"/>
              <a:gd name="connsiteY2" fmla="*/ 682519 h 682519"/>
              <a:gd name="connsiteX3" fmla="*/ 0 w 6412832"/>
              <a:gd name="connsiteY3" fmla="*/ 682519 h 682519"/>
              <a:gd name="connsiteX4" fmla="*/ 0 w 6412832"/>
              <a:gd name="connsiteY4" fmla="*/ 0 h 68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2832" h="682519">
                <a:moveTo>
                  <a:pt x="0" y="0"/>
                </a:moveTo>
                <a:lnTo>
                  <a:pt x="5787190" y="1"/>
                </a:lnTo>
                <a:lnTo>
                  <a:pt x="6412832" y="682519"/>
                </a:lnTo>
                <a:lnTo>
                  <a:pt x="0" y="6825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29000"/>
            </a:schemeClr>
          </a:solidFill>
        </p:spPr>
        <p:txBody>
          <a:bodyPr anchor="ctr"/>
          <a:lstStyle/>
          <a:p>
            <a:pPr marL="171450" lvl="0">
              <a:spcBef>
                <a:spcPct val="0"/>
              </a:spcBef>
              <a:buNone/>
            </a:pPr>
            <a:endParaRPr lang="en-US" sz="36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0" y="2803365"/>
            <a:ext cx="4860758" cy="163043"/>
          </a:xfrm>
          <a:prstGeom prst="rect">
            <a:avLst/>
          </a:prstGeom>
          <a:solidFill>
            <a:schemeClr val="tx1">
              <a:alpha val="29000"/>
            </a:schemeClr>
          </a:solidFill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2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/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3896" y="1975053"/>
            <a:ext cx="8333704" cy="4708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Transition Slide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837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37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600">
              <a:srgbClr val="C9C9C9"/>
            </a:gs>
            <a:gs pos="100000">
              <a:schemeClr val="bg2">
                <a:lumMod val="95000"/>
              </a:schemeClr>
            </a:gs>
            <a:gs pos="0">
              <a:schemeClr val="tx2">
                <a:lumMod val="25000"/>
                <a:lumOff val="7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5000"/>
                </a:schemeClr>
              </a:gs>
              <a:gs pos="100000">
                <a:schemeClr val="tx2">
                  <a:lumMod val="25000"/>
                  <a:lumOff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-1" y="-1"/>
            <a:ext cx="9144001" cy="51389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3D2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87354" y="4763154"/>
            <a:ext cx="539195" cy="3757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chemeClr val="bg1"/>
                </a:solidFill>
              </a:defRPr>
            </a:lvl1pPr>
          </a:lstStyle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114300" y="99919"/>
            <a:ext cx="8915400" cy="297245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 dirty="0" smtClean="0"/>
              <a:t>Header text</a:t>
            </a:r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0" y="444162"/>
            <a:ext cx="9144000" cy="4333380"/>
            <a:chOff x="114300" y="444162"/>
            <a:chExt cx="8915400" cy="4333380"/>
          </a:xfrm>
          <a:effectLst/>
        </p:grpSpPr>
        <p:cxnSp>
          <p:nvCxnSpPr>
            <p:cNvPr id="24" name="Straight Connector 23"/>
            <p:cNvCxnSpPr/>
            <p:nvPr userDrawn="1"/>
          </p:nvCxnSpPr>
          <p:spPr>
            <a:xfrm>
              <a:off x="114300" y="444162"/>
              <a:ext cx="8915400" cy="0"/>
            </a:xfrm>
            <a:prstGeom prst="lin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114300" y="4777542"/>
              <a:ext cx="8915400" cy="0"/>
            </a:xfrm>
            <a:prstGeom prst="lin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67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1" r:id="rId3"/>
    <p:sldLayoutId id="2147483673" r:id="rId4"/>
    <p:sldLayoutId id="2147483676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2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964" userDrawn="1">
          <p15:clr>
            <a:srgbClr val="F26B43"/>
          </p15:clr>
        </p15:guide>
        <p15:guide id="2" pos="72" userDrawn="1">
          <p15:clr>
            <a:srgbClr val="F26B43"/>
          </p15:clr>
        </p15:guide>
        <p15:guide id="3" pos="5688" userDrawn="1">
          <p15:clr>
            <a:srgbClr val="F26B43"/>
          </p15:clr>
        </p15:guide>
        <p15:guide id="4" orient="horz" pos="3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kubernetes.io/docs/concepts/overview/what-is-kubernetes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body" sz="quarter" idx="14"/>
          </p:nvPr>
        </p:nvSpPr>
        <p:spPr>
          <a:xfrm>
            <a:off x="770402" y="1700463"/>
            <a:ext cx="8072809" cy="92196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Kubernetes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70401" y="2443254"/>
            <a:ext cx="8072809" cy="1019136"/>
          </a:xfrm>
        </p:spPr>
        <p:txBody>
          <a:bodyPr/>
          <a:lstStyle/>
          <a:p>
            <a:r>
              <a:rPr lang="en-US" dirty="0" smtClean="0"/>
              <a:t>9th September 2018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Nilay Kumar Bose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60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4761" y="497060"/>
            <a:ext cx="8915400" cy="426544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Kubernetes Internals </a:t>
            </a:r>
            <a:r>
              <a:rPr lang="en-US" dirty="0" err="1" smtClean="0"/>
              <a:t>Contd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1" y="489104"/>
            <a:ext cx="9099239" cy="463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8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 Objects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4761" y="541901"/>
            <a:ext cx="8915400" cy="42654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96875" marR="0" indent="-1714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8650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Arial" panose="020B0604020202020204" pitchFamily="34" charset="0"/>
              <a:buChar char="–"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858838" marR="0" indent="-11588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4588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Arial"/>
              <a:buChar char="»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Pod – Group of containers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Each pod is like a separate logical machine with its own IP, hostname, </a:t>
            </a:r>
            <a:r>
              <a:rPr lang="en-US" sz="1400" dirty="0" smtClean="0"/>
              <a:t>processes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They’re ephemeral. A pod may disappear at any </a:t>
            </a:r>
            <a:r>
              <a:rPr lang="en-US" sz="1400" dirty="0" smtClean="0"/>
              <a:t>time on node failure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1" y="1691295"/>
            <a:ext cx="9099239" cy="290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 Objects - Service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4761" y="541901"/>
            <a:ext cx="8915400" cy="42654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96875" marR="0" indent="-1714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8650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Arial" panose="020B0604020202020204" pitchFamily="34" charset="0"/>
              <a:buChar char="–"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858838" marR="0" indent="-11588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4588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Arial"/>
              <a:buChar char="»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External gateway to connect to the cluster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When a service is created, it gets a static IP, which never changes during the lifetime of the </a:t>
            </a:r>
            <a:r>
              <a:rPr lang="en-US" sz="1400" dirty="0" smtClean="0"/>
              <a:t>service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The service makes sure one of the pods receives the connection, regardless of where the pod is currently running</a:t>
            </a:r>
            <a:endParaRPr lang="en-US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1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 </a:t>
            </a:r>
            <a:r>
              <a:rPr lang="en-US" dirty="0"/>
              <a:t>Deploying First Application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4761" y="541901"/>
            <a:ext cx="8915400" cy="42654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96875" marR="0" indent="-1714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8650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Arial" panose="020B0604020202020204" pitchFamily="34" charset="0"/>
              <a:buChar char="–"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858838" marR="0" indent="-11588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4588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Arial"/>
              <a:buChar char="»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Spring Boot Application with the following </a:t>
            </a:r>
            <a:r>
              <a:rPr lang="en-US" sz="1400" dirty="0" smtClean="0"/>
              <a:t>response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 smtClean="0"/>
              <a:t>MiniKube</a:t>
            </a:r>
            <a:r>
              <a:rPr lang="en-US" sz="1400" dirty="0" smtClean="0"/>
              <a:t> as development cluster ( Single Node Virtual System )</a:t>
            </a:r>
            <a:endParaRPr lang="en-US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3928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 Deploying First Application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4761" y="541901"/>
            <a:ext cx="8915400" cy="42654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96875" marR="0" indent="-1714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8650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Arial" panose="020B0604020202020204" pitchFamily="34" charset="0"/>
              <a:buChar char="–"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858838" marR="0" indent="-11588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4588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Arial"/>
              <a:buChar char="»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" y="397164"/>
            <a:ext cx="9029701" cy="456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1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 </a:t>
            </a:r>
            <a:r>
              <a:rPr lang="en-US" dirty="0" smtClean="0"/>
              <a:t>Volumes and Logging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4761" y="541901"/>
            <a:ext cx="8915400" cy="42654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96875" marR="0" indent="-1714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8650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Arial" panose="020B0604020202020204" pitchFamily="34" charset="0"/>
              <a:buChar char="–"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858838" marR="0" indent="-11588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4588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Arial"/>
              <a:buChar char="»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Spring Boot Application with the following </a:t>
            </a:r>
            <a:r>
              <a:rPr lang="en-US" sz="1400" dirty="0" smtClean="0"/>
              <a:t>response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 smtClean="0"/>
              <a:t>MiniKube</a:t>
            </a:r>
            <a:r>
              <a:rPr lang="en-US" sz="1400" dirty="0" smtClean="0"/>
              <a:t> as development cluster ( Single Node Virtual System )</a:t>
            </a:r>
            <a:endParaRPr lang="en-US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7872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 </a:t>
            </a:r>
            <a:r>
              <a:rPr lang="en-US" dirty="0" smtClean="0"/>
              <a:t>CI/ CD – Blue Green Deployment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4761" y="541901"/>
            <a:ext cx="8915400" cy="42654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96875" marR="0" indent="-1714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8650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Arial" panose="020B0604020202020204" pitchFamily="34" charset="0"/>
              <a:buChar char="–"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858838" marR="0" indent="-11588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4588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Arial"/>
              <a:buChar char="»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Spring Boot Application with the following </a:t>
            </a:r>
            <a:r>
              <a:rPr lang="en-US" sz="1400" dirty="0" smtClean="0"/>
              <a:t>response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 smtClean="0"/>
              <a:t>MiniKube</a:t>
            </a:r>
            <a:r>
              <a:rPr lang="en-US" sz="1400" dirty="0" smtClean="0"/>
              <a:t> as development cluster ( Single Node Virtual System )</a:t>
            </a:r>
            <a:endParaRPr lang="en-US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2374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 </a:t>
            </a:r>
            <a:r>
              <a:rPr lang="en-US" smtClean="0"/>
              <a:t>Advanced Topics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4761" y="541901"/>
            <a:ext cx="8915400" cy="42654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96875" marR="0" indent="-1714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8650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Arial" panose="020B0604020202020204" pitchFamily="34" charset="0"/>
              <a:buChar char="–"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858838" marR="0" indent="-11588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4588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Arial"/>
              <a:buChar char="»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Auto scaling</a:t>
            </a: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Persistent Volumes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 smtClean="0"/>
              <a:t>Stateful</a:t>
            </a:r>
            <a:r>
              <a:rPr lang="en-US" sz="1400" dirty="0" smtClean="0"/>
              <a:t> Replica Sets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9503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Commercial </a:t>
            </a:r>
            <a:r>
              <a:rPr lang="en-US" dirty="0" smtClean="0"/>
              <a:t>Kubernetes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4761" y="541901"/>
            <a:ext cx="8915400" cy="42654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96875" marR="0" indent="-1714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8650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Arial" panose="020B0604020202020204" pitchFamily="34" charset="0"/>
              <a:buChar char="–"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858838" marR="0" indent="-11588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4588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Arial"/>
              <a:buChar char="»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Open Shift ( Red Hat ) – Used in Heritage </a:t>
            </a:r>
            <a:r>
              <a:rPr lang="en-US" sz="1400" dirty="0" err="1" smtClean="0"/>
              <a:t>Worldpay</a:t>
            </a:r>
            <a:endParaRPr lang="en-US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EKS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GCE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Azure</a:t>
            </a:r>
            <a:endParaRPr lang="en-US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1305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1800" dirty="0"/>
              <a:t>https://kubernetes.io/</a:t>
            </a:r>
            <a:endParaRPr lang="en-US" sz="1800" dirty="0" smtClean="0"/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ü"/>
            </a:pP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&amp;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4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2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800" dirty="0" smtClean="0"/>
              <a:t>What is need for Kubernetes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800" dirty="0" smtClean="0"/>
              <a:t>Key Concepts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800" dirty="0" smtClean="0"/>
              <a:t>Virtual Machines Vs Container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800" dirty="0" smtClean="0"/>
              <a:t>Kubernetes Architecture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800" dirty="0" smtClean="0"/>
              <a:t>Deployment in Kubernetes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800" dirty="0" smtClean="0"/>
              <a:t>Logging in Kubernetes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800" dirty="0" smtClean="0"/>
              <a:t>Continuous Integration and Delivery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800" dirty="0" smtClean="0"/>
              <a:t>Live Demo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6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4830763"/>
            <a:ext cx="457200" cy="342900"/>
          </a:xfrm>
        </p:spPr>
        <p:txBody>
          <a:bodyPr/>
          <a:lstStyle/>
          <a:p>
            <a:pPr>
              <a:defRPr/>
            </a:pPr>
            <a:fld id="{F6B0337D-C648-436D-981E-56AD61F63D5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16250" y="2005081"/>
            <a:ext cx="28611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algn="r"/>
            <a:r>
              <a:rPr lang="en-US" sz="4000" dirty="0">
                <a:solidFill>
                  <a:schemeClr val="bg2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550683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2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4300" y="583272"/>
            <a:ext cx="8915400" cy="3141784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400" dirty="0" smtClean="0"/>
              <a:t>Breaking Monolith Application into Micro-service Architecture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400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2400" dirty="0"/>
              <a:t>Micro-service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17" y="1021422"/>
            <a:ext cx="75342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1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4300" y="466724"/>
            <a:ext cx="8915400" cy="4343401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tx1"/>
              </a:buClr>
              <a:buFont typeface="Wingdings" pitchFamily="2" charset="2"/>
              <a:buChar char="ü"/>
            </a:pPr>
            <a:endParaRPr lang="en-US" sz="1400" dirty="0" smtClean="0"/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1400" dirty="0" smtClean="0"/>
              <a:t>Components are scaled independently</a:t>
            </a: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ü"/>
            </a:pPr>
            <a:endParaRPr lang="en-US" sz="1400" dirty="0" smtClean="0"/>
          </a:p>
          <a:p>
            <a:pPr>
              <a:buClr>
                <a:schemeClr val="tx1"/>
              </a:buClr>
            </a:pPr>
            <a:endParaRPr lang="en-US" sz="1400" dirty="0"/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ü"/>
            </a:pPr>
            <a:endParaRPr lang="en-US" sz="1400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sz="1400" dirty="0"/>
          </a:p>
          <a:p>
            <a:pPr marL="342900" indent="-342900">
              <a:buFont typeface="Wingdings" pitchFamily="2" charset="2"/>
              <a:buChar char="ü"/>
            </a:pPr>
            <a:endParaRPr lang="en-US" sz="1400" dirty="0"/>
          </a:p>
          <a:p>
            <a:pPr marL="342900" indent="-342900">
              <a:buFont typeface="Wingdings" pitchFamily="2" charset="2"/>
              <a:buChar char="ü"/>
            </a:pPr>
            <a:endParaRPr lang="en-US" sz="1400" dirty="0"/>
          </a:p>
          <a:p>
            <a:pPr marL="342900" indent="-342900">
              <a:buFont typeface="Wingdings" pitchFamily="2" charset="2"/>
              <a:buChar char="ü"/>
            </a:pPr>
            <a:endParaRPr lang="en-US" sz="1400" dirty="0"/>
          </a:p>
          <a:p>
            <a:pPr marL="342900" indent="-342900">
              <a:buFont typeface="Wingdings" pitchFamily="2" charset="2"/>
              <a:buChar char="ü"/>
            </a:pPr>
            <a:endParaRPr lang="en-US" sz="1400" dirty="0"/>
          </a:p>
          <a:p>
            <a:pPr marL="342900" indent="-342900">
              <a:buFont typeface="Wingdings" pitchFamily="2" charset="2"/>
              <a:buChar char="ü"/>
            </a:pPr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Micro-Service Deployment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97" y="1064302"/>
            <a:ext cx="7854066" cy="381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9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4300" y="466724"/>
            <a:ext cx="8915400" cy="4343401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tx1"/>
              </a:buClr>
              <a:buFont typeface="Wingdings" pitchFamily="2" charset="2"/>
              <a:buChar char="ü"/>
            </a:pPr>
            <a:endParaRPr lang="en-US" sz="1400" dirty="0" smtClean="0"/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1400" dirty="0" smtClean="0"/>
              <a:t>With number components </a:t>
            </a:r>
            <a:r>
              <a:rPr lang="en-US" sz="1400" dirty="0"/>
              <a:t>increases, deployment-related decisions become </a:t>
            </a:r>
            <a:r>
              <a:rPr lang="en-US" sz="1400" dirty="0" smtClean="0"/>
              <a:t>difficult as deployment </a:t>
            </a:r>
            <a:r>
              <a:rPr lang="en-US" sz="1400" dirty="0"/>
              <a:t>combinations </a:t>
            </a:r>
            <a:r>
              <a:rPr lang="en-US" sz="1400" dirty="0" smtClean="0"/>
              <a:t>and inter-dependencies </a:t>
            </a:r>
            <a:r>
              <a:rPr lang="en-US" sz="1400" dirty="0"/>
              <a:t>between the components increases </a:t>
            </a:r>
            <a:r>
              <a:rPr lang="en-US" sz="1400" dirty="0" smtClean="0"/>
              <a:t>greatly.</a:t>
            </a: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1400" dirty="0" smtClean="0"/>
              <a:t>Micro-services are hard </a:t>
            </a:r>
            <a:r>
              <a:rPr lang="en-US" sz="1400" dirty="0"/>
              <a:t>to debug </a:t>
            </a:r>
            <a:r>
              <a:rPr lang="en-US" sz="1400" dirty="0" smtClean="0"/>
              <a:t>as </a:t>
            </a:r>
            <a:r>
              <a:rPr lang="en-US" sz="1400" dirty="0"/>
              <a:t>they span multiple processes and machines. </a:t>
            </a:r>
            <a:endParaRPr lang="en-US" sz="1400" dirty="0" smtClean="0"/>
          </a:p>
          <a:p>
            <a:pPr>
              <a:buClr>
                <a:schemeClr val="tx1"/>
              </a:buClr>
            </a:pPr>
            <a:endParaRPr lang="en-US" sz="1400" dirty="0"/>
          </a:p>
          <a:p>
            <a:pPr>
              <a:buClr>
                <a:schemeClr val="tx1"/>
              </a:buClr>
            </a:pPr>
            <a:endParaRPr lang="en-US" sz="1400" dirty="0" smtClean="0"/>
          </a:p>
          <a:p>
            <a:pPr>
              <a:buClr>
                <a:schemeClr val="tx1"/>
              </a:buClr>
            </a:pPr>
            <a:endParaRPr lang="en-US" sz="1400" dirty="0"/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ü"/>
            </a:pPr>
            <a:endParaRPr lang="en-US" sz="1400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sz="1400" dirty="0"/>
          </a:p>
          <a:p>
            <a:pPr marL="342900" indent="-342900">
              <a:buFont typeface="Wingdings" pitchFamily="2" charset="2"/>
              <a:buChar char="ü"/>
            </a:pPr>
            <a:endParaRPr lang="en-US" sz="1400" dirty="0"/>
          </a:p>
          <a:p>
            <a:pPr marL="342900" indent="-342900">
              <a:buFont typeface="Wingdings" pitchFamily="2" charset="2"/>
              <a:buChar char="ü"/>
            </a:pPr>
            <a:endParaRPr lang="en-US" sz="1400" dirty="0"/>
          </a:p>
          <a:p>
            <a:pPr marL="342900" indent="-342900">
              <a:buFont typeface="Wingdings" pitchFamily="2" charset="2"/>
              <a:buChar char="ü"/>
            </a:pPr>
            <a:endParaRPr lang="en-US" sz="1400" dirty="0"/>
          </a:p>
          <a:p>
            <a:pPr marL="342900" indent="-342900">
              <a:buFont typeface="Wingdings" pitchFamily="2" charset="2"/>
              <a:buChar char="ü"/>
            </a:pPr>
            <a:endParaRPr lang="en-US" sz="1400" dirty="0"/>
          </a:p>
          <a:p>
            <a:pPr marL="342900" indent="-342900">
              <a:buFont typeface="Wingdings" pitchFamily="2" charset="2"/>
              <a:buChar char="ü"/>
            </a:pPr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of Micro-Service Deployment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9036"/>
            <a:ext cx="9144000" cy="363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3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Isolation</a:t>
            </a:r>
            <a:endParaRPr lang="en-US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4300" y="466724"/>
            <a:ext cx="8915400" cy="4343401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tx1"/>
              </a:buClr>
              <a:buFont typeface="Wingdings" pitchFamily="2" charset="2"/>
              <a:buChar char="ü"/>
            </a:pPr>
            <a:endParaRPr lang="en-US" sz="1400" dirty="0" smtClean="0"/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1400" dirty="0" smtClean="0"/>
              <a:t>Virtual Machines and Containers provide application Isolated Running Environments</a:t>
            </a:r>
          </a:p>
          <a:p>
            <a:pPr>
              <a:buClr>
                <a:schemeClr val="tx1"/>
              </a:buClr>
            </a:pPr>
            <a:endParaRPr lang="en-US" sz="1400" dirty="0"/>
          </a:p>
          <a:p>
            <a:pPr>
              <a:buClr>
                <a:schemeClr val="tx1"/>
              </a:buClr>
            </a:pPr>
            <a:endParaRPr lang="en-US" sz="1400" dirty="0" smtClean="0"/>
          </a:p>
          <a:p>
            <a:pPr>
              <a:buClr>
                <a:schemeClr val="tx1"/>
              </a:buClr>
            </a:pPr>
            <a:endParaRPr lang="en-US" sz="1400" dirty="0"/>
          </a:p>
          <a:p>
            <a:pPr>
              <a:buClr>
                <a:schemeClr val="tx1"/>
              </a:buClr>
            </a:pPr>
            <a:endParaRPr lang="en-US" sz="1400" dirty="0" smtClean="0"/>
          </a:p>
          <a:p>
            <a:pPr>
              <a:buClr>
                <a:schemeClr val="tx1"/>
              </a:buClr>
            </a:pPr>
            <a:endParaRPr lang="en-US" sz="1400" dirty="0"/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ü"/>
            </a:pPr>
            <a:endParaRPr lang="en-US" sz="1400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sz="1400" dirty="0"/>
          </a:p>
          <a:p>
            <a:pPr marL="342900" indent="-342900">
              <a:buFont typeface="Wingdings" pitchFamily="2" charset="2"/>
              <a:buChar char="ü"/>
            </a:pPr>
            <a:endParaRPr lang="en-US" sz="1400" dirty="0"/>
          </a:p>
          <a:p>
            <a:pPr marL="342900" indent="-342900">
              <a:buFont typeface="Wingdings" pitchFamily="2" charset="2"/>
              <a:buChar char="ü"/>
            </a:pPr>
            <a:endParaRPr lang="en-US" sz="1400" dirty="0"/>
          </a:p>
          <a:p>
            <a:pPr marL="342900" indent="-342900">
              <a:buFont typeface="Wingdings" pitchFamily="2" charset="2"/>
              <a:buChar char="ü"/>
            </a:pPr>
            <a:endParaRPr lang="en-US" sz="1400" dirty="0"/>
          </a:p>
          <a:p>
            <a:pPr marL="342900" indent="-342900">
              <a:buFont typeface="Wingdings" pitchFamily="2" charset="2"/>
              <a:buChar char="ü"/>
            </a:pPr>
            <a:endParaRPr lang="en-US" sz="1400" dirty="0"/>
          </a:p>
          <a:p>
            <a:pPr marL="342900" indent="-342900">
              <a:buFont typeface="Wingdings" pitchFamily="2" charset="2"/>
              <a:buChar char="ü"/>
            </a:pP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93" y="984142"/>
            <a:ext cx="8442614" cy="382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0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4761" y="497060"/>
            <a:ext cx="8915400" cy="4265440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/>
              <a:t>Images—A</a:t>
            </a:r>
            <a:r>
              <a:rPr lang="en-US" sz="1400" dirty="0"/>
              <a:t> Docker-based container image </a:t>
            </a:r>
            <a:r>
              <a:rPr lang="en-US" sz="1400" dirty="0" smtClean="0"/>
              <a:t>is packaging our application. </a:t>
            </a:r>
            <a:r>
              <a:rPr lang="en-US" sz="1400" dirty="0"/>
              <a:t>It contains the filesystem that will be available to the application and other metadata, such as the path to the executable that should be executed when the image is </a:t>
            </a:r>
            <a:r>
              <a:rPr lang="en-US" sz="1400" dirty="0" smtClean="0"/>
              <a:t>run.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/>
              <a:t>Registries—A</a:t>
            </a:r>
            <a:r>
              <a:rPr lang="en-US" sz="1400" dirty="0"/>
              <a:t> Docker Registry is a repository that stores </a:t>
            </a:r>
            <a:r>
              <a:rPr lang="en-US" sz="1400" dirty="0" smtClean="0"/>
              <a:t>our Docker </a:t>
            </a:r>
            <a:r>
              <a:rPr lang="en-US" sz="1400" dirty="0"/>
              <a:t>images and facilitates easy sharing of those images between different people and computers. </a:t>
            </a:r>
            <a:endParaRPr lang="en-US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/>
              <a:t>Containers—A</a:t>
            </a:r>
            <a:r>
              <a:rPr lang="en-US" sz="1400" dirty="0"/>
              <a:t> Docker-based container is a regular Linux container created from a Docker-based container image. A running container is a process running on the host running Docker, but it’s completely isolated from both the host and all other processes running on it. The process is also resource-constrained, meaning it can only access and use the amount of resources (CPU, RAM, and so on) that are allocated to 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Docker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5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4761" y="497060"/>
            <a:ext cx="8915400" cy="4265440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Developed in Google and open sourced in </a:t>
            </a:r>
            <a:r>
              <a:rPr lang="en-US" sz="1400" dirty="0" smtClean="0"/>
              <a:t>2014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hlinkClick r:id="rId2"/>
              </a:rPr>
              <a:t>Kubernetes</a:t>
            </a:r>
            <a:r>
              <a:rPr lang="en-US" sz="1400" dirty="0"/>
              <a:t> is an open-source system for automating deployment, scaling, and management of containerized applications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Kubernetes </a:t>
            </a:r>
            <a:r>
              <a:rPr lang="en-US" sz="1400" dirty="0"/>
              <a:t>exposes the whole datacenter as a single deployment platform</a:t>
            </a:r>
            <a:r>
              <a:rPr lang="en-US" sz="14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The system is composed of a master node and any number of worker nodes. Kubernetes enables </a:t>
            </a:r>
            <a:r>
              <a:rPr lang="en-US" sz="1400" dirty="0" smtClean="0"/>
              <a:t>our software </a:t>
            </a:r>
            <a:r>
              <a:rPr lang="en-US" sz="1400" dirty="0"/>
              <a:t>applications on thousands of computer nodes as if all those nodes were a single, enormous computer. It abstracts away the underlying infrastructure and, by doing so, simplifies development, deployment, and management for both development and the operations teams. </a:t>
            </a:r>
            <a:endParaRPr lang="en-US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Kubernetes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1" y="2640073"/>
            <a:ext cx="9144000" cy="250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9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 Internals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2782"/>
            <a:ext cx="9144000" cy="2430718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44761" y="541901"/>
            <a:ext cx="8915400" cy="42654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96875" marR="0" indent="-1714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8650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Arial" panose="020B0604020202020204" pitchFamily="34" charset="0"/>
              <a:buChar char="–"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858838" marR="0" indent="-11588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4588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Arial"/>
              <a:buChar char="»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The Kubernetes </a:t>
            </a:r>
            <a:r>
              <a:rPr lang="en-US" sz="1400" b="1" dirty="0"/>
              <a:t>API Server</a:t>
            </a:r>
            <a:r>
              <a:rPr lang="en-US" sz="1400" dirty="0"/>
              <a:t>, which </a:t>
            </a:r>
            <a:r>
              <a:rPr lang="en-US" sz="1400" dirty="0" smtClean="0"/>
              <a:t>we and </a:t>
            </a:r>
            <a:r>
              <a:rPr lang="en-US" sz="1400" dirty="0"/>
              <a:t>the other Control Plane components </a:t>
            </a:r>
            <a:r>
              <a:rPr lang="en-US" sz="1400" dirty="0" smtClean="0"/>
              <a:t>communicate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The Scheduler, which schedules your apps (assigns a worker node to each deployable component of your application)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The </a:t>
            </a:r>
            <a:r>
              <a:rPr lang="en-US" sz="1400" dirty="0"/>
              <a:t>Controller Manager, which performs cluster-level functions, such as replicating components, keeping track of worker nodes, handling node failures, and so on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 smtClean="0"/>
              <a:t>etcd</a:t>
            </a:r>
            <a:r>
              <a:rPr lang="en-US" sz="1400" dirty="0"/>
              <a:t>, a reliable distributed data store that persistently stores the cluster configuration</a:t>
            </a:r>
            <a:r>
              <a:rPr lang="en-US" sz="14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sz="1400" dirty="0" err="1"/>
              <a:t>Kubelet</a:t>
            </a:r>
            <a:r>
              <a:rPr lang="en-US" sz="1400" dirty="0"/>
              <a:t>, which talks to the API server and manages containers on its node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The </a:t>
            </a:r>
            <a:r>
              <a:rPr lang="en-US" sz="1400" dirty="0"/>
              <a:t>Kubernetes Service Proxy (</a:t>
            </a:r>
            <a:r>
              <a:rPr lang="en-US" sz="1400" dirty="0" err="1"/>
              <a:t>kube</a:t>
            </a:r>
            <a:r>
              <a:rPr lang="en-US" sz="1400" dirty="0"/>
              <a:t>-proxy), which load-balances network traffic between application components</a:t>
            </a:r>
            <a:endParaRPr lang="en-US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4010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gnizant_16x9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Cognizant_16x9</Template>
  <TotalTime>7150</TotalTime>
  <Words>629</Words>
  <Application>Microsoft Office PowerPoint</Application>
  <PresentationFormat>On-screen Show (16:9)</PresentationFormat>
  <Paragraphs>152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Cognizant_16x9</vt:lpstr>
      <vt:lpstr>PowerPoint Presentation</vt:lpstr>
      <vt:lpstr>Agenda</vt:lpstr>
      <vt:lpstr>Micro-service Architecture</vt:lpstr>
      <vt:lpstr>Micro-Service Deployment</vt:lpstr>
      <vt:lpstr>Challenges of Micro-Service Deployment</vt:lpstr>
      <vt:lpstr>Application Isolation</vt:lpstr>
      <vt:lpstr>Understanding Docker Concepts</vt:lpstr>
      <vt:lpstr>Understanding Kubernetes</vt:lpstr>
      <vt:lpstr>Kubernetes Internals</vt:lpstr>
      <vt:lpstr>Understanding Kubernetes Internals Contd</vt:lpstr>
      <vt:lpstr>Kubernetes Objects</vt:lpstr>
      <vt:lpstr>Kubernetes Objects - Service</vt:lpstr>
      <vt:lpstr>Kubernetes Deploying First Application</vt:lpstr>
      <vt:lpstr>Kubernetes Deploying First Application</vt:lpstr>
      <vt:lpstr>Kubernetes Volumes and Logging</vt:lpstr>
      <vt:lpstr>Kubernetes CI/ CD – Blue Green Deployment</vt:lpstr>
      <vt:lpstr>Kubernetes Advanced Topics</vt:lpstr>
      <vt:lpstr>Commercial Kubernetes</vt:lpstr>
      <vt:lpstr>Reference &amp; Links</vt:lpstr>
      <vt:lpstr>PowerPoint Presentation</vt:lpstr>
    </vt:vector>
  </TitlesOfParts>
  <Company>Cognizant Technology Pvt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Sandeep.Deb@cognizant.com</dc:creator>
  <cp:lastModifiedBy>Nilay Bose</cp:lastModifiedBy>
  <cp:revision>813</cp:revision>
  <dcterms:created xsi:type="dcterms:W3CDTF">2014-09-09T11:16:55Z</dcterms:created>
  <dcterms:modified xsi:type="dcterms:W3CDTF">2018-09-21T11:21:10Z</dcterms:modified>
</cp:coreProperties>
</file>