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5" Type="http://schemas.openxmlformats.org/officedocument/2006/relationships/metadata/core-properties" Target="docProps/core0.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2"/>
  </p:notesMasterIdLst>
  <p:sldIdLst>
    <p:sldId id="256" r:id="rId5"/>
    <p:sldId id="257" r:id="rId6"/>
    <p:sldId id="258" r:id="rId7"/>
    <p:sldId id="259" r:id="rId8"/>
    <p:sldId id="260" r:id="rId9"/>
    <p:sldId id="261" r:id="rId10"/>
    <p:sldId id="262" r:id="rId11"/>
    <p:sldId id="263" r:id="rId12"/>
    <p:sldId id="264" r:id="rId13"/>
    <p:sldId id="265" r:id="rId14"/>
    <p:sldId id="266" r:id="rId15"/>
    <p:sldId id="283" r:id="rId16"/>
    <p:sldId id="284" r:id="rId17"/>
    <p:sldId id="279" r:id="rId18"/>
    <p:sldId id="278" r:id="rId19"/>
    <p:sldId id="268" r:id="rId20"/>
    <p:sldId id="277" r:id="rId21"/>
    <p:sldId id="269" r:id="rId22"/>
    <p:sldId id="281" r:id="rId23"/>
    <p:sldId id="282" r:id="rId24"/>
    <p:sldId id="270" r:id="rId25"/>
    <p:sldId id="271" r:id="rId26"/>
    <p:sldId id="272" r:id="rId27"/>
    <p:sldId id="273" r:id="rId28"/>
    <p:sldId id="274" r:id="rId29"/>
    <p:sldId id="275" r:id="rId30"/>
    <p:sldId id="276"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1344" y="-1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9"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50B3CF"/>
                </a:solidFill>
                <a:latin typeface="Arial"/>
              </a:rPr>
              <a:t>Click to move the slide</a:t>
            </a:r>
          </a:p>
        </p:txBody>
      </p:sp>
      <p:sp>
        <p:nvSpPr>
          <p:cNvPr id="180"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81"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182"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183"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184" name="PlaceHolder 6"/>
          <p:cNvSpPr>
            <a:spLocks noGrp="1"/>
          </p:cNvSpPr>
          <p:nvPr>
            <p:ph type="sldNum"/>
          </p:nvPr>
        </p:nvSpPr>
        <p:spPr>
          <a:xfrm>
            <a:off x="4399200" y="9555480"/>
            <a:ext cx="3372840" cy="502560"/>
          </a:xfrm>
          <a:prstGeom prst="rect">
            <a:avLst/>
          </a:prstGeom>
        </p:spPr>
        <p:txBody>
          <a:bodyPr lIns="0" tIns="0" rIns="0" bIns="0" anchor="b"/>
          <a:lstStyle/>
          <a:p>
            <a:pPr algn="r"/>
            <a:fld id="{9C85BE4F-D453-4419-B591-6DA91147C567}"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363397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381000" y="685800"/>
            <a:ext cx="6096000" cy="3429000"/>
          </a:xfrm>
          <a:prstGeom prst="rect">
            <a:avLst/>
          </a:prstGeom>
        </p:spPr>
      </p:sp>
      <p:sp>
        <p:nvSpPr>
          <p:cNvPr id="259" name="PlaceHolder 2"/>
          <p:cNvSpPr>
            <a:spLocks noGrp="1"/>
          </p:cNvSpPr>
          <p:nvPr>
            <p:ph type="body"/>
          </p:nvPr>
        </p:nvSpPr>
        <p:spPr>
          <a:xfrm>
            <a:off x="685800" y="4343400"/>
            <a:ext cx="5486040" cy="4114440"/>
          </a:xfrm>
          <a:prstGeom prst="rect">
            <a:avLst/>
          </a:prstGeom>
        </p:spPr>
        <p:txBody>
          <a:bodyPr/>
          <a:lstStyle/>
          <a:p>
            <a:endParaRPr lang="en-US" sz="2000" b="0" strike="noStrike" spc="-1">
              <a:latin typeface="Arial"/>
            </a:endParaRPr>
          </a:p>
        </p:txBody>
      </p:sp>
      <p:sp>
        <p:nvSpPr>
          <p:cNvPr id="260" name="TextShape 3"/>
          <p:cNvSpPr txBox="1"/>
          <p:nvPr/>
        </p:nvSpPr>
        <p:spPr>
          <a:xfrm>
            <a:off x="3884760" y="8685360"/>
            <a:ext cx="2971440" cy="456840"/>
          </a:xfrm>
          <a:prstGeom prst="rect">
            <a:avLst/>
          </a:prstGeom>
          <a:noFill/>
          <a:ln>
            <a:noFill/>
          </a:ln>
        </p:spPr>
        <p:txBody>
          <a:bodyPr anchor="b"/>
          <a:lstStyle/>
          <a:p>
            <a:pPr algn="r">
              <a:lnSpc>
                <a:spcPct val="100000"/>
              </a:lnSpc>
            </a:pPr>
            <a:fld id="{66D4608F-9910-428C-9CE1-C035BAAB3424}" type="slidenum">
              <a:rPr lang="en-US" sz="1200" b="0" strike="noStrike" spc="-1">
                <a:solidFill>
                  <a:srgbClr val="000000"/>
                </a:solidFill>
                <a:latin typeface="+mn-lt"/>
                <a:ea typeface="+mn-ea"/>
              </a:rPr>
              <a:t>2</a:t>
            </a:fld>
            <a:endParaRPr lang="en-US" sz="1200" b="0" strike="noStrike" spc="-1">
              <a:latin typeface="Times New Roman"/>
            </a:endParaRPr>
          </a:p>
        </p:txBody>
      </p:sp>
    </p:spTree>
    <p:extLst>
      <p:ext uri="{BB962C8B-B14F-4D97-AF65-F5344CB8AC3E}">
        <p14:creationId xmlns:p14="http://schemas.microsoft.com/office/powerpoint/2010/main" val="1240200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381000" y="685800"/>
            <a:ext cx="6096000" cy="3429000"/>
          </a:xfrm>
          <a:prstGeom prst="rect">
            <a:avLst/>
          </a:prstGeom>
        </p:spPr>
      </p:sp>
      <p:sp>
        <p:nvSpPr>
          <p:cNvPr id="262" name="PlaceHolder 2"/>
          <p:cNvSpPr>
            <a:spLocks noGrp="1"/>
          </p:cNvSpPr>
          <p:nvPr>
            <p:ph type="body"/>
          </p:nvPr>
        </p:nvSpPr>
        <p:spPr>
          <a:xfrm>
            <a:off x="685800" y="4343400"/>
            <a:ext cx="5486040" cy="4114440"/>
          </a:xfrm>
          <a:prstGeom prst="rect">
            <a:avLst/>
          </a:prstGeom>
        </p:spPr>
        <p:txBody>
          <a:bodyPr/>
          <a:lstStyle/>
          <a:p>
            <a:pPr marL="216000" indent="-216000">
              <a:lnSpc>
                <a:spcPct val="100000"/>
              </a:lnSpc>
            </a:pPr>
            <a:r>
              <a:rPr lang="en-US" sz="2000" b="0" strike="noStrike" spc="-1">
                <a:latin typeface="Arial"/>
              </a:rPr>
              <a:t>Monolithic applications consist of components that are all tightly coupled together and have to be developed, deployed, and managed as one entity, because they all run as a single OS process</a:t>
            </a:r>
          </a:p>
        </p:txBody>
      </p:sp>
      <p:sp>
        <p:nvSpPr>
          <p:cNvPr id="263" name="TextShape 3"/>
          <p:cNvSpPr txBox="1"/>
          <p:nvPr/>
        </p:nvSpPr>
        <p:spPr>
          <a:xfrm>
            <a:off x="3884760" y="8685360"/>
            <a:ext cx="2971440" cy="456840"/>
          </a:xfrm>
          <a:prstGeom prst="rect">
            <a:avLst/>
          </a:prstGeom>
          <a:noFill/>
          <a:ln>
            <a:noFill/>
          </a:ln>
        </p:spPr>
        <p:txBody>
          <a:bodyPr anchor="b"/>
          <a:lstStyle/>
          <a:p>
            <a:pPr algn="r">
              <a:lnSpc>
                <a:spcPct val="100000"/>
              </a:lnSpc>
            </a:pPr>
            <a:fld id="{6CF98CD6-D0B5-49F6-9322-E3A850E3D13E}" type="slidenum">
              <a:rPr lang="en-US" sz="1200" b="0" strike="noStrike" spc="-1">
                <a:solidFill>
                  <a:srgbClr val="000000"/>
                </a:solidFill>
                <a:latin typeface="+mn-lt"/>
                <a:ea typeface="+mn-ea"/>
              </a:rPr>
              <a:t>3</a:t>
            </a:fld>
            <a:endParaRPr lang="en-US" sz="1200" b="0" strike="noStrike" spc="-1">
              <a:latin typeface="Times New Roman"/>
            </a:endParaRPr>
          </a:p>
        </p:txBody>
      </p:sp>
    </p:spTree>
    <p:extLst>
      <p:ext uri="{BB962C8B-B14F-4D97-AF65-F5344CB8AC3E}">
        <p14:creationId xmlns:p14="http://schemas.microsoft.com/office/powerpoint/2010/main" val="2868448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noRot="1" noChangeAspect="1"/>
          </p:cNvSpPr>
          <p:nvPr>
            <p:ph type="sldImg"/>
          </p:nvPr>
        </p:nvSpPr>
        <p:spPr>
          <a:xfrm>
            <a:off x="381000" y="685800"/>
            <a:ext cx="6096000" cy="3429000"/>
          </a:xfrm>
          <a:prstGeom prst="rect">
            <a:avLst/>
          </a:prstGeom>
        </p:spPr>
      </p:sp>
      <p:sp>
        <p:nvSpPr>
          <p:cNvPr id="265" name="PlaceHolder 2"/>
          <p:cNvSpPr>
            <a:spLocks noGrp="1"/>
          </p:cNvSpPr>
          <p:nvPr>
            <p:ph type="body"/>
          </p:nvPr>
        </p:nvSpPr>
        <p:spPr>
          <a:xfrm>
            <a:off x="685800" y="4343400"/>
            <a:ext cx="5486040" cy="4114440"/>
          </a:xfrm>
          <a:prstGeom prst="rect">
            <a:avLst/>
          </a:prstGeom>
        </p:spPr>
        <p:txBody>
          <a:bodyPr/>
          <a:lstStyle/>
          <a:p>
            <a:pPr marL="216000" indent="-216000">
              <a:lnSpc>
                <a:spcPct val="100000"/>
              </a:lnSpc>
            </a:pPr>
            <a:r>
              <a:rPr lang="en-US" sz="2000" b="0" strike="noStrike" spc="-1">
                <a:latin typeface="Arial"/>
              </a:rPr>
              <a:t>NOTE Two types of hypervisors exist. Type 1 hypervisors don’t use a host OS, while Type 2 do.</a:t>
            </a:r>
          </a:p>
        </p:txBody>
      </p:sp>
      <p:sp>
        <p:nvSpPr>
          <p:cNvPr id="266" name="TextShape 3"/>
          <p:cNvSpPr txBox="1"/>
          <p:nvPr/>
        </p:nvSpPr>
        <p:spPr>
          <a:xfrm>
            <a:off x="3884760" y="8685360"/>
            <a:ext cx="2971440" cy="456840"/>
          </a:xfrm>
          <a:prstGeom prst="rect">
            <a:avLst/>
          </a:prstGeom>
          <a:noFill/>
          <a:ln>
            <a:noFill/>
          </a:ln>
        </p:spPr>
        <p:txBody>
          <a:bodyPr anchor="b"/>
          <a:lstStyle/>
          <a:p>
            <a:pPr algn="r">
              <a:lnSpc>
                <a:spcPct val="100000"/>
              </a:lnSpc>
            </a:pPr>
            <a:fld id="{C9F90766-C931-4D8C-B0E8-431C5A93B714}" type="slidenum">
              <a:rPr lang="en-US" sz="1200" b="0" strike="noStrike" spc="-1">
                <a:solidFill>
                  <a:srgbClr val="000000"/>
                </a:solidFill>
                <a:latin typeface="+mn-lt"/>
                <a:ea typeface="+mn-ea"/>
              </a:rPr>
              <a:t>6</a:t>
            </a:fld>
            <a:endParaRPr lang="en-US" sz="1200" b="0" strike="noStrike" spc="-1">
              <a:latin typeface="Times New Roman"/>
            </a:endParaRPr>
          </a:p>
        </p:txBody>
      </p:sp>
    </p:spTree>
    <p:extLst>
      <p:ext uri="{BB962C8B-B14F-4D97-AF65-F5344CB8AC3E}">
        <p14:creationId xmlns:p14="http://schemas.microsoft.com/office/powerpoint/2010/main" val="2979993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3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3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4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4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4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4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4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4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5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5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6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6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2"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6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7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7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7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7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7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7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8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8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9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55298" y="4743450"/>
            <a:ext cx="539195" cy="375771"/>
          </a:xfrm>
        </p:spPr>
        <p:txBody>
          <a:bodyPr/>
          <a:lstStyle/>
          <a:p>
            <a:fld id="{B32AB80A-78BA-6B42-BA0D-B44ACF890F5A}" type="slidenum">
              <a:rPr lang="en-US" smtClean="0"/>
              <a:t>‹#›</a:t>
            </a:fld>
            <a:endParaRPr lang="en-US" dirty="0"/>
          </a:p>
        </p:txBody>
      </p:sp>
      <p:sp>
        <p:nvSpPr>
          <p:cNvPr id="5" name="Text Placeholder 4"/>
          <p:cNvSpPr>
            <a:spLocks noGrp="1"/>
          </p:cNvSpPr>
          <p:nvPr>
            <p:ph type="body" sz="quarter" idx="13"/>
          </p:nvPr>
        </p:nvSpPr>
        <p:spPr>
          <a:xfrm>
            <a:off x="114300" y="552450"/>
            <a:ext cx="8915400" cy="4152900"/>
          </a:xfrm>
          <a:prstGeom prst="rect">
            <a:avLst/>
          </a:prstGeom>
        </p:spPr>
        <p:txBody>
          <a:bodyPr vert="horz">
            <a:normAutofit/>
          </a:bodyPr>
          <a:lstStyle>
            <a:lvl1pPr marL="0" indent="0">
              <a:buNone/>
              <a:defRPr sz="2400">
                <a:solidFill>
                  <a:schemeClr val="tx2"/>
                </a:solidFill>
              </a:defRPr>
            </a:lvl1pPr>
            <a:lvl2pPr marL="396875" marR="0" indent="-171450" algn="l" defTabSz="457200" rtl="0" eaLnBrk="1" fontAlgn="auto" latinLnBrk="0" hangingPunct="1">
              <a:lnSpc>
                <a:spcPct val="100000"/>
              </a:lnSpc>
              <a:spcBef>
                <a:spcPct val="20000"/>
              </a:spcBef>
              <a:spcAft>
                <a:spcPts val="0"/>
              </a:spcAft>
              <a:buClr>
                <a:srgbClr val="5E9A36"/>
              </a:buClr>
              <a:buSzTx/>
              <a:buFont typeface="Wingdings" panose="05000000000000000000" pitchFamily="2" charset="2"/>
              <a:buChar char="§"/>
              <a:tabLst/>
              <a:defRPr sz="2000">
                <a:solidFill>
                  <a:schemeClr val="tx2"/>
                </a:solidFill>
              </a:defRPr>
            </a:lvl2pPr>
            <a:lvl3pPr marL="628650" marR="0" indent="-176213"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800">
                <a:solidFill>
                  <a:schemeClr val="tx2"/>
                </a:solidFill>
              </a:defRPr>
            </a:lvl3pPr>
            <a:lvl4pPr marL="858838" marR="0" indent="-115888"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600">
                <a:solidFill>
                  <a:schemeClr val="tx2"/>
                </a:solidFill>
              </a:defRPr>
            </a:lvl4pPr>
            <a:lvl5pPr marL="1144588" marR="0" indent="-176213" algn="l" defTabSz="457200" rtl="0" eaLnBrk="1" fontAlgn="auto" latinLnBrk="0" hangingPunct="1">
              <a:lnSpc>
                <a:spcPct val="100000"/>
              </a:lnSpc>
              <a:spcBef>
                <a:spcPct val="20000"/>
              </a:spcBef>
              <a:spcAft>
                <a:spcPts val="0"/>
              </a:spcAft>
              <a:buClr>
                <a:srgbClr val="5E9A36"/>
              </a:buClr>
              <a:buSzTx/>
              <a:buFont typeface="Arial"/>
              <a:buChar char="»"/>
              <a:tabLst/>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Placeholder 32"/>
          <p:cNvSpPr>
            <a:spLocks noGrp="1"/>
          </p:cNvSpPr>
          <p:nvPr>
            <p:ph type="title"/>
          </p:nvPr>
        </p:nvSpPr>
        <p:spPr>
          <a:xfrm>
            <a:off x="114300" y="99919"/>
            <a:ext cx="8915400" cy="297245"/>
          </a:xfrm>
          <a:prstGeom prst="rect">
            <a:avLst/>
          </a:prstGeom>
        </p:spPr>
        <p:txBody>
          <a:bodyPr vert="horz" lIns="0" tIns="45720" rIns="91440" bIns="45720" rtlCol="0" anchor="ctr">
            <a:noAutofit/>
          </a:bodyPr>
          <a:lstStyle>
            <a:lvl1pPr>
              <a:defRPr>
                <a:solidFill>
                  <a:srgbClr val="23D2FF"/>
                </a:solidFill>
              </a:defRPr>
            </a:lvl1pPr>
          </a:lstStyle>
          <a:p>
            <a:r>
              <a:rPr lang="en-US" dirty="0" smtClean="0"/>
              <a:t>Header text</a:t>
            </a:r>
            <a:endParaRPr lang="en-US" dirty="0"/>
          </a:p>
        </p:txBody>
      </p:sp>
    </p:spTree>
    <p:extLst>
      <p:ext uri="{BB962C8B-B14F-4D97-AF65-F5344CB8AC3E}">
        <p14:creationId xmlns:p14="http://schemas.microsoft.com/office/powerpoint/2010/main" val="3352776236"/>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00"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0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0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1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1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2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2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2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2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2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2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2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3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3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3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3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3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55298" y="4743450"/>
            <a:ext cx="539195" cy="375771"/>
          </a:xfrm>
        </p:spPr>
        <p:txBody>
          <a:bodyPr/>
          <a:lstStyle/>
          <a:p>
            <a:fld id="{B32AB80A-78BA-6B42-BA0D-B44ACF890F5A}" type="slidenum">
              <a:rPr lang="en-US" smtClean="0"/>
              <a:t>‹#›</a:t>
            </a:fld>
            <a:endParaRPr lang="en-US" dirty="0"/>
          </a:p>
        </p:txBody>
      </p:sp>
      <p:sp>
        <p:nvSpPr>
          <p:cNvPr id="5" name="Text Placeholder 4"/>
          <p:cNvSpPr>
            <a:spLocks noGrp="1"/>
          </p:cNvSpPr>
          <p:nvPr>
            <p:ph type="body" sz="quarter" idx="13"/>
          </p:nvPr>
        </p:nvSpPr>
        <p:spPr>
          <a:xfrm>
            <a:off x="114300" y="552450"/>
            <a:ext cx="8915400" cy="4152900"/>
          </a:xfrm>
          <a:prstGeom prst="rect">
            <a:avLst/>
          </a:prstGeom>
        </p:spPr>
        <p:txBody>
          <a:bodyPr vert="horz">
            <a:normAutofit/>
          </a:bodyPr>
          <a:lstStyle>
            <a:lvl1pPr marL="0" indent="0">
              <a:buNone/>
              <a:defRPr sz="2400">
                <a:solidFill>
                  <a:schemeClr val="tx2"/>
                </a:solidFill>
              </a:defRPr>
            </a:lvl1pPr>
            <a:lvl2pPr marL="396875" marR="0" indent="-171450" algn="l" defTabSz="457200" rtl="0" eaLnBrk="1" fontAlgn="auto" latinLnBrk="0" hangingPunct="1">
              <a:lnSpc>
                <a:spcPct val="100000"/>
              </a:lnSpc>
              <a:spcBef>
                <a:spcPct val="20000"/>
              </a:spcBef>
              <a:spcAft>
                <a:spcPts val="0"/>
              </a:spcAft>
              <a:buClr>
                <a:srgbClr val="5E9A36"/>
              </a:buClr>
              <a:buSzTx/>
              <a:buFont typeface="Wingdings" panose="05000000000000000000" pitchFamily="2" charset="2"/>
              <a:buChar char="§"/>
              <a:tabLst/>
              <a:defRPr sz="2000">
                <a:solidFill>
                  <a:schemeClr val="tx2"/>
                </a:solidFill>
              </a:defRPr>
            </a:lvl2pPr>
            <a:lvl3pPr marL="628650" marR="0" indent="-176213"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800">
                <a:solidFill>
                  <a:schemeClr val="tx2"/>
                </a:solidFill>
              </a:defRPr>
            </a:lvl3pPr>
            <a:lvl4pPr marL="858838" marR="0" indent="-115888"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600">
                <a:solidFill>
                  <a:schemeClr val="tx2"/>
                </a:solidFill>
              </a:defRPr>
            </a:lvl4pPr>
            <a:lvl5pPr marL="1144588" marR="0" indent="-176213" algn="l" defTabSz="457200" rtl="0" eaLnBrk="1" fontAlgn="auto" latinLnBrk="0" hangingPunct="1">
              <a:lnSpc>
                <a:spcPct val="100000"/>
              </a:lnSpc>
              <a:spcBef>
                <a:spcPct val="20000"/>
              </a:spcBef>
              <a:spcAft>
                <a:spcPts val="0"/>
              </a:spcAft>
              <a:buClr>
                <a:srgbClr val="5E9A36"/>
              </a:buClr>
              <a:buSzTx/>
              <a:buFont typeface="Arial"/>
              <a:buChar char="»"/>
              <a:tabLst/>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Placeholder 32"/>
          <p:cNvSpPr>
            <a:spLocks noGrp="1"/>
          </p:cNvSpPr>
          <p:nvPr>
            <p:ph type="title"/>
          </p:nvPr>
        </p:nvSpPr>
        <p:spPr>
          <a:xfrm>
            <a:off x="114300" y="99919"/>
            <a:ext cx="8915400" cy="297245"/>
          </a:xfrm>
          <a:prstGeom prst="rect">
            <a:avLst/>
          </a:prstGeom>
        </p:spPr>
        <p:txBody>
          <a:bodyPr vert="horz" lIns="0" tIns="45720" rIns="91440" bIns="45720" rtlCol="0" anchor="ctr">
            <a:noAutofit/>
          </a:bodyPr>
          <a:lstStyle>
            <a:lvl1pPr>
              <a:defRPr>
                <a:solidFill>
                  <a:srgbClr val="23D2FF"/>
                </a:solidFill>
              </a:defRPr>
            </a:lvl1pPr>
          </a:lstStyle>
          <a:p>
            <a:r>
              <a:rPr lang="en-US" dirty="0" smtClean="0"/>
              <a:t>Header text</a:t>
            </a:r>
            <a:endParaRPr lang="en-US" dirty="0"/>
          </a:p>
        </p:txBody>
      </p:sp>
    </p:spTree>
    <p:extLst>
      <p:ext uri="{BB962C8B-B14F-4D97-AF65-F5344CB8AC3E}">
        <p14:creationId xmlns:p14="http://schemas.microsoft.com/office/powerpoint/2010/main" val="42432880"/>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2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2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2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2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theme" Target="../theme/theme3.xml"/><Relationship Id="rId14" Type="http://schemas.openxmlformats.org/officeDocument/2006/relationships/image" Target="../media/image2.png"/><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theme" Target="../theme/theme4.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CustomShape 1"/>
          <p:cNvSpPr/>
          <p:nvPr/>
        </p:nvSpPr>
        <p:spPr>
          <a:xfrm>
            <a:off x="0" y="0"/>
            <a:ext cx="9143640" cy="5143320"/>
          </a:xfrm>
          <a:prstGeom prst="rect">
            <a:avLst/>
          </a:prstGeom>
          <a:gradFill rotWithShape="0">
            <a:gsLst>
              <a:gs pos="0">
                <a:srgbClr val="F2F2F2"/>
              </a:gs>
              <a:gs pos="100000">
                <a:srgbClr val="C4C4C4"/>
              </a:gs>
            </a:gsLst>
            <a:path path="circle"/>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 name="CustomShape 2"/>
          <p:cNvSpPr/>
          <p:nvPr/>
        </p:nvSpPr>
        <p:spPr>
          <a:xfrm>
            <a:off x="0" y="0"/>
            <a:ext cx="9143640" cy="5138640"/>
          </a:xfrm>
          <a:prstGeom prst="rect">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grpSp>
        <p:nvGrpSpPr>
          <p:cNvPr id="2" name="Group 3"/>
          <p:cNvGrpSpPr/>
          <p:nvPr/>
        </p:nvGrpSpPr>
        <p:grpSpPr>
          <a:xfrm>
            <a:off x="0" y="443880"/>
            <a:ext cx="9144000" cy="4333680"/>
            <a:chOff x="0" y="443880"/>
            <a:chExt cx="9144000" cy="4333680"/>
          </a:xfrm>
        </p:grpSpPr>
        <p:sp>
          <p:nvSpPr>
            <p:cNvPr id="3" name="Line 4"/>
            <p:cNvSpPr/>
            <p:nvPr/>
          </p:nvSpPr>
          <p:spPr>
            <a:xfrm>
              <a:off x="0" y="44388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sp>
          <p:nvSpPr>
            <p:cNvPr id="4" name="Line 5"/>
            <p:cNvSpPr/>
            <p:nvPr/>
          </p:nvSpPr>
          <p:spPr>
            <a:xfrm>
              <a:off x="0" y="477720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grpSp>
      <p:pic>
        <p:nvPicPr>
          <p:cNvPr id="5" name="Picture 24"/>
          <p:cNvPicPr/>
          <p:nvPr/>
        </p:nvPicPr>
        <p:blipFill>
          <a:blip r:embed="rId14"/>
          <a:stretch/>
        </p:blipFill>
        <p:spPr>
          <a:xfrm>
            <a:off x="0" y="0"/>
            <a:ext cx="9143640" cy="5143320"/>
          </a:xfrm>
          <a:prstGeom prst="rect">
            <a:avLst/>
          </a:prstGeom>
          <a:ln>
            <a:noFill/>
          </a:ln>
        </p:spPr>
      </p:pic>
      <p:sp>
        <p:nvSpPr>
          <p:cNvPr id="6" name="PlaceHolder 6"/>
          <p:cNvSpPr>
            <a:spLocks noGrp="1"/>
          </p:cNvSpPr>
          <p:nvPr>
            <p:ph type="body"/>
          </p:nvPr>
        </p:nvSpPr>
        <p:spPr>
          <a:xfrm>
            <a:off x="770400" y="1700640"/>
            <a:ext cx="8072280" cy="1172880"/>
          </a:xfrm>
          <a:prstGeom prst="rect">
            <a:avLst/>
          </a:prstGeom>
        </p:spPr>
        <p:txBody>
          <a:bodyPr lIns="0" tIns="45000" rIns="90000" bIns="45000"/>
          <a:lstStyle/>
          <a:p>
            <a:pPr marL="432000" indent="-324000">
              <a:lnSpc>
                <a:spcPct val="100000"/>
              </a:lnSpc>
              <a:spcBef>
                <a:spcPts val="720"/>
              </a:spcBef>
              <a:buClr>
                <a:srgbClr val="000000"/>
              </a:buClr>
              <a:buSzPct val="45000"/>
              <a:buFont typeface="Wingdings" charset="2"/>
              <a:buChar char=""/>
            </a:pPr>
            <a:r>
              <a:rPr lang="en-US" sz="3600" b="0" strike="noStrike" spc="-1">
                <a:solidFill>
                  <a:srgbClr val="BDF1FF"/>
                </a:solidFill>
                <a:latin typeface="Arial"/>
              </a:rPr>
              <a:t>PRESENTATION</a:t>
            </a:r>
            <a:endParaRPr lang="en-US" sz="3600" b="0" strike="noStrike" spc="-1">
              <a:solidFill>
                <a:srgbClr val="50B3CF"/>
              </a:solidFill>
              <a:latin typeface="Arial"/>
            </a:endParaRPr>
          </a:p>
          <a:p>
            <a:pPr marL="864000" lvl="1" indent="-324000">
              <a:spcBef>
                <a:spcPts val="1134"/>
              </a:spcBef>
              <a:buClr>
                <a:srgbClr val="000000"/>
              </a:buClr>
              <a:buSzPct val="75000"/>
              <a:buFont typeface="Symbol" charset="2"/>
              <a:buChar char=""/>
            </a:pPr>
            <a:r>
              <a:rPr lang="en-US" sz="3600" b="0" strike="noStrike" spc="-1">
                <a:solidFill>
                  <a:srgbClr val="BDF1FF"/>
                </a:solidFill>
                <a:latin typeface="Arial"/>
              </a:rPr>
              <a:t>TITLE GOES HERE</a:t>
            </a:r>
            <a:endParaRPr lang="en-US" sz="3600" b="0" strike="noStrike" spc="-1">
              <a:solidFill>
                <a:srgbClr val="50B3CF"/>
              </a:solidFill>
              <a:latin typeface="Arial"/>
            </a:endParaRPr>
          </a:p>
          <a:p>
            <a:pPr marL="1296000" lvl="2" indent="-288000">
              <a:spcBef>
                <a:spcPts val="850"/>
              </a:spcBef>
              <a:buClr>
                <a:srgbClr val="000000"/>
              </a:buClr>
              <a:buSzPct val="45000"/>
              <a:buFont typeface="Wingdings" charset="2"/>
              <a:buChar char=""/>
            </a:pPr>
            <a:r>
              <a:rPr lang="en-US" sz="3600" b="0" strike="noStrike" spc="-1">
                <a:solidFill>
                  <a:srgbClr val="BDF1FF"/>
                </a:solidFill>
                <a:latin typeface="Arial"/>
              </a:rPr>
              <a:t> </a:t>
            </a:r>
            <a:endParaRPr lang="en-US" sz="3600" b="0" strike="noStrike" spc="-1">
              <a:solidFill>
                <a:srgbClr val="50B3CF"/>
              </a:solidFill>
              <a:latin typeface="Arial"/>
            </a:endParaRPr>
          </a:p>
        </p:txBody>
      </p:sp>
      <p:sp>
        <p:nvSpPr>
          <p:cNvPr id="7" name="CustomShape 7"/>
          <p:cNvSpPr/>
          <p:nvPr/>
        </p:nvSpPr>
        <p:spPr>
          <a:xfrm>
            <a:off x="1079640" y="-130824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8" name="PlaceHolder 8"/>
          <p:cNvSpPr>
            <a:spLocks noGrp="1"/>
          </p:cNvSpPr>
          <p:nvPr>
            <p:ph type="body"/>
          </p:nvPr>
        </p:nvSpPr>
        <p:spPr>
          <a:xfrm>
            <a:off x="770400" y="2854080"/>
            <a:ext cx="8072280" cy="428760"/>
          </a:xfrm>
          <a:prstGeom prst="rect">
            <a:avLst/>
          </a:prstGeom>
        </p:spPr>
        <p:txBody>
          <a:bodyPr lIns="0" tIns="45000" rIns="90000" bIns="45000" anchor="ctr"/>
          <a:lstStyle/>
          <a:p>
            <a:pPr>
              <a:lnSpc>
                <a:spcPct val="100000"/>
              </a:lnSpc>
              <a:spcBef>
                <a:spcPts val="400"/>
              </a:spcBef>
            </a:pPr>
            <a:r>
              <a:rPr lang="en-US" sz="2000" b="0" strike="noStrike" spc="-1">
                <a:solidFill>
                  <a:srgbClr val="A4DB9A"/>
                </a:solidFill>
                <a:latin typeface="Arial"/>
              </a:rPr>
              <a:t>Date</a:t>
            </a:r>
            <a:endParaRPr lang="en-US" sz="2000" b="0" strike="noStrike" spc="-1">
              <a:solidFill>
                <a:srgbClr val="50B3CF"/>
              </a:solidFill>
              <a:latin typeface="Arial"/>
            </a:endParaRPr>
          </a:p>
        </p:txBody>
      </p:sp>
      <p:sp>
        <p:nvSpPr>
          <p:cNvPr id="9" name="CustomShape 9"/>
          <p:cNvSpPr/>
          <p:nvPr/>
        </p:nvSpPr>
        <p:spPr>
          <a:xfrm>
            <a:off x="4687920" y="4296240"/>
            <a:ext cx="1613880" cy="22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0" strike="noStrike" spc="-1">
                <a:solidFill>
                  <a:srgbClr val="2E8EA9"/>
                </a:solidFill>
                <a:latin typeface="Arial"/>
              </a:rPr>
              <a:t>© 2016 Cognizant </a:t>
            </a:r>
            <a:endParaRPr lang="en-US" sz="900" b="0" strike="noStrike" spc="-1">
              <a:latin typeface="Arial"/>
            </a:endParaRPr>
          </a:p>
        </p:txBody>
      </p:sp>
      <p:sp>
        <p:nvSpPr>
          <p:cNvPr id="10" name="PlaceHolder 10"/>
          <p:cNvSpPr>
            <a:spLocks noGrp="1"/>
          </p:cNvSpPr>
          <p:nvPr>
            <p:ph type="title"/>
          </p:nvPr>
        </p:nvSpPr>
        <p:spPr>
          <a:xfrm>
            <a:off x="457200" y="205200"/>
            <a:ext cx="8229240" cy="858600"/>
          </a:xfrm>
          <a:prstGeom prst="rect">
            <a:avLst/>
          </a:prstGeom>
        </p:spPr>
        <p:txBody>
          <a:bodyPr lIns="0" tIns="0" rIns="0" bIns="0" anchor="ctr"/>
          <a:lstStyle/>
          <a:p>
            <a:r>
              <a:rPr lang="en-US" sz="1800" b="0" strike="noStrike" spc="-1">
                <a:solidFill>
                  <a:srgbClr val="50B3CF"/>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7" name="CustomShape 1"/>
          <p:cNvSpPr/>
          <p:nvPr/>
        </p:nvSpPr>
        <p:spPr>
          <a:xfrm>
            <a:off x="0" y="0"/>
            <a:ext cx="9143640" cy="5143320"/>
          </a:xfrm>
          <a:prstGeom prst="rect">
            <a:avLst/>
          </a:prstGeom>
          <a:gradFill rotWithShape="0">
            <a:gsLst>
              <a:gs pos="0">
                <a:srgbClr val="F2F2F2"/>
              </a:gs>
              <a:gs pos="100000">
                <a:srgbClr val="C4C4C4"/>
              </a:gs>
            </a:gsLst>
            <a:path path="circle"/>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48" name="CustomShape 2"/>
          <p:cNvSpPr/>
          <p:nvPr/>
        </p:nvSpPr>
        <p:spPr>
          <a:xfrm>
            <a:off x="0" y="0"/>
            <a:ext cx="9143640" cy="5138640"/>
          </a:xfrm>
          <a:prstGeom prst="rect">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grpSp>
        <p:nvGrpSpPr>
          <p:cNvPr id="49" name="Group 3"/>
          <p:cNvGrpSpPr/>
          <p:nvPr/>
        </p:nvGrpSpPr>
        <p:grpSpPr>
          <a:xfrm>
            <a:off x="0" y="443880"/>
            <a:ext cx="9144000" cy="4333680"/>
            <a:chOff x="0" y="443880"/>
            <a:chExt cx="9144000" cy="4333680"/>
          </a:xfrm>
        </p:grpSpPr>
        <p:sp>
          <p:nvSpPr>
            <p:cNvPr id="50" name="Line 4"/>
            <p:cNvSpPr/>
            <p:nvPr/>
          </p:nvSpPr>
          <p:spPr>
            <a:xfrm>
              <a:off x="0" y="44388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sp>
          <p:nvSpPr>
            <p:cNvPr id="51" name="Line 5"/>
            <p:cNvSpPr/>
            <p:nvPr/>
          </p:nvSpPr>
          <p:spPr>
            <a:xfrm>
              <a:off x="0" y="477720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grpSp>
      <p:sp>
        <p:nvSpPr>
          <p:cNvPr id="52" name="PlaceHolder 6"/>
          <p:cNvSpPr>
            <a:spLocks noGrp="1"/>
          </p:cNvSpPr>
          <p:nvPr>
            <p:ph type="sldNum"/>
          </p:nvPr>
        </p:nvSpPr>
        <p:spPr>
          <a:xfrm>
            <a:off x="-155160" y="4743360"/>
            <a:ext cx="538920" cy="375480"/>
          </a:xfrm>
          <a:prstGeom prst="rect">
            <a:avLst/>
          </a:prstGeom>
        </p:spPr>
        <p:txBody>
          <a:bodyPr anchor="ctr"/>
          <a:lstStyle/>
          <a:p>
            <a:pPr algn="r">
              <a:lnSpc>
                <a:spcPct val="100000"/>
              </a:lnSpc>
            </a:pPr>
            <a:fld id="{BAAC4414-D58C-4535-B524-E35D9BD67D56}" type="slidenum">
              <a:rPr lang="en-US" sz="1050" b="1" strike="noStrike" spc="-1">
                <a:solidFill>
                  <a:srgbClr val="FFFFFF"/>
                </a:solidFill>
                <a:latin typeface="Arial"/>
              </a:rPr>
              <a:t>‹#›</a:t>
            </a:fld>
            <a:endParaRPr lang="en-US" sz="1050" b="0" strike="noStrike" spc="-1">
              <a:latin typeface="Times New Roman"/>
            </a:endParaRPr>
          </a:p>
        </p:txBody>
      </p:sp>
      <p:sp>
        <p:nvSpPr>
          <p:cNvPr id="53" name="PlaceHolder 7"/>
          <p:cNvSpPr>
            <a:spLocks noGrp="1"/>
          </p:cNvSpPr>
          <p:nvPr>
            <p:ph type="body"/>
          </p:nvPr>
        </p:nvSpPr>
        <p:spPr>
          <a:xfrm>
            <a:off x="114480" y="552600"/>
            <a:ext cx="8915040" cy="4152600"/>
          </a:xfrm>
          <a:prstGeom prst="rect">
            <a:avLst/>
          </a:prstGeom>
        </p:spPr>
        <p:txBody>
          <a:bodyPr lIns="90000" tIns="45000" rIns="90000" bIns="45000">
            <a:normAutofit/>
          </a:bodyPr>
          <a:lstStyle/>
          <a:p>
            <a:pPr marL="432000" indent="-324000">
              <a:lnSpc>
                <a:spcPct val="100000"/>
              </a:lnSpc>
              <a:spcBef>
                <a:spcPts val="479"/>
              </a:spcBef>
              <a:buClr>
                <a:srgbClr val="000000"/>
              </a:buClr>
              <a:buSzPct val="45000"/>
              <a:buFont typeface="Wingdings" charset="2"/>
              <a:buChar char=""/>
            </a:pPr>
            <a:r>
              <a:rPr lang="en-US" sz="2400" b="0" strike="noStrike" spc="-1">
                <a:solidFill>
                  <a:srgbClr val="141414"/>
                </a:solidFill>
                <a:latin typeface="Arial"/>
              </a:rPr>
              <a:t>Click to edit Master text styles</a:t>
            </a:r>
            <a:endParaRPr lang="en-US" sz="2400" b="0" strike="noStrike" spc="-1">
              <a:solidFill>
                <a:srgbClr val="50B3CF"/>
              </a:solidFill>
              <a:latin typeface="Arial"/>
            </a:endParaRPr>
          </a:p>
          <a:p>
            <a:pPr marL="864000" lvl="1" indent="-324000">
              <a:lnSpc>
                <a:spcPct val="100000"/>
              </a:lnSpc>
              <a:spcBef>
                <a:spcPts val="400"/>
              </a:spcBef>
              <a:buClr>
                <a:srgbClr val="000000"/>
              </a:buClr>
              <a:buSzPct val="75000"/>
              <a:buFont typeface="Symbol" charset="2"/>
              <a:buChar char=""/>
            </a:pPr>
            <a:r>
              <a:rPr lang="en-US" sz="2000" b="0" strike="noStrike" spc="-1">
                <a:solidFill>
                  <a:srgbClr val="141414"/>
                </a:solidFill>
                <a:latin typeface="Arial"/>
              </a:rPr>
              <a:t>Second level</a:t>
            </a:r>
            <a:endParaRPr lang="en-US" sz="2000" b="0" strike="noStrike" spc="-1">
              <a:solidFill>
                <a:srgbClr val="50B3CF"/>
              </a:solidFill>
              <a:latin typeface="Arial"/>
            </a:endParaRPr>
          </a:p>
          <a:p>
            <a:pPr marL="1296000" lvl="2" indent="-288000">
              <a:lnSpc>
                <a:spcPct val="100000"/>
              </a:lnSpc>
              <a:spcBef>
                <a:spcPts val="360"/>
              </a:spcBef>
              <a:buClr>
                <a:srgbClr val="000000"/>
              </a:buClr>
              <a:buSzPct val="45000"/>
              <a:buFont typeface="Wingdings" charset="2"/>
              <a:buChar char=""/>
            </a:pPr>
            <a:r>
              <a:rPr lang="en-US" sz="1800" b="0" strike="noStrike" spc="-1">
                <a:solidFill>
                  <a:srgbClr val="141414"/>
                </a:solidFill>
                <a:latin typeface="Arial"/>
              </a:rPr>
              <a:t>Third level</a:t>
            </a:r>
            <a:endParaRPr lang="en-US" sz="1800" b="0" strike="noStrike" spc="-1">
              <a:solidFill>
                <a:srgbClr val="50B3CF"/>
              </a:solidFill>
              <a:latin typeface="Arial"/>
            </a:endParaRPr>
          </a:p>
          <a:p>
            <a:pPr marL="1728000" lvl="3" indent="-216000">
              <a:lnSpc>
                <a:spcPct val="100000"/>
              </a:lnSpc>
              <a:spcBef>
                <a:spcPts val="320"/>
              </a:spcBef>
              <a:buClr>
                <a:srgbClr val="000000"/>
              </a:buClr>
              <a:buSzPct val="75000"/>
              <a:buFont typeface="Symbol" charset="2"/>
              <a:buChar char=""/>
            </a:pPr>
            <a:r>
              <a:rPr lang="en-US" sz="1600" b="0" strike="noStrike" spc="-1">
                <a:solidFill>
                  <a:srgbClr val="141414"/>
                </a:solidFill>
                <a:latin typeface="Arial"/>
              </a:rPr>
              <a:t>Fourth level</a:t>
            </a:r>
            <a:endParaRPr lang="en-US" sz="1600" b="0" strike="noStrike" spc="-1">
              <a:solidFill>
                <a:srgbClr val="50B3CF"/>
              </a:solidFill>
              <a:latin typeface="Arial"/>
            </a:endParaRPr>
          </a:p>
          <a:p>
            <a:pPr marL="2160000" lvl="4" indent="-216000">
              <a:lnSpc>
                <a:spcPct val="100000"/>
              </a:lnSpc>
              <a:spcBef>
                <a:spcPts val="320"/>
              </a:spcBef>
              <a:buClr>
                <a:srgbClr val="000000"/>
              </a:buClr>
              <a:buSzPct val="45000"/>
              <a:buFont typeface="Wingdings" charset="2"/>
              <a:buChar char=""/>
            </a:pPr>
            <a:r>
              <a:rPr lang="en-US" sz="1600" b="0" strike="noStrike" spc="-1">
                <a:solidFill>
                  <a:srgbClr val="141414"/>
                </a:solidFill>
                <a:latin typeface="Arial"/>
              </a:rPr>
              <a:t>Fifth level</a:t>
            </a:r>
            <a:endParaRPr lang="en-US" sz="1600" b="0" strike="noStrike" spc="-1">
              <a:solidFill>
                <a:srgbClr val="50B3CF"/>
              </a:solidFill>
              <a:latin typeface="Arial"/>
            </a:endParaRPr>
          </a:p>
        </p:txBody>
      </p:sp>
      <p:sp>
        <p:nvSpPr>
          <p:cNvPr id="54" name="PlaceHolder 8"/>
          <p:cNvSpPr>
            <a:spLocks noGrp="1"/>
          </p:cNvSpPr>
          <p:nvPr>
            <p:ph type="title"/>
          </p:nvPr>
        </p:nvSpPr>
        <p:spPr>
          <a:xfrm>
            <a:off x="114480" y="100080"/>
            <a:ext cx="8915040" cy="297000"/>
          </a:xfrm>
          <a:prstGeom prst="rect">
            <a:avLst/>
          </a:prstGeom>
        </p:spPr>
        <p:txBody>
          <a:bodyPr lIns="0" anchor="ctr"/>
          <a:lstStyle/>
          <a:p>
            <a:pPr>
              <a:lnSpc>
                <a:spcPct val="100000"/>
              </a:lnSpc>
            </a:pPr>
            <a:r>
              <a:rPr lang="en-US" sz="2200" b="0" strike="noStrike" spc="-1">
                <a:solidFill>
                  <a:srgbClr val="23D2FF"/>
                </a:solidFill>
                <a:latin typeface="Arial"/>
              </a:rPr>
              <a:t>Header text</a:t>
            </a:r>
            <a:endParaRPr lang="en-US" sz="2200" b="0" strike="noStrike" spc="-1">
              <a:solidFill>
                <a:srgbClr val="50B3CF"/>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0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CustomShape 1"/>
          <p:cNvSpPr/>
          <p:nvPr/>
        </p:nvSpPr>
        <p:spPr>
          <a:xfrm>
            <a:off x="0" y="0"/>
            <a:ext cx="9143640" cy="5143320"/>
          </a:xfrm>
          <a:prstGeom prst="rect">
            <a:avLst/>
          </a:prstGeom>
          <a:gradFill rotWithShape="0">
            <a:gsLst>
              <a:gs pos="0">
                <a:srgbClr val="F2F2F2"/>
              </a:gs>
              <a:gs pos="100000">
                <a:srgbClr val="C4C4C4"/>
              </a:gs>
            </a:gsLst>
            <a:path path="circle"/>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2" name="CustomShape 2"/>
          <p:cNvSpPr/>
          <p:nvPr/>
        </p:nvSpPr>
        <p:spPr>
          <a:xfrm>
            <a:off x="0" y="0"/>
            <a:ext cx="9143640" cy="5138640"/>
          </a:xfrm>
          <a:prstGeom prst="rect">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grpSp>
        <p:nvGrpSpPr>
          <p:cNvPr id="93" name="Group 3"/>
          <p:cNvGrpSpPr/>
          <p:nvPr/>
        </p:nvGrpSpPr>
        <p:grpSpPr>
          <a:xfrm>
            <a:off x="0" y="443880"/>
            <a:ext cx="9144000" cy="4333680"/>
            <a:chOff x="0" y="443880"/>
            <a:chExt cx="9144000" cy="4333680"/>
          </a:xfrm>
        </p:grpSpPr>
        <p:sp>
          <p:nvSpPr>
            <p:cNvPr id="94" name="Line 4"/>
            <p:cNvSpPr/>
            <p:nvPr/>
          </p:nvSpPr>
          <p:spPr>
            <a:xfrm>
              <a:off x="0" y="44388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sp>
          <p:nvSpPr>
            <p:cNvPr id="95" name="Line 5"/>
            <p:cNvSpPr/>
            <p:nvPr/>
          </p:nvSpPr>
          <p:spPr>
            <a:xfrm>
              <a:off x="0" y="477720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grpSp>
      <p:pic>
        <p:nvPicPr>
          <p:cNvPr id="96" name="Picture 24"/>
          <p:cNvPicPr/>
          <p:nvPr/>
        </p:nvPicPr>
        <p:blipFill>
          <a:blip r:embed="rId14"/>
          <a:stretch/>
        </p:blipFill>
        <p:spPr>
          <a:xfrm>
            <a:off x="0" y="0"/>
            <a:ext cx="9143640" cy="5143320"/>
          </a:xfrm>
          <a:prstGeom prst="rect">
            <a:avLst/>
          </a:prstGeom>
          <a:ln>
            <a:noFill/>
          </a:ln>
        </p:spPr>
      </p:pic>
      <p:sp>
        <p:nvSpPr>
          <p:cNvPr id="97" name="PlaceHolder 6"/>
          <p:cNvSpPr>
            <a:spLocks noGrp="1"/>
          </p:cNvSpPr>
          <p:nvPr>
            <p:ph type="title"/>
          </p:nvPr>
        </p:nvSpPr>
        <p:spPr>
          <a:xfrm>
            <a:off x="457200" y="205200"/>
            <a:ext cx="8229240" cy="858600"/>
          </a:xfrm>
          <a:prstGeom prst="rect">
            <a:avLst/>
          </a:prstGeom>
        </p:spPr>
        <p:txBody>
          <a:bodyPr lIns="0" tIns="0" rIns="0" bIns="0" anchor="ctr"/>
          <a:lstStyle/>
          <a:p>
            <a:r>
              <a:rPr lang="en-US" sz="1800" b="0" strike="noStrike" spc="-1">
                <a:solidFill>
                  <a:srgbClr val="50B3CF"/>
                </a:solidFill>
                <a:latin typeface="Arial"/>
              </a:rPr>
              <a:t>Click to edit the title text format</a:t>
            </a:r>
          </a:p>
        </p:txBody>
      </p:sp>
      <p:sp>
        <p:nvSpPr>
          <p:cNvPr id="98" name="PlaceHolder 7"/>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50B3CF"/>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50B3CF"/>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50B3CF"/>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50B3CF"/>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50B3CF"/>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50B3CF"/>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50B3CF"/>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5" name="CustomShape 1"/>
          <p:cNvSpPr/>
          <p:nvPr/>
        </p:nvSpPr>
        <p:spPr>
          <a:xfrm>
            <a:off x="0" y="0"/>
            <a:ext cx="9143640" cy="5143320"/>
          </a:xfrm>
          <a:prstGeom prst="rect">
            <a:avLst/>
          </a:prstGeom>
          <a:gradFill rotWithShape="0">
            <a:gsLst>
              <a:gs pos="0">
                <a:srgbClr val="F2F2F2"/>
              </a:gs>
              <a:gs pos="100000">
                <a:srgbClr val="C4C4C4"/>
              </a:gs>
            </a:gsLst>
            <a:path path="circle"/>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36" name="CustomShape 2"/>
          <p:cNvSpPr/>
          <p:nvPr/>
        </p:nvSpPr>
        <p:spPr>
          <a:xfrm>
            <a:off x="0" y="0"/>
            <a:ext cx="9143640" cy="5138640"/>
          </a:xfrm>
          <a:prstGeom prst="rect">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grpSp>
        <p:nvGrpSpPr>
          <p:cNvPr id="137" name="Group 3"/>
          <p:cNvGrpSpPr/>
          <p:nvPr/>
        </p:nvGrpSpPr>
        <p:grpSpPr>
          <a:xfrm>
            <a:off x="0" y="443880"/>
            <a:ext cx="9144000" cy="4333680"/>
            <a:chOff x="0" y="443880"/>
            <a:chExt cx="9144000" cy="4333680"/>
          </a:xfrm>
        </p:grpSpPr>
        <p:sp>
          <p:nvSpPr>
            <p:cNvPr id="138" name="Line 4"/>
            <p:cNvSpPr/>
            <p:nvPr/>
          </p:nvSpPr>
          <p:spPr>
            <a:xfrm>
              <a:off x="0" y="44388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sp>
          <p:nvSpPr>
            <p:cNvPr id="139" name="Line 5"/>
            <p:cNvSpPr/>
            <p:nvPr/>
          </p:nvSpPr>
          <p:spPr>
            <a:xfrm>
              <a:off x="0" y="477720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grpSp>
      <p:sp>
        <p:nvSpPr>
          <p:cNvPr id="140" name="PlaceHolder 6"/>
          <p:cNvSpPr>
            <a:spLocks noGrp="1"/>
          </p:cNvSpPr>
          <p:nvPr>
            <p:ph type="sldNum"/>
          </p:nvPr>
        </p:nvSpPr>
        <p:spPr>
          <a:xfrm>
            <a:off x="-155160" y="4743360"/>
            <a:ext cx="538920" cy="375480"/>
          </a:xfrm>
          <a:prstGeom prst="rect">
            <a:avLst/>
          </a:prstGeom>
        </p:spPr>
        <p:txBody>
          <a:bodyPr anchor="ctr"/>
          <a:lstStyle/>
          <a:p>
            <a:pPr algn="r">
              <a:lnSpc>
                <a:spcPct val="100000"/>
              </a:lnSpc>
            </a:pPr>
            <a:fld id="{741F04D3-E495-4A26-900D-6FFE4C1487E3}" type="slidenum">
              <a:rPr lang="en-US" sz="1050" b="1" strike="noStrike" spc="-1">
                <a:solidFill>
                  <a:srgbClr val="FFFFFF"/>
                </a:solidFill>
                <a:latin typeface="Arial"/>
              </a:rPr>
              <a:t>‹#›</a:t>
            </a:fld>
            <a:endParaRPr lang="en-US" sz="1050" b="0" strike="noStrike" spc="-1">
              <a:latin typeface="Times New Roman"/>
            </a:endParaRPr>
          </a:p>
        </p:txBody>
      </p:sp>
      <p:sp>
        <p:nvSpPr>
          <p:cNvPr id="141" name="PlaceHolder 7"/>
          <p:cNvSpPr>
            <a:spLocks noGrp="1"/>
          </p:cNvSpPr>
          <p:nvPr>
            <p:ph type="body"/>
          </p:nvPr>
        </p:nvSpPr>
        <p:spPr>
          <a:xfrm>
            <a:off x="114480" y="552600"/>
            <a:ext cx="8915040" cy="4152600"/>
          </a:xfrm>
          <a:prstGeom prst="rect">
            <a:avLst/>
          </a:prstGeom>
        </p:spPr>
        <p:txBody>
          <a:bodyPr lIns="90000" tIns="45000" rIns="90000" bIns="45000">
            <a:normAutofit/>
          </a:bodyPr>
          <a:lstStyle/>
          <a:p>
            <a:pPr marL="432000" indent="-324000">
              <a:lnSpc>
                <a:spcPct val="100000"/>
              </a:lnSpc>
              <a:spcBef>
                <a:spcPts val="479"/>
              </a:spcBef>
              <a:buClr>
                <a:srgbClr val="000000"/>
              </a:buClr>
              <a:buSzPct val="45000"/>
              <a:buFont typeface="Wingdings" charset="2"/>
              <a:buChar char=""/>
            </a:pPr>
            <a:r>
              <a:rPr lang="en-US" sz="2400" b="0" strike="noStrike" spc="-1">
                <a:solidFill>
                  <a:srgbClr val="141414"/>
                </a:solidFill>
                <a:latin typeface="Arial"/>
              </a:rPr>
              <a:t>Click to edit Master text styles</a:t>
            </a:r>
            <a:endParaRPr lang="en-US" sz="2400" b="0" strike="noStrike" spc="-1">
              <a:solidFill>
                <a:srgbClr val="50B3CF"/>
              </a:solidFill>
              <a:latin typeface="Arial"/>
            </a:endParaRPr>
          </a:p>
          <a:p>
            <a:pPr marL="864000" lvl="1" indent="-324000">
              <a:lnSpc>
                <a:spcPct val="100000"/>
              </a:lnSpc>
              <a:spcBef>
                <a:spcPts val="400"/>
              </a:spcBef>
              <a:buClr>
                <a:srgbClr val="000000"/>
              </a:buClr>
              <a:buSzPct val="75000"/>
              <a:buFont typeface="Symbol" charset="2"/>
              <a:buChar char=""/>
            </a:pPr>
            <a:r>
              <a:rPr lang="en-US" sz="2000" b="0" strike="noStrike" spc="-1">
                <a:solidFill>
                  <a:srgbClr val="141414"/>
                </a:solidFill>
                <a:latin typeface="Arial"/>
              </a:rPr>
              <a:t>Second level</a:t>
            </a:r>
            <a:endParaRPr lang="en-US" sz="2000" b="0" strike="noStrike" spc="-1">
              <a:solidFill>
                <a:srgbClr val="50B3CF"/>
              </a:solidFill>
              <a:latin typeface="Arial"/>
            </a:endParaRPr>
          </a:p>
          <a:p>
            <a:pPr marL="1296000" lvl="2" indent="-288000">
              <a:lnSpc>
                <a:spcPct val="100000"/>
              </a:lnSpc>
              <a:spcBef>
                <a:spcPts val="360"/>
              </a:spcBef>
              <a:buClr>
                <a:srgbClr val="000000"/>
              </a:buClr>
              <a:buSzPct val="45000"/>
              <a:buFont typeface="Wingdings" charset="2"/>
              <a:buChar char=""/>
            </a:pPr>
            <a:r>
              <a:rPr lang="en-US" sz="1800" b="0" strike="noStrike" spc="-1">
                <a:solidFill>
                  <a:srgbClr val="141414"/>
                </a:solidFill>
                <a:latin typeface="Arial"/>
              </a:rPr>
              <a:t>Third level</a:t>
            </a:r>
            <a:endParaRPr lang="en-US" sz="1800" b="0" strike="noStrike" spc="-1">
              <a:solidFill>
                <a:srgbClr val="50B3CF"/>
              </a:solidFill>
              <a:latin typeface="Arial"/>
            </a:endParaRPr>
          </a:p>
          <a:p>
            <a:pPr marL="1728000" lvl="3" indent="-216000">
              <a:lnSpc>
                <a:spcPct val="100000"/>
              </a:lnSpc>
              <a:spcBef>
                <a:spcPts val="320"/>
              </a:spcBef>
              <a:buClr>
                <a:srgbClr val="000000"/>
              </a:buClr>
              <a:buSzPct val="75000"/>
              <a:buFont typeface="Symbol" charset="2"/>
              <a:buChar char=""/>
            </a:pPr>
            <a:r>
              <a:rPr lang="en-US" sz="1600" b="0" strike="noStrike" spc="-1">
                <a:solidFill>
                  <a:srgbClr val="141414"/>
                </a:solidFill>
                <a:latin typeface="Arial"/>
              </a:rPr>
              <a:t>Fourth level</a:t>
            </a:r>
            <a:endParaRPr lang="en-US" sz="1600" b="0" strike="noStrike" spc="-1">
              <a:solidFill>
                <a:srgbClr val="50B3CF"/>
              </a:solidFill>
              <a:latin typeface="Arial"/>
            </a:endParaRPr>
          </a:p>
          <a:p>
            <a:pPr marL="2160000" lvl="4" indent="-216000">
              <a:lnSpc>
                <a:spcPct val="100000"/>
              </a:lnSpc>
              <a:spcBef>
                <a:spcPts val="320"/>
              </a:spcBef>
              <a:buClr>
                <a:srgbClr val="000000"/>
              </a:buClr>
              <a:buSzPct val="45000"/>
              <a:buFont typeface="Wingdings" charset="2"/>
              <a:buChar char=""/>
            </a:pPr>
            <a:r>
              <a:rPr lang="en-US" sz="1600" b="0" strike="noStrike" spc="-1">
                <a:solidFill>
                  <a:srgbClr val="141414"/>
                </a:solidFill>
                <a:latin typeface="Arial"/>
              </a:rPr>
              <a:t>Fifth level</a:t>
            </a:r>
            <a:endParaRPr lang="en-US" sz="1600" b="0" strike="noStrike" spc="-1">
              <a:solidFill>
                <a:srgbClr val="50B3CF"/>
              </a:solidFill>
              <a:latin typeface="Arial"/>
            </a:endParaRPr>
          </a:p>
        </p:txBody>
      </p:sp>
      <p:sp>
        <p:nvSpPr>
          <p:cNvPr id="142" name="PlaceHolder 8"/>
          <p:cNvSpPr>
            <a:spLocks noGrp="1"/>
          </p:cNvSpPr>
          <p:nvPr>
            <p:ph type="title"/>
          </p:nvPr>
        </p:nvSpPr>
        <p:spPr>
          <a:xfrm>
            <a:off x="114480" y="100080"/>
            <a:ext cx="8915040" cy="297000"/>
          </a:xfrm>
          <a:prstGeom prst="rect">
            <a:avLst/>
          </a:prstGeom>
        </p:spPr>
        <p:txBody>
          <a:bodyPr lIns="0" anchor="ctr"/>
          <a:lstStyle/>
          <a:p>
            <a:pPr>
              <a:lnSpc>
                <a:spcPct val="100000"/>
              </a:lnSpc>
            </a:pPr>
            <a:r>
              <a:rPr lang="en-US" sz="2200" b="0" strike="noStrike" spc="-1">
                <a:solidFill>
                  <a:srgbClr val="23D2FF"/>
                </a:solidFill>
                <a:latin typeface="Arial"/>
              </a:rPr>
              <a:t>Header text</a:t>
            </a:r>
            <a:endParaRPr lang="en-US" sz="2200" b="0" strike="noStrike" spc="-1">
              <a:solidFill>
                <a:srgbClr val="50B3CF"/>
              </a:solidFill>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11.png"/><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13.png"/><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6.png"/><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21.png"/><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kubernetes.io/blog/2018/04/30/zero-downtime-deployment-kubernetes-jenkins/" TargetMode="External"/><Relationship Id="rId4" Type="http://schemas.openxmlformats.org/officeDocument/2006/relationships/hyperlink" Target="https://github.com/nilaybose/mkdemo" TargetMode="External"/><Relationship Id="rId1" Type="http://schemas.openxmlformats.org/officeDocument/2006/relationships/slideLayout" Target="../slideLayouts/slideLayout13.xml"/><Relationship Id="rId2" Type="http://schemas.openxmlformats.org/officeDocument/2006/relationships/hyperlink" Target="https://kubernetes.io/"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kubernetes.io/docs/concepts/overview/what-is-kubernetes/" TargetMode="Externa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770400" y="1700640"/>
            <a:ext cx="8072280" cy="921600"/>
          </a:xfrm>
          <a:prstGeom prst="rect">
            <a:avLst/>
          </a:prstGeom>
          <a:noFill/>
          <a:ln w="9360">
            <a:noFill/>
          </a:ln>
        </p:spPr>
        <p:txBody>
          <a:bodyPr lIns="0" tIns="45000" rIns="90000" bIns="45000"/>
          <a:lstStyle/>
          <a:p>
            <a:pPr>
              <a:lnSpc>
                <a:spcPct val="100000"/>
              </a:lnSpc>
              <a:spcBef>
                <a:spcPts val="720"/>
              </a:spcBef>
            </a:pPr>
            <a:r>
              <a:rPr lang="en-US" sz="3600" b="0" strike="noStrike" spc="-1" dirty="0">
                <a:solidFill>
                  <a:srgbClr val="FFFFFF"/>
                </a:solidFill>
                <a:latin typeface="Arial"/>
              </a:rPr>
              <a:t>Kubernetes</a:t>
            </a:r>
            <a:endParaRPr lang="en-US" sz="3600" b="0" strike="noStrike" spc="-1" dirty="0">
              <a:solidFill>
                <a:srgbClr val="50B3CF"/>
              </a:solidFill>
              <a:latin typeface="Arial"/>
            </a:endParaRPr>
          </a:p>
        </p:txBody>
      </p:sp>
      <p:sp>
        <p:nvSpPr>
          <p:cNvPr id="186" name="TextShape 2"/>
          <p:cNvSpPr txBox="1"/>
          <p:nvPr/>
        </p:nvSpPr>
        <p:spPr>
          <a:xfrm>
            <a:off x="770400" y="2443320"/>
            <a:ext cx="8072280" cy="1018800"/>
          </a:xfrm>
          <a:prstGeom prst="rect">
            <a:avLst/>
          </a:prstGeom>
          <a:noFill/>
          <a:ln w="9360">
            <a:noFill/>
          </a:ln>
        </p:spPr>
        <p:txBody>
          <a:bodyPr lIns="0" tIns="45000" rIns="90000" bIns="45000" anchor="ctr"/>
          <a:lstStyle/>
          <a:p>
            <a:pPr>
              <a:lnSpc>
                <a:spcPct val="100000"/>
              </a:lnSpc>
              <a:spcBef>
                <a:spcPts val="400"/>
              </a:spcBef>
            </a:pPr>
            <a:r>
              <a:rPr lang="en-US" sz="2000" spc="-1" dirty="0" smtClean="0">
                <a:solidFill>
                  <a:srgbClr val="A4DB9A"/>
                </a:solidFill>
                <a:latin typeface="Arial"/>
              </a:rPr>
              <a:t>11</a:t>
            </a:r>
            <a:r>
              <a:rPr lang="en-US" sz="2000" spc="-1" baseline="30000" dirty="0" smtClean="0">
                <a:solidFill>
                  <a:srgbClr val="A4DB9A"/>
                </a:solidFill>
                <a:latin typeface="Arial"/>
              </a:rPr>
              <a:t>th</a:t>
            </a:r>
            <a:r>
              <a:rPr lang="en-US" sz="2000" spc="-1" dirty="0" smtClean="0">
                <a:solidFill>
                  <a:srgbClr val="A4DB9A"/>
                </a:solidFill>
                <a:latin typeface="Arial"/>
              </a:rPr>
              <a:t> October</a:t>
            </a:r>
            <a:r>
              <a:rPr lang="en-US" sz="2000" b="0" strike="noStrike" spc="-1" dirty="0" smtClean="0">
                <a:solidFill>
                  <a:srgbClr val="A4DB9A"/>
                </a:solidFill>
                <a:latin typeface="Arial"/>
              </a:rPr>
              <a:t>2018</a:t>
            </a:r>
            <a:endParaRPr lang="en-US" sz="2000" b="0" strike="noStrike" spc="-1" dirty="0">
              <a:solidFill>
                <a:srgbClr val="50B3CF"/>
              </a:solidFill>
              <a:latin typeface="Arial"/>
            </a:endParaRPr>
          </a:p>
          <a:p>
            <a:pPr>
              <a:lnSpc>
                <a:spcPct val="100000"/>
              </a:lnSpc>
              <a:spcBef>
                <a:spcPts val="400"/>
              </a:spcBef>
            </a:pPr>
            <a:r>
              <a:rPr lang="en-US" sz="2000" b="0" strike="noStrike" spc="-1" dirty="0">
                <a:solidFill>
                  <a:srgbClr val="FFFFFF"/>
                </a:solidFill>
                <a:latin typeface="Arial"/>
              </a:rPr>
              <a:t>Nilay Kumar Bose</a:t>
            </a:r>
            <a:endParaRPr lang="en-US" sz="2000" b="0" strike="noStrike" spc="-1" dirty="0">
              <a:solidFill>
                <a:srgbClr val="50B3CF"/>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155160" y="4743360"/>
            <a:ext cx="538920" cy="375480"/>
          </a:xfrm>
          <a:prstGeom prst="rect">
            <a:avLst/>
          </a:prstGeom>
          <a:noFill/>
          <a:ln>
            <a:noFill/>
          </a:ln>
        </p:spPr>
        <p:txBody>
          <a:bodyPr anchor="ctr"/>
          <a:lstStyle/>
          <a:p>
            <a:pPr algn="r">
              <a:lnSpc>
                <a:spcPct val="100000"/>
              </a:lnSpc>
            </a:pPr>
            <a:fld id="{F2526E84-58EE-4864-A3AF-AC9F6D787FFF}" type="slidenum">
              <a:rPr lang="en-US" sz="1050" b="1" strike="noStrike" spc="-1">
                <a:solidFill>
                  <a:srgbClr val="FFFFFF"/>
                </a:solidFill>
                <a:latin typeface="Arial"/>
              </a:rPr>
              <a:t>10</a:t>
            </a:fld>
            <a:endParaRPr lang="en-US" sz="1050" b="0" strike="noStrike" spc="-1">
              <a:latin typeface="Times New Roman"/>
            </a:endParaRPr>
          </a:p>
        </p:txBody>
      </p:sp>
      <p:sp>
        <p:nvSpPr>
          <p:cNvPr id="216" name="TextShape 2"/>
          <p:cNvSpPr txBox="1"/>
          <p:nvPr/>
        </p:nvSpPr>
        <p:spPr>
          <a:xfrm>
            <a:off x="44640" y="497160"/>
            <a:ext cx="8915040" cy="4264920"/>
          </a:xfrm>
          <a:prstGeom prst="rect">
            <a:avLst/>
          </a:prstGeom>
          <a:noFill/>
          <a:ln w="9360">
            <a:noFill/>
          </a:ln>
        </p:spPr>
        <p:txBody>
          <a:bodyPr lIns="90000" tIns="45000" rIns="90000" bIns="45000">
            <a:normAutofit/>
          </a:bodyPr>
          <a:lstStyle/>
          <a:p>
            <a:pPr>
              <a:lnSpc>
                <a:spcPct val="100000"/>
              </a:lnSpc>
              <a:spcBef>
                <a:spcPts val="281"/>
              </a:spcBef>
            </a:pPr>
            <a:endParaRPr lang="en-US" sz="3200" b="0" strike="noStrike" spc="-1">
              <a:solidFill>
                <a:srgbClr val="50B3CF"/>
              </a:solidFill>
              <a:latin typeface="Arial"/>
            </a:endParaRPr>
          </a:p>
          <a:p>
            <a:pPr>
              <a:lnSpc>
                <a:spcPct val="100000"/>
              </a:lnSpc>
              <a:spcBef>
                <a:spcPts val="281"/>
              </a:spcBef>
            </a:pPr>
            <a:endParaRPr lang="en-US" sz="3200" b="0" strike="noStrike" spc="-1">
              <a:solidFill>
                <a:srgbClr val="50B3CF"/>
              </a:solidFill>
              <a:latin typeface="Arial"/>
            </a:endParaRPr>
          </a:p>
          <a:p>
            <a:pPr>
              <a:lnSpc>
                <a:spcPct val="100000"/>
              </a:lnSpc>
              <a:spcBef>
                <a:spcPts val="281"/>
              </a:spcBef>
            </a:pPr>
            <a:endParaRPr lang="en-US" sz="3200" b="0" strike="noStrike" spc="-1">
              <a:solidFill>
                <a:srgbClr val="50B3CF"/>
              </a:solidFill>
              <a:latin typeface="Arial"/>
            </a:endParaRPr>
          </a:p>
          <a:p>
            <a:pPr>
              <a:lnSpc>
                <a:spcPct val="100000"/>
              </a:lnSpc>
              <a:spcBef>
                <a:spcPts val="281"/>
              </a:spcBef>
            </a:pPr>
            <a:endParaRPr lang="en-US" sz="3200" b="0" strike="noStrike" spc="-1">
              <a:solidFill>
                <a:srgbClr val="50B3CF"/>
              </a:solidFill>
              <a:latin typeface="Arial"/>
            </a:endParaRPr>
          </a:p>
          <a:p>
            <a:pPr>
              <a:lnSpc>
                <a:spcPct val="100000"/>
              </a:lnSpc>
              <a:spcBef>
                <a:spcPts val="281"/>
              </a:spcBef>
            </a:pPr>
            <a:endParaRPr lang="en-US" sz="3200" b="0" strike="noStrike" spc="-1">
              <a:solidFill>
                <a:srgbClr val="50B3CF"/>
              </a:solidFill>
              <a:latin typeface="Arial"/>
            </a:endParaRPr>
          </a:p>
        </p:txBody>
      </p:sp>
      <p:sp>
        <p:nvSpPr>
          <p:cNvPr id="217"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Understanding Kubernetes Internals </a:t>
            </a:r>
            <a:r>
              <a:rPr lang="en-US" sz="2200" b="0" strike="noStrike" spc="-1" dirty="0" err="1">
                <a:solidFill>
                  <a:srgbClr val="23D2FF"/>
                </a:solidFill>
                <a:latin typeface="Arial"/>
              </a:rPr>
              <a:t>Contd</a:t>
            </a:r>
            <a:endParaRPr lang="en-US" sz="2200" b="0" strike="noStrike" spc="-1" dirty="0">
              <a:solidFill>
                <a:srgbClr val="50B3CF"/>
              </a:solidFill>
              <a:latin typeface="Arial"/>
            </a:endParaRPr>
          </a:p>
        </p:txBody>
      </p:sp>
      <p:pic>
        <p:nvPicPr>
          <p:cNvPr id="218" name="Picture 4"/>
          <p:cNvPicPr/>
          <p:nvPr/>
        </p:nvPicPr>
        <p:blipFill>
          <a:blip r:embed="rId2"/>
          <a:stretch/>
        </p:blipFill>
        <p:spPr>
          <a:xfrm>
            <a:off x="44640" y="489240"/>
            <a:ext cx="9099000" cy="462960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155160" y="4743360"/>
            <a:ext cx="538920" cy="375480"/>
          </a:xfrm>
          <a:prstGeom prst="rect">
            <a:avLst/>
          </a:prstGeom>
          <a:noFill/>
          <a:ln>
            <a:noFill/>
          </a:ln>
        </p:spPr>
        <p:txBody>
          <a:bodyPr anchor="ctr"/>
          <a:lstStyle/>
          <a:p>
            <a:pPr algn="r">
              <a:lnSpc>
                <a:spcPct val="100000"/>
              </a:lnSpc>
            </a:pPr>
            <a:fld id="{A1E22499-E6E2-45E5-A0AD-D06D43713A7E}" type="slidenum">
              <a:rPr lang="en-US" sz="1050" b="1" strike="noStrike" spc="-1">
                <a:solidFill>
                  <a:srgbClr val="FFFFFF"/>
                </a:solidFill>
                <a:latin typeface="Arial"/>
              </a:rPr>
              <a:t>11</a:t>
            </a:fld>
            <a:endParaRPr lang="en-US" sz="1050" b="0" strike="noStrike" spc="-1">
              <a:latin typeface="Times New Roman"/>
            </a:endParaRPr>
          </a:p>
        </p:txBody>
      </p:sp>
      <p:sp>
        <p:nvSpPr>
          <p:cNvPr id="220"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Objects</a:t>
            </a:r>
            <a:endParaRPr lang="en-US" sz="2200" b="0" strike="noStrike" spc="-1" dirty="0">
              <a:solidFill>
                <a:srgbClr val="50B3CF"/>
              </a:solidFill>
              <a:latin typeface="Arial"/>
            </a:endParaRPr>
          </a:p>
        </p:txBody>
      </p:sp>
      <p:sp>
        <p:nvSpPr>
          <p:cNvPr id="221"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Pod – Group of containers</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Each pod is like a separate logical machine with its own IP, hostname, processes</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They’re ephemeral. A pod may disappear at any time on node failure</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p:txBody>
      </p:sp>
      <p:pic>
        <p:nvPicPr>
          <p:cNvPr id="222" name="Picture 2"/>
          <p:cNvPicPr/>
          <p:nvPr/>
        </p:nvPicPr>
        <p:blipFill>
          <a:blip r:embed="rId2"/>
          <a:stretch/>
        </p:blipFill>
        <p:spPr>
          <a:xfrm>
            <a:off x="44640" y="1691280"/>
            <a:ext cx="9099000" cy="2907000"/>
          </a:xfrm>
          <a:prstGeom prst="rect">
            <a:avLst/>
          </a:prstGeom>
          <a:ln>
            <a:noFill/>
          </a:ln>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55160" y="4743360"/>
            <a:ext cx="538920" cy="375480"/>
          </a:xfrm>
          <a:prstGeom prst="rect">
            <a:avLst/>
          </a:prstGeom>
          <a:noFill/>
          <a:ln>
            <a:noFill/>
          </a:ln>
        </p:spPr>
        <p:txBody>
          <a:bodyPr anchor="ctr"/>
          <a:lstStyle/>
          <a:p>
            <a:pPr algn="r">
              <a:lnSpc>
                <a:spcPct val="100000"/>
              </a:lnSpc>
            </a:pPr>
            <a:fld id="{7A13DADD-3EB9-489F-AC67-712445F46DC3}" type="slidenum">
              <a:rPr lang="en-US" sz="1050" b="1" strike="noStrike" spc="-1">
                <a:solidFill>
                  <a:srgbClr val="FFFFFF"/>
                </a:solidFill>
                <a:latin typeface="Arial"/>
              </a:rPr>
              <a:t>12</a:t>
            </a:fld>
            <a:endParaRPr lang="en-US" sz="1050" b="0" strike="noStrike" spc="-1">
              <a:latin typeface="Times New Roman"/>
            </a:endParaRPr>
          </a:p>
        </p:txBody>
      </p:sp>
      <p:sp>
        <p:nvSpPr>
          <p:cNvPr id="232"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smtClean="0">
                <a:solidFill>
                  <a:srgbClr val="23D2FF"/>
                </a:solidFill>
                <a:latin typeface="Arial"/>
              </a:rPr>
              <a:t>Kubernetes GKE </a:t>
            </a:r>
            <a:r>
              <a:rPr lang="mr-IN" sz="2200" b="0" strike="noStrike" spc="-1" dirty="0" smtClean="0">
                <a:solidFill>
                  <a:srgbClr val="23D2FF"/>
                </a:solidFill>
                <a:latin typeface="Arial"/>
              </a:rPr>
              <a:t>–</a:t>
            </a:r>
            <a:r>
              <a:rPr lang="en-US" sz="2200" b="0" strike="noStrike" spc="-1" dirty="0" smtClean="0">
                <a:solidFill>
                  <a:srgbClr val="23D2FF"/>
                </a:solidFill>
                <a:latin typeface="Arial"/>
              </a:rPr>
              <a:t> Cluster Creation</a:t>
            </a:r>
            <a:endParaRPr lang="en-US" sz="2200" b="0" strike="noStrike" spc="-1" dirty="0">
              <a:solidFill>
                <a:srgbClr val="50B3CF"/>
              </a:solidFill>
              <a:latin typeface="Arial"/>
            </a:endParaRPr>
          </a:p>
        </p:txBody>
      </p:sp>
      <p:sp>
        <p:nvSpPr>
          <p:cNvPr id="233" name="CustomShape 3"/>
          <p:cNvSpPr/>
          <p:nvPr/>
        </p:nvSpPr>
        <p:spPr>
          <a:xfrm>
            <a:off x="0" y="47844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6110" indent="-285750" algn="just">
              <a:lnSpc>
                <a:spcPct val="100000"/>
              </a:lnSpc>
              <a:spcBef>
                <a:spcPts val="281"/>
              </a:spcBef>
              <a:buClr>
                <a:srgbClr val="141414"/>
              </a:buClr>
              <a:buFont typeface="Wingdings" charset="2"/>
              <a:buChar char="q"/>
            </a:pPr>
            <a:r>
              <a:rPr lang="en-US" sz="1400" b="0" strike="noStrike" spc="-1" dirty="0" smtClean="0">
                <a:solidFill>
                  <a:srgbClr val="141414"/>
                </a:solidFill>
                <a:latin typeface="Arial"/>
              </a:rPr>
              <a:t>We will use Google Cloud Platform - Kubernetes Engine </a:t>
            </a:r>
          </a:p>
          <a:p>
            <a:pPr marL="286110" indent="-285750" algn="just">
              <a:lnSpc>
                <a:spcPct val="100000"/>
              </a:lnSpc>
              <a:spcBef>
                <a:spcPts val="281"/>
              </a:spcBef>
              <a:buClr>
                <a:srgbClr val="141414"/>
              </a:buClr>
              <a:buFont typeface="Wingdings" charset="2"/>
              <a:buChar char="q"/>
            </a:pPr>
            <a:r>
              <a:rPr lang="en-US" sz="1400" spc="-1" dirty="0" smtClean="0">
                <a:solidFill>
                  <a:srgbClr val="141414"/>
                </a:solidFill>
                <a:latin typeface="Arial"/>
              </a:rPr>
              <a:t>We will need Google Cloud SDK and </a:t>
            </a:r>
            <a:r>
              <a:rPr lang="en-US" sz="1400" spc="-1" dirty="0" err="1" smtClean="0">
                <a:solidFill>
                  <a:srgbClr val="141414"/>
                </a:solidFill>
                <a:latin typeface="Arial"/>
              </a:rPr>
              <a:t>Kubectl</a:t>
            </a:r>
            <a:r>
              <a:rPr lang="en-US" sz="1400" spc="-1" dirty="0" smtClean="0">
                <a:solidFill>
                  <a:srgbClr val="141414"/>
                </a:solidFill>
                <a:latin typeface="Arial"/>
              </a:rPr>
              <a:t> (Client) to talk with the cloud cluster</a:t>
            </a:r>
          </a:p>
          <a:p>
            <a:pPr marL="286110" indent="-285750" algn="just">
              <a:lnSpc>
                <a:spcPct val="100000"/>
              </a:lnSpc>
              <a:spcBef>
                <a:spcPts val="281"/>
              </a:spcBef>
              <a:buClr>
                <a:srgbClr val="141414"/>
              </a:buClr>
              <a:buFont typeface="Wingdings" charset="2"/>
              <a:buChar char="q"/>
            </a:pPr>
            <a:r>
              <a:rPr lang="en-US" sz="1400" b="0" strike="noStrike" spc="-1" dirty="0" smtClean="0">
                <a:solidFill>
                  <a:srgbClr val="141414"/>
                </a:solidFill>
                <a:latin typeface="Arial"/>
              </a:rPr>
              <a:t>Login to Cloud Platform and </a:t>
            </a:r>
            <a:r>
              <a:rPr lang="en-US" sz="1400" spc="-1" dirty="0" smtClean="0">
                <a:solidFill>
                  <a:srgbClr val="141414"/>
                </a:solidFill>
                <a:latin typeface="Arial"/>
              </a:rPr>
              <a:t>Create a Cluster with 3 Node</a:t>
            </a:r>
            <a:endParaRPr lang="en-US" sz="1400" u="sng" dirty="0" smtClean="0"/>
          </a:p>
          <a:p>
            <a:pPr marL="360" algn="just">
              <a:lnSpc>
                <a:spcPct val="100000"/>
              </a:lnSpc>
              <a:spcBef>
                <a:spcPts val="281"/>
              </a:spcBef>
              <a:buClr>
                <a:srgbClr val="141414"/>
              </a:buClr>
            </a:pPr>
            <a:endParaRPr lang="en-US" sz="1400" dirty="0" smtClean="0"/>
          </a:p>
          <a:p>
            <a:pPr marL="457560" lvl="1" algn="just">
              <a:spcBef>
                <a:spcPts val="281"/>
              </a:spcBef>
              <a:buClr>
                <a:srgbClr val="141414"/>
              </a:buClr>
            </a:pPr>
            <a:r>
              <a:rPr lang="en-US" sz="1400" dirty="0" err="1" smtClean="0"/>
              <a:t>gcloud</a:t>
            </a:r>
            <a:r>
              <a:rPr lang="en-US" sz="1400" dirty="0" smtClean="0"/>
              <a:t> </a:t>
            </a:r>
            <a:r>
              <a:rPr lang="en-US" sz="1400" dirty="0"/>
              <a:t>container clusters create </a:t>
            </a:r>
            <a:r>
              <a:rPr lang="en-US" sz="1400" dirty="0" err="1" smtClean="0"/>
              <a:t>spbootcls</a:t>
            </a:r>
            <a:r>
              <a:rPr lang="en-US" sz="1400" dirty="0" smtClean="0"/>
              <a:t> -</a:t>
            </a:r>
            <a:r>
              <a:rPr lang="en-US" sz="1400" dirty="0"/>
              <a:t>-</a:t>
            </a:r>
            <a:r>
              <a:rPr lang="en-US" sz="1400" dirty="0" err="1"/>
              <a:t>num</a:t>
            </a:r>
            <a:r>
              <a:rPr lang="en-US" sz="1400" dirty="0"/>
              <a:t>-nodes 3 --machine-type n1-standard-1</a:t>
            </a:r>
            <a:endParaRPr lang="en-US" sz="1400" b="0" strike="noStrike" spc="-1" dirty="0" smtClean="0">
              <a:solidFill>
                <a:srgbClr val="141414"/>
              </a:solidFill>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2" name="Picture 1" descr="Screen Shot 2018-10-10 at 11.14.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7000"/>
            <a:ext cx="9144000" cy="2476500"/>
          </a:xfrm>
          <a:prstGeom prst="rect">
            <a:avLst/>
          </a:prstGeom>
        </p:spPr>
      </p:pic>
      <p:pic>
        <p:nvPicPr>
          <p:cNvPr id="11" name="Picture 10"/>
          <p:cNvPicPr>
            <a:picLocks noChangeAspect="1"/>
          </p:cNvPicPr>
          <p:nvPr/>
        </p:nvPicPr>
        <p:blipFill>
          <a:blip r:embed="rId3"/>
          <a:stretch>
            <a:fillRect/>
          </a:stretch>
        </p:blipFill>
        <p:spPr>
          <a:xfrm>
            <a:off x="495300" y="1854200"/>
            <a:ext cx="8648700" cy="585304"/>
          </a:xfrm>
          <a:prstGeom prst="rect">
            <a:avLst/>
          </a:prstGeom>
        </p:spPr>
      </p:pic>
    </p:spTree>
    <p:extLst>
      <p:ext uri="{BB962C8B-B14F-4D97-AF65-F5344CB8AC3E}">
        <p14:creationId xmlns:p14="http://schemas.microsoft.com/office/powerpoint/2010/main" val="3451596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55160" y="4743360"/>
            <a:ext cx="538920" cy="375480"/>
          </a:xfrm>
          <a:prstGeom prst="rect">
            <a:avLst/>
          </a:prstGeom>
          <a:noFill/>
          <a:ln>
            <a:noFill/>
          </a:ln>
        </p:spPr>
        <p:txBody>
          <a:bodyPr anchor="ctr"/>
          <a:lstStyle/>
          <a:p>
            <a:pPr algn="r">
              <a:lnSpc>
                <a:spcPct val="100000"/>
              </a:lnSpc>
            </a:pPr>
            <a:fld id="{7A13DADD-3EB9-489F-AC67-712445F46DC3}" type="slidenum">
              <a:rPr lang="en-US" sz="1050" b="1" strike="noStrike" spc="-1">
                <a:solidFill>
                  <a:srgbClr val="FFFFFF"/>
                </a:solidFill>
                <a:latin typeface="Arial"/>
              </a:rPr>
              <a:t>13</a:t>
            </a:fld>
            <a:endParaRPr lang="en-US" sz="1050" b="0" strike="noStrike" spc="-1">
              <a:latin typeface="Times New Roman"/>
            </a:endParaRPr>
          </a:p>
        </p:txBody>
      </p:sp>
      <p:sp>
        <p:nvSpPr>
          <p:cNvPr id="232"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smtClean="0">
                <a:solidFill>
                  <a:srgbClr val="23D2FF"/>
                </a:solidFill>
                <a:latin typeface="Arial"/>
              </a:rPr>
              <a:t>Kubernetes GKE </a:t>
            </a:r>
            <a:r>
              <a:rPr lang="mr-IN" sz="2200" b="0" strike="noStrike" spc="-1" dirty="0" smtClean="0">
                <a:solidFill>
                  <a:srgbClr val="23D2FF"/>
                </a:solidFill>
                <a:latin typeface="Arial"/>
              </a:rPr>
              <a:t>–</a:t>
            </a:r>
            <a:r>
              <a:rPr lang="en-US" sz="2200" b="0" strike="noStrike" spc="-1" dirty="0" smtClean="0">
                <a:solidFill>
                  <a:srgbClr val="23D2FF"/>
                </a:solidFill>
                <a:latin typeface="Arial"/>
              </a:rPr>
              <a:t> Cluster Creation (Validation)</a:t>
            </a:r>
            <a:endParaRPr lang="en-US" sz="2200" b="0" strike="noStrike" spc="-1" dirty="0">
              <a:solidFill>
                <a:srgbClr val="50B3CF"/>
              </a:solidFill>
              <a:latin typeface="Arial"/>
            </a:endParaRPr>
          </a:p>
        </p:txBody>
      </p:sp>
      <p:sp>
        <p:nvSpPr>
          <p:cNvPr id="233" name="CustomShape 3"/>
          <p:cNvSpPr/>
          <p:nvPr/>
        </p:nvSpPr>
        <p:spPr>
          <a:xfrm>
            <a:off x="0" y="478440"/>
            <a:ext cx="904240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6110" indent="-285750" algn="just">
              <a:lnSpc>
                <a:spcPct val="100000"/>
              </a:lnSpc>
              <a:spcBef>
                <a:spcPts val="281"/>
              </a:spcBef>
              <a:buClr>
                <a:srgbClr val="141414"/>
              </a:buClr>
              <a:buFont typeface="Wingdings" charset="2"/>
              <a:buChar char="q"/>
            </a:pPr>
            <a:r>
              <a:rPr lang="en-US" sz="1400" b="0" strike="noStrike" spc="-1" dirty="0" smtClean="0">
                <a:solidFill>
                  <a:srgbClr val="141414"/>
                </a:solidFill>
                <a:latin typeface="Arial"/>
              </a:rPr>
              <a:t>Validate the nodes</a:t>
            </a:r>
          </a:p>
          <a:p>
            <a:pPr marL="286110" indent="-285750" algn="just">
              <a:lnSpc>
                <a:spcPct val="100000"/>
              </a:lnSpc>
              <a:spcBef>
                <a:spcPts val="281"/>
              </a:spcBef>
              <a:buClr>
                <a:srgbClr val="141414"/>
              </a:buClr>
              <a:buFont typeface="Wingdings" charset="2"/>
              <a:buChar char="q"/>
            </a:pPr>
            <a:endParaRPr lang="en-US" sz="1400" spc="-1" dirty="0">
              <a:solidFill>
                <a:srgbClr val="141414"/>
              </a:solidFill>
              <a:latin typeface="Arial"/>
            </a:endParaRPr>
          </a:p>
          <a:p>
            <a:pPr marL="286110" indent="-285750" algn="just">
              <a:lnSpc>
                <a:spcPct val="100000"/>
              </a:lnSpc>
              <a:spcBef>
                <a:spcPts val="281"/>
              </a:spcBef>
              <a:buClr>
                <a:srgbClr val="141414"/>
              </a:buClr>
              <a:buFont typeface="Wingdings" charset="2"/>
              <a:buChar char="q"/>
            </a:pPr>
            <a:endParaRPr lang="en-US" sz="1400" b="0" strike="noStrike" spc="-1" dirty="0" smtClean="0">
              <a:solidFill>
                <a:srgbClr val="141414"/>
              </a:solidFill>
              <a:latin typeface="Arial"/>
            </a:endParaRPr>
          </a:p>
          <a:p>
            <a:pPr marL="286110" indent="-285750" algn="just">
              <a:lnSpc>
                <a:spcPct val="100000"/>
              </a:lnSpc>
              <a:spcBef>
                <a:spcPts val="281"/>
              </a:spcBef>
              <a:buClr>
                <a:srgbClr val="141414"/>
              </a:buClr>
              <a:buFont typeface="Wingdings" charset="2"/>
              <a:buChar char="q"/>
            </a:pPr>
            <a:endParaRPr lang="en-US" sz="1400" spc="-1" dirty="0">
              <a:solidFill>
                <a:srgbClr val="141414"/>
              </a:solidFill>
              <a:latin typeface="Arial"/>
            </a:endParaRPr>
          </a:p>
          <a:p>
            <a:pPr marL="286110" indent="-285750" algn="just">
              <a:lnSpc>
                <a:spcPct val="100000"/>
              </a:lnSpc>
              <a:spcBef>
                <a:spcPts val="281"/>
              </a:spcBef>
              <a:buClr>
                <a:srgbClr val="141414"/>
              </a:buClr>
              <a:buFont typeface="Wingdings" charset="2"/>
              <a:buChar char="q"/>
            </a:pPr>
            <a:endParaRPr lang="en-US" sz="1400" b="0" strike="noStrike" spc="-1" dirty="0" smtClean="0">
              <a:solidFill>
                <a:srgbClr val="141414"/>
              </a:solidFill>
              <a:latin typeface="Arial"/>
            </a:endParaRPr>
          </a:p>
          <a:p>
            <a:pPr marL="286110" indent="-285750" algn="just">
              <a:lnSpc>
                <a:spcPct val="100000"/>
              </a:lnSpc>
              <a:spcBef>
                <a:spcPts val="281"/>
              </a:spcBef>
              <a:buClr>
                <a:srgbClr val="141414"/>
              </a:buClr>
              <a:buFont typeface="Wingdings" charset="2"/>
              <a:buChar char="q"/>
            </a:pPr>
            <a:endParaRPr lang="en-US" sz="1400" spc="-1" dirty="0">
              <a:solidFill>
                <a:srgbClr val="141414"/>
              </a:solidFill>
              <a:latin typeface="Arial"/>
            </a:endParaRPr>
          </a:p>
          <a:p>
            <a:pPr marL="286110" indent="-285750" algn="just">
              <a:lnSpc>
                <a:spcPct val="100000"/>
              </a:lnSpc>
              <a:spcBef>
                <a:spcPts val="281"/>
              </a:spcBef>
              <a:buClr>
                <a:srgbClr val="141414"/>
              </a:buClr>
              <a:buFont typeface="Wingdings" charset="2"/>
              <a:buChar char="q"/>
            </a:pPr>
            <a:endParaRPr lang="en-US" sz="1400" b="0" strike="noStrike" spc="-1" dirty="0" smtClean="0">
              <a:solidFill>
                <a:srgbClr val="141414"/>
              </a:solidFill>
              <a:latin typeface="Arial"/>
            </a:endParaRPr>
          </a:p>
          <a:p>
            <a:pPr marL="286110" indent="-285750" algn="just">
              <a:lnSpc>
                <a:spcPct val="100000"/>
              </a:lnSpc>
              <a:spcBef>
                <a:spcPts val="281"/>
              </a:spcBef>
              <a:buClr>
                <a:srgbClr val="141414"/>
              </a:buClr>
              <a:buFont typeface="Wingdings" charset="2"/>
              <a:buChar char="q"/>
            </a:pPr>
            <a:r>
              <a:rPr lang="en-US" sz="1400" spc="-1" dirty="0" smtClean="0">
                <a:solidFill>
                  <a:srgbClr val="141414"/>
                </a:solidFill>
                <a:latin typeface="Arial"/>
              </a:rPr>
              <a:t>Get the OS/ Other Information about the node</a:t>
            </a:r>
          </a:p>
          <a:p>
            <a:pPr marL="286110" indent="-285750" algn="just">
              <a:lnSpc>
                <a:spcPct val="100000"/>
              </a:lnSpc>
              <a:spcBef>
                <a:spcPts val="281"/>
              </a:spcBef>
              <a:buClr>
                <a:srgbClr val="141414"/>
              </a:buClr>
              <a:buFont typeface="Wingdings" charset="2"/>
              <a:buChar char="q"/>
            </a:pPr>
            <a:endParaRPr lang="en-US" sz="1400" b="0" strike="noStrike" spc="-1" dirty="0">
              <a:solidFill>
                <a:srgbClr val="141414"/>
              </a:solidFill>
              <a:latin typeface="Arial"/>
            </a:endParaRPr>
          </a:p>
          <a:p>
            <a:pPr marL="457560" lvl="1" algn="just">
              <a:spcBef>
                <a:spcPts val="281"/>
              </a:spcBef>
              <a:buClr>
                <a:srgbClr val="141414"/>
              </a:buClr>
            </a:pPr>
            <a:r>
              <a:rPr lang="en-US" sz="1400" dirty="0" err="1" smtClean="0"/>
              <a:t>kubectl</a:t>
            </a:r>
            <a:r>
              <a:rPr lang="en-US" sz="1400" dirty="0" smtClean="0"/>
              <a:t> </a:t>
            </a:r>
            <a:r>
              <a:rPr lang="en-US" sz="1400" dirty="0"/>
              <a:t>describe node gke-spbootcls-default-pool-3abca70c-</a:t>
            </a:r>
            <a:r>
              <a:rPr lang="en-US" sz="1400" dirty="0" smtClean="0"/>
              <a:t>tl48</a:t>
            </a:r>
          </a:p>
          <a:p>
            <a:pPr marL="457560" lvl="1" algn="just">
              <a:spcBef>
                <a:spcPts val="281"/>
              </a:spcBef>
              <a:buClr>
                <a:srgbClr val="141414"/>
              </a:buClr>
            </a:pPr>
            <a:endParaRPr lang="en-US" sz="1400" spc="-1" dirty="0">
              <a:solidFill>
                <a:srgbClr val="141414"/>
              </a:solidFill>
            </a:endParaRPr>
          </a:p>
          <a:p>
            <a:pPr marL="286110" indent="-285750" algn="just">
              <a:spcBef>
                <a:spcPts val="281"/>
              </a:spcBef>
              <a:buClr>
                <a:srgbClr val="141414"/>
              </a:buClr>
              <a:buFont typeface="Wingdings" charset="2"/>
              <a:buChar char="q"/>
            </a:pPr>
            <a:r>
              <a:rPr lang="en-US" sz="1400" spc="-1" dirty="0" smtClean="0">
                <a:solidFill>
                  <a:srgbClr val="141414"/>
                </a:solidFill>
              </a:rPr>
              <a:t>SSH to the remote node</a:t>
            </a:r>
          </a:p>
          <a:p>
            <a:pPr marL="286110" indent="-285750" algn="just">
              <a:spcBef>
                <a:spcPts val="281"/>
              </a:spcBef>
              <a:buClr>
                <a:srgbClr val="141414"/>
              </a:buClr>
              <a:buFont typeface="Wingdings" charset="2"/>
              <a:buChar char="q"/>
            </a:pPr>
            <a:endParaRPr lang="en-US" sz="1400" spc="-1" dirty="0">
              <a:solidFill>
                <a:srgbClr val="141414"/>
              </a:solidFill>
            </a:endParaRPr>
          </a:p>
          <a:p>
            <a:pPr marL="457560" lvl="1" algn="just">
              <a:spcBef>
                <a:spcPts val="281"/>
              </a:spcBef>
              <a:buClr>
                <a:srgbClr val="141414"/>
              </a:buClr>
            </a:pPr>
            <a:r>
              <a:rPr lang="en-US" sz="1400" dirty="0" err="1"/>
              <a:t>gcloud</a:t>
            </a:r>
            <a:r>
              <a:rPr lang="en-US" sz="1400" dirty="0"/>
              <a:t> compute </a:t>
            </a:r>
            <a:r>
              <a:rPr lang="en-US" sz="1400" dirty="0" err="1"/>
              <a:t>ssh</a:t>
            </a:r>
            <a:r>
              <a:rPr lang="en-US" sz="1400" dirty="0"/>
              <a:t> gke-spbootcls-default-pool-3abca70c-tl48</a:t>
            </a:r>
            <a:endParaRPr lang="en-US" sz="1400" spc="-1" dirty="0" smtClean="0">
              <a:solidFill>
                <a:srgbClr val="141414"/>
              </a:solidFill>
            </a:endParaRPr>
          </a:p>
          <a:p>
            <a:pPr marL="360" algn="just">
              <a:spcBef>
                <a:spcPts val="281"/>
              </a:spcBef>
              <a:buClr>
                <a:srgbClr val="141414"/>
              </a:buClr>
            </a:pPr>
            <a:endParaRPr lang="en-US" sz="1400" spc="-1" dirty="0">
              <a:solidFill>
                <a:srgbClr val="141414"/>
              </a:solidFill>
            </a:endParaRPr>
          </a:p>
          <a:p>
            <a:pPr marL="360" algn="just">
              <a:spcBef>
                <a:spcPts val="281"/>
              </a:spcBef>
              <a:buClr>
                <a:srgbClr val="141414"/>
              </a:buClr>
            </a:pPr>
            <a:endParaRPr lang="en-US" sz="1400" spc="-1" dirty="0">
              <a:solidFill>
                <a:srgbClr val="141414"/>
              </a:solidFill>
            </a:endParaRPr>
          </a:p>
          <a:p>
            <a:pPr marL="457560" lvl="1" algn="just">
              <a:spcBef>
                <a:spcPts val="281"/>
              </a:spcBef>
              <a:buClr>
                <a:srgbClr val="141414"/>
              </a:buClr>
            </a:pPr>
            <a:endParaRPr lang="en-US" sz="1400" b="0" strike="noStrike" spc="-1" dirty="0" smtClean="0">
              <a:solidFill>
                <a:srgbClr val="141414"/>
              </a:solidFill>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3" name="Picture 2"/>
          <p:cNvPicPr>
            <a:picLocks noChangeAspect="1"/>
          </p:cNvPicPr>
          <p:nvPr/>
        </p:nvPicPr>
        <p:blipFill>
          <a:blip r:embed="rId2"/>
          <a:stretch>
            <a:fillRect/>
          </a:stretch>
        </p:blipFill>
        <p:spPr>
          <a:xfrm>
            <a:off x="139700" y="876300"/>
            <a:ext cx="8890000" cy="1181100"/>
          </a:xfrm>
          <a:prstGeom prst="rect">
            <a:avLst/>
          </a:prstGeom>
        </p:spPr>
      </p:pic>
      <p:pic>
        <p:nvPicPr>
          <p:cNvPr id="8" name="Picture 7"/>
          <p:cNvPicPr>
            <a:picLocks noChangeAspect="1"/>
          </p:cNvPicPr>
          <p:nvPr/>
        </p:nvPicPr>
        <p:blipFill>
          <a:blip r:embed="rId3"/>
          <a:stretch>
            <a:fillRect/>
          </a:stretch>
        </p:blipFill>
        <p:spPr>
          <a:xfrm>
            <a:off x="0" y="4279900"/>
            <a:ext cx="9144000" cy="812800"/>
          </a:xfrm>
          <a:prstGeom prst="rect">
            <a:avLst/>
          </a:prstGeom>
        </p:spPr>
      </p:pic>
    </p:spTree>
    <p:extLst>
      <p:ext uri="{BB962C8B-B14F-4D97-AF65-F5344CB8AC3E}">
        <p14:creationId xmlns:p14="http://schemas.microsoft.com/office/powerpoint/2010/main" val="23852840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14</a:t>
            </a:fld>
            <a:endParaRPr lang="en-US" dirty="0"/>
          </a:p>
        </p:txBody>
      </p:sp>
      <p:sp>
        <p:nvSpPr>
          <p:cNvPr id="4" name="Title 3"/>
          <p:cNvSpPr>
            <a:spLocks noGrp="1"/>
          </p:cNvSpPr>
          <p:nvPr>
            <p:ph type="title"/>
          </p:nvPr>
        </p:nvSpPr>
        <p:spPr/>
        <p:txBody>
          <a:bodyPr/>
          <a:lstStyle/>
          <a:p>
            <a:r>
              <a:rPr lang="en-US" sz="2400" dirty="0" smtClean="0"/>
              <a:t>Kubernetes Objects - Service</a:t>
            </a:r>
            <a:endParaRPr lang="en-US" sz="2400" dirty="0"/>
          </a:p>
        </p:txBody>
      </p:sp>
      <p:sp>
        <p:nvSpPr>
          <p:cNvPr id="7" name="Text Placeholder 2"/>
          <p:cNvSpPr txBox="1">
            <a:spLocks/>
          </p:cNvSpPr>
          <p:nvPr/>
        </p:nvSpPr>
        <p:spPr>
          <a:xfrm>
            <a:off x="45720" y="541902"/>
            <a:ext cx="9098279" cy="4265440"/>
          </a:xfrm>
          <a:prstGeom prst="rect">
            <a:avLst/>
          </a:prstGeom>
        </p:spPr>
        <p:txBody>
          <a:bodyPr vert="horz">
            <a:normAutofit/>
          </a:bodyPr>
          <a:lstStyle>
            <a:lvl1pPr marL="0" indent="0" algn="l" defTabSz="457200" rtl="0" eaLnBrk="1" latinLnBrk="0" hangingPunct="1">
              <a:spcBef>
                <a:spcPct val="20000"/>
              </a:spcBef>
              <a:buFont typeface="Arial"/>
              <a:buNone/>
              <a:defRPr sz="2400" kern="1200">
                <a:solidFill>
                  <a:schemeClr val="tx2"/>
                </a:solidFill>
                <a:latin typeface="+mn-lt"/>
                <a:ea typeface="+mn-ea"/>
                <a:cs typeface="+mn-cs"/>
              </a:defRPr>
            </a:lvl1pPr>
            <a:lvl2pPr marL="396875" marR="0" indent="-171450" algn="l" defTabSz="457200" rtl="0" eaLnBrk="1" fontAlgn="auto" latinLnBrk="0" hangingPunct="1">
              <a:lnSpc>
                <a:spcPct val="100000"/>
              </a:lnSpc>
              <a:spcBef>
                <a:spcPct val="20000"/>
              </a:spcBef>
              <a:spcAft>
                <a:spcPts val="0"/>
              </a:spcAft>
              <a:buClr>
                <a:srgbClr val="5E9A36"/>
              </a:buClr>
              <a:buSzTx/>
              <a:buFont typeface="Wingdings" panose="05000000000000000000" pitchFamily="2" charset="2"/>
              <a:buChar char="§"/>
              <a:tabLst/>
              <a:defRPr sz="2000" kern="1200">
                <a:solidFill>
                  <a:schemeClr val="tx2"/>
                </a:solidFill>
                <a:latin typeface="+mn-lt"/>
                <a:ea typeface="+mn-ea"/>
                <a:cs typeface="+mn-cs"/>
              </a:defRPr>
            </a:lvl2pPr>
            <a:lvl3pPr marL="628650" marR="0" indent="-176213"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800" kern="1200">
                <a:solidFill>
                  <a:schemeClr val="tx2"/>
                </a:solidFill>
                <a:latin typeface="+mn-lt"/>
                <a:ea typeface="+mn-ea"/>
                <a:cs typeface="+mn-cs"/>
              </a:defRPr>
            </a:lvl3pPr>
            <a:lvl4pPr marL="858838" marR="0" indent="-115888"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600" kern="1200">
                <a:solidFill>
                  <a:schemeClr val="tx2"/>
                </a:solidFill>
                <a:latin typeface="+mn-lt"/>
                <a:ea typeface="+mn-ea"/>
                <a:cs typeface="+mn-cs"/>
              </a:defRPr>
            </a:lvl4pPr>
            <a:lvl5pPr marL="1144588" marR="0" indent="-176213" algn="l" defTabSz="457200" rtl="0" eaLnBrk="1" fontAlgn="auto" latinLnBrk="0" hangingPunct="1">
              <a:lnSpc>
                <a:spcPct val="100000"/>
              </a:lnSpc>
              <a:spcBef>
                <a:spcPct val="20000"/>
              </a:spcBef>
              <a:spcAft>
                <a:spcPts val="0"/>
              </a:spcAft>
              <a:buClr>
                <a:srgbClr val="5E9A36"/>
              </a:buClr>
              <a:buSzTx/>
              <a:buFont typeface="Arial"/>
              <a:buChar char="»"/>
              <a:tabLst/>
              <a:defRPr sz="16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400" dirty="0" smtClean="0"/>
              <a:t>External gateway to connect to the cluster</a:t>
            </a:r>
          </a:p>
          <a:p>
            <a:pPr marL="285750" indent="-285750" algn="just">
              <a:buFont typeface="Arial" panose="020B0604020202020204" pitchFamily="34" charset="0"/>
              <a:buChar char="•"/>
            </a:pPr>
            <a:r>
              <a:rPr lang="en-US" sz="1400" dirty="0"/>
              <a:t>When a service is created, it gets a static IP, which never changes during the lifetime of the </a:t>
            </a:r>
            <a:r>
              <a:rPr lang="en-US" sz="1400" dirty="0" smtClean="0"/>
              <a:t>service</a:t>
            </a:r>
          </a:p>
          <a:p>
            <a:pPr marL="285750" indent="-285750" algn="just">
              <a:buFont typeface="Arial" panose="020B0604020202020204" pitchFamily="34" charset="0"/>
              <a:buChar char="•"/>
            </a:pPr>
            <a:r>
              <a:rPr lang="en-US" sz="1400" dirty="0"/>
              <a:t>The service makes sure one of the pods receives the connection, regardless of where the pod is currently </a:t>
            </a:r>
            <a:r>
              <a:rPr lang="en-US" sz="1400" dirty="0" smtClean="0"/>
              <a:t>running</a:t>
            </a:r>
          </a:p>
          <a:p>
            <a:pPr algn="just"/>
            <a:endParaRPr lang="en-US" sz="1400" dirty="0" smtClean="0"/>
          </a:p>
          <a:p>
            <a:pPr algn="just"/>
            <a:r>
              <a:rPr lang="en-US" sz="1400" dirty="0" smtClean="0"/>
              <a:t>Here are a template for a service</a:t>
            </a:r>
          </a:p>
          <a:p>
            <a:pPr algn="just"/>
            <a:endParaRPr lang="en-US" sz="1400" dirty="0"/>
          </a:p>
          <a:p>
            <a:pPr algn="just"/>
            <a:endParaRPr lang="en-US" sz="1400" dirty="0" smtClean="0"/>
          </a:p>
          <a:p>
            <a:pPr marL="285750" indent="-285750" algn="just">
              <a:buFont typeface="Arial" panose="020B0604020202020204" pitchFamily="34" charset="0"/>
              <a:buChar char="•"/>
            </a:pPr>
            <a:endParaRPr lang="en-US" sz="1400" dirty="0"/>
          </a:p>
        </p:txBody>
      </p:sp>
      <p:pic>
        <p:nvPicPr>
          <p:cNvPr id="3" name="Picture 2"/>
          <p:cNvPicPr>
            <a:picLocks noChangeAspect="1"/>
          </p:cNvPicPr>
          <p:nvPr/>
        </p:nvPicPr>
        <p:blipFill>
          <a:blip r:embed="rId2"/>
          <a:stretch>
            <a:fillRect/>
          </a:stretch>
        </p:blipFill>
        <p:spPr>
          <a:xfrm>
            <a:off x="181871" y="2121604"/>
            <a:ext cx="4321550" cy="2685738"/>
          </a:xfrm>
          <a:prstGeom prst="rect">
            <a:avLst/>
          </a:prstGeom>
        </p:spPr>
      </p:pic>
      <p:cxnSp>
        <p:nvCxnSpPr>
          <p:cNvPr id="6" name="Straight Connector 5"/>
          <p:cNvCxnSpPr/>
          <p:nvPr/>
        </p:nvCxnSpPr>
        <p:spPr>
          <a:xfrm flipV="1">
            <a:off x="2750820" y="2306270"/>
            <a:ext cx="3189980" cy="52075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940800" y="2121604"/>
            <a:ext cx="2263140" cy="369332"/>
          </a:xfrm>
          <a:prstGeom prst="rect">
            <a:avLst/>
          </a:prstGeom>
          <a:noFill/>
        </p:spPr>
        <p:txBody>
          <a:bodyPr wrap="square" rtlCol="0">
            <a:spAutoFit/>
          </a:bodyPr>
          <a:lstStyle/>
          <a:p>
            <a:r>
              <a:rPr lang="en-US" dirty="0" smtClean="0"/>
              <a:t>Service Name</a:t>
            </a:r>
            <a:endParaRPr lang="en-US" dirty="0"/>
          </a:p>
        </p:txBody>
      </p:sp>
      <p:cxnSp>
        <p:nvCxnSpPr>
          <p:cNvPr id="10" name="Straight Arrow Connector 9"/>
          <p:cNvCxnSpPr/>
          <p:nvPr/>
        </p:nvCxnSpPr>
        <p:spPr>
          <a:xfrm flipV="1">
            <a:off x="2202180" y="2766060"/>
            <a:ext cx="4030980" cy="812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366510" y="2566645"/>
            <a:ext cx="2435599" cy="369332"/>
          </a:xfrm>
          <a:prstGeom prst="rect">
            <a:avLst/>
          </a:prstGeom>
          <a:noFill/>
        </p:spPr>
        <p:txBody>
          <a:bodyPr wrap="square" rtlCol="0">
            <a:spAutoFit/>
          </a:bodyPr>
          <a:lstStyle/>
          <a:p>
            <a:r>
              <a:rPr lang="en-US" dirty="0" smtClean="0"/>
              <a:t>Load Balancer Type</a:t>
            </a:r>
            <a:endParaRPr lang="en-US" dirty="0"/>
          </a:p>
        </p:txBody>
      </p:sp>
      <p:cxnSp>
        <p:nvCxnSpPr>
          <p:cNvPr id="16" name="Straight Arrow Connector 15"/>
          <p:cNvCxnSpPr/>
          <p:nvPr/>
        </p:nvCxnSpPr>
        <p:spPr>
          <a:xfrm flipV="1">
            <a:off x="2057400" y="3261360"/>
            <a:ext cx="4175760" cy="632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366510" y="3172361"/>
            <a:ext cx="2076450" cy="923330"/>
          </a:xfrm>
          <a:prstGeom prst="rect">
            <a:avLst/>
          </a:prstGeom>
          <a:noFill/>
        </p:spPr>
        <p:txBody>
          <a:bodyPr wrap="square" rtlCol="0">
            <a:spAutoFit/>
          </a:bodyPr>
          <a:lstStyle/>
          <a:p>
            <a:r>
              <a:rPr lang="en-US" dirty="0" smtClean="0"/>
              <a:t>Pick up pods with meta data app as ( spboot-v1)</a:t>
            </a:r>
            <a:endParaRPr lang="en-US" dirty="0"/>
          </a:p>
        </p:txBody>
      </p:sp>
      <p:cxnSp>
        <p:nvCxnSpPr>
          <p:cNvPr id="19" name="Straight Connector 18"/>
          <p:cNvCxnSpPr/>
          <p:nvPr/>
        </p:nvCxnSpPr>
        <p:spPr>
          <a:xfrm>
            <a:off x="2342646" y="4366260"/>
            <a:ext cx="2800854" cy="762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248211" y="4223118"/>
            <a:ext cx="2953760" cy="369332"/>
          </a:xfrm>
          <a:prstGeom prst="rect">
            <a:avLst/>
          </a:prstGeom>
          <a:noFill/>
        </p:spPr>
        <p:txBody>
          <a:bodyPr wrap="square" rtlCol="0">
            <a:spAutoFit/>
          </a:bodyPr>
          <a:lstStyle/>
          <a:p>
            <a:r>
              <a:rPr lang="en-US" dirty="0" smtClean="0"/>
              <a:t>Talk to pod at port 9080</a:t>
            </a:r>
            <a:endParaRPr lang="en-US" dirty="0"/>
          </a:p>
        </p:txBody>
      </p:sp>
    </p:spTree>
    <p:extLst>
      <p:ext uri="{BB962C8B-B14F-4D97-AF65-F5344CB8AC3E}">
        <p14:creationId xmlns:p14="http://schemas.microsoft.com/office/powerpoint/2010/main" val="360386803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15</a:t>
            </a:fld>
            <a:endParaRPr lang="en-US" dirty="0"/>
          </a:p>
        </p:txBody>
      </p:sp>
      <p:sp>
        <p:nvSpPr>
          <p:cNvPr id="4" name="Title 3"/>
          <p:cNvSpPr>
            <a:spLocks noGrp="1"/>
          </p:cNvSpPr>
          <p:nvPr>
            <p:ph type="title"/>
          </p:nvPr>
        </p:nvSpPr>
        <p:spPr/>
        <p:txBody>
          <a:bodyPr/>
          <a:lstStyle/>
          <a:p>
            <a:r>
              <a:rPr lang="en-US" sz="2000" dirty="0" smtClean="0"/>
              <a:t>Kubernetes Objects – Service Continued</a:t>
            </a:r>
            <a:endParaRPr lang="en-US" sz="2000" dirty="0"/>
          </a:p>
        </p:txBody>
      </p:sp>
      <p:sp>
        <p:nvSpPr>
          <p:cNvPr id="7" name="Text Placeholder 2"/>
          <p:cNvSpPr txBox="1">
            <a:spLocks/>
          </p:cNvSpPr>
          <p:nvPr/>
        </p:nvSpPr>
        <p:spPr>
          <a:xfrm>
            <a:off x="44761" y="541901"/>
            <a:ext cx="8915400" cy="4265440"/>
          </a:xfrm>
          <a:prstGeom prst="rect">
            <a:avLst/>
          </a:prstGeom>
        </p:spPr>
        <p:txBody>
          <a:bodyPr vert="horz">
            <a:normAutofit/>
          </a:bodyPr>
          <a:lstStyle>
            <a:lvl1pPr marL="0" indent="0" algn="l" defTabSz="457200" rtl="0" eaLnBrk="1" latinLnBrk="0" hangingPunct="1">
              <a:spcBef>
                <a:spcPct val="20000"/>
              </a:spcBef>
              <a:buFont typeface="Arial"/>
              <a:buNone/>
              <a:defRPr sz="2400" kern="1200">
                <a:solidFill>
                  <a:schemeClr val="tx2"/>
                </a:solidFill>
                <a:latin typeface="+mn-lt"/>
                <a:ea typeface="+mn-ea"/>
                <a:cs typeface="+mn-cs"/>
              </a:defRPr>
            </a:lvl1pPr>
            <a:lvl2pPr marL="396875" marR="0" indent="-171450" algn="l" defTabSz="457200" rtl="0" eaLnBrk="1" fontAlgn="auto" latinLnBrk="0" hangingPunct="1">
              <a:lnSpc>
                <a:spcPct val="100000"/>
              </a:lnSpc>
              <a:spcBef>
                <a:spcPct val="20000"/>
              </a:spcBef>
              <a:spcAft>
                <a:spcPts val="0"/>
              </a:spcAft>
              <a:buClr>
                <a:srgbClr val="5E9A36"/>
              </a:buClr>
              <a:buSzTx/>
              <a:buFont typeface="Wingdings" panose="05000000000000000000" pitchFamily="2" charset="2"/>
              <a:buChar char="§"/>
              <a:tabLst/>
              <a:defRPr sz="2000" kern="1200">
                <a:solidFill>
                  <a:schemeClr val="tx2"/>
                </a:solidFill>
                <a:latin typeface="+mn-lt"/>
                <a:ea typeface="+mn-ea"/>
                <a:cs typeface="+mn-cs"/>
              </a:defRPr>
            </a:lvl2pPr>
            <a:lvl3pPr marL="628650" marR="0" indent="-176213"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800" kern="1200">
                <a:solidFill>
                  <a:schemeClr val="tx2"/>
                </a:solidFill>
                <a:latin typeface="+mn-lt"/>
                <a:ea typeface="+mn-ea"/>
                <a:cs typeface="+mn-cs"/>
              </a:defRPr>
            </a:lvl3pPr>
            <a:lvl4pPr marL="858838" marR="0" indent="-115888"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600" kern="1200">
                <a:solidFill>
                  <a:schemeClr val="tx2"/>
                </a:solidFill>
                <a:latin typeface="+mn-lt"/>
                <a:ea typeface="+mn-ea"/>
                <a:cs typeface="+mn-cs"/>
              </a:defRPr>
            </a:lvl4pPr>
            <a:lvl5pPr marL="1144588" marR="0" indent="-176213" algn="l" defTabSz="457200" rtl="0" eaLnBrk="1" fontAlgn="auto" latinLnBrk="0" hangingPunct="1">
              <a:lnSpc>
                <a:spcPct val="100000"/>
              </a:lnSpc>
              <a:spcBef>
                <a:spcPct val="20000"/>
              </a:spcBef>
              <a:spcAft>
                <a:spcPts val="0"/>
              </a:spcAft>
              <a:buClr>
                <a:srgbClr val="5E9A36"/>
              </a:buClr>
              <a:buSzTx/>
              <a:buFont typeface="Arial"/>
              <a:buChar char="»"/>
              <a:tabLst/>
              <a:defRPr sz="16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400" dirty="0" smtClean="0"/>
              <a:t>Create </a:t>
            </a:r>
            <a:r>
              <a:rPr lang="en-US" sz="1400" dirty="0"/>
              <a:t>the Service </a:t>
            </a:r>
            <a:r>
              <a:rPr lang="en-US" sz="1400" b="1" dirty="0" smtClean="0"/>
              <a:t>prod-</a:t>
            </a:r>
            <a:r>
              <a:rPr lang="en-US" sz="1400" b="1" dirty="0" err="1" smtClean="0"/>
              <a:t>spboot</a:t>
            </a:r>
            <a:r>
              <a:rPr lang="en-US" sz="1400" b="1" dirty="0" smtClean="0"/>
              <a:t>-</a:t>
            </a:r>
            <a:r>
              <a:rPr lang="en-US" sz="1400" b="1" dirty="0" err="1" smtClean="0"/>
              <a:t>service.yaml</a:t>
            </a:r>
            <a:r>
              <a:rPr lang="en-US" sz="1400" b="1" dirty="0"/>
              <a:t> &amp; </a:t>
            </a:r>
            <a:r>
              <a:rPr lang="en-US" sz="1400" b="1" dirty="0" err="1" smtClean="0"/>
              <a:t>preprod</a:t>
            </a:r>
            <a:r>
              <a:rPr lang="en-US" sz="1400" b="1" dirty="0" err="1"/>
              <a:t>-spboot-</a:t>
            </a:r>
            <a:r>
              <a:rPr lang="en-US" sz="1400" b="1" dirty="0" err="1" smtClean="0"/>
              <a:t>service.yaml</a:t>
            </a:r>
            <a:endParaRPr lang="en-US" sz="1400" b="1" dirty="0" smtClean="0"/>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endParaRPr lang="en-US" sz="1400" b="1" dirty="0" smtClean="0"/>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endParaRPr lang="en-US" sz="1400" b="1" dirty="0" smtClean="0"/>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endParaRPr lang="en-US" sz="1400" b="1" dirty="0" smtClean="0"/>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endParaRPr lang="en-US" sz="1400" b="1" dirty="0" smtClean="0"/>
          </a:p>
          <a:p>
            <a:pPr marL="285750" indent="-285750" algn="just">
              <a:buFont typeface="Arial" panose="020B0604020202020204" pitchFamily="34" charset="0"/>
              <a:buChar char="•"/>
            </a:pPr>
            <a:endParaRPr lang="en-US" sz="1400" b="1" dirty="0"/>
          </a:p>
          <a:p>
            <a:pPr algn="just"/>
            <a:r>
              <a:rPr lang="en-US" sz="1400" b="1" dirty="0" smtClean="0"/>
              <a:t> </a:t>
            </a:r>
            <a:endParaRPr lang="en-US" sz="1400" b="1" dirty="0" smtClean="0"/>
          </a:p>
          <a:p>
            <a:pPr marL="285750" indent="-285750" algn="just">
              <a:buFont typeface="Wingdings" charset="2"/>
              <a:buChar char="q"/>
            </a:pPr>
            <a:r>
              <a:rPr lang="en-US" sz="1400" b="1" dirty="0" smtClean="0"/>
              <a:t>GKE Services </a:t>
            </a:r>
            <a:endParaRPr lang="en-US" sz="1400" b="1" dirty="0" smtClean="0"/>
          </a:p>
          <a:p>
            <a:pPr marL="285750" indent="-285750" algn="just">
              <a:buFont typeface="Arial" panose="020B0604020202020204" pitchFamily="34" charset="0"/>
              <a:buChar char="•"/>
            </a:pPr>
            <a:endParaRPr lang="en-US" sz="1400" b="1" dirty="0" smtClean="0"/>
          </a:p>
          <a:p>
            <a:pPr algn="just"/>
            <a:r>
              <a:rPr lang="en-US" sz="1400" dirty="0" smtClean="0"/>
              <a:t>  </a:t>
            </a:r>
            <a:endParaRPr lang="en-US" sz="1400" dirty="0" smtClean="0"/>
          </a:p>
          <a:p>
            <a:pPr algn="just"/>
            <a:endParaRPr lang="en-US" sz="1400" dirty="0"/>
          </a:p>
          <a:p>
            <a:pPr algn="just"/>
            <a:endParaRPr lang="en-US" sz="1400" dirty="0" smtClean="0"/>
          </a:p>
          <a:p>
            <a:pPr marL="285750" indent="-285750" algn="just">
              <a:buFont typeface="Arial" panose="020B0604020202020204" pitchFamily="34" charset="0"/>
              <a:buChar char="•"/>
            </a:pPr>
            <a:endParaRPr lang="en-US" sz="1400" dirty="0"/>
          </a:p>
        </p:txBody>
      </p:sp>
      <p:pic>
        <p:nvPicPr>
          <p:cNvPr id="6" name="Picture 5"/>
          <p:cNvPicPr>
            <a:picLocks noChangeAspect="1"/>
          </p:cNvPicPr>
          <p:nvPr/>
        </p:nvPicPr>
        <p:blipFill>
          <a:blip r:embed="rId2"/>
          <a:stretch>
            <a:fillRect/>
          </a:stretch>
        </p:blipFill>
        <p:spPr>
          <a:xfrm>
            <a:off x="152400" y="889000"/>
            <a:ext cx="8991600" cy="2286000"/>
          </a:xfrm>
          <a:prstGeom prst="rect">
            <a:avLst/>
          </a:prstGeom>
        </p:spPr>
      </p:pic>
      <p:pic>
        <p:nvPicPr>
          <p:cNvPr id="9" name="Picture 8"/>
          <p:cNvPicPr>
            <a:picLocks noChangeAspect="1"/>
          </p:cNvPicPr>
          <p:nvPr/>
        </p:nvPicPr>
        <p:blipFill>
          <a:blip r:embed="rId3"/>
          <a:stretch>
            <a:fillRect/>
          </a:stretch>
        </p:blipFill>
        <p:spPr>
          <a:xfrm>
            <a:off x="0" y="3670300"/>
            <a:ext cx="9144000" cy="1130300"/>
          </a:xfrm>
          <a:prstGeom prst="rect">
            <a:avLst/>
          </a:prstGeom>
        </p:spPr>
      </p:pic>
    </p:spTree>
    <p:extLst>
      <p:ext uri="{BB962C8B-B14F-4D97-AF65-F5344CB8AC3E}">
        <p14:creationId xmlns:p14="http://schemas.microsoft.com/office/powerpoint/2010/main" val="39729008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155160" y="4743360"/>
            <a:ext cx="538920" cy="375480"/>
          </a:xfrm>
          <a:prstGeom prst="rect">
            <a:avLst/>
          </a:prstGeom>
          <a:noFill/>
          <a:ln>
            <a:noFill/>
          </a:ln>
        </p:spPr>
        <p:txBody>
          <a:bodyPr anchor="ctr"/>
          <a:lstStyle/>
          <a:p>
            <a:pPr algn="r">
              <a:lnSpc>
                <a:spcPct val="100000"/>
              </a:lnSpc>
            </a:pPr>
            <a:fld id="{BE76E13D-2797-4758-B9BE-E96D5D427863}" type="slidenum">
              <a:rPr lang="en-US" sz="1050" b="1" strike="noStrike" spc="-1">
                <a:solidFill>
                  <a:srgbClr val="FFFFFF"/>
                </a:solidFill>
                <a:latin typeface="Arial"/>
              </a:rPr>
              <a:t>16</a:t>
            </a:fld>
            <a:endParaRPr lang="en-US" sz="1050" b="0" strike="noStrike" spc="-1">
              <a:latin typeface="Times New Roman"/>
            </a:endParaRPr>
          </a:p>
        </p:txBody>
      </p:sp>
      <p:sp>
        <p:nvSpPr>
          <p:cNvPr id="228"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Deploying First Application</a:t>
            </a:r>
            <a:endParaRPr lang="en-US" sz="2200" b="0" strike="noStrike" spc="-1" dirty="0">
              <a:solidFill>
                <a:srgbClr val="50B3CF"/>
              </a:solidFill>
              <a:latin typeface="Arial"/>
            </a:endParaRPr>
          </a:p>
        </p:txBody>
      </p:sp>
      <p:sp>
        <p:nvSpPr>
          <p:cNvPr id="229"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Spring Boot Application with the following response</a:t>
            </a: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marL="360" algn="just">
              <a:lnSpc>
                <a:spcPct val="100000"/>
              </a:lnSpc>
              <a:spcBef>
                <a:spcPts val="281"/>
              </a:spcBef>
              <a:buClr>
                <a:srgbClr val="141414"/>
              </a:buClr>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230" name="Picture 229"/>
          <p:cNvPicPr/>
          <p:nvPr/>
        </p:nvPicPr>
        <p:blipFill>
          <a:blip r:embed="rId2"/>
          <a:stretch/>
        </p:blipFill>
        <p:spPr>
          <a:xfrm>
            <a:off x="274680" y="1103400"/>
            <a:ext cx="7781400" cy="2011320"/>
          </a:xfrm>
          <a:prstGeom prst="rect">
            <a:avLst/>
          </a:prstGeom>
          <a:ln>
            <a:noFill/>
          </a:ln>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17</a:t>
            </a:fld>
            <a:endParaRPr lang="en-US" dirty="0"/>
          </a:p>
        </p:txBody>
      </p:sp>
      <p:sp>
        <p:nvSpPr>
          <p:cNvPr id="4" name="Title 3"/>
          <p:cNvSpPr>
            <a:spLocks noGrp="1"/>
          </p:cNvSpPr>
          <p:nvPr>
            <p:ph type="title"/>
          </p:nvPr>
        </p:nvSpPr>
        <p:spPr>
          <a:xfrm>
            <a:off x="114299" y="-71184"/>
            <a:ext cx="8915400" cy="624815"/>
          </a:xfrm>
        </p:spPr>
        <p:txBody>
          <a:bodyPr/>
          <a:lstStyle/>
          <a:p>
            <a:r>
              <a:rPr lang="en-US" sz="2400" dirty="0" smtClean="0"/>
              <a:t>Kubernetes Deploying First Application</a:t>
            </a:r>
            <a:endParaRPr lang="en-US" sz="2400" dirty="0"/>
          </a:p>
        </p:txBody>
      </p:sp>
      <p:sp>
        <p:nvSpPr>
          <p:cNvPr id="7" name="Text Placeholder 2"/>
          <p:cNvSpPr txBox="1">
            <a:spLocks/>
          </p:cNvSpPr>
          <p:nvPr/>
        </p:nvSpPr>
        <p:spPr>
          <a:xfrm>
            <a:off x="44761" y="541901"/>
            <a:ext cx="8915400" cy="4265440"/>
          </a:xfrm>
          <a:prstGeom prst="rect">
            <a:avLst/>
          </a:prstGeom>
        </p:spPr>
        <p:txBody>
          <a:bodyPr vert="horz">
            <a:normAutofit/>
          </a:bodyPr>
          <a:lstStyle>
            <a:lvl1pPr marL="0" indent="0" algn="l" defTabSz="457200" rtl="0" eaLnBrk="1" latinLnBrk="0" hangingPunct="1">
              <a:spcBef>
                <a:spcPct val="20000"/>
              </a:spcBef>
              <a:buFont typeface="Arial"/>
              <a:buNone/>
              <a:defRPr sz="2400" kern="1200">
                <a:solidFill>
                  <a:schemeClr val="tx2"/>
                </a:solidFill>
                <a:latin typeface="+mn-lt"/>
                <a:ea typeface="+mn-ea"/>
                <a:cs typeface="+mn-cs"/>
              </a:defRPr>
            </a:lvl1pPr>
            <a:lvl2pPr marL="396875" marR="0" indent="-171450" algn="l" defTabSz="457200" rtl="0" eaLnBrk="1" fontAlgn="auto" latinLnBrk="0" hangingPunct="1">
              <a:lnSpc>
                <a:spcPct val="100000"/>
              </a:lnSpc>
              <a:spcBef>
                <a:spcPct val="20000"/>
              </a:spcBef>
              <a:spcAft>
                <a:spcPts val="0"/>
              </a:spcAft>
              <a:buClr>
                <a:srgbClr val="5E9A36"/>
              </a:buClr>
              <a:buSzTx/>
              <a:buFont typeface="Wingdings" panose="05000000000000000000" pitchFamily="2" charset="2"/>
              <a:buChar char="§"/>
              <a:tabLst/>
              <a:defRPr sz="2000" kern="1200">
                <a:solidFill>
                  <a:schemeClr val="tx2"/>
                </a:solidFill>
                <a:latin typeface="+mn-lt"/>
                <a:ea typeface="+mn-ea"/>
                <a:cs typeface="+mn-cs"/>
              </a:defRPr>
            </a:lvl2pPr>
            <a:lvl3pPr marL="628650" marR="0" indent="-176213"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800" kern="1200">
                <a:solidFill>
                  <a:schemeClr val="tx2"/>
                </a:solidFill>
                <a:latin typeface="+mn-lt"/>
                <a:ea typeface="+mn-ea"/>
                <a:cs typeface="+mn-cs"/>
              </a:defRPr>
            </a:lvl3pPr>
            <a:lvl4pPr marL="858838" marR="0" indent="-115888"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600" kern="1200">
                <a:solidFill>
                  <a:schemeClr val="tx2"/>
                </a:solidFill>
                <a:latin typeface="+mn-lt"/>
                <a:ea typeface="+mn-ea"/>
                <a:cs typeface="+mn-cs"/>
              </a:defRPr>
            </a:lvl4pPr>
            <a:lvl5pPr marL="1144588" marR="0" indent="-176213" algn="l" defTabSz="457200" rtl="0" eaLnBrk="1" fontAlgn="auto" latinLnBrk="0" hangingPunct="1">
              <a:lnSpc>
                <a:spcPct val="100000"/>
              </a:lnSpc>
              <a:spcBef>
                <a:spcPct val="20000"/>
              </a:spcBef>
              <a:spcAft>
                <a:spcPts val="0"/>
              </a:spcAft>
              <a:buClr>
                <a:srgbClr val="5E9A36"/>
              </a:buClr>
              <a:buSzTx/>
              <a:buFont typeface="Arial"/>
              <a:buChar char="»"/>
              <a:tabLst/>
              <a:defRPr sz="16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endParaRPr lang="en-US" sz="1400" dirty="0" smtClean="0"/>
          </a:p>
          <a:p>
            <a:pPr marL="285750" indent="-285750" algn="just">
              <a:buFont typeface="Arial" panose="020B0604020202020204" pitchFamily="34" charset="0"/>
              <a:buChar char="•"/>
            </a:pPr>
            <a:endParaRPr lang="en-US" sz="1400" dirty="0"/>
          </a:p>
        </p:txBody>
      </p:sp>
      <p:pic>
        <p:nvPicPr>
          <p:cNvPr id="5" name="Picture 4"/>
          <p:cNvPicPr>
            <a:picLocks noChangeAspect="1"/>
          </p:cNvPicPr>
          <p:nvPr/>
        </p:nvPicPr>
        <p:blipFill>
          <a:blip r:embed="rId2"/>
          <a:stretch>
            <a:fillRect/>
          </a:stretch>
        </p:blipFill>
        <p:spPr>
          <a:xfrm>
            <a:off x="114299" y="470315"/>
            <a:ext cx="9029701" cy="4273135"/>
          </a:xfrm>
          <a:prstGeom prst="rect">
            <a:avLst/>
          </a:prstGeom>
        </p:spPr>
      </p:pic>
    </p:spTree>
    <p:extLst>
      <p:ext uri="{BB962C8B-B14F-4D97-AF65-F5344CB8AC3E}">
        <p14:creationId xmlns:p14="http://schemas.microsoft.com/office/powerpoint/2010/main" val="427256795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55160" y="4743360"/>
            <a:ext cx="538920" cy="375480"/>
          </a:xfrm>
          <a:prstGeom prst="rect">
            <a:avLst/>
          </a:prstGeom>
          <a:noFill/>
          <a:ln>
            <a:noFill/>
          </a:ln>
        </p:spPr>
        <p:txBody>
          <a:bodyPr anchor="ctr"/>
          <a:lstStyle/>
          <a:p>
            <a:pPr algn="r">
              <a:lnSpc>
                <a:spcPct val="100000"/>
              </a:lnSpc>
            </a:pPr>
            <a:fld id="{7A13DADD-3EB9-489F-AC67-712445F46DC3}" type="slidenum">
              <a:rPr lang="en-US" sz="1050" b="1" strike="noStrike" spc="-1">
                <a:solidFill>
                  <a:srgbClr val="FFFFFF"/>
                </a:solidFill>
                <a:latin typeface="Arial"/>
              </a:rPr>
              <a:t>18</a:t>
            </a:fld>
            <a:endParaRPr lang="en-US" sz="1050" b="0" strike="noStrike" spc="-1">
              <a:latin typeface="Times New Roman"/>
            </a:endParaRPr>
          </a:p>
        </p:txBody>
      </p:sp>
      <p:sp>
        <p:nvSpPr>
          <p:cNvPr id="232"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Deploying First Application </a:t>
            </a:r>
            <a:r>
              <a:rPr lang="en-US" sz="2200" b="0" strike="noStrike" spc="-1" dirty="0" err="1">
                <a:solidFill>
                  <a:srgbClr val="23D2FF"/>
                </a:solidFill>
                <a:latin typeface="Arial"/>
              </a:rPr>
              <a:t>Contd</a:t>
            </a:r>
            <a:endParaRPr lang="en-US" sz="2200" b="0" strike="noStrike" spc="-1" dirty="0">
              <a:solidFill>
                <a:srgbClr val="50B3CF"/>
              </a:solidFill>
              <a:latin typeface="Arial"/>
            </a:endParaRPr>
          </a:p>
        </p:txBody>
      </p:sp>
      <p:sp>
        <p:nvSpPr>
          <p:cNvPr id="233" name="CustomShape 3"/>
          <p:cNvSpPr/>
          <p:nvPr/>
        </p:nvSpPr>
        <p:spPr>
          <a:xfrm>
            <a:off x="0" y="47844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Example of Deployment Descriptor to Install an application</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p:txBody>
      </p:sp>
      <p:pic>
        <p:nvPicPr>
          <p:cNvPr id="234" name="Picture 233"/>
          <p:cNvPicPr/>
          <p:nvPr/>
        </p:nvPicPr>
        <p:blipFill>
          <a:blip r:embed="rId2"/>
          <a:stretch/>
        </p:blipFill>
        <p:spPr>
          <a:xfrm>
            <a:off x="365760" y="914400"/>
            <a:ext cx="4819320" cy="3910320"/>
          </a:xfrm>
          <a:prstGeom prst="rect">
            <a:avLst/>
          </a:prstGeom>
          <a:ln>
            <a:noFill/>
          </a:ln>
        </p:spPr>
      </p:pic>
      <p:cxnSp>
        <p:nvCxnSpPr>
          <p:cNvPr id="6" name="Straight Arrow Connector 5"/>
          <p:cNvCxnSpPr/>
          <p:nvPr/>
        </p:nvCxnSpPr>
        <p:spPr>
          <a:xfrm>
            <a:off x="1828800" y="1865376"/>
            <a:ext cx="4045306" cy="36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942109" y="1752538"/>
            <a:ext cx="2070202" cy="338554"/>
          </a:xfrm>
          <a:prstGeom prst="rect">
            <a:avLst/>
          </a:prstGeom>
          <a:noFill/>
        </p:spPr>
        <p:txBody>
          <a:bodyPr wrap="square" rtlCol="0">
            <a:spAutoFit/>
          </a:bodyPr>
          <a:lstStyle/>
          <a:p>
            <a:r>
              <a:rPr lang="en-US" sz="1600" dirty="0" smtClean="0"/>
              <a:t>Replicas as pods</a:t>
            </a:r>
            <a:endParaRPr lang="en-US" sz="1600" dirty="0"/>
          </a:p>
        </p:txBody>
      </p:sp>
      <p:cxnSp>
        <p:nvCxnSpPr>
          <p:cNvPr id="9" name="Straight Arrow Connector 8"/>
          <p:cNvCxnSpPr/>
          <p:nvPr/>
        </p:nvCxnSpPr>
        <p:spPr>
          <a:xfrm>
            <a:off x="2523744" y="2443277"/>
            <a:ext cx="3621024" cy="226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45784" y="2487081"/>
            <a:ext cx="2194560" cy="584775"/>
          </a:xfrm>
          <a:prstGeom prst="rect">
            <a:avLst/>
          </a:prstGeom>
          <a:noFill/>
        </p:spPr>
        <p:txBody>
          <a:bodyPr wrap="square" rtlCol="0">
            <a:spAutoFit/>
          </a:bodyPr>
          <a:lstStyle/>
          <a:p>
            <a:r>
              <a:rPr lang="en-US" sz="1600" dirty="0" smtClean="0"/>
              <a:t>Pod meta data to be picked up by service</a:t>
            </a:r>
            <a:endParaRPr lang="en-US" sz="1600" dirty="0"/>
          </a:p>
        </p:txBody>
      </p:sp>
      <p:cxnSp>
        <p:nvCxnSpPr>
          <p:cNvPr id="12" name="Straight Arrow Connector 11"/>
          <p:cNvCxnSpPr/>
          <p:nvPr/>
        </p:nvCxnSpPr>
        <p:spPr>
          <a:xfrm>
            <a:off x="3430829" y="2949053"/>
            <a:ext cx="2814955" cy="416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78609" y="3223684"/>
            <a:ext cx="1865376" cy="338554"/>
          </a:xfrm>
          <a:prstGeom prst="rect">
            <a:avLst/>
          </a:prstGeom>
          <a:noFill/>
        </p:spPr>
        <p:txBody>
          <a:bodyPr wrap="square" rtlCol="0">
            <a:spAutoFit/>
          </a:bodyPr>
          <a:lstStyle/>
          <a:p>
            <a:r>
              <a:rPr lang="en-US" sz="1600" dirty="0" smtClean="0"/>
              <a:t>Docker Image</a:t>
            </a:r>
            <a:endParaRPr lang="en-US" sz="1600" dirty="0"/>
          </a:p>
        </p:txBody>
      </p:sp>
      <p:cxnSp>
        <p:nvCxnSpPr>
          <p:cNvPr id="15" name="Straight Arrow Connector 14"/>
          <p:cNvCxnSpPr/>
          <p:nvPr/>
        </p:nvCxnSpPr>
        <p:spPr>
          <a:xfrm>
            <a:off x="2004365" y="4030675"/>
            <a:ext cx="3503981" cy="212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89829" y="4052621"/>
            <a:ext cx="2934792" cy="338554"/>
          </a:xfrm>
          <a:prstGeom prst="rect">
            <a:avLst/>
          </a:prstGeom>
          <a:noFill/>
        </p:spPr>
        <p:txBody>
          <a:bodyPr wrap="square" rtlCol="0">
            <a:spAutoFit/>
          </a:bodyPr>
          <a:lstStyle/>
          <a:p>
            <a:r>
              <a:rPr lang="en-US" sz="1600" dirty="0" smtClean="0"/>
              <a:t>Volume mounted in Host</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55160" y="4743360"/>
            <a:ext cx="538920" cy="375480"/>
          </a:xfrm>
          <a:prstGeom prst="rect">
            <a:avLst/>
          </a:prstGeom>
          <a:noFill/>
          <a:ln>
            <a:noFill/>
          </a:ln>
        </p:spPr>
        <p:txBody>
          <a:bodyPr anchor="ctr"/>
          <a:lstStyle/>
          <a:p>
            <a:pPr algn="r">
              <a:lnSpc>
                <a:spcPct val="100000"/>
              </a:lnSpc>
            </a:pPr>
            <a:fld id="{7A13DADD-3EB9-489F-AC67-712445F46DC3}" type="slidenum">
              <a:rPr lang="en-US" sz="1050" b="1" strike="noStrike" spc="-1">
                <a:solidFill>
                  <a:srgbClr val="FFFFFF"/>
                </a:solidFill>
                <a:latin typeface="Arial"/>
              </a:rPr>
              <a:t>19</a:t>
            </a:fld>
            <a:endParaRPr lang="en-US" sz="1050" b="0" strike="noStrike" spc="-1">
              <a:latin typeface="Times New Roman"/>
            </a:endParaRPr>
          </a:p>
        </p:txBody>
      </p:sp>
      <p:sp>
        <p:nvSpPr>
          <p:cNvPr id="232"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Deploying First Application </a:t>
            </a:r>
            <a:r>
              <a:rPr lang="en-US" sz="2200" b="0" strike="noStrike" spc="-1" dirty="0" smtClean="0">
                <a:solidFill>
                  <a:srgbClr val="23D2FF"/>
                </a:solidFill>
                <a:latin typeface="Arial"/>
              </a:rPr>
              <a:t>Contd.</a:t>
            </a:r>
            <a:endParaRPr lang="en-US" sz="2200" b="0" strike="noStrike" spc="-1" dirty="0">
              <a:solidFill>
                <a:srgbClr val="50B3CF"/>
              </a:solidFill>
              <a:latin typeface="Arial"/>
            </a:endParaRPr>
          </a:p>
        </p:txBody>
      </p:sp>
      <p:sp>
        <p:nvSpPr>
          <p:cNvPr id="233" name="CustomShape 3"/>
          <p:cNvSpPr/>
          <p:nvPr/>
        </p:nvSpPr>
        <p:spPr>
          <a:xfrm>
            <a:off x="0" y="47844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spc="-1" dirty="0" smtClean="0">
                <a:solidFill>
                  <a:srgbClr val="141414"/>
                </a:solidFill>
                <a:latin typeface="Arial"/>
              </a:rPr>
              <a:t>Validate the </a:t>
            </a:r>
            <a:r>
              <a:rPr lang="en-US" sz="1400" spc="-1" dirty="0" smtClean="0">
                <a:solidFill>
                  <a:srgbClr val="141414"/>
                </a:solidFill>
                <a:latin typeface="Arial"/>
              </a:rPr>
              <a:t>Pods and </a:t>
            </a:r>
            <a:r>
              <a:rPr lang="en-US" sz="1400" spc="-1" dirty="0" smtClean="0">
                <a:solidFill>
                  <a:srgbClr val="141414"/>
                </a:solidFill>
                <a:latin typeface="Arial"/>
              </a:rPr>
              <a:t>the Internal Cluster IP</a:t>
            </a:r>
          </a:p>
          <a:p>
            <a:pPr marL="285840" indent="-285480" algn="just">
              <a:lnSpc>
                <a:spcPct val="100000"/>
              </a:lnSpc>
              <a:spcBef>
                <a:spcPts val="281"/>
              </a:spcBef>
              <a:buClr>
                <a:srgbClr val="141414"/>
              </a:buClr>
              <a:buFont typeface="Arial"/>
              <a:buChar char="•"/>
            </a:pPr>
            <a:endParaRPr lang="en-US" sz="1400" b="0" strike="noStrike" spc="-1" dirty="0">
              <a:solidFill>
                <a:srgbClr val="141414"/>
              </a:solidFill>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3" name="Picture 2"/>
          <p:cNvPicPr>
            <a:picLocks noChangeAspect="1"/>
          </p:cNvPicPr>
          <p:nvPr/>
        </p:nvPicPr>
        <p:blipFill>
          <a:blip r:embed="rId2"/>
          <a:stretch>
            <a:fillRect/>
          </a:stretch>
        </p:blipFill>
        <p:spPr>
          <a:xfrm>
            <a:off x="0" y="2209800"/>
            <a:ext cx="9144000" cy="2933700"/>
          </a:xfrm>
          <a:prstGeom prst="rect">
            <a:avLst/>
          </a:prstGeom>
        </p:spPr>
      </p:pic>
      <p:pic>
        <p:nvPicPr>
          <p:cNvPr id="4" name="Picture 3"/>
          <p:cNvPicPr>
            <a:picLocks noChangeAspect="1"/>
          </p:cNvPicPr>
          <p:nvPr/>
        </p:nvPicPr>
        <p:blipFill>
          <a:blip r:embed="rId3"/>
          <a:stretch>
            <a:fillRect/>
          </a:stretch>
        </p:blipFill>
        <p:spPr>
          <a:xfrm>
            <a:off x="152400" y="939800"/>
            <a:ext cx="8877300" cy="715347"/>
          </a:xfrm>
          <a:prstGeom prst="rect">
            <a:avLst/>
          </a:prstGeom>
        </p:spPr>
      </p:pic>
    </p:spTree>
    <p:extLst>
      <p:ext uri="{BB962C8B-B14F-4D97-AF65-F5344CB8AC3E}">
        <p14:creationId xmlns:p14="http://schemas.microsoft.com/office/powerpoint/2010/main" val="119092676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121F"/>
        </a:solidFill>
        <a:effectLst/>
      </p:bgPr>
    </p:bg>
    <p:spTree>
      <p:nvGrpSpPr>
        <p:cNvPr id="1" name=""/>
        <p:cNvGrpSpPr/>
        <p:nvPr/>
      </p:nvGrpSpPr>
      <p:grpSpPr>
        <a:xfrm>
          <a:off x="0" y="0"/>
          <a:ext cx="0" cy="0"/>
          <a:chOff x="0" y="0"/>
          <a:chExt cx="0" cy="0"/>
        </a:xfrm>
      </p:grpSpPr>
      <p:sp>
        <p:nvSpPr>
          <p:cNvPr id="187" name="TextShape 1"/>
          <p:cNvSpPr txBox="1"/>
          <p:nvPr/>
        </p:nvSpPr>
        <p:spPr>
          <a:xfrm>
            <a:off x="114480" y="552600"/>
            <a:ext cx="8915040" cy="4152600"/>
          </a:xfrm>
          <a:prstGeom prst="rect">
            <a:avLst/>
          </a:prstGeom>
          <a:noFill/>
          <a:ln w="9360">
            <a:noFill/>
          </a:ln>
        </p:spPr>
        <p:txBody>
          <a:bodyPr lIns="90000" tIns="45000" rIns="90000" bIns="45000">
            <a:normAutofit/>
          </a:bodyPr>
          <a:lstStyle/>
          <a:p>
            <a:pPr marL="343080" indent="-342720">
              <a:lnSpc>
                <a:spcPct val="100000"/>
              </a:lnSpc>
              <a:spcBef>
                <a:spcPts val="360"/>
              </a:spcBef>
              <a:buClr>
                <a:srgbClr val="50B3CF"/>
              </a:buClr>
              <a:buFont typeface="Wingdings" charset="2"/>
              <a:buChar char=""/>
            </a:pPr>
            <a:r>
              <a:rPr lang="en-US" sz="1800" b="0" strike="noStrike" spc="-1" dirty="0" smtClean="0">
                <a:solidFill>
                  <a:srgbClr val="141414"/>
                </a:solidFill>
                <a:latin typeface="Arial"/>
              </a:rPr>
              <a:t>Micro Service Architecture</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Key Concepts</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Virtual Machines Vs Container</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Kubernetes Architecture</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Deployment in Kubernetes</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Logging in Kubernetes</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Continuous Integration and Delivery</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Live Demo</a:t>
            </a: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p:txBody>
      </p:sp>
      <p:sp>
        <p:nvSpPr>
          <p:cNvPr id="188"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Agenda</a:t>
            </a:r>
            <a:endParaRPr lang="en-US" sz="2200" b="0" strike="noStrike" spc="-1">
              <a:solidFill>
                <a:srgbClr val="50B3CF"/>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55160" y="4743360"/>
            <a:ext cx="538920" cy="375480"/>
          </a:xfrm>
          <a:prstGeom prst="rect">
            <a:avLst/>
          </a:prstGeom>
          <a:noFill/>
          <a:ln>
            <a:noFill/>
          </a:ln>
        </p:spPr>
        <p:txBody>
          <a:bodyPr anchor="ctr"/>
          <a:lstStyle/>
          <a:p>
            <a:pPr algn="r">
              <a:lnSpc>
                <a:spcPct val="100000"/>
              </a:lnSpc>
            </a:pPr>
            <a:fld id="{7A13DADD-3EB9-489F-AC67-712445F46DC3}" type="slidenum">
              <a:rPr lang="en-US" sz="1050" b="1" strike="noStrike" spc="-1">
                <a:solidFill>
                  <a:srgbClr val="FFFFFF"/>
                </a:solidFill>
                <a:latin typeface="Arial"/>
              </a:rPr>
              <a:t>20</a:t>
            </a:fld>
            <a:endParaRPr lang="en-US" sz="1050" b="0" strike="noStrike" spc="-1">
              <a:latin typeface="Times New Roman"/>
            </a:endParaRPr>
          </a:p>
        </p:txBody>
      </p:sp>
      <p:sp>
        <p:nvSpPr>
          <p:cNvPr id="232" name="TextShape 2"/>
          <p:cNvSpPr txBox="1"/>
          <p:nvPr/>
        </p:nvSpPr>
        <p:spPr>
          <a:xfrm>
            <a:off x="114480" y="10296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a:t>
            </a:r>
            <a:r>
              <a:rPr lang="en-US" sz="2200" b="0" strike="noStrike" spc="-1" dirty="0" smtClean="0">
                <a:solidFill>
                  <a:srgbClr val="23D2FF"/>
                </a:solidFill>
                <a:latin typeface="Arial"/>
              </a:rPr>
              <a:t>Scaling up Deployment</a:t>
            </a:r>
            <a:endParaRPr lang="en-US" sz="2200" b="0" strike="noStrike" spc="-1" dirty="0">
              <a:solidFill>
                <a:srgbClr val="50B3CF"/>
              </a:solidFill>
              <a:latin typeface="Arial"/>
            </a:endParaRPr>
          </a:p>
        </p:txBody>
      </p:sp>
      <p:sp>
        <p:nvSpPr>
          <p:cNvPr id="233" name="CustomShape 3"/>
          <p:cNvSpPr/>
          <p:nvPr/>
        </p:nvSpPr>
        <p:spPr>
          <a:xfrm>
            <a:off x="0" y="47844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spc="-1" dirty="0" smtClean="0">
                <a:solidFill>
                  <a:srgbClr val="141414"/>
                </a:solidFill>
                <a:latin typeface="Arial"/>
              </a:rPr>
              <a:t>Increase Replica from 3 to 5</a:t>
            </a:r>
          </a:p>
          <a:p>
            <a:pPr marL="360" algn="just">
              <a:lnSpc>
                <a:spcPct val="100000"/>
              </a:lnSpc>
              <a:spcBef>
                <a:spcPts val="281"/>
              </a:spcBef>
              <a:buClr>
                <a:srgbClr val="141414"/>
              </a:buClr>
            </a:pPr>
            <a:endParaRPr lang="en-US" sz="1400" spc="-1" dirty="0" smtClean="0">
              <a:solidFill>
                <a:srgbClr val="141414"/>
              </a:solidFill>
              <a:latin typeface="Arial"/>
            </a:endParaRPr>
          </a:p>
          <a:p>
            <a:pPr marL="457560" lvl="1" algn="just">
              <a:spcBef>
                <a:spcPts val="281"/>
              </a:spcBef>
              <a:buClr>
                <a:srgbClr val="141414"/>
              </a:buClr>
            </a:pPr>
            <a:r>
              <a:rPr lang="en-US" sz="1400" dirty="0" err="1"/>
              <a:t>kubectl</a:t>
            </a:r>
            <a:r>
              <a:rPr lang="en-US" sz="1400" dirty="0"/>
              <a:t> scale deployment spboot-v1 --replicas=5</a:t>
            </a:r>
            <a:endParaRPr lang="en-US" sz="1400" spc="-1" dirty="0">
              <a:solidFill>
                <a:srgbClr val="141414"/>
              </a:solidFill>
              <a:latin typeface="Arial"/>
            </a:endParaRPr>
          </a:p>
          <a:p>
            <a:pPr marL="285840" indent="-285480" algn="just">
              <a:lnSpc>
                <a:spcPct val="100000"/>
              </a:lnSpc>
              <a:spcBef>
                <a:spcPts val="281"/>
              </a:spcBef>
              <a:buClr>
                <a:srgbClr val="141414"/>
              </a:buClr>
              <a:buFont typeface="Arial"/>
              <a:buChar char="•"/>
            </a:pPr>
            <a:endParaRPr lang="en-US" sz="1400" spc="-1" dirty="0" smtClean="0">
              <a:solidFill>
                <a:srgbClr val="141414"/>
              </a:solidFill>
              <a:latin typeface="Arial"/>
            </a:endParaRPr>
          </a:p>
          <a:p>
            <a:pPr marL="285840" indent="-285480" algn="just">
              <a:lnSpc>
                <a:spcPct val="100000"/>
              </a:lnSpc>
              <a:spcBef>
                <a:spcPts val="281"/>
              </a:spcBef>
              <a:buClr>
                <a:srgbClr val="141414"/>
              </a:buClr>
              <a:buFont typeface="Arial"/>
              <a:buChar char="•"/>
            </a:pPr>
            <a:endParaRPr lang="en-US" sz="1400" b="0" strike="noStrike" spc="-1" dirty="0">
              <a:solidFill>
                <a:srgbClr val="141414"/>
              </a:solidFill>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2" name="Picture 1"/>
          <p:cNvPicPr>
            <a:picLocks noChangeAspect="1"/>
          </p:cNvPicPr>
          <p:nvPr/>
        </p:nvPicPr>
        <p:blipFill>
          <a:blip r:embed="rId2"/>
          <a:stretch>
            <a:fillRect/>
          </a:stretch>
        </p:blipFill>
        <p:spPr>
          <a:xfrm>
            <a:off x="0" y="1397000"/>
            <a:ext cx="9144000" cy="1240198"/>
          </a:xfrm>
          <a:prstGeom prst="rect">
            <a:avLst/>
          </a:prstGeom>
        </p:spPr>
      </p:pic>
    </p:spTree>
    <p:extLst>
      <p:ext uri="{BB962C8B-B14F-4D97-AF65-F5344CB8AC3E}">
        <p14:creationId xmlns:p14="http://schemas.microsoft.com/office/powerpoint/2010/main" val="388881931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Shape 1"/>
          <p:cNvSpPr txBox="1"/>
          <p:nvPr/>
        </p:nvSpPr>
        <p:spPr>
          <a:xfrm>
            <a:off x="-155160" y="4743360"/>
            <a:ext cx="538920" cy="375480"/>
          </a:xfrm>
          <a:prstGeom prst="rect">
            <a:avLst/>
          </a:prstGeom>
          <a:noFill/>
          <a:ln>
            <a:noFill/>
          </a:ln>
        </p:spPr>
        <p:txBody>
          <a:bodyPr anchor="ctr"/>
          <a:lstStyle/>
          <a:p>
            <a:pPr algn="r">
              <a:lnSpc>
                <a:spcPct val="100000"/>
              </a:lnSpc>
            </a:pPr>
            <a:fld id="{ADC29B24-62E0-4078-B1CF-65B27D6573BF}" type="slidenum">
              <a:rPr lang="en-US" sz="1050" b="1" strike="noStrike" spc="-1">
                <a:solidFill>
                  <a:srgbClr val="FFFFFF"/>
                </a:solidFill>
                <a:latin typeface="Arial"/>
              </a:rPr>
              <a:t>21</a:t>
            </a:fld>
            <a:endParaRPr lang="en-US" sz="1050" b="0" strike="noStrike" spc="-1">
              <a:latin typeface="Times New Roman"/>
            </a:endParaRPr>
          </a:p>
        </p:txBody>
      </p:sp>
      <p:sp>
        <p:nvSpPr>
          <p:cNvPr id="236"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Volumes </a:t>
            </a:r>
            <a:endParaRPr lang="en-US" sz="2200" b="0" strike="noStrike" spc="-1" dirty="0">
              <a:solidFill>
                <a:srgbClr val="50B3CF"/>
              </a:solidFill>
              <a:latin typeface="Arial"/>
            </a:endParaRPr>
          </a:p>
        </p:txBody>
      </p:sp>
      <p:sp>
        <p:nvSpPr>
          <p:cNvPr id="237"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ea typeface="Noto Sans CJK SC Regular"/>
              </a:rPr>
              <a:t>Kubernetes volumes are a component of a pod and are thus defined in the pod’s specification—much like containers. </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A volume is available to all containers in the pod, but it must be mounted in each container that needs to access it.</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A </a:t>
            </a:r>
            <a:r>
              <a:rPr lang="en-US" sz="1400" b="0" strike="noStrike" spc="-1" dirty="0" err="1">
                <a:solidFill>
                  <a:srgbClr val="141414"/>
                </a:solidFill>
                <a:latin typeface="Arial"/>
              </a:rPr>
              <a:t>hostPath</a:t>
            </a:r>
            <a:r>
              <a:rPr lang="en-US" sz="1400" b="0" strike="noStrike" spc="-1" dirty="0">
                <a:solidFill>
                  <a:srgbClr val="141414"/>
                </a:solidFill>
                <a:latin typeface="Arial"/>
              </a:rPr>
              <a:t> volume points to a specific file or directory on the node’s file system</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Pods running on the same node and using the same path in their host - Path volume see the same files</a:t>
            </a: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algn="just">
              <a:spcBef>
                <a:spcPts val="281"/>
              </a:spcBef>
            </a:pPr>
            <a:r>
              <a:rPr lang="en-US" sz="1400" b="0" strike="noStrike" spc="-1" dirty="0">
                <a:solidFill>
                  <a:srgbClr val="141414"/>
                </a:solidFill>
                <a:latin typeface="Arial"/>
              </a:rPr>
              <a:t>	</a:t>
            </a: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238" name="Picture 237"/>
          <p:cNvPicPr/>
          <p:nvPr/>
        </p:nvPicPr>
        <p:blipFill>
          <a:blip r:embed="rId2"/>
          <a:stretch/>
        </p:blipFill>
        <p:spPr>
          <a:xfrm>
            <a:off x="711000" y="2011680"/>
            <a:ext cx="7152840" cy="2733480"/>
          </a:xfrm>
          <a:prstGeom prst="rect">
            <a:avLst/>
          </a:prstGeom>
          <a:ln>
            <a:noFill/>
          </a:ln>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155160" y="4743360"/>
            <a:ext cx="538920" cy="375480"/>
          </a:xfrm>
          <a:prstGeom prst="rect">
            <a:avLst/>
          </a:prstGeom>
          <a:noFill/>
          <a:ln>
            <a:noFill/>
          </a:ln>
        </p:spPr>
        <p:txBody>
          <a:bodyPr anchor="ctr"/>
          <a:lstStyle/>
          <a:p>
            <a:pPr algn="r">
              <a:lnSpc>
                <a:spcPct val="100000"/>
              </a:lnSpc>
            </a:pPr>
            <a:fld id="{F24E0619-CAAA-445B-9D78-0A8F29A6C0F3}" type="slidenum">
              <a:rPr lang="en-US" sz="1050" b="1" strike="noStrike" spc="-1">
                <a:solidFill>
                  <a:srgbClr val="FFFFFF"/>
                </a:solidFill>
                <a:latin typeface="Arial"/>
              </a:rPr>
              <a:t>22</a:t>
            </a:fld>
            <a:endParaRPr lang="en-US" sz="1050" b="0" strike="noStrike" spc="-1">
              <a:latin typeface="Times New Roman"/>
            </a:endParaRPr>
          </a:p>
        </p:txBody>
      </p:sp>
      <p:sp>
        <p:nvSpPr>
          <p:cNvPr id="240"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Logging </a:t>
            </a:r>
            <a:endParaRPr lang="en-US" sz="2200" b="0" strike="noStrike" spc="-1" dirty="0">
              <a:solidFill>
                <a:srgbClr val="50B3CF"/>
              </a:solidFill>
              <a:latin typeface="Arial"/>
            </a:endParaRPr>
          </a:p>
        </p:txBody>
      </p:sp>
      <p:sp>
        <p:nvSpPr>
          <p:cNvPr id="241"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Application and systems logs can help you understand what is happening inside your cluster</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The native functionality provided by a container engine or run time is usually not enough for a complete logging solution</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spc="-1" dirty="0">
                <a:solidFill>
                  <a:srgbClr val="141414"/>
                </a:solidFill>
                <a:latin typeface="Arial"/>
              </a:rPr>
              <a:t>I</a:t>
            </a:r>
            <a:r>
              <a:rPr lang="en-US" sz="1400" b="0" strike="noStrike" spc="-1" dirty="0" smtClean="0">
                <a:solidFill>
                  <a:srgbClr val="141414"/>
                </a:solidFill>
                <a:latin typeface="Arial"/>
              </a:rPr>
              <a:t>f </a:t>
            </a:r>
            <a:r>
              <a:rPr lang="en-US" sz="1400" b="0" strike="noStrike" spc="-1" dirty="0">
                <a:solidFill>
                  <a:srgbClr val="141414"/>
                </a:solidFill>
                <a:latin typeface="Arial"/>
              </a:rPr>
              <a:t>a container crashes, a pod is evicted, or a node dies, We still want to access your application’s logs. </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As such, logs should have a separate storage and life cycle independent of nodes, pods, or containers</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Kubernetes provides no native storage solution for log data, but we can integrate many existing logging solutions into your Kubernetes cluster.</a:t>
            </a: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algn="just">
              <a:spcBef>
                <a:spcPts val="281"/>
              </a:spcBef>
            </a:pPr>
            <a:r>
              <a:rPr lang="en-US" sz="1400" b="0" strike="noStrike" spc="-1" dirty="0">
                <a:solidFill>
                  <a:srgbClr val="141414"/>
                </a:solidFill>
                <a:latin typeface="Arial"/>
              </a:rPr>
              <a:t>	</a:t>
            </a: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242" name="Picture 241"/>
          <p:cNvPicPr/>
          <p:nvPr/>
        </p:nvPicPr>
        <p:blipFill>
          <a:blip r:embed="rId2"/>
          <a:stretch/>
        </p:blipFill>
        <p:spPr>
          <a:xfrm>
            <a:off x="1090440" y="2286000"/>
            <a:ext cx="7029000" cy="240300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155160" y="4743360"/>
            <a:ext cx="538920" cy="375480"/>
          </a:xfrm>
          <a:prstGeom prst="rect">
            <a:avLst/>
          </a:prstGeom>
          <a:noFill/>
          <a:ln>
            <a:noFill/>
          </a:ln>
        </p:spPr>
        <p:txBody>
          <a:bodyPr anchor="ctr"/>
          <a:lstStyle/>
          <a:p>
            <a:pPr algn="r">
              <a:lnSpc>
                <a:spcPct val="100000"/>
              </a:lnSpc>
            </a:pPr>
            <a:fld id="{E670FD5C-43CE-444F-97C7-491B5336255D}" type="slidenum">
              <a:rPr lang="en-US" sz="1050" b="1" strike="noStrike" spc="-1">
                <a:solidFill>
                  <a:srgbClr val="FFFFFF"/>
                </a:solidFill>
                <a:latin typeface="Arial"/>
              </a:rPr>
              <a:t>23</a:t>
            </a:fld>
            <a:endParaRPr lang="en-US" sz="1050" b="0" strike="noStrike" spc="-1">
              <a:latin typeface="Times New Roman"/>
            </a:endParaRPr>
          </a:p>
        </p:txBody>
      </p:sp>
      <p:sp>
        <p:nvSpPr>
          <p:cNvPr id="244"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Blue/ Green Deployment</a:t>
            </a:r>
            <a:endParaRPr lang="en-US" sz="2200" b="0" strike="noStrike" spc="-1" dirty="0">
              <a:solidFill>
                <a:srgbClr val="50B3CF"/>
              </a:solidFill>
              <a:latin typeface="Arial"/>
            </a:endParaRPr>
          </a:p>
        </p:txBody>
      </p:sp>
      <p:sp>
        <p:nvSpPr>
          <p:cNvPr id="245"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Bef>
                <a:spcPts val="281"/>
              </a:spcBef>
            </a:pPr>
            <a:r>
              <a:rPr lang="en-US" sz="1400" b="0" strike="noStrike" spc="-1">
                <a:solidFill>
                  <a:srgbClr val="141414"/>
                </a:solidFill>
                <a:latin typeface="Arial"/>
              </a:rPr>
              <a:t>A blue/green deployment is a change management strategy for releasing software code. Blue/green deployments require two identical hardware environments that are configured exactly the same way. While one environment is active and serving end users, the other environment remains idle</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spcBef>
                <a:spcPts val="281"/>
              </a:spcBef>
            </a:pPr>
            <a:r>
              <a:rPr lang="en-US" sz="1400" b="0" strike="noStrike" spc="-1">
                <a:solidFill>
                  <a:srgbClr val="141414"/>
                </a:solidFill>
                <a:latin typeface="Arial"/>
              </a:rPr>
              <a:t>Container technology offers a stand-alone environment to run the desired service, which makes it super easy to create identical environments as required in the blue/green deployment</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p:txBody>
      </p:sp>
      <p:pic>
        <p:nvPicPr>
          <p:cNvPr id="246" name="Picture 245"/>
          <p:cNvPicPr/>
          <p:nvPr/>
        </p:nvPicPr>
        <p:blipFill>
          <a:blip r:embed="rId2"/>
          <a:stretch/>
        </p:blipFill>
        <p:spPr>
          <a:xfrm>
            <a:off x="95760" y="2103120"/>
            <a:ext cx="9019800" cy="274752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155160" y="4743360"/>
            <a:ext cx="538920" cy="375480"/>
          </a:xfrm>
          <a:prstGeom prst="rect">
            <a:avLst/>
          </a:prstGeom>
          <a:noFill/>
          <a:ln>
            <a:noFill/>
          </a:ln>
        </p:spPr>
        <p:txBody>
          <a:bodyPr anchor="ctr"/>
          <a:lstStyle/>
          <a:p>
            <a:pPr algn="r">
              <a:lnSpc>
                <a:spcPct val="100000"/>
              </a:lnSpc>
            </a:pPr>
            <a:fld id="{D569C93D-E44B-4A72-ACFF-C28167A1485D}" type="slidenum">
              <a:rPr lang="en-US" sz="1050" b="1" strike="noStrike" spc="-1">
                <a:solidFill>
                  <a:srgbClr val="FFFFFF"/>
                </a:solidFill>
                <a:latin typeface="Arial"/>
              </a:rPr>
              <a:t>24</a:t>
            </a:fld>
            <a:endParaRPr lang="en-US" sz="1050" b="0" strike="noStrike" spc="-1">
              <a:latin typeface="Times New Roman"/>
            </a:endParaRPr>
          </a:p>
        </p:txBody>
      </p:sp>
      <p:sp>
        <p:nvSpPr>
          <p:cNvPr id="248"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Advanced Topics</a:t>
            </a:r>
            <a:endParaRPr lang="en-US" sz="2200" b="0" strike="noStrike" spc="-1" dirty="0">
              <a:solidFill>
                <a:srgbClr val="50B3CF"/>
              </a:solidFill>
              <a:latin typeface="Arial"/>
            </a:endParaRPr>
          </a:p>
        </p:txBody>
      </p:sp>
      <p:sp>
        <p:nvSpPr>
          <p:cNvPr id="249"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Auto scaling</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Persistent Volumes</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Stateful Replica Sets</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Secrets</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155160" y="4743360"/>
            <a:ext cx="538920" cy="375480"/>
          </a:xfrm>
          <a:prstGeom prst="rect">
            <a:avLst/>
          </a:prstGeom>
          <a:noFill/>
          <a:ln>
            <a:noFill/>
          </a:ln>
        </p:spPr>
        <p:txBody>
          <a:bodyPr anchor="ctr"/>
          <a:lstStyle/>
          <a:p>
            <a:pPr algn="r">
              <a:lnSpc>
                <a:spcPct val="100000"/>
              </a:lnSpc>
            </a:pPr>
            <a:fld id="{DB86DB81-2B6F-4CEF-9207-F3B97FE855D2}" type="slidenum">
              <a:rPr lang="en-US" sz="1050" b="1" strike="noStrike" spc="-1">
                <a:solidFill>
                  <a:srgbClr val="FFFFFF"/>
                </a:solidFill>
                <a:latin typeface="Arial"/>
              </a:rPr>
              <a:t>25</a:t>
            </a:fld>
            <a:endParaRPr lang="en-US" sz="1050" b="0" strike="noStrike" spc="-1">
              <a:latin typeface="Times New Roman"/>
            </a:endParaRPr>
          </a:p>
        </p:txBody>
      </p:sp>
      <p:sp>
        <p:nvSpPr>
          <p:cNvPr id="251"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Commercial Kubernetes</a:t>
            </a:r>
            <a:endParaRPr lang="en-US" sz="2200" b="0" strike="noStrike" spc="-1" dirty="0">
              <a:solidFill>
                <a:srgbClr val="50B3CF"/>
              </a:solidFill>
              <a:latin typeface="Arial"/>
            </a:endParaRPr>
          </a:p>
        </p:txBody>
      </p:sp>
      <p:sp>
        <p:nvSpPr>
          <p:cNvPr id="252"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Open Shift ( Red Hat ) – Used in Heritage World Pay</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EKS (Amazon Elastic Container Service for Kubernetes)</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GKE (Google Kubernetes Engine)</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AKS - Azure Kubernetes Service</a:t>
            </a:r>
            <a:endParaRPr lang="en-US" sz="1400" b="0" strike="noStrike" spc="-1" dirty="0">
              <a:latin typeface="Arial"/>
            </a:endParaRPr>
          </a:p>
          <a:p>
            <a:pPr algn="just">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155160" y="4743360"/>
            <a:ext cx="538920" cy="375480"/>
          </a:xfrm>
          <a:prstGeom prst="rect">
            <a:avLst/>
          </a:prstGeom>
          <a:noFill/>
          <a:ln>
            <a:noFill/>
          </a:ln>
        </p:spPr>
        <p:txBody>
          <a:bodyPr anchor="ctr"/>
          <a:lstStyle/>
          <a:p>
            <a:pPr algn="r">
              <a:lnSpc>
                <a:spcPct val="100000"/>
              </a:lnSpc>
            </a:pPr>
            <a:fld id="{072B23BC-C43A-4D58-A567-5EA551F197E3}" type="slidenum">
              <a:rPr lang="en-US" sz="1050" b="1" strike="noStrike" spc="-1">
                <a:solidFill>
                  <a:srgbClr val="FFFFFF"/>
                </a:solidFill>
                <a:latin typeface="Arial"/>
              </a:rPr>
              <a:t>26</a:t>
            </a:fld>
            <a:endParaRPr lang="en-US" sz="1050" b="0" strike="noStrike" spc="-1">
              <a:latin typeface="Times New Roman"/>
            </a:endParaRPr>
          </a:p>
        </p:txBody>
      </p:sp>
      <p:sp>
        <p:nvSpPr>
          <p:cNvPr id="254" name="TextShape 2"/>
          <p:cNvSpPr txBox="1"/>
          <p:nvPr/>
        </p:nvSpPr>
        <p:spPr>
          <a:xfrm>
            <a:off x="114480" y="552600"/>
            <a:ext cx="8915040" cy="4152600"/>
          </a:xfrm>
          <a:prstGeom prst="rect">
            <a:avLst/>
          </a:prstGeom>
          <a:noFill/>
          <a:ln w="9360">
            <a:noFill/>
          </a:ln>
        </p:spPr>
        <p:txBody>
          <a:bodyPr lIns="90000" tIns="45000" rIns="90000" bIns="45000">
            <a:normAutofit/>
          </a:bodyPr>
          <a:lstStyle/>
          <a:p>
            <a:pPr marL="285840" indent="-285480">
              <a:lnSpc>
                <a:spcPct val="100000"/>
              </a:lnSpc>
              <a:spcBef>
                <a:spcPts val="360"/>
              </a:spcBef>
              <a:buClr>
                <a:srgbClr val="50B3CF"/>
              </a:buClr>
              <a:buFont typeface="Wingdings" charset="2"/>
              <a:buChar char=""/>
            </a:pPr>
            <a:r>
              <a:rPr lang="en-US" sz="1800" b="0" strike="noStrike" spc="-1" dirty="0">
                <a:solidFill>
                  <a:srgbClr val="141414"/>
                </a:solidFill>
                <a:latin typeface="Arial"/>
                <a:hlinkClick r:id="rId2"/>
              </a:rPr>
              <a:t>https://kubernetes.io/</a:t>
            </a:r>
            <a:endParaRPr lang="en-US" sz="1800" b="0" strike="noStrike" spc="-1" dirty="0">
              <a:solidFill>
                <a:srgbClr val="50B3CF"/>
              </a:solidFill>
              <a:latin typeface="Arial"/>
            </a:endParaRPr>
          </a:p>
          <a:p>
            <a:pPr marL="285840" indent="-285480">
              <a:lnSpc>
                <a:spcPct val="100000"/>
              </a:lnSpc>
              <a:spcBef>
                <a:spcPts val="360"/>
              </a:spcBef>
              <a:buClr>
                <a:srgbClr val="50B3CF"/>
              </a:buClr>
              <a:buFont typeface="Wingdings" charset="2"/>
              <a:buChar char=""/>
            </a:pPr>
            <a:r>
              <a:rPr lang="en-US" sz="1800" b="0" strike="noStrike" spc="-1" dirty="0">
                <a:solidFill>
                  <a:srgbClr val="141414"/>
                </a:solidFill>
                <a:latin typeface="Arial"/>
                <a:hlinkClick r:id="rId3"/>
              </a:rPr>
              <a:t>https://kubernetes.io/blog/2018/04/30/zero-downtime-deployment-kubernetes-jenkins</a:t>
            </a:r>
            <a:r>
              <a:rPr lang="en-US" sz="1800" b="0" strike="noStrike" spc="-1" dirty="0" smtClean="0">
                <a:solidFill>
                  <a:srgbClr val="141414"/>
                </a:solidFill>
                <a:latin typeface="Arial"/>
                <a:hlinkClick r:id="rId3"/>
              </a:rPr>
              <a:t>/</a:t>
            </a:r>
            <a:endParaRPr lang="en-US" sz="1800" b="0" strike="noStrike" spc="-1" dirty="0" smtClean="0">
              <a:solidFill>
                <a:srgbClr val="141414"/>
              </a:solidFill>
              <a:latin typeface="Arial"/>
            </a:endParaRPr>
          </a:p>
          <a:p>
            <a:pPr marL="285840" indent="-285480">
              <a:lnSpc>
                <a:spcPct val="100000"/>
              </a:lnSpc>
              <a:spcBef>
                <a:spcPts val="360"/>
              </a:spcBef>
              <a:buClr>
                <a:srgbClr val="50B3CF"/>
              </a:buClr>
              <a:buFont typeface="Wingdings" charset="2"/>
              <a:buChar char=""/>
            </a:pPr>
            <a:r>
              <a:rPr lang="en-US" spc="-1" dirty="0">
                <a:solidFill>
                  <a:srgbClr val="141414"/>
                </a:solidFill>
              </a:rPr>
              <a:t>GIT Hub Code base</a:t>
            </a:r>
          </a:p>
          <a:p>
            <a:pPr marL="360">
              <a:lnSpc>
                <a:spcPct val="100000"/>
              </a:lnSpc>
              <a:spcBef>
                <a:spcPts val="360"/>
              </a:spcBef>
              <a:buClr>
                <a:srgbClr val="50B3CF"/>
              </a:buClr>
            </a:pPr>
            <a:r>
              <a:rPr lang="en-US" spc="-1" dirty="0">
                <a:solidFill>
                  <a:srgbClr val="50B3CF"/>
                </a:solidFill>
              </a:rPr>
              <a:t>     </a:t>
            </a:r>
            <a:r>
              <a:rPr lang="en-US" spc="-1" dirty="0">
                <a:solidFill>
                  <a:srgbClr val="50B3CF"/>
                </a:solidFill>
                <a:hlinkClick r:id="rId4"/>
              </a:rPr>
              <a:t>https://github.com/nilaybose/mkdemo</a:t>
            </a:r>
            <a:endParaRPr lang="en-US" spc="-1" dirty="0">
              <a:solidFill>
                <a:srgbClr val="50B3CF"/>
              </a:solidFill>
            </a:endParaRPr>
          </a:p>
          <a:p>
            <a:pPr marL="285840" indent="-285480">
              <a:lnSpc>
                <a:spcPct val="100000"/>
              </a:lnSpc>
              <a:spcBef>
                <a:spcPts val="360"/>
              </a:spcBef>
              <a:buClr>
                <a:srgbClr val="50B3CF"/>
              </a:buClr>
              <a:buFont typeface="Wingdings" charset="2"/>
              <a:buChar char=""/>
            </a:pPr>
            <a:r>
              <a:rPr lang="en-US" spc="-1" dirty="0" smtClean="0">
                <a:solidFill>
                  <a:srgbClr val="141414"/>
                </a:solidFill>
                <a:latin typeface="Arial"/>
              </a:rPr>
              <a:t>Docker Image Path</a:t>
            </a:r>
          </a:p>
          <a:p>
            <a:pPr marL="360">
              <a:lnSpc>
                <a:spcPct val="100000"/>
              </a:lnSpc>
              <a:spcBef>
                <a:spcPts val="360"/>
              </a:spcBef>
              <a:buClr>
                <a:srgbClr val="50B3CF"/>
              </a:buClr>
            </a:pPr>
            <a:r>
              <a:rPr lang="en-US" spc="-1" dirty="0">
                <a:solidFill>
                  <a:srgbClr val="141414"/>
                </a:solidFill>
                <a:latin typeface="Arial"/>
              </a:rPr>
              <a:t> </a:t>
            </a:r>
            <a:r>
              <a:rPr lang="en-US" spc="-1" dirty="0">
                <a:solidFill>
                  <a:srgbClr val="141414"/>
                </a:solidFill>
              </a:rPr>
              <a:t>    </a:t>
            </a:r>
            <a:r>
              <a:rPr lang="en-US" spc="-1" dirty="0" err="1">
                <a:solidFill>
                  <a:srgbClr val="141414"/>
                </a:solidFill>
              </a:rPr>
              <a:t>docker</a:t>
            </a:r>
            <a:r>
              <a:rPr lang="en-US" spc="-1" dirty="0">
                <a:solidFill>
                  <a:srgbClr val="141414"/>
                </a:solidFill>
              </a:rPr>
              <a:t> pull </a:t>
            </a:r>
            <a:r>
              <a:rPr lang="en-US" spc="-1" dirty="0" err="1">
                <a:solidFill>
                  <a:srgbClr val="141414"/>
                </a:solidFill>
              </a:rPr>
              <a:t>nilaybose</a:t>
            </a:r>
            <a:r>
              <a:rPr lang="en-US" spc="-1" dirty="0">
                <a:solidFill>
                  <a:srgbClr val="141414"/>
                </a:solidFill>
              </a:rPr>
              <a:t>/</a:t>
            </a:r>
            <a:r>
              <a:rPr lang="en-US" spc="-1" dirty="0" err="1">
                <a:solidFill>
                  <a:srgbClr val="141414"/>
                </a:solidFill>
              </a:rPr>
              <a:t>mkubedemo</a:t>
            </a:r>
            <a:endParaRPr lang="en-US" sz="1800" b="0" strike="noStrike" spc="-1" dirty="0">
              <a:solidFill>
                <a:srgbClr val="141414"/>
              </a:solidFill>
              <a:latin typeface="Arial"/>
            </a:endParaRPr>
          </a:p>
          <a:p>
            <a:pPr marL="360">
              <a:lnSpc>
                <a:spcPct val="100000"/>
              </a:lnSpc>
              <a:spcBef>
                <a:spcPts val="360"/>
              </a:spcBef>
              <a:buClr>
                <a:srgbClr val="50B3CF"/>
              </a:buClr>
            </a:pPr>
            <a:endParaRPr lang="en-US" sz="1800" b="0" strike="noStrike" spc="-1" dirty="0" smtClean="0">
              <a:solidFill>
                <a:srgbClr val="141414"/>
              </a:solidFill>
              <a:latin typeface="Arial"/>
            </a:endParaRPr>
          </a:p>
          <a:p>
            <a:pPr marL="360">
              <a:lnSpc>
                <a:spcPct val="100000"/>
              </a:lnSpc>
              <a:spcBef>
                <a:spcPts val="360"/>
              </a:spcBef>
              <a:buClr>
                <a:srgbClr val="50B3CF"/>
              </a:buClr>
            </a:pPr>
            <a:endParaRPr lang="en-US" sz="1800" b="0" strike="noStrike" spc="-1" dirty="0">
              <a:solidFill>
                <a:srgbClr val="50B3CF"/>
              </a:solidFill>
              <a:latin typeface="Arial"/>
            </a:endParaRPr>
          </a:p>
          <a:p>
            <a:pPr marL="360">
              <a:lnSpc>
                <a:spcPct val="100000"/>
              </a:lnSpc>
              <a:spcBef>
                <a:spcPts val="360"/>
              </a:spcBef>
              <a:buClr>
                <a:srgbClr val="50B3CF"/>
              </a:buClr>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p:txBody>
      </p:sp>
      <p:sp>
        <p:nvSpPr>
          <p:cNvPr id="255"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Reference &amp; Links</a:t>
            </a:r>
            <a:endParaRPr lang="en-US" sz="2200" b="0" strike="noStrike" spc="-1">
              <a:solidFill>
                <a:srgbClr val="50B3CF"/>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0" y="4830840"/>
            <a:ext cx="456840" cy="342720"/>
          </a:xfrm>
          <a:prstGeom prst="rect">
            <a:avLst/>
          </a:prstGeom>
          <a:noFill/>
          <a:ln>
            <a:noFill/>
          </a:ln>
        </p:spPr>
        <p:txBody>
          <a:bodyPr anchor="ctr"/>
          <a:lstStyle/>
          <a:p>
            <a:pPr algn="r">
              <a:lnSpc>
                <a:spcPct val="100000"/>
              </a:lnSpc>
            </a:pPr>
            <a:fld id="{E142D481-1E04-41FC-9359-C1CC6138C014}" type="slidenum">
              <a:rPr lang="en-US" sz="1050" b="1" strike="noStrike" spc="-1">
                <a:solidFill>
                  <a:srgbClr val="FFFFFF"/>
                </a:solidFill>
                <a:latin typeface="Arial"/>
              </a:rPr>
              <a:t>27</a:t>
            </a:fld>
            <a:endParaRPr lang="en-US" sz="1050" b="0" strike="noStrike" spc="-1">
              <a:latin typeface="Times New Roman"/>
            </a:endParaRPr>
          </a:p>
        </p:txBody>
      </p:sp>
      <p:sp>
        <p:nvSpPr>
          <p:cNvPr id="257" name="CustomShape 2"/>
          <p:cNvSpPr/>
          <p:nvPr/>
        </p:nvSpPr>
        <p:spPr>
          <a:xfrm>
            <a:off x="3016080" y="2005200"/>
            <a:ext cx="286092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algn="r">
              <a:lnSpc>
                <a:spcPct val="100000"/>
              </a:lnSpc>
            </a:pPr>
            <a:r>
              <a:rPr lang="en-US" sz="4000" b="0" strike="noStrike" spc="-1">
                <a:solidFill>
                  <a:srgbClr val="FFFFFF"/>
                </a:solidFill>
                <a:latin typeface="Arial"/>
              </a:rPr>
              <a:t>Thank You </a:t>
            </a:r>
            <a:endParaRPr lang="en-US" sz="4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121F"/>
        </a:solidFill>
        <a:effectLst/>
      </p:bgPr>
    </p:bg>
    <p:spTree>
      <p:nvGrpSpPr>
        <p:cNvPr id="1" name=""/>
        <p:cNvGrpSpPr/>
        <p:nvPr/>
      </p:nvGrpSpPr>
      <p:grpSpPr>
        <a:xfrm>
          <a:off x="0" y="0"/>
          <a:ext cx="0" cy="0"/>
          <a:chOff x="0" y="0"/>
          <a:chExt cx="0" cy="0"/>
        </a:xfrm>
      </p:grpSpPr>
      <p:sp>
        <p:nvSpPr>
          <p:cNvPr id="189" name="TextShape 1"/>
          <p:cNvSpPr txBox="1"/>
          <p:nvPr/>
        </p:nvSpPr>
        <p:spPr>
          <a:xfrm>
            <a:off x="114480" y="583200"/>
            <a:ext cx="8915040" cy="3141360"/>
          </a:xfrm>
          <a:prstGeom prst="rect">
            <a:avLst/>
          </a:prstGeom>
          <a:noFill/>
          <a:ln w="9360">
            <a:noFill/>
          </a:ln>
        </p:spPr>
        <p:txBody>
          <a:bodyPr lIns="90000" tIns="45000" rIns="90000" bIns="45000">
            <a:normAutofit/>
          </a:bodyPr>
          <a:lstStyle/>
          <a:p>
            <a:pPr marL="285840" indent="-285480">
              <a:lnSpc>
                <a:spcPct val="100000"/>
              </a:lnSpc>
              <a:spcBef>
                <a:spcPts val="281"/>
              </a:spcBef>
              <a:buClr>
                <a:srgbClr val="50B3CF"/>
              </a:buClr>
              <a:buFont typeface="Wingdings" charset="2"/>
              <a:buChar char=""/>
            </a:pPr>
            <a:r>
              <a:rPr lang="en-US" sz="1400" b="0" strike="noStrike" spc="-1">
                <a:solidFill>
                  <a:srgbClr val="141414"/>
                </a:solidFill>
                <a:latin typeface="Arial"/>
              </a:rPr>
              <a:t>Breaking Monolith Application into Micro-service Architecture</a:t>
            </a: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p:txBody>
      </p:sp>
      <p:sp>
        <p:nvSpPr>
          <p:cNvPr id="190"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400" b="0" strike="noStrike" spc="-1">
                <a:solidFill>
                  <a:srgbClr val="23D2FF"/>
                </a:solidFill>
                <a:latin typeface="Arial"/>
              </a:rPr>
              <a:t>Micro-service Architecture</a:t>
            </a:r>
            <a:endParaRPr lang="en-US" sz="2400" b="0" strike="noStrike" spc="-1">
              <a:solidFill>
                <a:srgbClr val="50B3CF"/>
              </a:solidFill>
              <a:latin typeface="Arial"/>
            </a:endParaRPr>
          </a:p>
        </p:txBody>
      </p:sp>
      <p:pic>
        <p:nvPicPr>
          <p:cNvPr id="191" name="Picture 3"/>
          <p:cNvPicPr/>
          <p:nvPr/>
        </p:nvPicPr>
        <p:blipFill>
          <a:blip r:embed="rId3"/>
          <a:stretch/>
        </p:blipFill>
        <p:spPr>
          <a:xfrm>
            <a:off x="415080" y="1021320"/>
            <a:ext cx="7534080" cy="371448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155160" y="4743360"/>
            <a:ext cx="538920" cy="375480"/>
          </a:xfrm>
          <a:prstGeom prst="rect">
            <a:avLst/>
          </a:prstGeom>
          <a:noFill/>
          <a:ln>
            <a:noFill/>
          </a:ln>
        </p:spPr>
        <p:txBody>
          <a:bodyPr anchor="ctr"/>
          <a:lstStyle/>
          <a:p>
            <a:pPr algn="r">
              <a:lnSpc>
                <a:spcPct val="100000"/>
              </a:lnSpc>
            </a:pPr>
            <a:fld id="{CA16CE3F-26D7-4D6C-A8B5-55DFEAE6370D}" type="slidenum">
              <a:rPr lang="en-US" sz="1050" b="1" strike="noStrike" spc="-1">
                <a:solidFill>
                  <a:srgbClr val="FFFFFF"/>
                </a:solidFill>
                <a:latin typeface="Arial"/>
              </a:rPr>
              <a:t>4</a:t>
            </a:fld>
            <a:endParaRPr lang="en-US" sz="1050" b="0" strike="noStrike" spc="-1">
              <a:latin typeface="Times New Roman"/>
            </a:endParaRPr>
          </a:p>
        </p:txBody>
      </p:sp>
      <p:sp>
        <p:nvSpPr>
          <p:cNvPr id="193" name="TextShape 2"/>
          <p:cNvSpPr txBox="1"/>
          <p:nvPr/>
        </p:nvSpPr>
        <p:spPr>
          <a:xfrm>
            <a:off x="114480" y="466560"/>
            <a:ext cx="8915040" cy="4343040"/>
          </a:xfrm>
          <a:prstGeom prst="rect">
            <a:avLst/>
          </a:prstGeom>
          <a:noFill/>
          <a:ln w="9360">
            <a:noFill/>
          </a:ln>
        </p:spPr>
        <p:txBody>
          <a:bodyPr lIns="90000" tIns="45000" rIns="90000" bIns="45000">
            <a:normAutofit/>
          </a:bodyPr>
          <a:lstStyle/>
          <a:p>
            <a:pPr marL="285840" indent="-285480">
              <a:lnSpc>
                <a:spcPct val="100000"/>
              </a:lnSpc>
              <a:spcBef>
                <a:spcPts val="281"/>
              </a:spcBef>
              <a:buClr>
                <a:srgbClr val="50B3CF"/>
              </a:buClr>
              <a:buFont typeface="Wingdings" charset="2"/>
              <a:buChar char=""/>
            </a:pPr>
            <a:r>
              <a:rPr lang="en-US" sz="1400" b="0" strike="noStrike" spc="-1" dirty="0" smtClean="0">
                <a:solidFill>
                  <a:srgbClr val="141414"/>
                </a:solidFill>
                <a:latin typeface="Arial"/>
              </a:rPr>
              <a:t>Components </a:t>
            </a:r>
            <a:r>
              <a:rPr lang="en-US" sz="1400" b="0" strike="noStrike" spc="-1" dirty="0">
                <a:solidFill>
                  <a:srgbClr val="141414"/>
                </a:solidFill>
                <a:latin typeface="Arial"/>
              </a:rPr>
              <a:t>are scaled independently</a:t>
            </a: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p:txBody>
      </p:sp>
      <p:sp>
        <p:nvSpPr>
          <p:cNvPr id="194"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Micro-Service Deployment</a:t>
            </a:r>
            <a:endParaRPr lang="en-US" sz="2200" b="0" strike="noStrike" spc="-1">
              <a:solidFill>
                <a:srgbClr val="50B3CF"/>
              </a:solidFill>
              <a:latin typeface="Arial"/>
            </a:endParaRPr>
          </a:p>
        </p:txBody>
      </p:sp>
      <p:pic>
        <p:nvPicPr>
          <p:cNvPr id="195" name="Picture 5"/>
          <p:cNvPicPr/>
          <p:nvPr/>
        </p:nvPicPr>
        <p:blipFill>
          <a:blip r:embed="rId2"/>
          <a:stretch/>
        </p:blipFill>
        <p:spPr>
          <a:xfrm>
            <a:off x="114300" y="893700"/>
            <a:ext cx="8978494" cy="381492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155160" y="4743360"/>
            <a:ext cx="538920" cy="375480"/>
          </a:xfrm>
          <a:prstGeom prst="rect">
            <a:avLst/>
          </a:prstGeom>
          <a:noFill/>
          <a:ln>
            <a:noFill/>
          </a:ln>
        </p:spPr>
        <p:txBody>
          <a:bodyPr anchor="ctr"/>
          <a:lstStyle/>
          <a:p>
            <a:pPr algn="r">
              <a:lnSpc>
                <a:spcPct val="100000"/>
              </a:lnSpc>
            </a:pPr>
            <a:fld id="{DD6127F2-21EA-4CE3-BC81-147F6036CC20}" type="slidenum">
              <a:rPr lang="en-US" sz="1050" b="1" strike="noStrike" spc="-1">
                <a:solidFill>
                  <a:srgbClr val="FFFFFF"/>
                </a:solidFill>
                <a:latin typeface="Arial"/>
              </a:rPr>
              <a:t>5</a:t>
            </a:fld>
            <a:endParaRPr lang="en-US" sz="1050" b="0" strike="noStrike" spc="-1">
              <a:latin typeface="Times New Roman"/>
            </a:endParaRPr>
          </a:p>
        </p:txBody>
      </p:sp>
      <p:sp>
        <p:nvSpPr>
          <p:cNvPr id="197" name="TextShape 2"/>
          <p:cNvSpPr txBox="1"/>
          <p:nvPr/>
        </p:nvSpPr>
        <p:spPr>
          <a:xfrm>
            <a:off x="114480" y="466560"/>
            <a:ext cx="8915040" cy="4343040"/>
          </a:xfrm>
          <a:prstGeom prst="rect">
            <a:avLst/>
          </a:prstGeom>
          <a:noFill/>
          <a:ln w="9360">
            <a:noFill/>
          </a:ln>
        </p:spPr>
        <p:txBody>
          <a:bodyPr lIns="90000" tIns="45000" rIns="90000" bIns="45000">
            <a:normAutofit/>
          </a:bodyPr>
          <a:lstStyle/>
          <a:p>
            <a:pPr marL="285840" indent="-285480">
              <a:lnSpc>
                <a:spcPct val="100000"/>
              </a:lnSpc>
              <a:spcBef>
                <a:spcPts val="281"/>
              </a:spcBef>
              <a:buClr>
                <a:srgbClr val="50B3CF"/>
              </a:buClr>
              <a:buFont typeface="Wingdings" charset="2"/>
              <a:buChar char=""/>
            </a:pPr>
            <a:r>
              <a:rPr lang="en-US" sz="1400" b="0" strike="noStrike" spc="-1" dirty="0" smtClean="0">
                <a:solidFill>
                  <a:srgbClr val="141414"/>
                </a:solidFill>
                <a:latin typeface="Arial"/>
              </a:rPr>
              <a:t>With </a:t>
            </a:r>
            <a:r>
              <a:rPr lang="en-US" sz="1400" b="0" strike="noStrike" spc="-1" dirty="0">
                <a:solidFill>
                  <a:srgbClr val="141414"/>
                </a:solidFill>
                <a:latin typeface="Arial"/>
              </a:rPr>
              <a:t>number components increases, deployment-related decisions become difficult as deployment combinations and inter-dependencies between the components increases greatly.</a:t>
            </a:r>
            <a:endParaRPr lang="en-US" sz="1400" b="0" strike="noStrike" spc="-1" dirty="0">
              <a:solidFill>
                <a:srgbClr val="50B3CF"/>
              </a:solidFill>
              <a:latin typeface="Arial"/>
            </a:endParaRPr>
          </a:p>
          <a:p>
            <a:pPr marL="285840" indent="-285480">
              <a:lnSpc>
                <a:spcPct val="100000"/>
              </a:lnSpc>
              <a:spcBef>
                <a:spcPts val="281"/>
              </a:spcBef>
              <a:buClr>
                <a:srgbClr val="50B3CF"/>
              </a:buClr>
              <a:buFont typeface="Wingdings" charset="2"/>
              <a:buChar char=""/>
            </a:pPr>
            <a:r>
              <a:rPr lang="en-US" sz="1400" b="0" strike="noStrike" spc="-1" dirty="0">
                <a:solidFill>
                  <a:srgbClr val="141414"/>
                </a:solidFill>
                <a:latin typeface="Arial"/>
              </a:rPr>
              <a:t>Micro-services are hard to debug as they span multiple processes and machines. </a:t>
            </a: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p:txBody>
      </p:sp>
      <p:sp>
        <p:nvSpPr>
          <p:cNvPr id="198"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Challenges of Micro-Service Deployment</a:t>
            </a:r>
            <a:endParaRPr lang="en-US" sz="2200" b="0" strike="noStrike" spc="-1">
              <a:solidFill>
                <a:srgbClr val="50B3CF"/>
              </a:solidFill>
              <a:latin typeface="Arial"/>
            </a:endParaRPr>
          </a:p>
        </p:txBody>
      </p:sp>
      <p:pic>
        <p:nvPicPr>
          <p:cNvPr id="199" name="Picture 4"/>
          <p:cNvPicPr/>
          <p:nvPr/>
        </p:nvPicPr>
        <p:blipFill>
          <a:blip r:embed="rId2"/>
          <a:stretch/>
        </p:blipFill>
        <p:spPr>
          <a:xfrm>
            <a:off x="360" y="1328580"/>
            <a:ext cx="9143640" cy="36356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155160" y="4743360"/>
            <a:ext cx="538920" cy="375480"/>
          </a:xfrm>
          <a:prstGeom prst="rect">
            <a:avLst/>
          </a:prstGeom>
          <a:noFill/>
          <a:ln>
            <a:noFill/>
          </a:ln>
        </p:spPr>
        <p:txBody>
          <a:bodyPr anchor="ctr"/>
          <a:lstStyle/>
          <a:p>
            <a:pPr algn="r">
              <a:lnSpc>
                <a:spcPct val="100000"/>
              </a:lnSpc>
            </a:pPr>
            <a:fld id="{3F671C09-6397-4694-B352-8DAEF847D314}" type="slidenum">
              <a:rPr lang="en-US" sz="1050" b="1" strike="noStrike" spc="-1">
                <a:solidFill>
                  <a:srgbClr val="FFFFFF"/>
                </a:solidFill>
                <a:latin typeface="Arial"/>
              </a:rPr>
              <a:t>6</a:t>
            </a:fld>
            <a:endParaRPr lang="en-US" sz="1050" b="0" strike="noStrike" spc="-1">
              <a:latin typeface="Times New Roman"/>
            </a:endParaRPr>
          </a:p>
        </p:txBody>
      </p:sp>
      <p:sp>
        <p:nvSpPr>
          <p:cNvPr id="201"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Application Isolation</a:t>
            </a:r>
            <a:endParaRPr lang="en-US" sz="2200" b="0" strike="noStrike" spc="-1">
              <a:solidFill>
                <a:srgbClr val="50B3CF"/>
              </a:solidFill>
              <a:latin typeface="Arial"/>
            </a:endParaRPr>
          </a:p>
        </p:txBody>
      </p:sp>
      <p:sp>
        <p:nvSpPr>
          <p:cNvPr id="202" name="TextShape 3"/>
          <p:cNvSpPr txBox="1"/>
          <p:nvPr/>
        </p:nvSpPr>
        <p:spPr>
          <a:xfrm>
            <a:off x="114480" y="466560"/>
            <a:ext cx="8915040" cy="4343040"/>
          </a:xfrm>
          <a:prstGeom prst="rect">
            <a:avLst/>
          </a:prstGeom>
          <a:noFill/>
          <a:ln w="9360">
            <a:noFill/>
          </a:ln>
        </p:spPr>
        <p:txBody>
          <a:bodyPr lIns="90000" tIns="45000" rIns="90000" bIns="45000">
            <a:normAutofit/>
          </a:bodyPr>
          <a:lstStyle/>
          <a:p>
            <a:pPr marL="285840" indent="-285480">
              <a:lnSpc>
                <a:spcPct val="100000"/>
              </a:lnSpc>
              <a:spcBef>
                <a:spcPts val="281"/>
              </a:spcBef>
              <a:buClr>
                <a:srgbClr val="50B3CF"/>
              </a:buClr>
              <a:buFont typeface="Wingdings" charset="2"/>
              <a:buChar char=""/>
            </a:pPr>
            <a:r>
              <a:rPr lang="en-US" sz="1400" b="0" strike="noStrike" spc="-1" dirty="0" smtClean="0">
                <a:solidFill>
                  <a:srgbClr val="141414"/>
                </a:solidFill>
                <a:latin typeface="Arial"/>
              </a:rPr>
              <a:t>Virtual </a:t>
            </a:r>
            <a:r>
              <a:rPr lang="en-US" sz="1400" b="0" strike="noStrike" spc="-1" dirty="0">
                <a:solidFill>
                  <a:srgbClr val="141414"/>
                </a:solidFill>
                <a:latin typeface="Arial"/>
              </a:rPr>
              <a:t>Machines and Containers provide application Isolated Running Environments</a:t>
            </a: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p:txBody>
      </p:sp>
      <p:pic>
        <p:nvPicPr>
          <p:cNvPr id="203" name="Picture 2"/>
          <p:cNvPicPr/>
          <p:nvPr/>
        </p:nvPicPr>
        <p:blipFill>
          <a:blip r:embed="rId3"/>
          <a:stretch/>
        </p:blipFill>
        <p:spPr>
          <a:xfrm>
            <a:off x="287140" y="1104900"/>
            <a:ext cx="8442360" cy="347646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155160" y="4743360"/>
            <a:ext cx="538920" cy="375480"/>
          </a:xfrm>
          <a:prstGeom prst="rect">
            <a:avLst/>
          </a:prstGeom>
          <a:noFill/>
          <a:ln>
            <a:noFill/>
          </a:ln>
        </p:spPr>
        <p:txBody>
          <a:bodyPr anchor="ctr"/>
          <a:lstStyle/>
          <a:p>
            <a:pPr algn="r">
              <a:lnSpc>
                <a:spcPct val="100000"/>
              </a:lnSpc>
            </a:pPr>
            <a:fld id="{5BFCD1C3-B870-4105-844D-3F435FC362BD}" type="slidenum">
              <a:rPr lang="en-US" sz="1050" b="1" strike="noStrike" spc="-1">
                <a:solidFill>
                  <a:srgbClr val="FFFFFF"/>
                </a:solidFill>
                <a:latin typeface="Arial"/>
              </a:rPr>
              <a:t>7</a:t>
            </a:fld>
            <a:endParaRPr lang="en-US" sz="1050" b="0" strike="noStrike" spc="-1">
              <a:latin typeface="Times New Roman"/>
            </a:endParaRPr>
          </a:p>
        </p:txBody>
      </p:sp>
      <p:sp>
        <p:nvSpPr>
          <p:cNvPr id="205" name="TextShape 2"/>
          <p:cNvSpPr txBox="1"/>
          <p:nvPr/>
        </p:nvSpPr>
        <p:spPr>
          <a:xfrm>
            <a:off x="44640" y="497160"/>
            <a:ext cx="8915040" cy="4264920"/>
          </a:xfrm>
          <a:prstGeom prst="rect">
            <a:avLst/>
          </a:prstGeom>
          <a:noFill/>
          <a:ln w="9360">
            <a:noFill/>
          </a:ln>
        </p:spPr>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1" strike="noStrike" spc="-1">
                <a:solidFill>
                  <a:srgbClr val="141414"/>
                </a:solidFill>
                <a:latin typeface="Arial"/>
              </a:rPr>
              <a:t>Images—A</a:t>
            </a:r>
            <a:r>
              <a:rPr lang="en-US" sz="1400" b="0" strike="noStrike" spc="-1">
                <a:solidFill>
                  <a:srgbClr val="141414"/>
                </a:solidFill>
                <a:latin typeface="Arial"/>
              </a:rPr>
              <a:t> Docker-based container image is packaging our application. It contains the filesystem that will be available to the application and other metadata, such as the path to the executable that should be executed when the image is run.</a:t>
            </a:r>
            <a:endParaRPr lang="en-US" sz="1400" b="0" strike="noStrike" spc="-1">
              <a:solidFill>
                <a:srgbClr val="50B3CF"/>
              </a:solidFill>
              <a:latin typeface="Arial"/>
            </a:endParaRPr>
          </a:p>
          <a:p>
            <a:pPr algn="just">
              <a:lnSpc>
                <a:spcPct val="100000"/>
              </a:lnSpc>
              <a:spcBef>
                <a:spcPts val="281"/>
              </a:spcBef>
            </a:pPr>
            <a:endParaRPr lang="en-US" sz="1400" b="0" strike="noStrike" spc="-1">
              <a:solidFill>
                <a:srgbClr val="50B3CF"/>
              </a:solidFill>
              <a:latin typeface="Arial"/>
            </a:endParaRPr>
          </a:p>
          <a:p>
            <a:pPr marL="285840" indent="-285480" algn="just">
              <a:lnSpc>
                <a:spcPct val="100000"/>
              </a:lnSpc>
              <a:spcBef>
                <a:spcPts val="281"/>
              </a:spcBef>
              <a:buClr>
                <a:srgbClr val="141414"/>
              </a:buClr>
              <a:buFont typeface="Arial"/>
              <a:buChar char="•"/>
            </a:pPr>
            <a:r>
              <a:rPr lang="en-US" sz="1400" b="1" strike="noStrike" spc="-1">
                <a:solidFill>
                  <a:srgbClr val="141414"/>
                </a:solidFill>
                <a:latin typeface="Arial"/>
              </a:rPr>
              <a:t>Registries—A</a:t>
            </a:r>
            <a:r>
              <a:rPr lang="en-US" sz="1400" b="0" strike="noStrike" spc="-1">
                <a:solidFill>
                  <a:srgbClr val="141414"/>
                </a:solidFill>
                <a:latin typeface="Arial"/>
              </a:rPr>
              <a:t> Docker Registry is a repository that stores our Docker images and facilitates easy sharing of those images between different people and computers. </a:t>
            </a:r>
            <a:endParaRPr lang="en-US" sz="1400" b="0" strike="noStrike" spc="-1">
              <a:solidFill>
                <a:srgbClr val="50B3CF"/>
              </a:solidFill>
              <a:latin typeface="Arial"/>
            </a:endParaRPr>
          </a:p>
          <a:p>
            <a:pPr algn="just">
              <a:lnSpc>
                <a:spcPct val="100000"/>
              </a:lnSpc>
              <a:spcBef>
                <a:spcPts val="281"/>
              </a:spcBef>
            </a:pPr>
            <a:endParaRPr lang="en-US" sz="1400" b="0" strike="noStrike" spc="-1">
              <a:solidFill>
                <a:srgbClr val="50B3CF"/>
              </a:solidFill>
              <a:latin typeface="Arial"/>
            </a:endParaRPr>
          </a:p>
          <a:p>
            <a:pPr marL="285840" indent="-285480" algn="just">
              <a:lnSpc>
                <a:spcPct val="100000"/>
              </a:lnSpc>
              <a:spcBef>
                <a:spcPts val="281"/>
              </a:spcBef>
              <a:buClr>
                <a:srgbClr val="141414"/>
              </a:buClr>
              <a:buFont typeface="Arial"/>
              <a:buChar char="•"/>
            </a:pPr>
            <a:r>
              <a:rPr lang="en-US" sz="1400" b="1" strike="noStrike" spc="-1">
                <a:solidFill>
                  <a:srgbClr val="141414"/>
                </a:solidFill>
                <a:latin typeface="Arial"/>
              </a:rPr>
              <a:t>Containers—A</a:t>
            </a:r>
            <a:r>
              <a:rPr lang="en-US" sz="1400" b="0" strike="noStrike" spc="-1">
                <a:solidFill>
                  <a:srgbClr val="141414"/>
                </a:solidFill>
                <a:latin typeface="Arial"/>
              </a:rPr>
              <a:t> Docker-based container is a regular Linux container created from a Docker-based container image. A running container is a process running on the host running Docker, but it’s completely isolated from both the host and all other processes running on it. The process is also resource-constrained, meaning it can only access and use the amount of resources (CPU, RAM, and so on) that are allocated to it. </a:t>
            </a: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p:txBody>
      </p:sp>
      <p:sp>
        <p:nvSpPr>
          <p:cNvPr id="206"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Understanding Docker Concepts</a:t>
            </a:r>
            <a:endParaRPr lang="en-US" sz="2200" b="0" strike="noStrike" spc="-1">
              <a:solidFill>
                <a:srgbClr val="50B3CF"/>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155160" y="4743360"/>
            <a:ext cx="538920" cy="375480"/>
          </a:xfrm>
          <a:prstGeom prst="rect">
            <a:avLst/>
          </a:prstGeom>
          <a:noFill/>
          <a:ln>
            <a:noFill/>
          </a:ln>
        </p:spPr>
        <p:txBody>
          <a:bodyPr anchor="ctr"/>
          <a:lstStyle/>
          <a:p>
            <a:pPr algn="r">
              <a:lnSpc>
                <a:spcPct val="100000"/>
              </a:lnSpc>
            </a:pPr>
            <a:fld id="{9D2099A0-1442-4638-8CA3-A00905073728}" type="slidenum">
              <a:rPr lang="en-US" sz="1050" b="1" strike="noStrike" spc="-1">
                <a:solidFill>
                  <a:srgbClr val="FFFFFF"/>
                </a:solidFill>
                <a:latin typeface="Arial"/>
              </a:rPr>
              <a:t>8</a:t>
            </a:fld>
            <a:endParaRPr lang="en-US" sz="1050" b="0" strike="noStrike" spc="-1">
              <a:latin typeface="Times New Roman"/>
            </a:endParaRPr>
          </a:p>
        </p:txBody>
      </p:sp>
      <p:sp>
        <p:nvSpPr>
          <p:cNvPr id="208" name="TextShape 2"/>
          <p:cNvSpPr txBox="1"/>
          <p:nvPr/>
        </p:nvSpPr>
        <p:spPr>
          <a:xfrm>
            <a:off x="44640" y="497160"/>
            <a:ext cx="8915040" cy="4264920"/>
          </a:xfrm>
          <a:prstGeom prst="rect">
            <a:avLst/>
          </a:prstGeom>
          <a:noFill/>
          <a:ln w="9360">
            <a:noFill/>
          </a:ln>
        </p:spPr>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Developed in Google and open sourced in 2014</a:t>
            </a:r>
            <a:endParaRPr lang="en-US" sz="1400" b="0" strike="noStrike" spc="-1" dirty="0">
              <a:solidFill>
                <a:srgbClr val="50B3CF"/>
              </a:solidFill>
              <a:latin typeface="Arial"/>
            </a:endParaRPr>
          </a:p>
          <a:p>
            <a:pPr marL="285840" indent="-285480" algn="just">
              <a:lnSpc>
                <a:spcPct val="100000"/>
              </a:lnSpc>
              <a:spcBef>
                <a:spcPts val="281"/>
              </a:spcBef>
              <a:buClr>
                <a:srgbClr val="141414"/>
              </a:buClr>
              <a:buFont typeface="Arial"/>
              <a:buChar char="•"/>
            </a:pPr>
            <a:r>
              <a:rPr lang="en-US" sz="1400" b="0" u="sng" strike="noStrike" spc="-1" dirty="0">
                <a:solidFill>
                  <a:srgbClr val="D36522"/>
                </a:solidFill>
                <a:uFillTx/>
                <a:latin typeface="Arial"/>
                <a:hlinkClick r:id="rId2"/>
              </a:rPr>
              <a:t>Kubernetes</a:t>
            </a:r>
            <a:r>
              <a:rPr lang="en-US" sz="1400" b="0" strike="noStrike" spc="-1" dirty="0">
                <a:solidFill>
                  <a:srgbClr val="141414"/>
                </a:solidFill>
                <a:latin typeface="Arial"/>
              </a:rPr>
              <a:t> is an open-source system for automating deployment, scaling, and management of containerized applications</a:t>
            </a:r>
            <a:endParaRPr lang="en-US" sz="1400" b="0" strike="noStrike" spc="-1" dirty="0">
              <a:solidFill>
                <a:srgbClr val="50B3CF"/>
              </a:solidFill>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Kubernetes exposes the whole data center as a single deployment platform. The system is composed of a master node and any number of worker nodes. </a:t>
            </a:r>
            <a:endParaRPr lang="en-US" sz="1400" b="0" strike="noStrike" spc="-1" dirty="0">
              <a:solidFill>
                <a:srgbClr val="50B3CF"/>
              </a:solidFill>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It abstracts away the underlying infrastructure and, by doing so, simplifies development, deployment, and management for both development and the operations teams. </a:t>
            </a:r>
            <a:endParaRPr lang="en-US" sz="1400" b="0" strike="noStrike" spc="-1" dirty="0">
              <a:solidFill>
                <a:srgbClr val="50B3CF"/>
              </a:solidFill>
              <a:latin typeface="Arial"/>
            </a:endParaRPr>
          </a:p>
          <a:p>
            <a:pPr algn="just">
              <a:lnSpc>
                <a:spcPct val="100000"/>
              </a:lnSpc>
              <a:spcBef>
                <a:spcPts val="281"/>
              </a:spcBef>
            </a:pPr>
            <a:endParaRPr lang="en-US" sz="1400" b="0" strike="noStrike" spc="-1" dirty="0">
              <a:solidFill>
                <a:srgbClr val="50B3CF"/>
              </a:solidFill>
              <a:latin typeface="Arial"/>
            </a:endParaRPr>
          </a:p>
          <a:p>
            <a:pPr algn="just">
              <a:lnSpc>
                <a:spcPct val="100000"/>
              </a:lnSpc>
              <a:spcBef>
                <a:spcPts val="281"/>
              </a:spcBef>
            </a:pPr>
            <a:endParaRPr lang="en-US" sz="1400" b="0" strike="noStrike" spc="-1" dirty="0">
              <a:solidFill>
                <a:srgbClr val="50B3CF"/>
              </a:solidFill>
              <a:latin typeface="Arial"/>
            </a:endParaRPr>
          </a:p>
        </p:txBody>
      </p:sp>
      <p:sp>
        <p:nvSpPr>
          <p:cNvPr id="209"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Understanding Kubernetes</a:t>
            </a:r>
            <a:endParaRPr lang="en-US" sz="2200" b="0" strike="noStrike" spc="-1" dirty="0">
              <a:solidFill>
                <a:srgbClr val="50B3CF"/>
              </a:solidFill>
              <a:latin typeface="Arial"/>
            </a:endParaRPr>
          </a:p>
        </p:txBody>
      </p:sp>
      <p:pic>
        <p:nvPicPr>
          <p:cNvPr id="210" name="Picture 4"/>
          <p:cNvPicPr/>
          <p:nvPr/>
        </p:nvPicPr>
        <p:blipFill>
          <a:blip r:embed="rId3"/>
          <a:stretch/>
        </p:blipFill>
        <p:spPr>
          <a:xfrm>
            <a:off x="44640" y="2640240"/>
            <a:ext cx="9143640" cy="250308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155160" y="4743360"/>
            <a:ext cx="538920" cy="375480"/>
          </a:xfrm>
          <a:prstGeom prst="rect">
            <a:avLst/>
          </a:prstGeom>
          <a:noFill/>
          <a:ln>
            <a:noFill/>
          </a:ln>
        </p:spPr>
        <p:txBody>
          <a:bodyPr anchor="ctr"/>
          <a:lstStyle/>
          <a:p>
            <a:pPr algn="r">
              <a:lnSpc>
                <a:spcPct val="100000"/>
              </a:lnSpc>
            </a:pPr>
            <a:fld id="{F41686E6-2D3A-40AB-BDD6-D658AEBC316E}" type="slidenum">
              <a:rPr lang="en-US" sz="1050" b="1" strike="noStrike" spc="-1">
                <a:solidFill>
                  <a:srgbClr val="FFFFFF"/>
                </a:solidFill>
                <a:latin typeface="Arial"/>
              </a:rPr>
              <a:t>9</a:t>
            </a:fld>
            <a:endParaRPr lang="en-US" sz="1050" b="0" strike="noStrike" spc="-1">
              <a:latin typeface="Times New Roman"/>
            </a:endParaRPr>
          </a:p>
        </p:txBody>
      </p:sp>
      <p:sp>
        <p:nvSpPr>
          <p:cNvPr id="212"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Internals</a:t>
            </a:r>
            <a:endParaRPr lang="en-US" sz="2200" b="0" strike="noStrike" spc="-1" dirty="0">
              <a:solidFill>
                <a:srgbClr val="50B3CF"/>
              </a:solidFill>
              <a:latin typeface="Arial"/>
            </a:endParaRPr>
          </a:p>
        </p:txBody>
      </p:sp>
      <p:pic>
        <p:nvPicPr>
          <p:cNvPr id="213" name="Picture 5"/>
          <p:cNvPicPr/>
          <p:nvPr/>
        </p:nvPicPr>
        <p:blipFill>
          <a:blip r:embed="rId2"/>
          <a:stretch/>
        </p:blipFill>
        <p:spPr>
          <a:xfrm>
            <a:off x="0" y="2712960"/>
            <a:ext cx="9143640" cy="2430360"/>
          </a:xfrm>
          <a:prstGeom prst="rect">
            <a:avLst/>
          </a:prstGeom>
          <a:ln>
            <a:noFill/>
          </a:ln>
        </p:spPr>
      </p:pic>
      <p:sp>
        <p:nvSpPr>
          <p:cNvPr id="214"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The Kubernetes </a:t>
            </a:r>
            <a:r>
              <a:rPr lang="en-US" sz="1400" b="1" strike="noStrike" spc="-1" dirty="0">
                <a:solidFill>
                  <a:srgbClr val="141414"/>
                </a:solidFill>
                <a:latin typeface="Arial"/>
              </a:rPr>
              <a:t>API Server</a:t>
            </a:r>
            <a:r>
              <a:rPr lang="en-US" sz="1400" b="0" strike="noStrike" spc="-1" dirty="0">
                <a:solidFill>
                  <a:srgbClr val="141414"/>
                </a:solidFill>
                <a:latin typeface="Arial"/>
              </a:rPr>
              <a:t>, which we and the other Control Plane components communicate</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The Scheduler, which schedules your apps (assigns a worker node to each deployable component of your application) </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The Controller Manager, which performs cluster-level functions, such as replicating components, keeping track of worker nodes, handling node failures, and so on </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err="1">
                <a:solidFill>
                  <a:srgbClr val="141414"/>
                </a:solidFill>
                <a:latin typeface="Arial"/>
              </a:rPr>
              <a:t>etcd</a:t>
            </a:r>
            <a:r>
              <a:rPr lang="en-US" sz="1400" b="0" strike="noStrike" spc="-1" dirty="0">
                <a:solidFill>
                  <a:srgbClr val="141414"/>
                </a:solidFill>
                <a:latin typeface="Arial"/>
              </a:rPr>
              <a:t>, a reliable distributed data store that persistently stores the cluster configuration.</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The </a:t>
            </a:r>
            <a:r>
              <a:rPr lang="en-US" sz="1400" b="0" strike="noStrike" spc="-1" dirty="0" err="1">
                <a:solidFill>
                  <a:srgbClr val="141414"/>
                </a:solidFill>
                <a:latin typeface="Arial"/>
              </a:rPr>
              <a:t>Kubelet</a:t>
            </a:r>
            <a:r>
              <a:rPr lang="en-US" sz="1400" b="0" strike="noStrike" spc="-1" dirty="0">
                <a:solidFill>
                  <a:srgbClr val="141414"/>
                </a:solidFill>
                <a:latin typeface="Arial"/>
              </a:rPr>
              <a:t>, which talks to the API server and manages containers on its node </a:t>
            </a:r>
            <a:endParaRPr lang="en-US" sz="1400" b="0" strike="noStrike" spc="-1" dirty="0">
              <a:latin typeface="Arial"/>
            </a:endParaRPr>
          </a:p>
          <a:p>
            <a:pPr marL="285840" indent="-285480" algn="just">
              <a:lnSpc>
                <a:spcPct val="100000"/>
              </a:lnSpc>
              <a:spcBef>
                <a:spcPts val="281"/>
              </a:spcBef>
              <a:buClr>
                <a:srgbClr val="141414"/>
              </a:buClr>
              <a:buFont typeface="Arial"/>
              <a:buChar char="•"/>
            </a:pPr>
            <a:r>
              <a:rPr lang="en-US" sz="1400" b="0" strike="noStrike" spc="-1" dirty="0">
                <a:solidFill>
                  <a:srgbClr val="141414"/>
                </a:solidFill>
                <a:latin typeface="Arial"/>
              </a:rPr>
              <a:t>The Kubernetes Service Proxy (</a:t>
            </a:r>
            <a:r>
              <a:rPr lang="en-US" sz="1400" b="0" strike="noStrike" spc="-1" dirty="0" err="1">
                <a:solidFill>
                  <a:srgbClr val="141414"/>
                </a:solidFill>
                <a:latin typeface="Arial"/>
              </a:rPr>
              <a:t>kube</a:t>
            </a:r>
            <a:r>
              <a:rPr lang="en-US" sz="1400" b="0" strike="noStrike" spc="-1" dirty="0">
                <a:solidFill>
                  <a:srgbClr val="141414"/>
                </a:solidFill>
                <a:latin typeface="Arial"/>
              </a:rPr>
              <a:t>-proxy), which load-balances network traffic between application components</a:t>
            </a: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Cognizant_16x9</Template>
  <TotalTime>7467</TotalTime>
  <Words>1188</Words>
  <Application>Microsoft Macintosh PowerPoint</Application>
  <PresentationFormat>On-screen Show (16:9)</PresentationFormat>
  <Paragraphs>268</Paragraphs>
  <Slides>27</Slides>
  <Notes>3</Notes>
  <HiddenSlides>0</HiddenSlides>
  <MMClips>0</MMClips>
  <ScaleCrop>false</ScaleCrop>
  <HeadingPairs>
    <vt:vector size="4" baseType="variant">
      <vt:variant>
        <vt:lpstr>Theme</vt:lpstr>
      </vt:variant>
      <vt:variant>
        <vt:i4>4</vt:i4>
      </vt:variant>
      <vt:variant>
        <vt:lpstr>Slide Titles</vt:lpstr>
      </vt:variant>
      <vt:variant>
        <vt:i4>27</vt:i4>
      </vt:variant>
    </vt:vector>
  </HeadingPairs>
  <TitlesOfParts>
    <vt:vector size="31" baseType="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Kubernetes Objects - Service</vt:lpstr>
      <vt:lpstr>Kubernetes Objects – Service Continued</vt:lpstr>
      <vt:lpstr>PowerPoint Presentation</vt:lpstr>
      <vt:lpstr>Kubernetes Deploying First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 Technology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Nilay Bose</cp:lastModifiedBy>
  <cp:revision>53</cp:revision>
  <dcterms:modified xsi:type="dcterms:W3CDTF">2018-10-11T06:06:44Z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2014-09-09T11:16:55Z</dcterms:created>
  <dc:creator>Sandeep.Deb@cognizant.com</dc:creator>
  <dc:description/>
  <dc:language>en-US</dc:language>
  <cp:lastModifiedBy/>
  <dcterms:modified xsi:type="dcterms:W3CDTF">2018-09-21T10:54:43Z</dcterms:modified>
  <cp:revision>849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Cognizant Technology Pvt Ltd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20</vt:i4>
  </property>
</Properties>
</file>