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97" r:id="rId6"/>
    <p:sldId id="262" r:id="rId7"/>
    <p:sldId id="261" r:id="rId8"/>
    <p:sldId id="280" r:id="rId9"/>
    <p:sldId id="279" r:id="rId10"/>
    <p:sldId id="290" r:id="rId11"/>
    <p:sldId id="275" r:id="rId12"/>
    <p:sldId id="298" r:id="rId13"/>
    <p:sldId id="263" r:id="rId14"/>
    <p:sldId id="285" r:id="rId15"/>
    <p:sldId id="283" r:id="rId16"/>
    <p:sldId id="286" r:id="rId17"/>
    <p:sldId id="287" r:id="rId18"/>
    <p:sldId id="288" r:id="rId19"/>
    <p:sldId id="293" r:id="rId20"/>
    <p:sldId id="294" r:id="rId21"/>
    <p:sldId id="276" r:id="rId22"/>
    <p:sldId id="299" r:id="rId23"/>
    <p:sldId id="274" r:id="rId24"/>
    <p:sldId id="289" r:id="rId25"/>
    <p:sldId id="277" r:id="rId26"/>
    <p:sldId id="300" r:id="rId27"/>
    <p:sldId id="265" r:id="rId28"/>
    <p:sldId id="271" r:id="rId29"/>
    <p:sldId id="266" r:id="rId30"/>
    <p:sldId id="270" r:id="rId31"/>
    <p:sldId id="272" r:id="rId32"/>
    <p:sldId id="292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87400" autoAdjust="0"/>
  </p:normalViewPr>
  <p:slideViewPr>
    <p:cSldViewPr snapToGrid="0" snapToObjects="1">
      <p:cViewPr varScale="1">
        <p:scale>
          <a:sx n="73" d="100"/>
          <a:sy n="73" d="100"/>
        </p:scale>
        <p:origin x="12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55A6D-C5AA-E648-BBB6-BCFFB12B8F2A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919A32E9-516E-6A4D-83D3-84019583673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Find Data</a:t>
          </a:r>
          <a:endParaRPr lang="en-US" sz="2000" dirty="0"/>
        </a:p>
      </dgm:t>
    </dgm:pt>
    <dgm:pt modelId="{7E3F6A0A-3B4B-364E-A9AA-66ADD876925A}" type="parTrans" cxnId="{2B9A44A9-35BA-EA4C-BA8B-F5548A0CE189}">
      <dgm:prSet/>
      <dgm:spPr/>
      <dgm:t>
        <a:bodyPr/>
        <a:lstStyle/>
        <a:p>
          <a:endParaRPr lang="en-US"/>
        </a:p>
      </dgm:t>
    </dgm:pt>
    <dgm:pt modelId="{47707417-0ED4-F24B-8179-CBF9571FF2C5}" type="sibTrans" cxnId="{2B9A44A9-35BA-EA4C-BA8B-F5548A0CE189}">
      <dgm:prSet/>
      <dgm:spPr/>
      <dgm:t>
        <a:bodyPr/>
        <a:lstStyle/>
        <a:p>
          <a:endParaRPr lang="en-US"/>
        </a:p>
      </dgm:t>
    </dgm:pt>
    <dgm:pt modelId="{027E189D-BEF5-FD43-97B3-AE5D55AFE0A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Grab What You Need</a:t>
          </a:r>
          <a:endParaRPr lang="en-US" sz="2000" dirty="0"/>
        </a:p>
      </dgm:t>
    </dgm:pt>
    <dgm:pt modelId="{D0C76B8D-BCCF-474F-8456-1ACE664EF840}" type="parTrans" cxnId="{C73E0878-51A6-5441-8AA0-DB9342D263D2}">
      <dgm:prSet/>
      <dgm:spPr/>
      <dgm:t>
        <a:bodyPr/>
        <a:lstStyle/>
        <a:p>
          <a:endParaRPr lang="en-US"/>
        </a:p>
      </dgm:t>
    </dgm:pt>
    <dgm:pt modelId="{6A768610-354A-6845-A3A4-9C99C0E9FEF9}" type="sibTrans" cxnId="{C73E0878-51A6-5441-8AA0-DB9342D263D2}">
      <dgm:prSet/>
      <dgm:spPr/>
      <dgm:t>
        <a:bodyPr/>
        <a:lstStyle/>
        <a:p>
          <a:endParaRPr lang="en-US"/>
        </a:p>
      </dgm:t>
    </dgm:pt>
    <dgm:pt modelId="{6614960D-7442-FA4C-9E63-404D101CD61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Preprocess / Clean Data</a:t>
          </a:r>
          <a:endParaRPr lang="en-US" sz="1800" dirty="0"/>
        </a:p>
      </dgm:t>
    </dgm:pt>
    <dgm:pt modelId="{6433BAF7-9CD1-8F46-81E8-7C2675B71A20}" type="parTrans" cxnId="{0033EEB8-9E4B-774C-886B-38F20859DE1A}">
      <dgm:prSet/>
      <dgm:spPr/>
      <dgm:t>
        <a:bodyPr/>
        <a:lstStyle/>
        <a:p>
          <a:endParaRPr lang="en-US"/>
        </a:p>
      </dgm:t>
    </dgm:pt>
    <dgm:pt modelId="{2D1D4771-D061-074A-9C7A-49E5704B419F}" type="sibTrans" cxnId="{0033EEB8-9E4B-774C-886B-38F20859DE1A}">
      <dgm:prSet/>
      <dgm:spPr/>
      <dgm:t>
        <a:bodyPr/>
        <a:lstStyle/>
        <a:p>
          <a:endParaRPr lang="en-US"/>
        </a:p>
      </dgm:t>
    </dgm:pt>
    <dgm:pt modelId="{22AFB19B-7E29-AA44-BEF4-8CC78D196F1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Slice/Dice</a:t>
          </a:r>
          <a:endParaRPr lang="en-US" sz="2000" dirty="0"/>
        </a:p>
      </dgm:t>
    </dgm:pt>
    <dgm:pt modelId="{88176A93-7BFF-FC46-9825-6153379D5D86}" type="parTrans" cxnId="{75634AE7-4BEC-AD4B-91B6-7A208B29375A}">
      <dgm:prSet/>
      <dgm:spPr/>
      <dgm:t>
        <a:bodyPr/>
        <a:lstStyle/>
        <a:p>
          <a:endParaRPr lang="en-US"/>
        </a:p>
      </dgm:t>
    </dgm:pt>
    <dgm:pt modelId="{493210CB-7581-F24B-9741-864259BD79B8}" type="sibTrans" cxnId="{75634AE7-4BEC-AD4B-91B6-7A208B29375A}">
      <dgm:prSet/>
      <dgm:spPr/>
      <dgm:t>
        <a:bodyPr/>
        <a:lstStyle/>
        <a:p>
          <a:endParaRPr lang="en-US"/>
        </a:p>
      </dgm:t>
    </dgm:pt>
    <dgm:pt modelId="{7D3A8357-CA4A-4D49-8599-1B784FCCFBA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Fit Model</a:t>
          </a:r>
          <a:endParaRPr lang="en-US" sz="2000" dirty="0"/>
        </a:p>
      </dgm:t>
    </dgm:pt>
    <dgm:pt modelId="{C9A14EB7-3D43-3642-90E5-E4F83D235234}" type="parTrans" cxnId="{CB5818B3-86F0-3548-858F-78553BB13655}">
      <dgm:prSet/>
      <dgm:spPr/>
      <dgm:t>
        <a:bodyPr/>
        <a:lstStyle/>
        <a:p>
          <a:endParaRPr lang="en-US"/>
        </a:p>
      </dgm:t>
    </dgm:pt>
    <dgm:pt modelId="{5AC2C348-703F-9C4B-A321-5E4BBFE5C438}" type="sibTrans" cxnId="{CB5818B3-86F0-3548-858F-78553BB13655}">
      <dgm:prSet/>
      <dgm:spPr/>
      <dgm:t>
        <a:bodyPr/>
        <a:lstStyle/>
        <a:p>
          <a:endParaRPr lang="en-US"/>
        </a:p>
      </dgm:t>
    </dgm:pt>
    <dgm:pt modelId="{B44148DA-FFA6-4A4C-AE58-4D3C3D0473F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Analyze</a:t>
          </a:r>
          <a:endParaRPr lang="en-US" sz="2000" dirty="0"/>
        </a:p>
      </dgm:t>
    </dgm:pt>
    <dgm:pt modelId="{80E1507E-E575-DE46-A836-EBAEA3879FF8}" type="parTrans" cxnId="{D56B13AF-CC80-2C4C-8F19-3DE3DCD1BCF4}">
      <dgm:prSet/>
      <dgm:spPr/>
      <dgm:t>
        <a:bodyPr/>
        <a:lstStyle/>
        <a:p>
          <a:endParaRPr lang="en-US"/>
        </a:p>
      </dgm:t>
    </dgm:pt>
    <dgm:pt modelId="{F3DBE8B2-2B00-744D-986E-19B382A1CA0B}" type="sibTrans" cxnId="{D56B13AF-CC80-2C4C-8F19-3DE3DCD1BCF4}">
      <dgm:prSet/>
      <dgm:spPr/>
      <dgm:t>
        <a:bodyPr/>
        <a:lstStyle/>
        <a:p>
          <a:endParaRPr lang="en-US"/>
        </a:p>
      </dgm:t>
    </dgm:pt>
    <dgm:pt modelId="{BFDAADDC-97AA-BB42-859D-96F9351844E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Present</a:t>
          </a:r>
          <a:r>
            <a:rPr lang="en-US" sz="2000" dirty="0" smtClean="0"/>
            <a:t>/ Implement</a:t>
          </a:r>
          <a:endParaRPr lang="en-US" sz="2000" dirty="0"/>
        </a:p>
      </dgm:t>
    </dgm:pt>
    <dgm:pt modelId="{3D3F6F74-B2E9-D24F-AACD-9C46BEF19EC2}" type="parTrans" cxnId="{EC539488-5758-754B-ACD5-3AF092BE16FB}">
      <dgm:prSet/>
      <dgm:spPr/>
      <dgm:t>
        <a:bodyPr/>
        <a:lstStyle/>
        <a:p>
          <a:endParaRPr lang="en-US"/>
        </a:p>
      </dgm:t>
    </dgm:pt>
    <dgm:pt modelId="{C52E2AA9-C0BC-144B-A050-33DDCB8A68F8}" type="sibTrans" cxnId="{EC539488-5758-754B-ACD5-3AF092BE16FB}">
      <dgm:prSet/>
      <dgm:spPr/>
      <dgm:t>
        <a:bodyPr/>
        <a:lstStyle/>
        <a:p>
          <a:endParaRPr lang="en-US"/>
        </a:p>
      </dgm:t>
    </dgm:pt>
    <dgm:pt modelId="{225C1027-B953-8C41-9610-C54D6E4EA835}" type="pres">
      <dgm:prSet presAssocID="{C8555A6D-C5AA-E648-BBB6-BCFFB12B8F2A}" presName="CompostProcess" presStyleCnt="0">
        <dgm:presLayoutVars>
          <dgm:dir/>
          <dgm:resizeHandles val="exact"/>
        </dgm:presLayoutVars>
      </dgm:prSet>
      <dgm:spPr/>
    </dgm:pt>
    <dgm:pt modelId="{1DFF8466-E9B9-2149-A78B-069D1B18F1BE}" type="pres">
      <dgm:prSet presAssocID="{C8555A6D-C5AA-E648-BBB6-BCFFB12B8F2A}" presName="arrow" presStyleLbl="bgShp" presStyleIdx="0" presStyleCnt="1"/>
      <dgm:spPr/>
    </dgm:pt>
    <dgm:pt modelId="{B17383B3-3288-364D-8447-739AA51805BD}" type="pres">
      <dgm:prSet presAssocID="{C8555A6D-C5AA-E648-BBB6-BCFFB12B8F2A}" presName="linearProcess" presStyleCnt="0"/>
      <dgm:spPr/>
    </dgm:pt>
    <dgm:pt modelId="{AB042F2A-2777-3243-8438-8A0B9F0C6FF4}" type="pres">
      <dgm:prSet presAssocID="{919A32E9-516E-6A4D-83D3-84019583673B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13D88-DB92-3941-BA13-121848874955}" type="pres">
      <dgm:prSet presAssocID="{47707417-0ED4-F24B-8179-CBF9571FF2C5}" presName="sibTrans" presStyleCnt="0"/>
      <dgm:spPr/>
    </dgm:pt>
    <dgm:pt modelId="{92263B28-C877-DB4B-B8B3-02BB49FB31B8}" type="pres">
      <dgm:prSet presAssocID="{027E189D-BEF5-FD43-97B3-AE5D55AFE0A7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7499F-C807-0B4C-9CDE-3F66276E9CCC}" type="pres">
      <dgm:prSet presAssocID="{6A768610-354A-6845-A3A4-9C99C0E9FEF9}" presName="sibTrans" presStyleCnt="0"/>
      <dgm:spPr/>
    </dgm:pt>
    <dgm:pt modelId="{4BE389AE-B15D-5044-A9FE-EBC157A0FB9C}" type="pres">
      <dgm:prSet presAssocID="{6614960D-7442-FA4C-9E63-404D101CD61B}" presName="textNode" presStyleLbl="node1" presStyleIdx="2" presStyleCnt="7" custScaleX="130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A452-21EC-8440-9704-E01D0258F267}" type="pres">
      <dgm:prSet presAssocID="{2D1D4771-D061-074A-9C7A-49E5704B419F}" presName="sibTrans" presStyleCnt="0"/>
      <dgm:spPr/>
    </dgm:pt>
    <dgm:pt modelId="{EED9A64D-2D8A-BF4B-A06C-B75D29BAAC26}" type="pres">
      <dgm:prSet presAssocID="{22AFB19B-7E29-AA44-BEF4-8CC78D196F12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275D4-DBEA-F848-A3DA-142E759133C1}" type="pres">
      <dgm:prSet presAssocID="{493210CB-7581-F24B-9741-864259BD79B8}" presName="sibTrans" presStyleCnt="0"/>
      <dgm:spPr/>
    </dgm:pt>
    <dgm:pt modelId="{3701AA60-7845-E043-96BA-747665FD6879}" type="pres">
      <dgm:prSet presAssocID="{7D3A8357-CA4A-4D49-8599-1B784FCCFBA5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FCF02-6134-5E49-A186-4E42E1DCF96B}" type="pres">
      <dgm:prSet presAssocID="{5AC2C348-703F-9C4B-A321-5E4BBFE5C438}" presName="sibTrans" presStyleCnt="0"/>
      <dgm:spPr/>
    </dgm:pt>
    <dgm:pt modelId="{65B12C63-75D5-054D-8CBA-F1B41AACDDAC}" type="pres">
      <dgm:prSet presAssocID="{B44148DA-FFA6-4A4C-AE58-4D3C3D0473F9}" presName="textNode" presStyleLbl="node1" presStyleIdx="5" presStyleCnt="7" custScaleX="1197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96D4D-788A-C847-98A4-B7491CF2774C}" type="pres">
      <dgm:prSet presAssocID="{F3DBE8B2-2B00-744D-986E-19B382A1CA0B}" presName="sibTrans" presStyleCnt="0"/>
      <dgm:spPr/>
    </dgm:pt>
    <dgm:pt modelId="{6FD8DE62-F261-9D42-8E58-CC2746F9B713}" type="pres">
      <dgm:prSet presAssocID="{BFDAADDC-97AA-BB42-859D-96F9351844ED}" presName="textNode" presStyleLbl="node1" presStyleIdx="6" presStyleCnt="7" custScaleX="146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539488-5758-754B-ACD5-3AF092BE16FB}" srcId="{C8555A6D-C5AA-E648-BBB6-BCFFB12B8F2A}" destId="{BFDAADDC-97AA-BB42-859D-96F9351844ED}" srcOrd="6" destOrd="0" parTransId="{3D3F6F74-B2E9-D24F-AACD-9C46BEF19EC2}" sibTransId="{C52E2AA9-C0BC-144B-A050-33DDCB8A68F8}"/>
    <dgm:cxn modelId="{2B9A44A9-35BA-EA4C-BA8B-F5548A0CE189}" srcId="{C8555A6D-C5AA-E648-BBB6-BCFFB12B8F2A}" destId="{919A32E9-516E-6A4D-83D3-84019583673B}" srcOrd="0" destOrd="0" parTransId="{7E3F6A0A-3B4B-364E-A9AA-66ADD876925A}" sibTransId="{47707417-0ED4-F24B-8179-CBF9571FF2C5}"/>
    <dgm:cxn modelId="{C73E0878-51A6-5441-8AA0-DB9342D263D2}" srcId="{C8555A6D-C5AA-E648-BBB6-BCFFB12B8F2A}" destId="{027E189D-BEF5-FD43-97B3-AE5D55AFE0A7}" srcOrd="1" destOrd="0" parTransId="{D0C76B8D-BCCF-474F-8456-1ACE664EF840}" sibTransId="{6A768610-354A-6845-A3A4-9C99C0E9FEF9}"/>
    <dgm:cxn modelId="{EC1CD2BA-82E8-964D-BB1A-477889A98806}" type="presOf" srcId="{027E189D-BEF5-FD43-97B3-AE5D55AFE0A7}" destId="{92263B28-C877-DB4B-B8B3-02BB49FB31B8}" srcOrd="0" destOrd="0" presId="urn:microsoft.com/office/officeart/2005/8/layout/hProcess9"/>
    <dgm:cxn modelId="{75634AE7-4BEC-AD4B-91B6-7A208B29375A}" srcId="{C8555A6D-C5AA-E648-BBB6-BCFFB12B8F2A}" destId="{22AFB19B-7E29-AA44-BEF4-8CC78D196F12}" srcOrd="3" destOrd="0" parTransId="{88176A93-7BFF-FC46-9825-6153379D5D86}" sibTransId="{493210CB-7581-F24B-9741-864259BD79B8}"/>
    <dgm:cxn modelId="{7F6AD936-96CA-8349-9CAC-642DC0060B8C}" type="presOf" srcId="{C8555A6D-C5AA-E648-BBB6-BCFFB12B8F2A}" destId="{225C1027-B953-8C41-9610-C54D6E4EA835}" srcOrd="0" destOrd="0" presId="urn:microsoft.com/office/officeart/2005/8/layout/hProcess9"/>
    <dgm:cxn modelId="{C01292B7-4FC1-1D46-9E92-8CCDED439780}" type="presOf" srcId="{B44148DA-FFA6-4A4C-AE58-4D3C3D0473F9}" destId="{65B12C63-75D5-054D-8CBA-F1B41AACDDAC}" srcOrd="0" destOrd="0" presId="urn:microsoft.com/office/officeart/2005/8/layout/hProcess9"/>
    <dgm:cxn modelId="{CB5818B3-86F0-3548-858F-78553BB13655}" srcId="{C8555A6D-C5AA-E648-BBB6-BCFFB12B8F2A}" destId="{7D3A8357-CA4A-4D49-8599-1B784FCCFBA5}" srcOrd="4" destOrd="0" parTransId="{C9A14EB7-3D43-3642-90E5-E4F83D235234}" sibTransId="{5AC2C348-703F-9C4B-A321-5E4BBFE5C438}"/>
    <dgm:cxn modelId="{D56B13AF-CC80-2C4C-8F19-3DE3DCD1BCF4}" srcId="{C8555A6D-C5AA-E648-BBB6-BCFFB12B8F2A}" destId="{B44148DA-FFA6-4A4C-AE58-4D3C3D0473F9}" srcOrd="5" destOrd="0" parTransId="{80E1507E-E575-DE46-A836-EBAEA3879FF8}" sibTransId="{F3DBE8B2-2B00-744D-986E-19B382A1CA0B}"/>
    <dgm:cxn modelId="{BAB51812-2FFD-044D-87C5-4A8CB6584B13}" type="presOf" srcId="{6614960D-7442-FA4C-9E63-404D101CD61B}" destId="{4BE389AE-B15D-5044-A9FE-EBC157A0FB9C}" srcOrd="0" destOrd="0" presId="urn:microsoft.com/office/officeart/2005/8/layout/hProcess9"/>
    <dgm:cxn modelId="{FBEEEC05-C1E3-0E46-B8EA-C591EC8C10BC}" type="presOf" srcId="{22AFB19B-7E29-AA44-BEF4-8CC78D196F12}" destId="{EED9A64D-2D8A-BF4B-A06C-B75D29BAAC26}" srcOrd="0" destOrd="0" presId="urn:microsoft.com/office/officeart/2005/8/layout/hProcess9"/>
    <dgm:cxn modelId="{FD4B7383-4B36-0B46-A664-991A8D4BC399}" type="presOf" srcId="{7D3A8357-CA4A-4D49-8599-1B784FCCFBA5}" destId="{3701AA60-7845-E043-96BA-747665FD6879}" srcOrd="0" destOrd="0" presId="urn:microsoft.com/office/officeart/2005/8/layout/hProcess9"/>
    <dgm:cxn modelId="{0AB5EFA2-D236-DE4B-802C-6FDDF5416221}" type="presOf" srcId="{BFDAADDC-97AA-BB42-859D-96F9351844ED}" destId="{6FD8DE62-F261-9D42-8E58-CC2746F9B713}" srcOrd="0" destOrd="0" presId="urn:microsoft.com/office/officeart/2005/8/layout/hProcess9"/>
    <dgm:cxn modelId="{200CE65E-F670-B74B-8607-9B1D48800274}" type="presOf" srcId="{919A32E9-516E-6A4D-83D3-84019583673B}" destId="{AB042F2A-2777-3243-8438-8A0B9F0C6FF4}" srcOrd="0" destOrd="0" presId="urn:microsoft.com/office/officeart/2005/8/layout/hProcess9"/>
    <dgm:cxn modelId="{0033EEB8-9E4B-774C-886B-38F20859DE1A}" srcId="{C8555A6D-C5AA-E648-BBB6-BCFFB12B8F2A}" destId="{6614960D-7442-FA4C-9E63-404D101CD61B}" srcOrd="2" destOrd="0" parTransId="{6433BAF7-9CD1-8F46-81E8-7C2675B71A20}" sibTransId="{2D1D4771-D061-074A-9C7A-49E5704B419F}"/>
    <dgm:cxn modelId="{1E7DEC9A-F984-0B4D-97ED-F279ED36253A}" type="presParOf" srcId="{225C1027-B953-8C41-9610-C54D6E4EA835}" destId="{1DFF8466-E9B9-2149-A78B-069D1B18F1BE}" srcOrd="0" destOrd="0" presId="urn:microsoft.com/office/officeart/2005/8/layout/hProcess9"/>
    <dgm:cxn modelId="{0323A19E-F038-0049-8FCC-EA29437915A5}" type="presParOf" srcId="{225C1027-B953-8C41-9610-C54D6E4EA835}" destId="{B17383B3-3288-364D-8447-739AA51805BD}" srcOrd="1" destOrd="0" presId="urn:microsoft.com/office/officeart/2005/8/layout/hProcess9"/>
    <dgm:cxn modelId="{493D9A70-03A1-F140-AEA3-9698DDAC1182}" type="presParOf" srcId="{B17383B3-3288-364D-8447-739AA51805BD}" destId="{AB042F2A-2777-3243-8438-8A0B9F0C6FF4}" srcOrd="0" destOrd="0" presId="urn:microsoft.com/office/officeart/2005/8/layout/hProcess9"/>
    <dgm:cxn modelId="{9508FC84-9911-D842-875E-9A7E399C2EC1}" type="presParOf" srcId="{B17383B3-3288-364D-8447-739AA51805BD}" destId="{DA313D88-DB92-3941-BA13-121848874955}" srcOrd="1" destOrd="0" presId="urn:microsoft.com/office/officeart/2005/8/layout/hProcess9"/>
    <dgm:cxn modelId="{07C10D44-8CE1-F646-9E6D-9CF19BE5CF19}" type="presParOf" srcId="{B17383B3-3288-364D-8447-739AA51805BD}" destId="{92263B28-C877-DB4B-B8B3-02BB49FB31B8}" srcOrd="2" destOrd="0" presId="urn:microsoft.com/office/officeart/2005/8/layout/hProcess9"/>
    <dgm:cxn modelId="{F969599B-B0F6-B94C-8F0A-84ED9B0FF371}" type="presParOf" srcId="{B17383B3-3288-364D-8447-739AA51805BD}" destId="{1827499F-C807-0B4C-9CDE-3F66276E9CCC}" srcOrd="3" destOrd="0" presId="urn:microsoft.com/office/officeart/2005/8/layout/hProcess9"/>
    <dgm:cxn modelId="{CE6E7A5A-7CBA-2742-82BF-95F31640E115}" type="presParOf" srcId="{B17383B3-3288-364D-8447-739AA51805BD}" destId="{4BE389AE-B15D-5044-A9FE-EBC157A0FB9C}" srcOrd="4" destOrd="0" presId="urn:microsoft.com/office/officeart/2005/8/layout/hProcess9"/>
    <dgm:cxn modelId="{C0D29987-4BF6-9E43-A72F-17534EC60B6D}" type="presParOf" srcId="{B17383B3-3288-364D-8447-739AA51805BD}" destId="{78A3A452-21EC-8440-9704-E01D0258F267}" srcOrd="5" destOrd="0" presId="urn:microsoft.com/office/officeart/2005/8/layout/hProcess9"/>
    <dgm:cxn modelId="{D290AAA2-5841-F643-9FAC-71B90B307823}" type="presParOf" srcId="{B17383B3-3288-364D-8447-739AA51805BD}" destId="{EED9A64D-2D8A-BF4B-A06C-B75D29BAAC26}" srcOrd="6" destOrd="0" presId="urn:microsoft.com/office/officeart/2005/8/layout/hProcess9"/>
    <dgm:cxn modelId="{9F48FB69-3E56-C64C-905B-0CC7AF65AE69}" type="presParOf" srcId="{B17383B3-3288-364D-8447-739AA51805BD}" destId="{FCB275D4-DBEA-F848-A3DA-142E759133C1}" srcOrd="7" destOrd="0" presId="urn:microsoft.com/office/officeart/2005/8/layout/hProcess9"/>
    <dgm:cxn modelId="{44CF9452-4D3F-B342-A5F7-B55FCA359D65}" type="presParOf" srcId="{B17383B3-3288-364D-8447-739AA51805BD}" destId="{3701AA60-7845-E043-96BA-747665FD6879}" srcOrd="8" destOrd="0" presId="urn:microsoft.com/office/officeart/2005/8/layout/hProcess9"/>
    <dgm:cxn modelId="{904EE5A0-0342-344F-AD80-171EC625DA5B}" type="presParOf" srcId="{B17383B3-3288-364D-8447-739AA51805BD}" destId="{9C4FCF02-6134-5E49-A186-4E42E1DCF96B}" srcOrd="9" destOrd="0" presId="urn:microsoft.com/office/officeart/2005/8/layout/hProcess9"/>
    <dgm:cxn modelId="{6F7E75E8-428A-A44B-BD20-122BB9699224}" type="presParOf" srcId="{B17383B3-3288-364D-8447-739AA51805BD}" destId="{65B12C63-75D5-054D-8CBA-F1B41AACDDAC}" srcOrd="10" destOrd="0" presId="urn:microsoft.com/office/officeart/2005/8/layout/hProcess9"/>
    <dgm:cxn modelId="{9396C2DB-CE6B-CD42-B689-F828E443B0E3}" type="presParOf" srcId="{B17383B3-3288-364D-8447-739AA51805BD}" destId="{3DE96D4D-788A-C847-98A4-B7491CF2774C}" srcOrd="11" destOrd="0" presId="urn:microsoft.com/office/officeart/2005/8/layout/hProcess9"/>
    <dgm:cxn modelId="{C4830996-EF83-0643-BA4B-15DD7E7C8995}" type="presParOf" srcId="{B17383B3-3288-364D-8447-739AA51805BD}" destId="{6FD8DE62-F261-9D42-8E58-CC2746F9B71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F8466-E9B9-2149-A78B-069D1B18F1BE}">
      <dsp:nvSpPr>
        <dsp:cNvPr id="0" name=""/>
        <dsp:cNvSpPr/>
      </dsp:nvSpPr>
      <dsp:spPr>
        <a:xfrm>
          <a:off x="669925" y="0"/>
          <a:ext cx="7592483" cy="53551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042F2A-2777-3243-8438-8A0B9F0C6FF4}">
      <dsp:nvSpPr>
        <dsp:cNvPr id="0" name=""/>
        <dsp:cNvSpPr/>
      </dsp:nvSpPr>
      <dsp:spPr>
        <a:xfrm>
          <a:off x="4711" y="1606550"/>
          <a:ext cx="994419" cy="214206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Find Data</a:t>
          </a:r>
          <a:endParaRPr lang="en-US" sz="2000" kern="1200" dirty="0"/>
        </a:p>
      </dsp:txBody>
      <dsp:txXfrm>
        <a:off x="53255" y="1655094"/>
        <a:ext cx="897331" cy="2044978"/>
      </dsp:txXfrm>
    </dsp:sp>
    <dsp:sp modelId="{92263B28-C877-DB4B-B8B3-02BB49FB31B8}">
      <dsp:nvSpPr>
        <dsp:cNvPr id="0" name=""/>
        <dsp:cNvSpPr/>
      </dsp:nvSpPr>
      <dsp:spPr>
        <a:xfrm>
          <a:off x="1164868" y="1606550"/>
          <a:ext cx="994419" cy="214206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Grab What You Need</a:t>
          </a:r>
          <a:endParaRPr lang="en-US" sz="2000" kern="1200" dirty="0"/>
        </a:p>
      </dsp:txBody>
      <dsp:txXfrm>
        <a:off x="1213412" y="1655094"/>
        <a:ext cx="897331" cy="2044978"/>
      </dsp:txXfrm>
    </dsp:sp>
    <dsp:sp modelId="{4BE389AE-B15D-5044-A9FE-EBC157A0FB9C}">
      <dsp:nvSpPr>
        <dsp:cNvPr id="0" name=""/>
        <dsp:cNvSpPr/>
      </dsp:nvSpPr>
      <dsp:spPr>
        <a:xfrm>
          <a:off x="2325024" y="1606550"/>
          <a:ext cx="1301795" cy="214206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Preprocess / Clean Data</a:t>
          </a:r>
          <a:endParaRPr lang="en-US" sz="1800" kern="1200" dirty="0"/>
        </a:p>
      </dsp:txBody>
      <dsp:txXfrm>
        <a:off x="2388572" y="1670098"/>
        <a:ext cx="1174699" cy="2014970"/>
      </dsp:txXfrm>
    </dsp:sp>
    <dsp:sp modelId="{EED9A64D-2D8A-BF4B-A06C-B75D29BAAC26}">
      <dsp:nvSpPr>
        <dsp:cNvPr id="0" name=""/>
        <dsp:cNvSpPr/>
      </dsp:nvSpPr>
      <dsp:spPr>
        <a:xfrm>
          <a:off x="3792556" y="1606550"/>
          <a:ext cx="994419" cy="214206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Slice/Dice</a:t>
          </a:r>
          <a:endParaRPr lang="en-US" sz="2000" kern="1200" dirty="0"/>
        </a:p>
      </dsp:txBody>
      <dsp:txXfrm>
        <a:off x="3841100" y="1655094"/>
        <a:ext cx="897331" cy="2044978"/>
      </dsp:txXfrm>
    </dsp:sp>
    <dsp:sp modelId="{3701AA60-7845-E043-96BA-747665FD6879}">
      <dsp:nvSpPr>
        <dsp:cNvPr id="0" name=""/>
        <dsp:cNvSpPr/>
      </dsp:nvSpPr>
      <dsp:spPr>
        <a:xfrm>
          <a:off x="4952713" y="1606550"/>
          <a:ext cx="994419" cy="214206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Fit Model</a:t>
          </a:r>
          <a:endParaRPr lang="en-US" sz="2000" kern="1200" dirty="0"/>
        </a:p>
      </dsp:txBody>
      <dsp:txXfrm>
        <a:off x="5001257" y="1655094"/>
        <a:ext cx="897331" cy="2044978"/>
      </dsp:txXfrm>
    </dsp:sp>
    <dsp:sp modelId="{65B12C63-75D5-054D-8CBA-F1B41AACDDAC}">
      <dsp:nvSpPr>
        <dsp:cNvPr id="0" name=""/>
        <dsp:cNvSpPr/>
      </dsp:nvSpPr>
      <dsp:spPr>
        <a:xfrm>
          <a:off x="6112870" y="1606550"/>
          <a:ext cx="1190459" cy="214206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Analyze</a:t>
          </a:r>
          <a:endParaRPr lang="en-US" sz="2000" kern="1200" dirty="0"/>
        </a:p>
      </dsp:txBody>
      <dsp:txXfrm>
        <a:off x="6170983" y="1664663"/>
        <a:ext cx="1074233" cy="2025840"/>
      </dsp:txXfrm>
    </dsp:sp>
    <dsp:sp modelId="{6FD8DE62-F261-9D42-8E58-CC2746F9B713}">
      <dsp:nvSpPr>
        <dsp:cNvPr id="0" name=""/>
        <dsp:cNvSpPr/>
      </dsp:nvSpPr>
      <dsp:spPr>
        <a:xfrm>
          <a:off x="7469066" y="1606550"/>
          <a:ext cx="1458555" cy="214206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Present</a:t>
          </a:r>
          <a:r>
            <a:rPr lang="en-US" sz="2000" kern="1200" dirty="0" smtClean="0"/>
            <a:t>/ Implement</a:t>
          </a:r>
          <a:endParaRPr lang="en-US" sz="2000" kern="1200" dirty="0"/>
        </a:p>
      </dsp:txBody>
      <dsp:txXfrm>
        <a:off x="7540267" y="1677751"/>
        <a:ext cx="1316153" cy="199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BBD92-4BA4-AC4C-860C-2076276401C9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2F4C5-4ECC-CF46-B048-87C375A8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to have more than one way to explain</a:t>
            </a:r>
            <a:r>
              <a:rPr lang="en-US" baseline="0" dirty="0" smtClean="0"/>
              <a:t>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46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Pink</a:t>
            </a:r>
            <a:r>
              <a:rPr lang="en-US" baseline="0" dirty="0" smtClean="0"/>
              <a:t> has to be at EWR at the end of the day</a:t>
            </a:r>
          </a:p>
          <a:p>
            <a:r>
              <a:rPr lang="en-US" baseline="0" dirty="0" smtClean="0"/>
              <a:t>Blue has to be at IAH at the end of day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4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Reassign crews from one flight to another,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Deadhead crews to cover a flight or return back to base,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 crews additional duty periods,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reserve crews to cover flights left uncovered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7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Prototyped</a:t>
            </a:r>
            <a:r>
              <a:rPr lang="en-US" baseline="0" dirty="0" smtClean="0"/>
              <a:t> in Excel</a:t>
            </a:r>
          </a:p>
          <a:p>
            <a:r>
              <a:rPr lang="en-US" baseline="0" dirty="0" smtClean="0"/>
              <a:t>Tried optimization in CPLEX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3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$30</a:t>
            </a:r>
            <a:r>
              <a:rPr lang="en-US" baseline="0" dirty="0" smtClean="0"/>
              <a:t> millions in estimated savings</a:t>
            </a:r>
          </a:p>
          <a:p>
            <a:r>
              <a:rPr lang="en-US" baseline="0" dirty="0" smtClean="0"/>
              <a:t>1600 </a:t>
            </a:r>
            <a:r>
              <a:rPr lang="en-US" baseline="0" smtClean="0"/>
              <a:t>pairs reassigned 17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1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</a:t>
            </a:r>
            <a:r>
              <a:rPr lang="en-US" baseline="0" dirty="0" smtClean="0"/>
              <a:t> solution to software 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Prototyped</a:t>
            </a:r>
            <a:r>
              <a:rPr lang="en-US" baseline="0" dirty="0" smtClean="0"/>
              <a:t> in Excel</a:t>
            </a:r>
          </a:p>
          <a:p>
            <a:r>
              <a:rPr lang="en-US" baseline="0" dirty="0" smtClean="0"/>
              <a:t>Developed in SAS</a:t>
            </a:r>
          </a:p>
          <a:p>
            <a:r>
              <a:rPr lang="en-US" baseline="0" dirty="0" smtClean="0"/>
              <a:t>Coded in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2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Love</a:t>
            </a:r>
            <a:r>
              <a:rPr lang="en-US" baseline="0" dirty="0" smtClean="0"/>
              <a:t> teaching</a:t>
            </a:r>
          </a:p>
          <a:p>
            <a:r>
              <a:rPr lang="en-US" dirty="0" smtClean="0"/>
              <a:t>Worked on different</a:t>
            </a:r>
            <a:r>
              <a:rPr lang="en-US" baseline="0" dirty="0" smtClean="0"/>
              <a:t> topics, 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model and spreadsheet engineering, </a:t>
            </a:r>
            <a:r>
              <a:rPr lang="en-US" baseline="0" smtClean="0"/>
              <a:t>call centers</a:t>
            </a:r>
            <a:endParaRPr lang="en-US" baseline="0" dirty="0" smtClean="0"/>
          </a:p>
          <a:p>
            <a:r>
              <a:rPr lang="en-US" baseline="0" dirty="0" smtClean="0"/>
              <a:t>Wanted more applied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5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former</a:t>
            </a:r>
            <a:r>
              <a:rPr lang="en-US" baseline="0" dirty="0" smtClean="0"/>
              <a:t> graduate student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matching problem</a:t>
            </a:r>
          </a:p>
          <a:p>
            <a:r>
              <a:rPr lang="en-US" baseline="0" dirty="0" smtClean="0"/>
              <a:t>With focus on the weights</a:t>
            </a:r>
          </a:p>
          <a:p>
            <a:r>
              <a:rPr lang="en-US" baseline="0" dirty="0" smtClean="0"/>
              <a:t>A combo of incentives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vendor preferences</a:t>
            </a:r>
          </a:p>
          <a:p>
            <a:r>
              <a:rPr lang="en-US" baseline="0" dirty="0" smtClean="0"/>
              <a:t>GAMS 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08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I choose this</a:t>
            </a:r>
            <a:r>
              <a:rPr lang="en-US" baseline="0" dirty="0" smtClean="0"/>
              <a:t>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Hamiltonian</a:t>
            </a:r>
            <a:r>
              <a:rPr lang="en-US" baseline="0" dirty="0" smtClean="0"/>
              <a:t>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Drilling printed circuit boards</a:t>
            </a:r>
          </a:p>
          <a:p>
            <a:r>
              <a:rPr lang="en-US" dirty="0" smtClean="0"/>
              <a:t>Order picking</a:t>
            </a:r>
            <a:r>
              <a:rPr lang="en-US" baseline="0" dirty="0" smtClean="0"/>
              <a:t> in warehouses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 districting</a:t>
            </a:r>
          </a:p>
          <a:p>
            <a:r>
              <a:rPr lang="en-US" dirty="0" smtClean="0"/>
              <a:t>Warehouse</a:t>
            </a:r>
            <a:r>
              <a:rPr lang="en-US" baseline="0" dirty="0" smtClean="0"/>
              <a:t>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 care distribution</a:t>
            </a:r>
          </a:p>
          <a:p>
            <a:r>
              <a:rPr lang="en-US" dirty="0" smtClean="0"/>
              <a:t>Bi-level</a:t>
            </a:r>
            <a:r>
              <a:rPr lang="en-US" baseline="0" dirty="0" smtClean="0"/>
              <a:t> hierarchical transportation networks</a:t>
            </a:r>
          </a:p>
          <a:p>
            <a:r>
              <a:rPr lang="en-US" baseline="0" dirty="0" smtClean="0"/>
              <a:t>Solved the problem faster – IP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LP</a:t>
            </a:r>
          </a:p>
          <a:p>
            <a:r>
              <a:rPr lang="en-US" baseline="0" dirty="0" smtClean="0"/>
              <a:t>Using C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academic job</a:t>
            </a:r>
          </a:p>
          <a:p>
            <a:r>
              <a:rPr lang="en-US" baseline="0" dirty="0" smtClean="0"/>
              <a:t>Two industry jobs</a:t>
            </a:r>
          </a:p>
          <a:p>
            <a:r>
              <a:rPr lang="en-US" baseline="0" dirty="0" smtClean="0"/>
              <a:t>OPT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3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Manually</a:t>
            </a:r>
            <a:r>
              <a:rPr lang="en-US" baseline="0" dirty="0" smtClean="0"/>
              <a:t> solved Continental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Northwest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F4C5-4ECC-CF46-B048-87C375A8CC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2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0C78-6866-DB40-AA93-307C471E34E4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0DE-CBFA-E44B-96E7-DD076E7F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1766"/>
            <a:ext cx="7772400" cy="2576358"/>
          </a:xfrm>
        </p:spPr>
        <p:txBody>
          <a:bodyPr/>
          <a:lstStyle/>
          <a:p>
            <a:r>
              <a:rPr lang="en-US" dirty="0" smtClean="0"/>
              <a:t>My Journey </a:t>
            </a:r>
            <a:br>
              <a:rPr lang="en-US" dirty="0" smtClean="0"/>
            </a:b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Operations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90618"/>
            <a:ext cx="6400800" cy="1752600"/>
          </a:xfrm>
        </p:spPr>
        <p:txBody>
          <a:bodyPr/>
          <a:lstStyle/>
          <a:p>
            <a:r>
              <a:rPr lang="en-US" dirty="0" smtClean="0"/>
              <a:t>Professor</a:t>
            </a:r>
          </a:p>
          <a:p>
            <a:r>
              <a:rPr lang="en-US" dirty="0" smtClean="0"/>
              <a:t>Özgür Özlük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Circus Problem (TCP)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137477" y="2351498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133125" y="2503898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7773395" y="4425228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762064" y="5499712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224931" y="206227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742725" y="336621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207799" y="409583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388945" y="471294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060787" y="2272206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5457953" y="5043455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7169453" y="296888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983202" y="241681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170014" y="311349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5709421" y="296888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376642" y="485755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408348" y="2127596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881657" y="5146778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4" idx="0"/>
          </p:cNvCxnSpPr>
          <p:nvPr/>
        </p:nvCxnSpPr>
        <p:spPr>
          <a:xfrm>
            <a:off x="6350665" y="2202574"/>
            <a:ext cx="881655" cy="766313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9" idx="0"/>
          </p:cNvCxnSpPr>
          <p:nvPr/>
        </p:nvCxnSpPr>
        <p:spPr>
          <a:xfrm flipH="1">
            <a:off x="1805592" y="2496109"/>
            <a:ext cx="394752" cy="870108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1"/>
          </p:cNvCxnSpPr>
          <p:nvPr/>
        </p:nvCxnSpPr>
        <p:spPr>
          <a:xfrm>
            <a:off x="1802067" y="3510828"/>
            <a:ext cx="586878" cy="1274425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20" idx="0"/>
          </p:cNvCxnSpPr>
          <p:nvPr/>
        </p:nvCxnSpPr>
        <p:spPr>
          <a:xfrm flipH="1">
            <a:off x="944524" y="3510828"/>
            <a:ext cx="861068" cy="163595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0"/>
          </p:cNvCxnSpPr>
          <p:nvPr/>
        </p:nvCxnSpPr>
        <p:spPr>
          <a:xfrm>
            <a:off x="1258859" y="2648509"/>
            <a:ext cx="546733" cy="717708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2"/>
            <a:endCxn id="14" idx="0"/>
          </p:cNvCxnSpPr>
          <p:nvPr/>
        </p:nvCxnSpPr>
        <p:spPr>
          <a:xfrm flipH="1">
            <a:off x="7232320" y="2272207"/>
            <a:ext cx="238895" cy="69668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3"/>
            <a:endCxn id="14" idx="1"/>
          </p:cNvCxnSpPr>
          <p:nvPr/>
        </p:nvCxnSpPr>
        <p:spPr>
          <a:xfrm>
            <a:off x="5835155" y="3041193"/>
            <a:ext cx="1334298" cy="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2"/>
            <a:endCxn id="6" idx="0"/>
          </p:cNvCxnSpPr>
          <p:nvPr/>
        </p:nvCxnSpPr>
        <p:spPr>
          <a:xfrm>
            <a:off x="7232320" y="3113498"/>
            <a:ext cx="603942" cy="131173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3"/>
            <a:endCxn id="15" idx="1"/>
          </p:cNvCxnSpPr>
          <p:nvPr/>
        </p:nvCxnSpPr>
        <p:spPr>
          <a:xfrm>
            <a:off x="4186521" y="2344512"/>
            <a:ext cx="796681" cy="144611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1"/>
            <a:endCxn id="16" idx="0"/>
          </p:cNvCxnSpPr>
          <p:nvPr/>
        </p:nvCxnSpPr>
        <p:spPr>
          <a:xfrm flipH="1">
            <a:off x="3232881" y="2344512"/>
            <a:ext cx="827906" cy="768985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0"/>
            <a:endCxn id="10" idx="1"/>
          </p:cNvCxnSpPr>
          <p:nvPr/>
        </p:nvCxnSpPr>
        <p:spPr>
          <a:xfrm flipV="1">
            <a:off x="5520820" y="4168143"/>
            <a:ext cx="686979" cy="875312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1"/>
            <a:endCxn id="18" idx="3"/>
          </p:cNvCxnSpPr>
          <p:nvPr/>
        </p:nvCxnSpPr>
        <p:spPr>
          <a:xfrm flipH="1" flipV="1">
            <a:off x="4502376" y="4929863"/>
            <a:ext cx="955577" cy="185898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1"/>
            <a:endCxn id="7" idx="3"/>
          </p:cNvCxnSpPr>
          <p:nvPr/>
        </p:nvCxnSpPr>
        <p:spPr>
          <a:xfrm flipH="1">
            <a:off x="3887798" y="5115761"/>
            <a:ext cx="1570155" cy="456257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68459" y="2344512"/>
            <a:ext cx="2192328" cy="1094011"/>
          </a:xfrm>
          <a:prstGeom prst="line">
            <a:avLst/>
          </a:prstGeom>
          <a:ln w="412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86521" y="2344512"/>
            <a:ext cx="2982932" cy="696681"/>
          </a:xfrm>
          <a:prstGeom prst="line">
            <a:avLst/>
          </a:prstGeom>
          <a:ln w="412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68459" y="3438523"/>
            <a:ext cx="3589494" cy="1677238"/>
          </a:xfrm>
          <a:prstGeom prst="line">
            <a:avLst/>
          </a:prstGeom>
          <a:ln w="412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583687" y="3113498"/>
            <a:ext cx="1648633" cy="2002263"/>
          </a:xfrm>
          <a:prstGeom prst="line">
            <a:avLst/>
          </a:prstGeom>
          <a:ln w="412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Finding a job after a theoretical PhD is hard!</a:t>
            </a:r>
          </a:p>
          <a:p>
            <a:endParaRPr lang="en-US" dirty="0"/>
          </a:p>
          <a:p>
            <a:r>
              <a:rPr lang="en-US" dirty="0" smtClean="0"/>
              <a:t>Theoretical research is a lonely process!</a:t>
            </a:r>
          </a:p>
          <a:p>
            <a:endParaRPr lang="en-US" dirty="0"/>
          </a:p>
          <a:p>
            <a:r>
              <a:rPr lang="en-US" dirty="0" smtClean="0"/>
              <a:t>Programming/Data Manipulation is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#1: Caleb Technologies, 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Crew Recovery Problem (CRP)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response to disruptions that </a:t>
            </a:r>
            <a:r>
              <a:rPr lang="en-US" dirty="0"/>
              <a:t>result in crew being unable to fly their </a:t>
            </a:r>
            <a:r>
              <a:rPr lang="en-US" dirty="0" smtClean="0"/>
              <a:t>assigned flights,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Recovery </a:t>
            </a:r>
            <a:r>
              <a:rPr lang="en-US" dirty="0"/>
              <a:t>of active crew back onto </a:t>
            </a:r>
            <a:r>
              <a:rPr lang="en-US" dirty="0" smtClean="0"/>
              <a:t>their original </a:t>
            </a:r>
            <a:r>
              <a:rPr lang="en-US" dirty="0"/>
              <a:t>schedules </a:t>
            </a:r>
            <a:r>
              <a:rPr lang="en-US" dirty="0" smtClean="0"/>
              <a:t>and,</a:t>
            </a:r>
          </a:p>
          <a:p>
            <a:endParaRPr lang="en-US" dirty="0" smtClean="0"/>
          </a:p>
          <a:p>
            <a:r>
              <a:rPr lang="en-US" dirty="0" smtClean="0"/>
              <a:t>Assignment </a:t>
            </a:r>
            <a:r>
              <a:rPr lang="en-US" dirty="0"/>
              <a:t>of </a:t>
            </a:r>
            <a:r>
              <a:rPr lang="en-US" dirty="0" smtClean="0"/>
              <a:t>additional reserve </a:t>
            </a:r>
            <a:r>
              <a:rPr lang="en-US" dirty="0"/>
              <a:t>crew to new </a:t>
            </a:r>
            <a:r>
              <a:rPr lang="en-US" dirty="0" smtClean="0"/>
              <a:t>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Crew Recovery 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675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PHX: 0745 EWR: 1415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850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 1700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RDU: 1900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025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RDU: 1945 EWR: 2100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7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IAH: 1030 RDU: 1400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85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RDU: 1630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EWR: 1815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02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 1945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PVD: 2045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" y="165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6750" y="1437191"/>
            <a:ext cx="210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PAIRINGS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PVD: 1330+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EWR:1430+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37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EWR:1600+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SEA: 1900+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755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SEA: 2000+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IAH: 0200+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Crew Recovery 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675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PHX: 0745 EWR: 1415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850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 1700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RDU: 1900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025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RDU: 1945 EWR: 2100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7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IAH: 1030 RDU: 1400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85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RDU: 1630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EWR: 1815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02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 1945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PVD: 2045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" y="165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6750" y="1437191"/>
            <a:ext cx="210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PAIRINGS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68500" y="1989667"/>
            <a:ext cx="1301750" cy="63076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 1700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RDU: 1900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68500" y="2766484"/>
            <a:ext cx="1301750" cy="63076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RDU: 1630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EWR: 1815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PVD: 1330+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EWR:1430+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737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EWR:1600+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SEA: 1900+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755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SEA: 2000+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IAH: 0200+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Crew Recovery 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675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PHX: 0745 EWR: 1415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025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RDU: 1945 EWR: 2100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7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IAH: 1030 RDU: 1400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02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 1945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PVD: 2045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PVD: 1330+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EWR:1430+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EWR:1600+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SEA: 1900+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55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SEA: 2000+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IAH: 0200+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" y="165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6750" y="1437191"/>
            <a:ext cx="210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PAIRINGS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Crew Recovery Problem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025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RDU: 1945 EWR: 2100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7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IAH: 1030 RDU: 1400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02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 1945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PVD: 2045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675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PHX: 0745 EWR: 1415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54000" y="3513667"/>
            <a:ext cx="8731250" cy="21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6750" y="1437191"/>
            <a:ext cx="210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PAIRINGS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6750" y="3632174"/>
            <a:ext cx="163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PAIRINGS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720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PVD: 1330+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EWR:1430+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737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EWR:1600+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SEA: 1900+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755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SEA: 2000+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IAH: 0200+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68500" y="4965700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RDU: 1945 EWR: 2100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6750" y="5681134"/>
            <a:ext cx="1301750" cy="63076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 1945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PVD: 2045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68500" y="5681134"/>
            <a:ext cx="1301750" cy="63076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PVD: 1330+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EWR:1430+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0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2.77778E-6 0.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32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4815 L -0.14149 0.43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7" y="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28628 0.3212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1606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0.28541 0.3212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28472 0.4256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36" y="2127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-0.28455 0.4259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36" y="2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8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Crew Recovery Problem (CRP)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675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PHX: 0745 EWR: 1415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850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 1700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RDU: 1900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0250" y="1989667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RDU: 1945 EWR: 2100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7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IAH: 1030 RDU: 1400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85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RDU: 1630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EWR: 1815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02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 1945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PVD: 2045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750" y="4955116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IAH: 1030 RDU: 1400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6750" y="5685366"/>
            <a:ext cx="1301750" cy="63076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EWR: 1945</a:t>
            </a:r>
          </a:p>
          <a:p>
            <a:r>
              <a:rPr lang="en-US" b="1" dirty="0">
                <a:solidFill>
                  <a:schemeClr val="tx1"/>
                </a:solidFill>
              </a:rPr>
              <a:t>PVD: 2045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68500" y="5685366"/>
            <a:ext cx="1301750" cy="63076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PVD: </a:t>
            </a:r>
            <a:r>
              <a:rPr lang="en-US" b="1" dirty="0" smtClean="0">
                <a:solidFill>
                  <a:schemeClr val="tx1"/>
                </a:solidFill>
              </a:rPr>
              <a:t>1330+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EWR</a:t>
            </a:r>
            <a:r>
              <a:rPr lang="en-US" b="1" dirty="0" smtClean="0">
                <a:solidFill>
                  <a:schemeClr val="tx1"/>
                </a:solidFill>
              </a:rPr>
              <a:t>:1430+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6750" y="4235450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PHX: 0745 EWR: 1415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68500" y="4955116"/>
            <a:ext cx="1301750" cy="630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RDU: 1945 EWR: 2100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70250" y="4955116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EWR:1600+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SEA: 1900+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0" y="4955116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SEA: 2000+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IAH: 0200+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4000" y="3513667"/>
            <a:ext cx="8731250" cy="21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6750" y="1437191"/>
            <a:ext cx="210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PAIRINGS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6750" y="3632174"/>
            <a:ext cx="163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PAIRINGS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720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PVD: 1330+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EWR:1430+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7375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EWR:1600+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SEA: 1900+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75500" y="2766484"/>
            <a:ext cx="1301750" cy="63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SEA: 2000+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IAH: 0200+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Crew Recovery Problem: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do now?</a:t>
            </a:r>
          </a:p>
          <a:p>
            <a:r>
              <a:rPr lang="en-US" dirty="0" smtClean="0"/>
              <a:t>How would we help you?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Prepare solution(s)</a:t>
            </a:r>
          </a:p>
          <a:p>
            <a:r>
              <a:rPr lang="en-US" dirty="0" smtClean="0"/>
              <a:t>Implement solution(s)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Education: Traveling Circus Problem</a:t>
            </a:r>
          </a:p>
          <a:p>
            <a:endParaRPr lang="en-US" sz="2400" dirty="0" smtClean="0"/>
          </a:p>
          <a:p>
            <a:r>
              <a:rPr lang="en-US" sz="2400" dirty="0" smtClean="0"/>
              <a:t>Industry </a:t>
            </a:r>
            <a:r>
              <a:rPr lang="en-US" sz="2400" dirty="0"/>
              <a:t>Job #1 </a:t>
            </a:r>
            <a:r>
              <a:rPr lang="en-US" sz="2400" dirty="0" smtClean="0"/>
              <a:t>: Crew Recovery </a:t>
            </a:r>
            <a:r>
              <a:rPr lang="en-US" sz="2400" dirty="0"/>
              <a:t>for </a:t>
            </a:r>
            <a:r>
              <a:rPr lang="en-US" sz="2400" dirty="0" smtClean="0"/>
              <a:t>Airlines</a:t>
            </a:r>
          </a:p>
          <a:p>
            <a:endParaRPr lang="en-US" sz="2400" dirty="0"/>
          </a:p>
          <a:p>
            <a:r>
              <a:rPr lang="en-US" sz="2400" dirty="0" smtClean="0"/>
              <a:t>Industry </a:t>
            </a:r>
            <a:r>
              <a:rPr lang="en-US" sz="2400" dirty="0"/>
              <a:t>Job #2 </a:t>
            </a:r>
            <a:r>
              <a:rPr lang="en-US" sz="2400" dirty="0" smtClean="0"/>
              <a:t>: Pricing </a:t>
            </a:r>
            <a:r>
              <a:rPr lang="en-US" sz="2400" dirty="0"/>
              <a:t>and Revenue </a:t>
            </a:r>
            <a:r>
              <a:rPr lang="en-US" sz="2400" dirty="0" smtClean="0"/>
              <a:t>Management</a:t>
            </a:r>
          </a:p>
          <a:p>
            <a:endParaRPr lang="en-US" sz="2400" dirty="0"/>
          </a:p>
          <a:p>
            <a:r>
              <a:rPr lang="en-US" sz="2400" dirty="0" smtClean="0"/>
              <a:t>Academician </a:t>
            </a:r>
            <a:r>
              <a:rPr lang="en-US" sz="2400" dirty="0"/>
              <a:t>revisits </a:t>
            </a:r>
            <a:r>
              <a:rPr lang="en-US" sz="2400" dirty="0" smtClean="0"/>
              <a:t>Industry: Supply </a:t>
            </a:r>
            <a:r>
              <a:rPr lang="en-US" sz="2400" dirty="0"/>
              <a:t>Chain </a:t>
            </a:r>
            <a:r>
              <a:rPr lang="en-US" sz="2400" dirty="0" smtClean="0"/>
              <a:t>Management</a:t>
            </a:r>
          </a:p>
          <a:p>
            <a:endParaRPr lang="en-US" sz="2400" dirty="0"/>
          </a:p>
          <a:p>
            <a:r>
              <a:rPr lang="en-US" sz="2400" dirty="0" smtClean="0"/>
              <a:t>NOW:	O.R</a:t>
            </a:r>
            <a:r>
              <a:rPr lang="en-US" sz="2400" dirty="0"/>
              <a:t>. meets Big Data</a:t>
            </a:r>
          </a:p>
        </p:txBody>
      </p:sp>
    </p:spTree>
    <p:extLst>
      <p:ext uri="{BB962C8B-B14F-4D97-AF65-F5344CB8AC3E}">
        <p14:creationId xmlns:p14="http://schemas.microsoft.com/office/powerpoint/2010/main" val="37907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Crew Recovery Problem</a:t>
            </a:r>
            <a:endParaRPr lang="en-US" dirty="0"/>
          </a:p>
        </p:txBody>
      </p:sp>
      <p:pic>
        <p:nvPicPr>
          <p:cNvPr id="5" name="Content Placeholder 4" descr="Screen Shot 2014-06-03 at 3.39.5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" b="1121"/>
          <a:stretch>
            <a:fillRect/>
          </a:stretch>
        </p:blipFill>
        <p:spPr/>
      </p:pic>
      <p:cxnSp>
        <p:nvCxnSpPr>
          <p:cNvPr id="7" name="Straight Connector 6"/>
          <p:cNvCxnSpPr/>
          <p:nvPr/>
        </p:nvCxnSpPr>
        <p:spPr>
          <a:xfrm>
            <a:off x="2112330" y="5369454"/>
            <a:ext cx="590949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03279" y="5370956"/>
            <a:ext cx="590949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31947" y="4600887"/>
            <a:ext cx="590949" cy="768567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87285" y="4514365"/>
            <a:ext cx="564283" cy="88024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551568" y="4514365"/>
            <a:ext cx="641243" cy="578443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192811" y="5004784"/>
            <a:ext cx="628670" cy="88025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21481" y="4916759"/>
            <a:ext cx="628670" cy="88025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450151" y="4916760"/>
            <a:ext cx="590949" cy="240424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041100" y="4602389"/>
            <a:ext cx="628670" cy="534432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CRP: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to the people who have been doing the job before you arrived!</a:t>
            </a:r>
          </a:p>
          <a:p>
            <a:endParaRPr lang="en-US" dirty="0"/>
          </a:p>
          <a:p>
            <a:r>
              <a:rPr lang="en-US" dirty="0"/>
              <a:t>Optimal solution is not always the best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Learn how to make a criticism sandwich…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Job#2: Talus Solutions, 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9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Pricing &amp; Revenue Mgmt. (PRM)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semi-conductor company selling to different types of businesses at various price points</a:t>
            </a:r>
          </a:p>
          <a:p>
            <a:endParaRPr lang="en-US" dirty="0"/>
          </a:p>
          <a:p>
            <a:r>
              <a:rPr lang="en-US" dirty="0" smtClean="0"/>
              <a:t>Can we identify clusters of businesses with similar price-sensitivities for a uniform pricing strategy?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Revenue Management and Pricing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750" y="2008731"/>
            <a:ext cx="1481667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0983" y="3183481"/>
            <a:ext cx="1481667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Price Sensitivity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0983" y="4380456"/>
            <a:ext cx="1481667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Lost Sales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40983" y="2017200"/>
            <a:ext cx="1481667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Normalized Sales Forecast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2008731"/>
            <a:ext cx="1481667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Sales Forecast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2384" y="2008731"/>
            <a:ext cx="1481667" cy="857250"/>
          </a:xfrm>
          <a:prstGeom prst="rect">
            <a:avLst/>
          </a:prstGeom>
          <a:noFill/>
          <a:ln w="381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Price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89800" y="2017200"/>
            <a:ext cx="1481667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89800" y="3183481"/>
            <a:ext cx="1481667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Supply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13083" y="4380456"/>
            <a:ext cx="1481667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Strategic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Goals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9" idx="1"/>
          </p:cNvCxnSpPr>
          <p:nvPr/>
        </p:nvCxnSpPr>
        <p:spPr>
          <a:xfrm>
            <a:off x="1640417" y="2437356"/>
            <a:ext cx="300566" cy="84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22650" y="2428887"/>
            <a:ext cx="300566" cy="84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89234" y="2433121"/>
            <a:ext cx="300566" cy="846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15467" y="2441590"/>
            <a:ext cx="300566" cy="84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7" idx="1"/>
          </p:cNvCxnSpPr>
          <p:nvPr/>
        </p:nvCxnSpPr>
        <p:spPr>
          <a:xfrm>
            <a:off x="899584" y="2865981"/>
            <a:ext cx="1041399" cy="746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8" idx="1"/>
          </p:cNvCxnSpPr>
          <p:nvPr/>
        </p:nvCxnSpPr>
        <p:spPr>
          <a:xfrm>
            <a:off x="899584" y="2865981"/>
            <a:ext cx="1041399" cy="1943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1"/>
          </p:cNvCxnSpPr>
          <p:nvPr/>
        </p:nvCxnSpPr>
        <p:spPr>
          <a:xfrm>
            <a:off x="6263218" y="2865981"/>
            <a:ext cx="1026582" cy="74612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</p:cNvCxnSpPr>
          <p:nvPr/>
        </p:nvCxnSpPr>
        <p:spPr>
          <a:xfrm>
            <a:off x="6263218" y="2865981"/>
            <a:ext cx="1049865" cy="19431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10" idx="2"/>
          </p:cNvCxnSpPr>
          <p:nvPr/>
        </p:nvCxnSpPr>
        <p:spPr>
          <a:xfrm flipV="1">
            <a:off x="3422650" y="2865981"/>
            <a:ext cx="1051984" cy="746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7" idx="2"/>
          </p:cNvCxnSpPr>
          <p:nvPr/>
        </p:nvCxnSpPr>
        <p:spPr>
          <a:xfrm flipV="1">
            <a:off x="2681817" y="4040731"/>
            <a:ext cx="0" cy="3397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PRM: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rarely clean and in one place!</a:t>
            </a:r>
          </a:p>
          <a:p>
            <a:endParaRPr lang="en-US" dirty="0"/>
          </a:p>
          <a:p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of </a:t>
            </a:r>
            <a:r>
              <a:rPr lang="en-US" dirty="0"/>
              <a:t>5</a:t>
            </a:r>
            <a:r>
              <a:rPr lang="en-US" dirty="0" smtClean="0"/>
              <a:t>% is not necessarily bad.</a:t>
            </a:r>
          </a:p>
          <a:p>
            <a:endParaRPr lang="en-US" dirty="0"/>
          </a:p>
          <a:p>
            <a:r>
              <a:rPr lang="en-US" dirty="0" smtClean="0"/>
              <a:t>Sometimes, simple trumps sophisticated!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Job#3: SFSU, College of Business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SCM: High End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848501"/>
            <a:ext cx="8229600" cy="4277662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smtClean="0"/>
              <a:t>Strategic </a:t>
            </a:r>
            <a:r>
              <a:rPr lang="en-US" b="1" dirty="0"/>
              <a:t>Sourcing vendor-</a:t>
            </a:r>
            <a:r>
              <a:rPr lang="en-US" b="1" dirty="0" smtClean="0"/>
              <a:t>shows: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a venue where vendors </a:t>
            </a:r>
            <a:r>
              <a:rPr lang="en-US" dirty="0"/>
              <a:t>who </a:t>
            </a:r>
            <a:r>
              <a:rPr lang="en-US" dirty="0" smtClean="0"/>
              <a:t>have been </a:t>
            </a:r>
            <a:r>
              <a:rPr lang="en-US" dirty="0"/>
              <a:t>awarded </a:t>
            </a: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e</a:t>
            </a:r>
            <a:r>
              <a:rPr lang="en-US" dirty="0" smtClean="0"/>
              <a:t>ither University </a:t>
            </a:r>
            <a:r>
              <a:rPr lang="en-US" dirty="0"/>
              <a:t>of California (UC</a:t>
            </a:r>
            <a:r>
              <a:rPr lang="en-US" dirty="0" smtClean="0"/>
              <a:t>) system-wide 	or UCSF </a:t>
            </a:r>
            <a:r>
              <a:rPr lang="en-US" dirty="0"/>
              <a:t>campus agreement </a:t>
            </a: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to showcase their </a:t>
            </a:r>
            <a:r>
              <a:rPr lang="en-US" dirty="0"/>
              <a:t>value directly to researchers </a:t>
            </a:r>
            <a:r>
              <a:rPr lang="en-US" dirty="0" smtClean="0"/>
              <a:t>	and departmental buyers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2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SCM: High End</a:t>
            </a:r>
            <a:endParaRPr lang="en-US" dirty="0"/>
          </a:p>
        </p:txBody>
      </p:sp>
      <p:pic>
        <p:nvPicPr>
          <p:cNvPr id="6" name="Content Placeholder 5" descr="Screen Shot 2014-05-29 at 11.27.2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33" b="-30633"/>
          <a:stretch>
            <a:fillRect/>
          </a:stretch>
        </p:blipFill>
        <p:spPr>
          <a:xfrm>
            <a:off x="767081" y="1415717"/>
            <a:ext cx="2743200" cy="1508125"/>
          </a:xfrm>
        </p:spPr>
      </p:pic>
      <p:pic>
        <p:nvPicPr>
          <p:cNvPr id="7" name="Picture 6" descr="Screen Shot 2014-05-29 at 11.27.3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48" y="2519368"/>
            <a:ext cx="2667000" cy="850900"/>
          </a:xfrm>
          <a:prstGeom prst="rect">
            <a:avLst/>
          </a:prstGeom>
        </p:spPr>
      </p:pic>
      <p:pic>
        <p:nvPicPr>
          <p:cNvPr id="8" name="Picture 7" descr="Screen Shot 2014-05-29 at 11.27.4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48" y="3262648"/>
            <a:ext cx="2730500" cy="889000"/>
          </a:xfrm>
          <a:prstGeom prst="rect">
            <a:avLst/>
          </a:prstGeom>
        </p:spPr>
      </p:pic>
      <p:pic>
        <p:nvPicPr>
          <p:cNvPr id="9" name="Picture 8" descr="Screen Shot 2014-05-29 at 11.27.4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8" y="4077565"/>
            <a:ext cx="3517900" cy="787400"/>
          </a:xfrm>
          <a:prstGeom prst="rect">
            <a:avLst/>
          </a:prstGeom>
        </p:spPr>
      </p:pic>
      <p:pic>
        <p:nvPicPr>
          <p:cNvPr id="10" name="Picture 9" descr="Screen Shot 2014-05-29 at 11.27.53 A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08"/>
          <a:stretch/>
        </p:blipFill>
        <p:spPr>
          <a:xfrm>
            <a:off x="1712688" y="4867613"/>
            <a:ext cx="1797593" cy="812800"/>
          </a:xfrm>
          <a:prstGeom prst="rect">
            <a:avLst/>
          </a:prstGeom>
        </p:spPr>
      </p:pic>
      <p:pic>
        <p:nvPicPr>
          <p:cNvPr id="11" name="Picture 10" descr="Screen Shot 2014-05-29 at 11.28.02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8" y="5680413"/>
            <a:ext cx="3340100" cy="63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2922" y="259582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Limit number of vendors per show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47398" y="337026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Limit number of shows per vendor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80802" y="4162190"/>
            <a:ext cx="266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Diversity within a show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04369" y="5001362"/>
            <a:ext cx="241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Diversity </a:t>
            </a:r>
            <a:r>
              <a:rPr lang="en-US" sz="2000" dirty="0" err="1" smtClean="0"/>
              <a:t>w.r.t</a:t>
            </a:r>
            <a:r>
              <a:rPr lang="en-US" sz="2000" dirty="0" smtClean="0"/>
              <a:t>.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9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SCM: High End</a:t>
            </a:r>
            <a:endParaRPr lang="en-US" dirty="0"/>
          </a:p>
        </p:txBody>
      </p:sp>
      <p:pic>
        <p:nvPicPr>
          <p:cNvPr id="4" name="Content Placeholder 3" descr="Screen Shot 2014-05-29 at 11.35.4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14" r="38354" b="-7797"/>
          <a:stretch/>
        </p:blipFill>
        <p:spPr>
          <a:xfrm>
            <a:off x="0" y="2217359"/>
            <a:ext cx="7806850" cy="2163631"/>
          </a:xfrm>
        </p:spPr>
      </p:pic>
      <p:pic>
        <p:nvPicPr>
          <p:cNvPr id="5" name="Picture 4" descr="Screen Shot 2014-05-29 at 11.35.4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6"/>
          <a:stretch/>
        </p:blipFill>
        <p:spPr>
          <a:xfrm>
            <a:off x="6488279" y="2203704"/>
            <a:ext cx="2198521" cy="21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Operations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decisions when constrained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 elevator pitch: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How to optimize a bank branch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SCM: Low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manufacturing company</a:t>
            </a:r>
          </a:p>
          <a:p>
            <a:endParaRPr lang="en-US" dirty="0"/>
          </a:p>
          <a:p>
            <a:r>
              <a:rPr lang="en-US" dirty="0" smtClean="0"/>
              <a:t>Monthly Sales: 10,000 units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Inventory Level: </a:t>
            </a:r>
            <a:r>
              <a:rPr lang="en-US" b="1" dirty="0" smtClean="0">
                <a:solidFill>
                  <a:srgbClr val="FF0000"/>
                </a:solidFill>
              </a:rPr>
              <a:t>45,000 units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Production Lead Time: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					6 weeks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SCM: Low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</a:t>
            </a:r>
          </a:p>
          <a:p>
            <a:pPr lvl="1"/>
            <a:r>
              <a:rPr lang="en-US" dirty="0"/>
              <a:t>Too many </a:t>
            </a:r>
            <a:r>
              <a:rPr lang="en-US" dirty="0" smtClean="0"/>
              <a:t>SKUs with different levels of variability</a:t>
            </a:r>
            <a:endParaRPr lang="en-US" dirty="0"/>
          </a:p>
          <a:p>
            <a:pPr lvl="1"/>
            <a:r>
              <a:rPr lang="en-US" dirty="0" smtClean="0"/>
              <a:t>Erratic behavior from the sales force</a:t>
            </a:r>
          </a:p>
          <a:p>
            <a:pPr lvl="1"/>
            <a:r>
              <a:rPr lang="en-US" dirty="0" smtClean="0"/>
              <a:t>Archaic </a:t>
            </a:r>
            <a:r>
              <a:rPr lang="en-US" dirty="0"/>
              <a:t>planning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Hide </a:t>
            </a:r>
            <a:r>
              <a:rPr lang="en-US" dirty="0"/>
              <a:t>behind </a:t>
            </a:r>
            <a:r>
              <a:rPr lang="en-US" dirty="0" smtClean="0"/>
              <a:t>inventory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Create a SKU level forecast</a:t>
            </a:r>
          </a:p>
          <a:p>
            <a:pPr lvl="1"/>
            <a:r>
              <a:rPr lang="en-US" dirty="0" smtClean="0"/>
              <a:t>Use it to plan production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SCM: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top level support within the organization is important!</a:t>
            </a:r>
          </a:p>
          <a:p>
            <a:endParaRPr lang="en-US" dirty="0"/>
          </a:p>
          <a:p>
            <a:r>
              <a:rPr lang="en-US" dirty="0" smtClean="0"/>
              <a:t>Badly organized data </a:t>
            </a:r>
            <a:r>
              <a:rPr lang="en-US" dirty="0" smtClean="0">
                <a:sym typeface="Wingdings"/>
              </a:rPr>
              <a:t> Wasted time/money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Excel is the always second best way to do anything! Sometimes it is the best way!!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7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O.R. is now Data Analytics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16582401"/>
              </p:ext>
            </p:extLst>
          </p:nvPr>
        </p:nvGraphicFramePr>
        <p:xfrm>
          <a:off x="95250" y="1417638"/>
          <a:ext cx="8932334" cy="5355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2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Circus Problem (TCP)</a:t>
            </a:r>
            <a:endParaRPr lang="en-US" dirty="0"/>
          </a:p>
        </p:txBody>
      </p:sp>
      <p:pic>
        <p:nvPicPr>
          <p:cNvPr id="4" name="Content Placeholder 3" descr="picasso_family1905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00" r="-351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27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Ph</a:t>
            </a:r>
            <a:r>
              <a:rPr lang="en-US" sz="5400" dirty="0"/>
              <a:t>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3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137477" y="235149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133125" y="250389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7773395" y="442522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762064" y="5499712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224931" y="206227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742725" y="336621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207799" y="409583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388945" y="471294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060787" y="2272206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5457953" y="5043455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7169453" y="296888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983202" y="241681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170014" y="311349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5709421" y="296888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376642" y="485755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408348" y="2127596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881657" y="514677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137477" y="235149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133125" y="250389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7773395" y="442522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762064" y="5499712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224931" y="206227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742725" y="336621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207799" y="409583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388945" y="471294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060787" y="2272206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5457953" y="5043455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7169453" y="296888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983202" y="241681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170014" y="311349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5709421" y="296888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376642" y="485755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408348" y="2127596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881657" y="514677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5" idx="3"/>
            <a:endCxn id="4" idx="1"/>
          </p:cNvCxnSpPr>
          <p:nvPr/>
        </p:nvCxnSpPr>
        <p:spPr>
          <a:xfrm flipV="1">
            <a:off x="1258859" y="2423804"/>
            <a:ext cx="878618" cy="152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1"/>
          </p:cNvCxnSpPr>
          <p:nvPr/>
        </p:nvCxnSpPr>
        <p:spPr>
          <a:xfrm>
            <a:off x="2263211" y="2427698"/>
            <a:ext cx="906803" cy="75810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9" idx="1"/>
          </p:cNvCxnSpPr>
          <p:nvPr/>
        </p:nvCxnSpPr>
        <p:spPr>
          <a:xfrm>
            <a:off x="1195992" y="2648509"/>
            <a:ext cx="546733" cy="79001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3"/>
            <a:endCxn id="12" idx="1"/>
          </p:cNvCxnSpPr>
          <p:nvPr/>
        </p:nvCxnSpPr>
        <p:spPr>
          <a:xfrm flipV="1">
            <a:off x="3295748" y="2344512"/>
            <a:ext cx="765039" cy="84129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  <a:endCxn id="20" idx="0"/>
          </p:cNvCxnSpPr>
          <p:nvPr/>
        </p:nvCxnSpPr>
        <p:spPr>
          <a:xfrm flipH="1">
            <a:off x="944524" y="3510828"/>
            <a:ext cx="861068" cy="16359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3"/>
            <a:endCxn id="11" idx="1"/>
          </p:cNvCxnSpPr>
          <p:nvPr/>
        </p:nvCxnSpPr>
        <p:spPr>
          <a:xfrm flipV="1">
            <a:off x="1007391" y="4785253"/>
            <a:ext cx="1381554" cy="43383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3"/>
            <a:endCxn id="7" idx="1"/>
          </p:cNvCxnSpPr>
          <p:nvPr/>
        </p:nvCxnSpPr>
        <p:spPr>
          <a:xfrm>
            <a:off x="2514679" y="4785253"/>
            <a:ext cx="1247385" cy="7867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5" idx="1"/>
          </p:cNvCxnSpPr>
          <p:nvPr/>
        </p:nvCxnSpPr>
        <p:spPr>
          <a:xfrm>
            <a:off x="4186521" y="2344512"/>
            <a:ext cx="796681" cy="1446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7" idx="1"/>
          </p:cNvCxnSpPr>
          <p:nvPr/>
        </p:nvCxnSpPr>
        <p:spPr>
          <a:xfrm>
            <a:off x="5108936" y="2496109"/>
            <a:ext cx="600485" cy="5450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8" idx="1"/>
          </p:cNvCxnSpPr>
          <p:nvPr/>
        </p:nvCxnSpPr>
        <p:spPr>
          <a:xfrm flipV="1">
            <a:off x="5835155" y="2134583"/>
            <a:ext cx="389776" cy="9066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9" idx="1"/>
          </p:cNvCxnSpPr>
          <p:nvPr/>
        </p:nvCxnSpPr>
        <p:spPr>
          <a:xfrm>
            <a:off x="6356457" y="2138477"/>
            <a:ext cx="1051891" cy="614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2"/>
            <a:endCxn id="14" idx="0"/>
          </p:cNvCxnSpPr>
          <p:nvPr/>
        </p:nvCxnSpPr>
        <p:spPr>
          <a:xfrm flipH="1">
            <a:off x="7232320" y="2272207"/>
            <a:ext cx="238895" cy="696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0"/>
            <a:endCxn id="14" idx="2"/>
          </p:cNvCxnSpPr>
          <p:nvPr/>
        </p:nvCxnSpPr>
        <p:spPr>
          <a:xfrm flipH="1" flipV="1">
            <a:off x="7232320" y="3113498"/>
            <a:ext cx="603942" cy="13117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" idx="3"/>
            <a:endCxn id="6" idx="1"/>
          </p:cNvCxnSpPr>
          <p:nvPr/>
        </p:nvCxnSpPr>
        <p:spPr>
          <a:xfrm>
            <a:off x="6333533" y="4168143"/>
            <a:ext cx="1439862" cy="32939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3"/>
          </p:cNvCxnSpPr>
          <p:nvPr/>
        </p:nvCxnSpPr>
        <p:spPr>
          <a:xfrm flipV="1">
            <a:off x="5583687" y="4164248"/>
            <a:ext cx="624112" cy="951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8" idx="3"/>
            <a:endCxn id="13" idx="1"/>
          </p:cNvCxnSpPr>
          <p:nvPr/>
        </p:nvCxnSpPr>
        <p:spPr>
          <a:xfrm>
            <a:off x="4502376" y="4929863"/>
            <a:ext cx="955577" cy="1858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" idx="3"/>
          </p:cNvCxnSpPr>
          <p:nvPr/>
        </p:nvCxnSpPr>
        <p:spPr>
          <a:xfrm flipV="1">
            <a:off x="3887798" y="4963361"/>
            <a:ext cx="488844" cy="60865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61820" y="5038046"/>
            <a:ext cx="286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 cities  </a:t>
            </a:r>
            <a:r>
              <a:rPr lang="en-US" sz="2400" dirty="0" smtClean="0">
                <a:sym typeface="Wingdings"/>
              </a:rPr>
              <a:t>  (n-1)! / 2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22900" y="5572018"/>
            <a:ext cx="4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Largest instance:    85,900 nodes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408348" y="6105988"/>
            <a:ext cx="151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NP-Hard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9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p-median problem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137477" y="235149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133125" y="250389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7773395" y="442522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762064" y="5499712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224931" y="206227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742725" y="336621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207799" y="409583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388945" y="471294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060787" y="2272206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5457953" y="5043455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7169453" y="296888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983202" y="241681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170014" y="311349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5709421" y="296888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376642" y="4857557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408348" y="2127596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881657" y="5146778"/>
            <a:ext cx="125734" cy="14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p-median problem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2137477" y="2351498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133125" y="2503898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7773395" y="4425228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762064" y="5499712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224931" y="206227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742725" y="336621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207799" y="409583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388945" y="471294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060787" y="2272206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5457953" y="5043455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7169453" y="296888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983202" y="241681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170014" y="311349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5709421" y="296888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376642" y="4857557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408348" y="2127596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881657" y="5146778"/>
            <a:ext cx="125734" cy="144611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4" idx="0"/>
          </p:cNvCxnSpPr>
          <p:nvPr/>
        </p:nvCxnSpPr>
        <p:spPr>
          <a:xfrm>
            <a:off x="6350665" y="2202574"/>
            <a:ext cx="881655" cy="766313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9" idx="0"/>
          </p:cNvCxnSpPr>
          <p:nvPr/>
        </p:nvCxnSpPr>
        <p:spPr>
          <a:xfrm flipH="1">
            <a:off x="1805592" y="2496109"/>
            <a:ext cx="394752" cy="870108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1"/>
          </p:cNvCxnSpPr>
          <p:nvPr/>
        </p:nvCxnSpPr>
        <p:spPr>
          <a:xfrm>
            <a:off x="1802067" y="3510828"/>
            <a:ext cx="586878" cy="1274425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20" idx="0"/>
          </p:cNvCxnSpPr>
          <p:nvPr/>
        </p:nvCxnSpPr>
        <p:spPr>
          <a:xfrm flipH="1">
            <a:off x="944524" y="3510828"/>
            <a:ext cx="861068" cy="163595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0"/>
          </p:cNvCxnSpPr>
          <p:nvPr/>
        </p:nvCxnSpPr>
        <p:spPr>
          <a:xfrm>
            <a:off x="1258859" y="2648509"/>
            <a:ext cx="546733" cy="717708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2"/>
            <a:endCxn id="14" idx="0"/>
          </p:cNvCxnSpPr>
          <p:nvPr/>
        </p:nvCxnSpPr>
        <p:spPr>
          <a:xfrm flipH="1">
            <a:off x="7232320" y="2272207"/>
            <a:ext cx="238895" cy="69668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3"/>
            <a:endCxn id="14" idx="1"/>
          </p:cNvCxnSpPr>
          <p:nvPr/>
        </p:nvCxnSpPr>
        <p:spPr>
          <a:xfrm>
            <a:off x="5835155" y="3041193"/>
            <a:ext cx="1334298" cy="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2"/>
            <a:endCxn id="6" idx="0"/>
          </p:cNvCxnSpPr>
          <p:nvPr/>
        </p:nvCxnSpPr>
        <p:spPr>
          <a:xfrm>
            <a:off x="7232320" y="3113498"/>
            <a:ext cx="603942" cy="131173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3"/>
            <a:endCxn id="15" idx="1"/>
          </p:cNvCxnSpPr>
          <p:nvPr/>
        </p:nvCxnSpPr>
        <p:spPr>
          <a:xfrm>
            <a:off x="4186521" y="2344512"/>
            <a:ext cx="796681" cy="144611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1"/>
            <a:endCxn id="16" idx="0"/>
          </p:cNvCxnSpPr>
          <p:nvPr/>
        </p:nvCxnSpPr>
        <p:spPr>
          <a:xfrm flipH="1">
            <a:off x="3232881" y="2344512"/>
            <a:ext cx="827906" cy="768985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0"/>
            <a:endCxn id="10" idx="1"/>
          </p:cNvCxnSpPr>
          <p:nvPr/>
        </p:nvCxnSpPr>
        <p:spPr>
          <a:xfrm flipV="1">
            <a:off x="5520820" y="4168143"/>
            <a:ext cx="686979" cy="875312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1"/>
            <a:endCxn id="18" idx="3"/>
          </p:cNvCxnSpPr>
          <p:nvPr/>
        </p:nvCxnSpPr>
        <p:spPr>
          <a:xfrm flipH="1" flipV="1">
            <a:off x="4502376" y="4929863"/>
            <a:ext cx="955577" cy="185898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1"/>
            <a:endCxn id="7" idx="3"/>
          </p:cNvCxnSpPr>
          <p:nvPr/>
        </p:nvCxnSpPr>
        <p:spPr>
          <a:xfrm flipH="1">
            <a:off x="3887798" y="5115761"/>
            <a:ext cx="1570155" cy="456257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8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1050</Words>
  <Application>Microsoft Macintosh PowerPoint</Application>
  <PresentationFormat>On-screen Show (4:3)</PresentationFormat>
  <Paragraphs>286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Wingdings</vt:lpstr>
      <vt:lpstr>Arial</vt:lpstr>
      <vt:lpstr>Office Theme</vt:lpstr>
      <vt:lpstr>My Journey  with  Operations Research</vt:lpstr>
      <vt:lpstr>OUTLINE</vt:lpstr>
      <vt:lpstr>What is Operations Research?</vt:lpstr>
      <vt:lpstr>Traveling Circus Problem (TCP)</vt:lpstr>
      <vt:lpstr>PhD</vt:lpstr>
      <vt:lpstr>Traveling Salesman Problem</vt:lpstr>
      <vt:lpstr>Traveling Salesman Problem</vt:lpstr>
      <vt:lpstr>p-median problem</vt:lpstr>
      <vt:lpstr>p-median problem</vt:lpstr>
      <vt:lpstr>Traveling Circus Problem (TCP)</vt:lpstr>
      <vt:lpstr>TCP: Lessons Learned</vt:lpstr>
      <vt:lpstr>Job #1: Caleb Technologies, TX</vt:lpstr>
      <vt:lpstr>Crew Recovery Problem (CRP)</vt:lpstr>
      <vt:lpstr>Crew Recovery Problem</vt:lpstr>
      <vt:lpstr>Crew Recovery Problem</vt:lpstr>
      <vt:lpstr>Crew Recovery Problem</vt:lpstr>
      <vt:lpstr>Crew Recovery Problem</vt:lpstr>
      <vt:lpstr>Crew Recovery Problem (CRP)</vt:lpstr>
      <vt:lpstr>Crew Recovery Problem: Steps</vt:lpstr>
      <vt:lpstr>Crew Recovery Problem</vt:lpstr>
      <vt:lpstr>CRP: Lessons Learned</vt:lpstr>
      <vt:lpstr>Job#2: Talus Solutions, CA</vt:lpstr>
      <vt:lpstr>Pricing &amp; Revenue Mgmt. (PRM)</vt:lpstr>
      <vt:lpstr>Revenue Management and Pricing</vt:lpstr>
      <vt:lpstr>PRM: Lessons Learned</vt:lpstr>
      <vt:lpstr>Job#3: SFSU, College of Business</vt:lpstr>
      <vt:lpstr>SCM: High End</vt:lpstr>
      <vt:lpstr>SCM: High End</vt:lpstr>
      <vt:lpstr>SCM: High End</vt:lpstr>
      <vt:lpstr>SCM: Low End</vt:lpstr>
      <vt:lpstr>SCM: Low End</vt:lpstr>
      <vt:lpstr>SCM: Lessons Learned</vt:lpstr>
      <vt:lpstr>O.R. is now Data Analytics</vt:lpstr>
    </vt:vector>
  </TitlesOfParts>
  <Company>SFSU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  with  Operations Research</dc:title>
  <dc:creator>cob</dc:creator>
  <cp:lastModifiedBy>Microsoft Office User</cp:lastModifiedBy>
  <cp:revision>48</cp:revision>
  <dcterms:created xsi:type="dcterms:W3CDTF">2014-05-27T19:16:25Z</dcterms:created>
  <dcterms:modified xsi:type="dcterms:W3CDTF">2019-04-08T11:14:54Z</dcterms:modified>
</cp:coreProperties>
</file>