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46"/>
  </p:notesMasterIdLst>
  <p:handoutMasterIdLst>
    <p:handoutMasterId r:id="rId47"/>
  </p:handoutMasterIdLst>
  <p:sldIdLst>
    <p:sldId id="258" r:id="rId2"/>
    <p:sldId id="259" r:id="rId3"/>
    <p:sldId id="260" r:id="rId4"/>
    <p:sldId id="262" r:id="rId5"/>
    <p:sldId id="263" r:id="rId6"/>
    <p:sldId id="265" r:id="rId7"/>
    <p:sldId id="266" r:id="rId8"/>
    <p:sldId id="267" r:id="rId9"/>
    <p:sldId id="268" r:id="rId10"/>
    <p:sldId id="269" r:id="rId11"/>
    <p:sldId id="270" r:id="rId12"/>
    <p:sldId id="271" r:id="rId13"/>
    <p:sldId id="381" r:id="rId14"/>
    <p:sldId id="276" r:id="rId15"/>
    <p:sldId id="277" r:id="rId16"/>
    <p:sldId id="278" r:id="rId17"/>
    <p:sldId id="281" r:id="rId18"/>
    <p:sldId id="279" r:id="rId19"/>
    <p:sldId id="280" r:id="rId20"/>
    <p:sldId id="282" r:id="rId21"/>
    <p:sldId id="283" r:id="rId22"/>
    <p:sldId id="284" r:id="rId23"/>
    <p:sldId id="285" r:id="rId24"/>
    <p:sldId id="286" r:id="rId25"/>
    <p:sldId id="288" r:id="rId26"/>
    <p:sldId id="290" r:id="rId27"/>
    <p:sldId id="295" r:id="rId28"/>
    <p:sldId id="297" r:id="rId29"/>
    <p:sldId id="377" r:id="rId30"/>
    <p:sldId id="303" r:id="rId31"/>
    <p:sldId id="304" r:id="rId32"/>
    <p:sldId id="375" r:id="rId33"/>
    <p:sldId id="376" r:id="rId34"/>
    <p:sldId id="380" r:id="rId35"/>
    <p:sldId id="373" r:id="rId36"/>
    <p:sldId id="374" r:id="rId37"/>
    <p:sldId id="305" r:id="rId38"/>
    <p:sldId id="309" r:id="rId39"/>
    <p:sldId id="312" r:id="rId40"/>
    <p:sldId id="316" r:id="rId41"/>
    <p:sldId id="378" r:id="rId42"/>
    <p:sldId id="379" r:id="rId43"/>
    <p:sldId id="317" r:id="rId44"/>
    <p:sldId id="371" r:id="rId45"/>
  </p:sldIdLst>
  <p:sldSz cx="9144000" cy="6858000" type="screen4x3"/>
  <p:notesSz cx="6997700" cy="9271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40" autoAdjust="0"/>
    <p:restoredTop sz="94653" autoAdjust="0"/>
  </p:normalViewPr>
  <p:slideViewPr>
    <p:cSldViewPr>
      <p:cViewPr varScale="1">
        <p:scale>
          <a:sx n="146" d="100"/>
          <a:sy n="146" d="100"/>
        </p:scale>
        <p:origin x="20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294" tIns="45647" rIns="91294" bIns="45647" numCol="1" anchor="t" anchorCtr="0" compatLnSpc="1">
            <a:prstTxWarp prst="textNoShape">
              <a:avLst/>
            </a:prstTxWarp>
          </a:bodyPr>
          <a:lstStyle>
            <a:lvl1pPr defTabSz="912813">
              <a:defRPr sz="1200"/>
            </a:lvl1pPr>
          </a:lstStyle>
          <a:p>
            <a:endParaRPr lang="en-US"/>
          </a:p>
        </p:txBody>
      </p:sp>
      <p:sp>
        <p:nvSpPr>
          <p:cNvPr id="115715"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294" tIns="45647" rIns="91294" bIns="45647" numCol="1" anchor="t" anchorCtr="0" compatLnSpc="1">
            <a:prstTxWarp prst="textNoShape">
              <a:avLst/>
            </a:prstTxWarp>
          </a:bodyPr>
          <a:lstStyle>
            <a:lvl1pPr algn="r" defTabSz="912813">
              <a:defRPr sz="1200"/>
            </a:lvl1pPr>
          </a:lstStyle>
          <a:p>
            <a:endParaRPr lang="en-US"/>
          </a:p>
        </p:txBody>
      </p:sp>
      <p:sp>
        <p:nvSpPr>
          <p:cNvPr id="115716" name="Rectangle 4"/>
          <p:cNvSpPr>
            <a:spLocks noGrp="1" noChangeArrowheads="1"/>
          </p:cNvSpPr>
          <p:nvPr>
            <p:ph type="ftr" sz="quarter" idx="2"/>
          </p:nvPr>
        </p:nvSpPr>
        <p:spPr bwMode="auto">
          <a:xfrm>
            <a:off x="0" y="88058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294" tIns="45647" rIns="91294" bIns="45647" numCol="1" anchor="b" anchorCtr="0" compatLnSpc="1">
            <a:prstTxWarp prst="textNoShape">
              <a:avLst/>
            </a:prstTxWarp>
          </a:bodyPr>
          <a:lstStyle>
            <a:lvl1pPr defTabSz="912813">
              <a:defRPr sz="1200"/>
            </a:lvl1pPr>
          </a:lstStyle>
          <a:p>
            <a:endParaRPr lang="en-US"/>
          </a:p>
        </p:txBody>
      </p:sp>
      <p:sp>
        <p:nvSpPr>
          <p:cNvPr id="115717" name="Rectangle 5"/>
          <p:cNvSpPr>
            <a:spLocks noGrp="1" noChangeArrowheads="1"/>
          </p:cNvSpPr>
          <p:nvPr>
            <p:ph type="sldNum" sz="quarter" idx="3"/>
          </p:nvPr>
        </p:nvSpPr>
        <p:spPr bwMode="auto">
          <a:xfrm>
            <a:off x="3963988" y="88058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294" tIns="45647" rIns="91294" bIns="45647" numCol="1" anchor="b" anchorCtr="0" compatLnSpc="1">
            <a:prstTxWarp prst="textNoShape">
              <a:avLst/>
            </a:prstTxWarp>
          </a:bodyPr>
          <a:lstStyle>
            <a:lvl1pPr algn="r" defTabSz="912813">
              <a:defRPr sz="1200"/>
            </a:lvl1pPr>
          </a:lstStyle>
          <a:p>
            <a:fld id="{3CBC205D-C768-3540-8D52-A01BC7980CDD}" type="slidenum">
              <a:rPr lang="en-US"/>
              <a:pPr/>
              <a:t>‹#›</a:t>
            </a:fld>
            <a:endParaRPr lang="en-US"/>
          </a:p>
        </p:txBody>
      </p:sp>
    </p:spTree>
    <p:extLst>
      <p:ext uri="{BB962C8B-B14F-4D97-AF65-F5344CB8AC3E}">
        <p14:creationId xmlns:p14="http://schemas.microsoft.com/office/powerpoint/2010/main" val="2696848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955" tIns="46478" rIns="92955" bIns="46478" numCol="1" anchor="t" anchorCtr="0" compatLnSpc="1">
            <a:prstTxWarp prst="textNoShape">
              <a:avLst/>
            </a:prstTxWarp>
          </a:bodyPr>
          <a:lstStyle>
            <a:lvl1pPr defTabSz="928688">
              <a:defRPr sz="1200"/>
            </a:lvl1pPr>
          </a:lstStyle>
          <a:p>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955" tIns="46478" rIns="92955" bIns="46478" numCol="1" anchor="t" anchorCtr="0" compatLnSpc="1">
            <a:prstTxWarp prst="textNoShape">
              <a:avLst/>
            </a:prstTxWarp>
          </a:bodyPr>
          <a:lstStyle>
            <a:lvl1pPr algn="r" defTabSz="928688">
              <a:defRPr sz="1200"/>
            </a:lvl1pPr>
          </a:lstStyle>
          <a:p>
            <a:endParaRPr lang="en-US"/>
          </a:p>
        </p:txBody>
      </p:sp>
      <p:sp>
        <p:nvSpPr>
          <p:cNvPr id="4100"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0088" y="4403725"/>
            <a:ext cx="5597525" cy="41719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955" tIns="46478" rIns="92955" bIns="464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8058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955" tIns="46478" rIns="92955" bIns="46478" numCol="1" anchor="b" anchorCtr="0" compatLnSpc="1">
            <a:prstTxWarp prst="textNoShape">
              <a:avLst/>
            </a:prstTxWarp>
          </a:bodyPr>
          <a:lstStyle>
            <a:lvl1pPr defTabSz="928688">
              <a:defRPr sz="1200"/>
            </a:lvl1pPr>
          </a:lstStyle>
          <a:p>
            <a:endParaRPr lang="en-US"/>
          </a:p>
        </p:txBody>
      </p:sp>
      <p:sp>
        <p:nvSpPr>
          <p:cNvPr id="4103" name="Rectangle 7"/>
          <p:cNvSpPr>
            <a:spLocks noGrp="1" noChangeArrowheads="1"/>
          </p:cNvSpPr>
          <p:nvPr>
            <p:ph type="sldNum" sz="quarter" idx="5"/>
          </p:nvPr>
        </p:nvSpPr>
        <p:spPr bwMode="auto">
          <a:xfrm>
            <a:off x="3963988" y="88058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955" tIns="46478" rIns="92955" bIns="46478" numCol="1" anchor="b" anchorCtr="0" compatLnSpc="1">
            <a:prstTxWarp prst="textNoShape">
              <a:avLst/>
            </a:prstTxWarp>
          </a:bodyPr>
          <a:lstStyle>
            <a:lvl1pPr algn="r" defTabSz="928688">
              <a:defRPr sz="1200"/>
            </a:lvl1pPr>
          </a:lstStyle>
          <a:p>
            <a:fld id="{40670B6C-D1A2-2948-A85A-D50BC0071B8A}" type="slidenum">
              <a:rPr lang="en-US"/>
              <a:pPr/>
              <a:t>‹#›</a:t>
            </a:fld>
            <a:endParaRPr lang="en-US"/>
          </a:p>
        </p:txBody>
      </p:sp>
    </p:spTree>
    <p:extLst>
      <p:ext uri="{BB962C8B-B14F-4D97-AF65-F5344CB8AC3E}">
        <p14:creationId xmlns:p14="http://schemas.microsoft.com/office/powerpoint/2010/main" val="21093896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9E0F4-0178-A041-94F7-F19CB53AFE0B}" type="slidenum">
              <a:rPr lang="en-US"/>
              <a:pPr/>
              <a:t>1</a:t>
            </a:fld>
            <a:endParaRPr lang="en-US"/>
          </a:p>
        </p:txBody>
      </p:sp>
      <p:sp>
        <p:nvSpPr>
          <p:cNvPr id="11266" name="Rectangle 2"/>
          <p:cNvSpPr>
            <a:spLocks noGrp="1" noRot="1" noChangeAspect="1" noChangeArrowheads="1" noTextEdit="1"/>
          </p:cNvSpPr>
          <p:nvPr>
            <p:ph type="sldImg"/>
          </p:nvPr>
        </p:nvSpPr>
        <p:spPr>
          <a:xfrm>
            <a:off x="1185863" y="696913"/>
            <a:ext cx="4630737" cy="3473450"/>
          </a:xfrm>
          <a:ln/>
          <a:extLst>
            <a:ext uri="{FAA26D3D-D897-4be2-8F04-BA451C77F1D7}">
              <ma14:placeholderFlag xmlns:ma14="http://schemas.microsoft.com/office/mac/drawingml/2011/main" xmlns="" val="1"/>
            </a:ext>
          </a:extLst>
        </p:spPr>
      </p:sp>
      <p:sp>
        <p:nvSpPr>
          <p:cNvPr id="11267" name="Rectangle 3"/>
          <p:cNvSpPr>
            <a:spLocks noGrp="1" noChangeArrowheads="1"/>
          </p:cNvSpPr>
          <p:nvPr>
            <p:ph type="body" idx="1"/>
          </p:nvPr>
        </p:nvSpPr>
        <p:spPr>
          <a:xfrm>
            <a:off x="931863" y="4403725"/>
            <a:ext cx="5133975" cy="4170363"/>
          </a:xfrm>
        </p:spPr>
        <p:txBody>
          <a:bodyPr lIns="91357" tIns="45674" rIns="91357" bIns="45674"/>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1F2A2-A864-2743-8ABC-5AC76E3A95DA}" type="slidenum">
              <a:rPr lang="en-US"/>
              <a:pPr/>
              <a:t>2</a:t>
            </a:fld>
            <a:endParaRPr lang="en-US"/>
          </a:p>
        </p:txBody>
      </p:sp>
      <p:sp>
        <p:nvSpPr>
          <p:cNvPr id="13314" name="Rectangle 2"/>
          <p:cNvSpPr>
            <a:spLocks noGrp="1" noRot="1" noChangeAspect="1" noChangeArrowheads="1" noTextEdit="1"/>
          </p:cNvSpPr>
          <p:nvPr>
            <p:ph type="sldImg"/>
          </p:nvPr>
        </p:nvSpPr>
        <p:spPr>
          <a:xfrm>
            <a:off x="1185863" y="695325"/>
            <a:ext cx="4633912" cy="3475038"/>
          </a:xfrm>
          <a:ln/>
          <a:extLst>
            <a:ext uri="{FAA26D3D-D897-4be2-8F04-BA451C77F1D7}">
              <ma14:placeholderFlag xmlns:ma14="http://schemas.microsoft.com/office/mac/drawingml/2011/main" xmlns="" val="1"/>
            </a:ext>
          </a:extLst>
        </p:spPr>
      </p:sp>
      <p:sp>
        <p:nvSpPr>
          <p:cNvPr id="13315" name="Rectangle 3"/>
          <p:cNvSpPr>
            <a:spLocks noGrp="1" noChangeArrowheads="1"/>
          </p:cNvSpPr>
          <p:nvPr>
            <p:ph type="body" idx="1"/>
          </p:nvPr>
        </p:nvSpPr>
        <p:spPr>
          <a:xfrm>
            <a:off x="931863" y="4402138"/>
            <a:ext cx="5133975" cy="4173537"/>
          </a:xfrm>
        </p:spPr>
        <p:txBody>
          <a:bodyPr lIns="91374" tIns="45688" rIns="91374" bIns="4568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mr-IN" dirty="0"/>
              <a:t>–</a:t>
            </a:r>
            <a:r>
              <a:rPr lang="en-US" dirty="0"/>
              <a:t> ( (1/6)^2 + (5/6)^2) ) for the second</a:t>
            </a:r>
            <a:r>
              <a:rPr lang="en-US" baseline="0" dirty="0"/>
              <a:t> split</a:t>
            </a:r>
            <a:endParaRPr lang="en-US" dirty="0"/>
          </a:p>
        </p:txBody>
      </p:sp>
      <p:sp>
        <p:nvSpPr>
          <p:cNvPr id="4" name="Slide Number Placeholder 3"/>
          <p:cNvSpPr>
            <a:spLocks noGrp="1"/>
          </p:cNvSpPr>
          <p:nvPr>
            <p:ph type="sldNum" sz="quarter" idx="10"/>
          </p:nvPr>
        </p:nvSpPr>
        <p:spPr/>
        <p:txBody>
          <a:bodyPr/>
          <a:lstStyle/>
          <a:p>
            <a:fld id="{40670B6C-D1A2-2948-A85A-D50BC0071B8A}" type="slidenum">
              <a:rPr lang="en-US" smtClean="0"/>
              <a:pPr/>
              <a:t>25</a:t>
            </a:fld>
            <a:endParaRPr lang="en-US"/>
          </a:p>
        </p:txBody>
      </p:sp>
    </p:spTree>
    <p:extLst>
      <p:ext uri="{BB962C8B-B14F-4D97-AF65-F5344CB8AC3E}">
        <p14:creationId xmlns:p14="http://schemas.microsoft.com/office/powerpoint/2010/main" val="185714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9C427-1152-C149-A6CD-E5B83F1B03CD}" type="slidenum">
              <a:rPr lang="en-US" smtClean="0"/>
              <a:pPr/>
              <a:t>‹#›</a:t>
            </a:fld>
            <a:endParaRPr lang="en-US"/>
          </a:p>
        </p:txBody>
      </p:sp>
    </p:spTree>
    <p:extLst>
      <p:ext uri="{BB962C8B-B14F-4D97-AF65-F5344CB8AC3E}">
        <p14:creationId xmlns:p14="http://schemas.microsoft.com/office/powerpoint/2010/main" val="309417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2AC0C-17A1-A34B-9BCA-4E084ADC3086}" type="slidenum">
              <a:rPr lang="en-US" smtClean="0"/>
              <a:pPr/>
              <a:t>‹#›</a:t>
            </a:fld>
            <a:endParaRPr lang="en-US"/>
          </a:p>
        </p:txBody>
      </p:sp>
    </p:spTree>
    <p:extLst>
      <p:ext uri="{BB962C8B-B14F-4D97-AF65-F5344CB8AC3E}">
        <p14:creationId xmlns:p14="http://schemas.microsoft.com/office/powerpoint/2010/main" val="39538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3C6BE-25BC-8146-B5DC-658C6E1031E6}" type="slidenum">
              <a:rPr lang="en-US" smtClean="0"/>
              <a:pPr/>
              <a:t>‹#›</a:t>
            </a:fld>
            <a:endParaRPr lang="en-US"/>
          </a:p>
        </p:txBody>
      </p:sp>
    </p:spTree>
    <p:extLst>
      <p:ext uri="{BB962C8B-B14F-4D97-AF65-F5344CB8AC3E}">
        <p14:creationId xmlns:p14="http://schemas.microsoft.com/office/powerpoint/2010/main" val="425954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389C3BDE-A68D-604A-A0FA-616E995BA1C8}" type="slidenum">
              <a:rPr lang="en-US"/>
              <a:pPr/>
              <a:t>‹#›</a:t>
            </a:fld>
            <a:endParaRPr lang="en-US"/>
          </a:p>
        </p:txBody>
      </p:sp>
    </p:spTree>
    <p:extLst>
      <p:ext uri="{BB962C8B-B14F-4D97-AF65-F5344CB8AC3E}">
        <p14:creationId xmlns:p14="http://schemas.microsoft.com/office/powerpoint/2010/main" val="235358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5225" y="131763"/>
            <a:ext cx="7793038"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ICS611</a:t>
            </a:r>
          </a:p>
        </p:txBody>
      </p:sp>
      <p:sp>
        <p:nvSpPr>
          <p:cNvPr id="7" name="Rectangle 13"/>
          <p:cNvSpPr>
            <a:spLocks noGrp="1" noChangeArrowheads="1"/>
          </p:cNvSpPr>
          <p:nvPr>
            <p:ph type="sldNum" sz="quarter" idx="12"/>
          </p:nvPr>
        </p:nvSpPr>
        <p:spPr>
          <a:ln/>
        </p:spPr>
        <p:txBody>
          <a:bodyPr/>
          <a:lstStyle>
            <a:lvl1pPr>
              <a:defRPr/>
            </a:lvl1pPr>
          </a:lstStyle>
          <a:p>
            <a:fld id="{969E018C-63E4-5A4A-9B2B-5B76EF5BF5AB}" type="slidenum">
              <a:rPr lang="he-IL"/>
              <a:pPr/>
              <a:t>‹#›</a:t>
            </a:fld>
            <a:endParaRPr lang="en-US"/>
          </a:p>
        </p:txBody>
      </p:sp>
    </p:spTree>
    <p:extLst>
      <p:ext uri="{BB962C8B-B14F-4D97-AF65-F5344CB8AC3E}">
        <p14:creationId xmlns:p14="http://schemas.microsoft.com/office/powerpoint/2010/main" val="235848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D36AD-4E15-7F4B-BFB8-936A46A14547}" type="slidenum">
              <a:rPr lang="en-US" smtClean="0"/>
              <a:pPr/>
              <a:t>‹#›</a:t>
            </a:fld>
            <a:endParaRPr lang="en-US"/>
          </a:p>
        </p:txBody>
      </p:sp>
    </p:spTree>
    <p:extLst>
      <p:ext uri="{BB962C8B-B14F-4D97-AF65-F5344CB8AC3E}">
        <p14:creationId xmlns:p14="http://schemas.microsoft.com/office/powerpoint/2010/main" val="326204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D0B1F-8E2C-B940-92FA-72252736DBA2}" type="slidenum">
              <a:rPr lang="en-US" smtClean="0"/>
              <a:pPr/>
              <a:t>‹#›</a:t>
            </a:fld>
            <a:endParaRPr lang="en-US"/>
          </a:p>
        </p:txBody>
      </p:sp>
    </p:spTree>
    <p:extLst>
      <p:ext uri="{BB962C8B-B14F-4D97-AF65-F5344CB8AC3E}">
        <p14:creationId xmlns:p14="http://schemas.microsoft.com/office/powerpoint/2010/main" val="39809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B7279-593F-EC49-BAEC-4F2AA101857A}" type="slidenum">
              <a:rPr lang="en-US" smtClean="0"/>
              <a:pPr/>
              <a:t>‹#›</a:t>
            </a:fld>
            <a:endParaRPr lang="en-US"/>
          </a:p>
        </p:txBody>
      </p:sp>
    </p:spTree>
    <p:extLst>
      <p:ext uri="{BB962C8B-B14F-4D97-AF65-F5344CB8AC3E}">
        <p14:creationId xmlns:p14="http://schemas.microsoft.com/office/powerpoint/2010/main" val="242154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F9230-D19C-AC4A-B6A4-594D3F2B925F}" type="slidenum">
              <a:rPr lang="en-US" smtClean="0"/>
              <a:pPr/>
              <a:t>‹#›</a:t>
            </a:fld>
            <a:endParaRPr lang="en-US"/>
          </a:p>
        </p:txBody>
      </p:sp>
    </p:spTree>
    <p:extLst>
      <p:ext uri="{BB962C8B-B14F-4D97-AF65-F5344CB8AC3E}">
        <p14:creationId xmlns:p14="http://schemas.microsoft.com/office/powerpoint/2010/main" val="41341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B4784-D10C-6545-8128-01BA755F4949}" type="slidenum">
              <a:rPr lang="en-US" smtClean="0"/>
              <a:pPr/>
              <a:t>‹#›</a:t>
            </a:fld>
            <a:endParaRPr lang="en-US"/>
          </a:p>
        </p:txBody>
      </p:sp>
    </p:spTree>
    <p:extLst>
      <p:ext uri="{BB962C8B-B14F-4D97-AF65-F5344CB8AC3E}">
        <p14:creationId xmlns:p14="http://schemas.microsoft.com/office/powerpoint/2010/main" val="239599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C7D28-5184-9D4A-A140-97BFE8E9C808}" type="slidenum">
              <a:rPr lang="en-US" smtClean="0"/>
              <a:pPr/>
              <a:t>‹#›</a:t>
            </a:fld>
            <a:endParaRPr lang="en-US"/>
          </a:p>
        </p:txBody>
      </p:sp>
    </p:spTree>
    <p:extLst>
      <p:ext uri="{BB962C8B-B14F-4D97-AF65-F5344CB8AC3E}">
        <p14:creationId xmlns:p14="http://schemas.microsoft.com/office/powerpoint/2010/main" val="191638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76576-4D46-D34A-B663-9C1B484ED243}" type="slidenum">
              <a:rPr lang="en-US" smtClean="0"/>
              <a:pPr/>
              <a:t>‹#›</a:t>
            </a:fld>
            <a:endParaRPr lang="en-US"/>
          </a:p>
        </p:txBody>
      </p:sp>
    </p:spTree>
    <p:extLst>
      <p:ext uri="{BB962C8B-B14F-4D97-AF65-F5344CB8AC3E}">
        <p14:creationId xmlns:p14="http://schemas.microsoft.com/office/powerpoint/2010/main" val="14463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B0285-4162-8046-8887-02024BC948F3}" type="slidenum">
              <a:rPr lang="en-US" smtClean="0"/>
              <a:pPr/>
              <a:t>‹#›</a:t>
            </a:fld>
            <a:endParaRPr lang="en-US"/>
          </a:p>
        </p:txBody>
      </p:sp>
    </p:spTree>
    <p:extLst>
      <p:ext uri="{BB962C8B-B14F-4D97-AF65-F5344CB8AC3E}">
        <p14:creationId xmlns:p14="http://schemas.microsoft.com/office/powerpoint/2010/main" val="231128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5CD7E-B278-CF4D-9C75-CDD6DC1C3212}" type="slidenum">
              <a:rPr lang="en-US" smtClean="0"/>
              <a:pPr/>
              <a:t>‹#›</a:t>
            </a:fld>
            <a:endParaRPr lang="en-US"/>
          </a:p>
        </p:txBody>
      </p:sp>
    </p:spTree>
    <p:extLst>
      <p:ext uri="{BB962C8B-B14F-4D97-AF65-F5344CB8AC3E}">
        <p14:creationId xmlns:p14="http://schemas.microsoft.com/office/powerpoint/2010/main" val="13088129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emf"/><Relationship Id="rId5" Type="http://schemas.openxmlformats.org/officeDocument/2006/relationships/oleObject" Target="../embeddings/oleObject13.bin"/><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5.wmf"/><Relationship Id="rId3" Type="http://schemas.openxmlformats.org/officeDocument/2006/relationships/notesSlide" Target="../notesSlides/notesSlide3.xml"/><Relationship Id="rId7" Type="http://schemas.openxmlformats.org/officeDocument/2006/relationships/image" Target="../media/image12.w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2362200"/>
            <a:ext cx="8763000" cy="838200"/>
          </a:xfrm>
        </p:spPr>
        <p:txBody>
          <a:bodyPr>
            <a:normAutofit fontScale="90000"/>
          </a:bodyPr>
          <a:lstStyle/>
          <a:p>
            <a:pPr algn="ctr"/>
            <a:br>
              <a:rPr lang="en-US"/>
            </a:br>
            <a:r>
              <a:rPr lang="en-US"/>
              <a:t>Classification: Basic Concepts and Decision Trees</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23614" name="Document" r:id="rId3" imgW="4651200" imgH="1576440" progId="Word.Document.8">
                  <p:embed/>
                </p:oleObj>
              </mc:Choice>
              <mc:Fallback>
                <p:oleObj name="Document" r:id="rId3" imgW="4651200" imgH="157644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579"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24638" name="Document" r:id="rId3" imgW="4651200" imgH="1576440" progId="Word.Document.8">
                  <p:embed/>
                </p:oleObj>
              </mc:Choice>
              <mc:Fallback>
                <p:oleObj name="Document" r:id="rId3" imgW="4651200" imgH="157644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4603"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25663" name="Document" r:id="rId3" imgW="4651200" imgH="1576440" progId="Word.Document.8">
                  <p:embed/>
                </p:oleObj>
              </mc:Choice>
              <mc:Fallback>
                <p:oleObj name="Document" r:id="rId3" imgW="4651200" imgH="157644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27"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Assign Cheat to </a:t>
            </a:r>
            <a:r>
              <a:rPr lang="ja-JP" altLang="en-US" sz="2000">
                <a:latin typeface="Arial"/>
              </a:rPr>
              <a:t>“</a:t>
            </a:r>
            <a:r>
              <a:rPr lang="en-US" sz="2000"/>
              <a:t>No</a:t>
            </a:r>
            <a:r>
              <a:rPr lang="ja-JP" altLang="en-US" sz="2000">
                <a:latin typeface="Arial"/>
              </a:rPr>
              <a: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C658-449D-F348-81E8-93F9A93CB9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6B5285-FC94-D048-9E27-80E60E46C6CA}"/>
              </a:ext>
            </a:extLst>
          </p:cNvPr>
          <p:cNvSpPr>
            <a:spLocks noGrp="1"/>
          </p:cNvSpPr>
          <p:nvPr>
            <p:ph idx="1"/>
          </p:nvPr>
        </p:nvSpPr>
        <p:spPr/>
        <p:txBody>
          <a:bodyPr/>
          <a:lstStyle/>
          <a:p>
            <a:endParaRPr lang="en-US" dirty="0"/>
          </a:p>
          <a:p>
            <a:endParaRPr lang="en-US" dirty="0"/>
          </a:p>
          <a:p>
            <a:pPr algn="ctr"/>
            <a:r>
              <a:rPr lang="en-US" dirty="0"/>
              <a:t>What are some business applications of classification?</a:t>
            </a:r>
          </a:p>
        </p:txBody>
      </p:sp>
    </p:spTree>
    <p:extLst>
      <p:ext uri="{BB962C8B-B14F-4D97-AF65-F5344CB8AC3E}">
        <p14:creationId xmlns:p14="http://schemas.microsoft.com/office/powerpoint/2010/main" val="281379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dirty="0"/>
              <a:t>How to build Decision Tree</a:t>
            </a:r>
          </a:p>
        </p:txBody>
      </p:sp>
      <p:sp>
        <p:nvSpPr>
          <p:cNvPr id="30723" name="Rectangle 3"/>
          <p:cNvSpPr>
            <a:spLocks noGrp="1" noChangeArrowheads="1"/>
          </p:cNvSpPr>
          <p:nvPr>
            <p:ph idx="1"/>
          </p:nvPr>
        </p:nvSpPr>
        <p:spPr/>
        <p:txBody>
          <a:bodyPr>
            <a:normAutofit lnSpcReduction="10000"/>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t>How to determine the best split?</a:t>
            </a:r>
          </a:p>
          <a:p>
            <a:pPr lvl="1"/>
            <a:r>
              <a:rPr lang="en-US"/>
              <a:t>Determine when to stop splitting</a:t>
            </a:r>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How to build Decision Tree</a:t>
            </a:r>
          </a:p>
        </p:txBody>
      </p:sp>
      <p:sp>
        <p:nvSpPr>
          <p:cNvPr id="31747" name="Rectangle 3"/>
          <p:cNvSpPr>
            <a:spLocks noGrp="1" noChangeArrowheads="1"/>
          </p:cNvSpPr>
          <p:nvPr>
            <p:ph idx="1"/>
          </p:nvPr>
        </p:nvSpPr>
        <p:spPr/>
        <p:txBody>
          <a:bodyPr>
            <a:normAutofit lnSpcReduction="10000"/>
          </a:bodyPr>
          <a:lstStyle/>
          <a:p>
            <a:r>
              <a:rPr lang="en-US" dirty="0">
                <a:solidFill>
                  <a:schemeClr val="bg1">
                    <a:lumMod val="65000"/>
                  </a:schemeClr>
                </a:solidFill>
              </a:rPr>
              <a:t>Greedy strategy.</a:t>
            </a:r>
          </a:p>
          <a:p>
            <a:pPr lvl="1"/>
            <a:r>
              <a:rPr lang="en-US" dirty="0">
                <a:solidFill>
                  <a:schemeClr val="bg1">
                    <a:lumMod val="65000"/>
                  </a:schemeClr>
                </a:solidFill>
              </a:rPr>
              <a:t>Split the records based on an attribute test that optimizes certain criterion.</a:t>
            </a:r>
          </a:p>
          <a:p>
            <a:endParaRPr lang="en-US" dirty="0">
              <a:solidFill>
                <a:schemeClr val="bg1">
                  <a:lumMod val="65000"/>
                </a:schemeClr>
              </a:solidFill>
            </a:endParaRPr>
          </a:p>
          <a:p>
            <a:r>
              <a:rPr lang="en-US" dirty="0">
                <a:solidFill>
                  <a:schemeClr val="bg1">
                    <a:lumMod val="65000"/>
                  </a:schemeClr>
                </a:solidFill>
              </a:rPr>
              <a:t>Issues</a:t>
            </a:r>
          </a:p>
          <a:p>
            <a:pPr lvl="1"/>
            <a:r>
              <a:rPr lang="en-US" dirty="0">
                <a:solidFill>
                  <a:schemeClr val="bg1">
                    <a:lumMod val="65000"/>
                  </a:schemeClr>
                </a:solidFill>
              </a:rPr>
              <a:t>Determine how to split the records</a:t>
            </a:r>
          </a:p>
          <a:p>
            <a:pPr lvl="2"/>
            <a:r>
              <a:rPr lang="en-US" dirty="0">
                <a:solidFill>
                  <a:srgbClr val="FF0000"/>
                </a:solidFill>
              </a:rPr>
              <a:t>How to specify the attribute test condition?</a:t>
            </a:r>
          </a:p>
          <a:p>
            <a:pPr lvl="2"/>
            <a:r>
              <a:rPr lang="en-US" dirty="0">
                <a:solidFill>
                  <a:schemeClr val="bg1">
                    <a:lumMod val="65000"/>
                  </a:schemeClr>
                </a:solidFill>
              </a:rPr>
              <a:t>How to determine the best split?</a:t>
            </a:r>
          </a:p>
          <a:p>
            <a:pPr lvl="1"/>
            <a:r>
              <a:rPr lang="en-US" dirty="0">
                <a:solidFill>
                  <a:schemeClr val="bg1">
                    <a:lumMod val="65000"/>
                  </a:schemeClr>
                </a:solidFill>
              </a:rPr>
              <a:t>Determine when to stop splitting</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How to Specify Test Condition?</a:t>
            </a:r>
          </a:p>
        </p:txBody>
      </p:sp>
      <p:sp>
        <p:nvSpPr>
          <p:cNvPr id="32771" name="Rectangle 3"/>
          <p:cNvSpPr>
            <a:spLocks noGrp="1" noChangeArrowheads="1"/>
          </p:cNvSpPr>
          <p:nvPr>
            <p:ph idx="1"/>
          </p:nvPr>
        </p:nvSpPr>
        <p:spPr/>
        <p:txBody>
          <a:bodyPr/>
          <a:lstStyle/>
          <a:p>
            <a:r>
              <a:rPr lang="en-US"/>
              <a:t>Depends on attribute types</a:t>
            </a:r>
          </a:p>
          <a:p>
            <a:pPr lvl="1"/>
            <a:r>
              <a:rPr lang="en-US"/>
              <a:t>Nominal</a:t>
            </a:r>
          </a:p>
          <a:p>
            <a:pPr lvl="1"/>
            <a:r>
              <a:rPr lang="en-US"/>
              <a:t>Ordinal</a:t>
            </a:r>
          </a:p>
          <a:p>
            <a:pPr lvl="1"/>
            <a:r>
              <a:rPr lang="en-US"/>
              <a:t>Continuous</a:t>
            </a:r>
          </a:p>
          <a:p>
            <a:pPr lvl="1"/>
            <a:endParaRPr lang="en-US"/>
          </a:p>
          <a:p>
            <a:r>
              <a:rPr lang="en-US"/>
              <a:t>Depends on number of ways to split</a:t>
            </a:r>
          </a:p>
          <a:p>
            <a:pPr lvl="1"/>
            <a:r>
              <a:rPr lang="en-US"/>
              <a:t>2-way split</a:t>
            </a:r>
          </a:p>
          <a:p>
            <a:pPr lvl="1"/>
            <a:r>
              <a:rPr lang="en-US"/>
              <a:t>Multi-way split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914400"/>
            <a:ext cx="8534400" cy="533400"/>
          </a:xfrm>
        </p:spPr>
        <p:txBody>
          <a:bodyPr>
            <a:normAutofit fontScale="90000"/>
          </a:bodyPr>
          <a:lstStyle/>
          <a:p>
            <a:r>
              <a:rPr lang="en-US"/>
              <a:t>Splitting Based on Continuous Attributes</a:t>
            </a:r>
          </a:p>
        </p:txBody>
      </p:sp>
      <p:sp>
        <p:nvSpPr>
          <p:cNvPr id="35843" name="Rectangle 3"/>
          <p:cNvSpPr>
            <a:spLocks noGrp="1" noChangeArrowheads="1"/>
          </p:cNvSpPr>
          <p:nvPr>
            <p:ph idx="1"/>
          </p:nvPr>
        </p:nvSpPr>
        <p:spPr/>
        <p:txBody>
          <a:bodyPr>
            <a:normAutofit lnSpcReduction="10000"/>
          </a:bodyPr>
          <a:lstStyle/>
          <a:p>
            <a:r>
              <a:rPr lang="en-US" dirty="0"/>
              <a:t>Different ways of handling</a:t>
            </a:r>
          </a:p>
          <a:p>
            <a:pPr lvl="1"/>
            <a:r>
              <a:rPr lang="en-US" dirty="0">
                <a:solidFill>
                  <a:srgbClr val="CC3300"/>
                </a:solidFill>
              </a:rPr>
              <a:t>Discretization</a:t>
            </a:r>
            <a:r>
              <a:rPr lang="en-US" dirty="0"/>
              <a:t> to form an ordinal categorical attribute</a:t>
            </a:r>
          </a:p>
          <a:p>
            <a:pPr lvl="2"/>
            <a:r>
              <a:rPr lang="en-US" dirty="0"/>
              <a:t> Static – discretize once at the beginning</a:t>
            </a:r>
          </a:p>
          <a:p>
            <a:pPr lvl="2"/>
            <a:r>
              <a:rPr lang="en-US" dirty="0"/>
              <a:t> Dynamic – ranges can be found by equal interval 		bucketing, equal frequency bucketing</a:t>
            </a:r>
            <a:br>
              <a:rPr lang="en-US" dirty="0"/>
            </a:br>
            <a:r>
              <a:rPr lang="en-US" dirty="0"/>
              <a:t>		(percentiles), or clustering.</a:t>
            </a:r>
          </a:p>
          <a:p>
            <a:pPr lvl="4"/>
            <a:endParaRPr lang="en-US" dirty="0">
              <a:solidFill>
                <a:srgbClr val="CC3300"/>
              </a:solidFill>
            </a:endParaRPr>
          </a:p>
          <a:p>
            <a:pPr lvl="1"/>
            <a:r>
              <a:rPr lang="en-US" dirty="0">
                <a:solidFill>
                  <a:srgbClr val="CC3300"/>
                </a:solidFill>
              </a:rPr>
              <a:t>Binary Decision</a:t>
            </a:r>
            <a:r>
              <a:rPr lang="en-US" dirty="0"/>
              <a:t>: (A &lt; v) or (A </a:t>
            </a:r>
            <a:r>
              <a:rPr lang="en-US" dirty="0">
                <a:sym typeface="Symbol" charset="0"/>
              </a:rPr>
              <a:t> v)</a:t>
            </a:r>
            <a:endParaRPr lang="en-US" dirty="0"/>
          </a:p>
          <a:p>
            <a:pPr lvl="2"/>
            <a:r>
              <a:rPr lang="en-US" dirty="0"/>
              <a:t> consider all possible splits and find the best cut</a:t>
            </a:r>
          </a:p>
          <a:p>
            <a:pPr lvl="2"/>
            <a:r>
              <a:rPr lang="en-US" dirty="0"/>
              <a:t> can be more compute intensive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838200"/>
            <a:ext cx="8610600" cy="533400"/>
          </a:xfrm>
        </p:spPr>
        <p:txBody>
          <a:bodyPr>
            <a:normAutofit fontScale="90000"/>
          </a:bodyPr>
          <a:lstStyle/>
          <a:p>
            <a:r>
              <a:rPr lang="en-US"/>
              <a:t>Splitting Based on Nominal Attributes</a:t>
            </a:r>
          </a:p>
        </p:txBody>
      </p:sp>
      <p:sp>
        <p:nvSpPr>
          <p:cNvPr id="33795" name="Rectangle 3"/>
          <p:cNvSpPr>
            <a:spLocks noGrp="1" noChangeArrowheads="1"/>
          </p:cNvSpPr>
          <p:nvPr>
            <p:ph idx="1"/>
          </p:nvPr>
        </p:nvSpPr>
        <p:spPr>
          <a:xfrm>
            <a:off x="381000" y="1447800"/>
            <a:ext cx="8382000" cy="3733800"/>
          </a:xfrm>
        </p:spPr>
        <p:txBody>
          <a:bodyPr/>
          <a:lstStyle/>
          <a:p>
            <a:r>
              <a:rPr lang="en-US" sz="2400" dirty="0">
                <a:solidFill>
                  <a:srgbClr val="FF0000"/>
                </a:solidFill>
              </a:rPr>
              <a:t>Multi-way split:</a:t>
            </a:r>
            <a:r>
              <a:rPr lang="en-US" sz="2400" dirty="0"/>
              <a:t> Use as many partitions as distinct values. </a:t>
            </a:r>
          </a:p>
          <a:p>
            <a:endParaRPr lang="en-US" sz="2400" dirty="0"/>
          </a:p>
          <a:p>
            <a:endParaRPr lang="en-US" sz="2400" dirty="0"/>
          </a:p>
          <a:p>
            <a:endParaRPr lang="en-US" sz="2400" dirty="0"/>
          </a:p>
          <a:p>
            <a:endParaRPr lang="en-US" sz="2400" dirty="0">
              <a:solidFill>
                <a:srgbClr val="FF0000"/>
              </a:solidFill>
            </a:endParaRPr>
          </a:p>
          <a:p>
            <a:r>
              <a:rPr lang="en-US" sz="2400" dirty="0">
                <a:solidFill>
                  <a:srgbClr val="FF0000"/>
                </a:solidFill>
              </a:rPr>
              <a:t>Binary split:</a:t>
            </a:r>
            <a:r>
              <a:rPr lang="en-US" sz="2400" dirty="0"/>
              <a:t>  Divides values into two subsets. </a:t>
            </a:r>
            <a:br>
              <a:rPr lang="en-US" sz="2400" dirty="0"/>
            </a:br>
            <a:r>
              <a:rPr lang="en-US" sz="2400" dirty="0"/>
              <a:t>		      </a:t>
            </a:r>
            <a:r>
              <a:rPr lang="en-US" sz="2400" b="1" i="1" dirty="0"/>
              <a:t>Need to find optimal partitioning.</a:t>
            </a:r>
            <a:endParaRPr lang="en-US" sz="3200" b="1" i="1" dirty="0"/>
          </a:p>
        </p:txBody>
      </p:sp>
      <p:grpSp>
        <p:nvGrpSpPr>
          <p:cNvPr id="33796" name="Group 4"/>
          <p:cNvGrpSpPr>
            <a:grpSpLocks/>
          </p:cNvGrpSpPr>
          <p:nvPr/>
        </p:nvGrpSpPr>
        <p:grpSpPr bwMode="auto">
          <a:xfrm>
            <a:off x="2895600" y="2133600"/>
            <a:ext cx="2546350" cy="946150"/>
            <a:chOff x="1824" y="1680"/>
            <a:chExt cx="1604" cy="596"/>
          </a:xfrm>
        </p:grpSpPr>
        <p:sp>
          <p:nvSpPr>
            <p:cNvPr id="33797"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CarType</a:t>
              </a:r>
              <a:endParaRPr lang="en-US" sz="2400">
                <a:latin typeface="Times New Roman" charset="0"/>
              </a:endParaRPr>
            </a:p>
          </p:txBody>
        </p:sp>
        <p:sp>
          <p:nvSpPr>
            <p:cNvPr id="33798" name="Line 6"/>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9" name="Line 7"/>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00" name="Line 8"/>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01" name="Text Box 9"/>
            <p:cNvSpPr txBox="1">
              <a:spLocks noChangeArrowheads="1"/>
            </p:cNvSpPr>
            <p:nvPr/>
          </p:nvSpPr>
          <p:spPr bwMode="auto">
            <a:xfrm>
              <a:off x="1824" y="1872"/>
              <a:ext cx="492"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Family</a:t>
              </a:r>
            </a:p>
          </p:txBody>
        </p:sp>
        <p:sp>
          <p:nvSpPr>
            <p:cNvPr id="33802" name="Text Box 10"/>
            <p:cNvSpPr txBox="1">
              <a:spLocks noChangeArrowheads="1"/>
            </p:cNvSpPr>
            <p:nvPr/>
          </p:nvSpPr>
          <p:spPr bwMode="auto">
            <a:xfrm>
              <a:off x="2208" y="2064"/>
              <a:ext cx="486"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Sports</a:t>
              </a:r>
            </a:p>
          </p:txBody>
        </p:sp>
        <p:sp>
          <p:nvSpPr>
            <p:cNvPr id="33803" name="Text Box 11"/>
            <p:cNvSpPr txBox="1">
              <a:spLocks noChangeArrowheads="1"/>
            </p:cNvSpPr>
            <p:nvPr/>
          </p:nvSpPr>
          <p:spPr bwMode="auto">
            <a:xfrm>
              <a:off x="2928" y="1872"/>
              <a:ext cx="500"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Luxury</a:t>
              </a:r>
            </a:p>
          </p:txBody>
        </p:sp>
      </p:grpSp>
      <p:grpSp>
        <p:nvGrpSpPr>
          <p:cNvPr id="33804" name="Group 12"/>
          <p:cNvGrpSpPr>
            <a:grpSpLocks/>
          </p:cNvGrpSpPr>
          <p:nvPr/>
        </p:nvGrpSpPr>
        <p:grpSpPr bwMode="auto">
          <a:xfrm>
            <a:off x="5562600" y="5029200"/>
            <a:ext cx="2752725" cy="914400"/>
            <a:chOff x="3552" y="3216"/>
            <a:chExt cx="1734" cy="576"/>
          </a:xfrm>
        </p:grpSpPr>
        <p:sp>
          <p:nvSpPr>
            <p:cNvPr id="33805"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CarType</a:t>
              </a:r>
              <a:endParaRPr lang="en-US" sz="2400">
                <a:latin typeface="Times New Roman" charset="0"/>
              </a:endParaRPr>
            </a:p>
          </p:txBody>
        </p:sp>
        <p:sp>
          <p:nvSpPr>
            <p:cNvPr id="33806"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07"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08" name="Text Box 16"/>
            <p:cNvSpPr txBox="1">
              <a:spLocks noChangeArrowheads="1"/>
            </p:cNvSpPr>
            <p:nvPr/>
          </p:nvSpPr>
          <p:spPr bwMode="auto">
            <a:xfrm>
              <a:off x="3552" y="3360"/>
              <a:ext cx="607" cy="3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{Family, </a:t>
              </a:r>
              <a:br>
                <a:rPr lang="en-US" sz="1600"/>
              </a:br>
              <a:r>
                <a:rPr lang="en-US" sz="1600"/>
                <a:t>Luxury}</a:t>
              </a:r>
            </a:p>
          </p:txBody>
        </p:sp>
        <p:sp>
          <p:nvSpPr>
            <p:cNvPr id="33809" name="Text Box 17"/>
            <p:cNvSpPr txBox="1">
              <a:spLocks noChangeArrowheads="1"/>
            </p:cNvSpPr>
            <p:nvPr/>
          </p:nvSpPr>
          <p:spPr bwMode="auto">
            <a:xfrm>
              <a:off x="4714" y="3456"/>
              <a:ext cx="572"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{Sports}</a:t>
              </a:r>
            </a:p>
          </p:txBody>
        </p:sp>
      </p:grpSp>
      <p:grpSp>
        <p:nvGrpSpPr>
          <p:cNvPr id="33810" name="Group 18"/>
          <p:cNvGrpSpPr>
            <a:grpSpLocks/>
          </p:cNvGrpSpPr>
          <p:nvPr/>
        </p:nvGrpSpPr>
        <p:grpSpPr bwMode="auto">
          <a:xfrm>
            <a:off x="685800" y="5029200"/>
            <a:ext cx="2905125" cy="914400"/>
            <a:chOff x="768" y="3216"/>
            <a:chExt cx="1830" cy="576"/>
          </a:xfrm>
        </p:grpSpPr>
        <p:sp>
          <p:nvSpPr>
            <p:cNvPr id="33811"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CarType</a:t>
              </a:r>
              <a:endParaRPr lang="en-US" sz="2400">
                <a:latin typeface="Times New Roman" charset="0"/>
              </a:endParaRPr>
            </a:p>
          </p:txBody>
        </p:sp>
        <p:sp>
          <p:nvSpPr>
            <p:cNvPr id="33812"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13"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14"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sz="1600"/>
                <a:t>{Sports, Luxury}</a:t>
              </a:r>
            </a:p>
          </p:txBody>
        </p:sp>
        <p:sp>
          <p:nvSpPr>
            <p:cNvPr id="33815" name="Text Box 23"/>
            <p:cNvSpPr txBox="1">
              <a:spLocks noChangeArrowheads="1"/>
            </p:cNvSpPr>
            <p:nvPr/>
          </p:nvSpPr>
          <p:spPr bwMode="auto">
            <a:xfrm>
              <a:off x="2020" y="3456"/>
              <a:ext cx="578"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{Family}</a:t>
              </a:r>
            </a:p>
          </p:txBody>
        </p:sp>
      </p:grpSp>
      <p:sp>
        <p:nvSpPr>
          <p:cNvPr id="33816" name="Text Box 24"/>
          <p:cNvSpPr txBox="1">
            <a:spLocks noChangeArrowheads="1"/>
          </p:cNvSpPr>
          <p:nvPr/>
        </p:nvSpPr>
        <p:spPr bwMode="auto">
          <a:xfrm>
            <a:off x="4191000" y="5105400"/>
            <a:ext cx="608013"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2400">
                <a:latin typeface="Times New Roman" charset="0"/>
              </a:rPr>
              <a: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normAutofit fontScale="90000"/>
          </a:bodyPr>
          <a:lstStyle/>
          <a:p>
            <a:r>
              <a:rPr lang="en-US"/>
              <a:t>Splitting Based on Ordinal Attributes</a:t>
            </a:r>
          </a:p>
        </p:txBody>
      </p:sp>
      <p:sp>
        <p:nvSpPr>
          <p:cNvPr id="34818" name="Rectangle 2"/>
          <p:cNvSpPr>
            <a:spLocks noGrp="1" noChangeArrowheads="1"/>
          </p:cNvSpPr>
          <p:nvPr>
            <p:ph idx="1"/>
          </p:nvPr>
        </p:nvSpPr>
        <p:spPr>
          <a:xfrm>
            <a:off x="381000" y="1447800"/>
            <a:ext cx="8382000" cy="52578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ormAutofit lnSpcReduction="10000"/>
          </a:bodyPr>
          <a:lstStyle/>
          <a:p>
            <a:r>
              <a:rPr lang="en-US" sz="2400" dirty="0">
                <a:solidFill>
                  <a:srgbClr val="FF0000"/>
                </a:solidFill>
              </a:rPr>
              <a:t>Multi-way split:</a:t>
            </a:r>
            <a:r>
              <a:rPr lang="en-US" sz="2400" dirty="0"/>
              <a:t> Use as many partitions as distinct values. </a:t>
            </a:r>
          </a:p>
          <a:p>
            <a:endParaRPr lang="en-US" sz="2400" dirty="0"/>
          </a:p>
          <a:p>
            <a:endParaRPr lang="en-US" sz="2400" dirty="0"/>
          </a:p>
          <a:p>
            <a:pPr lvl="4"/>
            <a:endParaRPr lang="en-US" sz="900" dirty="0">
              <a:solidFill>
                <a:srgbClr val="FF0000"/>
              </a:solidFill>
            </a:endParaRPr>
          </a:p>
          <a:p>
            <a:endParaRPr lang="en-US" sz="2400" dirty="0">
              <a:solidFill>
                <a:srgbClr val="FF0000"/>
              </a:solidFill>
            </a:endParaRPr>
          </a:p>
          <a:p>
            <a:r>
              <a:rPr lang="en-US" sz="2400" dirty="0">
                <a:solidFill>
                  <a:srgbClr val="FF0000"/>
                </a:solidFill>
              </a:rPr>
              <a:t>Binary split:</a:t>
            </a:r>
            <a:r>
              <a:rPr lang="en-US" sz="2400" dirty="0"/>
              <a:t>  Divides values into two subsets. </a:t>
            </a:r>
            <a:br>
              <a:rPr lang="en-US" sz="2400" dirty="0"/>
            </a:br>
            <a:r>
              <a:rPr lang="en-US" sz="2400" dirty="0"/>
              <a:t>		      Need to find optimal partitioning.</a:t>
            </a:r>
          </a:p>
          <a:p>
            <a:endParaRPr lang="en-US" sz="2400" dirty="0"/>
          </a:p>
          <a:p>
            <a:endParaRPr lang="en-US" sz="2400" dirty="0"/>
          </a:p>
          <a:p>
            <a:endParaRPr lang="en-US" sz="2400" dirty="0"/>
          </a:p>
          <a:p>
            <a:endParaRPr lang="en-US" sz="2400" dirty="0"/>
          </a:p>
          <a:p>
            <a:endParaRPr lang="en-US" sz="2400" dirty="0"/>
          </a:p>
          <a:p>
            <a:r>
              <a:rPr lang="en-US" sz="2400" dirty="0"/>
              <a:t>What about this split?</a:t>
            </a:r>
            <a:endParaRPr lang="en-US" sz="3200" dirty="0"/>
          </a:p>
        </p:txBody>
      </p:sp>
      <p:grpSp>
        <p:nvGrpSpPr>
          <p:cNvPr id="34820" name="Group 4"/>
          <p:cNvGrpSpPr>
            <a:grpSpLocks/>
          </p:cNvGrpSpPr>
          <p:nvPr/>
        </p:nvGrpSpPr>
        <p:grpSpPr bwMode="auto">
          <a:xfrm>
            <a:off x="2971800" y="2057400"/>
            <a:ext cx="2457450" cy="946150"/>
            <a:chOff x="1853" y="1248"/>
            <a:chExt cx="1548" cy="596"/>
          </a:xfrm>
        </p:grpSpPr>
        <p:sp>
          <p:nvSpPr>
            <p:cNvPr id="34821"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Size</a:t>
              </a:r>
              <a:endParaRPr lang="en-US" sz="2400">
                <a:latin typeface="Times New Roman" charset="0"/>
              </a:endParaRPr>
            </a:p>
          </p:txBody>
        </p:sp>
        <p:sp>
          <p:nvSpPr>
            <p:cNvPr id="34822" name="Line 6"/>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3" name="Line 7"/>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4" name="Line 8"/>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5" name="Text Box 9"/>
            <p:cNvSpPr txBox="1">
              <a:spLocks noChangeArrowheads="1"/>
            </p:cNvSpPr>
            <p:nvPr/>
          </p:nvSpPr>
          <p:spPr bwMode="auto">
            <a:xfrm>
              <a:off x="1853" y="1440"/>
              <a:ext cx="435"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Small</a:t>
              </a:r>
            </a:p>
          </p:txBody>
        </p:sp>
        <p:sp>
          <p:nvSpPr>
            <p:cNvPr id="34826" name="Text Box 10"/>
            <p:cNvSpPr txBox="1">
              <a:spLocks noChangeArrowheads="1"/>
            </p:cNvSpPr>
            <p:nvPr/>
          </p:nvSpPr>
          <p:spPr bwMode="auto">
            <a:xfrm>
              <a:off x="2167" y="1632"/>
              <a:ext cx="571"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Medium</a:t>
              </a:r>
            </a:p>
          </p:txBody>
        </p:sp>
        <p:sp>
          <p:nvSpPr>
            <p:cNvPr id="34827" name="Text Box 11"/>
            <p:cNvSpPr txBox="1">
              <a:spLocks noChangeArrowheads="1"/>
            </p:cNvSpPr>
            <p:nvPr/>
          </p:nvSpPr>
          <p:spPr bwMode="auto">
            <a:xfrm>
              <a:off x="2958" y="1440"/>
              <a:ext cx="443"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Large</a:t>
              </a:r>
            </a:p>
          </p:txBody>
        </p:sp>
      </p:grpSp>
      <p:grpSp>
        <p:nvGrpSpPr>
          <p:cNvPr id="34828" name="Group 12"/>
          <p:cNvGrpSpPr>
            <a:grpSpLocks/>
          </p:cNvGrpSpPr>
          <p:nvPr/>
        </p:nvGrpSpPr>
        <p:grpSpPr bwMode="auto">
          <a:xfrm>
            <a:off x="5562600" y="4267200"/>
            <a:ext cx="2774950" cy="914400"/>
            <a:chOff x="3513" y="3216"/>
            <a:chExt cx="1748" cy="576"/>
          </a:xfrm>
        </p:grpSpPr>
        <p:sp>
          <p:nvSpPr>
            <p:cNvPr id="3482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Size</a:t>
              </a:r>
              <a:endParaRPr lang="en-US" sz="2400">
                <a:latin typeface="Times New Roman" charset="0"/>
              </a:endParaRPr>
            </a:p>
          </p:txBody>
        </p:sp>
        <p:sp>
          <p:nvSpPr>
            <p:cNvPr id="34830"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31"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32" name="Text Box 16"/>
            <p:cNvSpPr txBox="1">
              <a:spLocks noChangeArrowheads="1"/>
            </p:cNvSpPr>
            <p:nvPr/>
          </p:nvSpPr>
          <p:spPr bwMode="auto">
            <a:xfrm>
              <a:off x="3513" y="3360"/>
              <a:ext cx="686" cy="3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{Medium, </a:t>
              </a:r>
              <a:br>
                <a:rPr lang="en-US" sz="1600"/>
              </a:br>
              <a:r>
                <a:rPr lang="en-US" sz="1600"/>
                <a:t>Large}</a:t>
              </a:r>
            </a:p>
          </p:txBody>
        </p:sp>
        <p:sp>
          <p:nvSpPr>
            <p:cNvPr id="34833" name="Text Box 17"/>
            <p:cNvSpPr txBox="1">
              <a:spLocks noChangeArrowheads="1"/>
            </p:cNvSpPr>
            <p:nvPr/>
          </p:nvSpPr>
          <p:spPr bwMode="auto">
            <a:xfrm>
              <a:off x="4740" y="3456"/>
              <a:ext cx="521"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{Small}</a:t>
              </a:r>
            </a:p>
          </p:txBody>
        </p:sp>
      </p:grpSp>
      <p:grpSp>
        <p:nvGrpSpPr>
          <p:cNvPr id="34834" name="Group 18"/>
          <p:cNvGrpSpPr>
            <a:grpSpLocks/>
          </p:cNvGrpSpPr>
          <p:nvPr/>
        </p:nvGrpSpPr>
        <p:grpSpPr bwMode="auto">
          <a:xfrm>
            <a:off x="762000" y="4267200"/>
            <a:ext cx="2997200" cy="914400"/>
            <a:chOff x="768" y="3216"/>
            <a:chExt cx="1794" cy="576"/>
          </a:xfrm>
        </p:grpSpPr>
        <p:sp>
          <p:nvSpPr>
            <p:cNvPr id="3483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Size</a:t>
              </a:r>
              <a:endParaRPr lang="en-US" sz="2400">
                <a:latin typeface="Times New Roman" charset="0"/>
              </a:endParaRPr>
            </a:p>
          </p:txBody>
        </p:sp>
        <p:sp>
          <p:nvSpPr>
            <p:cNvPr id="34836"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37"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38"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sz="1600"/>
                <a:t>{Small, Medium}</a:t>
              </a:r>
            </a:p>
          </p:txBody>
        </p:sp>
        <p:sp>
          <p:nvSpPr>
            <p:cNvPr id="34839" name="Text Box 23"/>
            <p:cNvSpPr txBox="1">
              <a:spLocks noChangeArrowheads="1"/>
            </p:cNvSpPr>
            <p:nvPr/>
          </p:nvSpPr>
          <p:spPr bwMode="auto">
            <a:xfrm>
              <a:off x="2059" y="3456"/>
              <a:ext cx="503"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{Large}</a:t>
              </a:r>
            </a:p>
          </p:txBody>
        </p:sp>
      </p:grpSp>
      <p:sp>
        <p:nvSpPr>
          <p:cNvPr id="34840" name="Text Box 24"/>
          <p:cNvSpPr txBox="1">
            <a:spLocks noChangeArrowheads="1"/>
          </p:cNvSpPr>
          <p:nvPr/>
        </p:nvSpPr>
        <p:spPr bwMode="auto">
          <a:xfrm>
            <a:off x="4267200" y="4419600"/>
            <a:ext cx="608013"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2400">
                <a:latin typeface="Times New Roman" charset="0"/>
              </a:rPr>
              <a:t>OR</a:t>
            </a:r>
          </a:p>
        </p:txBody>
      </p:sp>
      <p:grpSp>
        <p:nvGrpSpPr>
          <p:cNvPr id="34841" name="Group 25"/>
          <p:cNvGrpSpPr>
            <a:grpSpLocks/>
          </p:cNvGrpSpPr>
          <p:nvPr/>
        </p:nvGrpSpPr>
        <p:grpSpPr bwMode="auto">
          <a:xfrm>
            <a:off x="4289425" y="5486400"/>
            <a:ext cx="3101975" cy="914400"/>
            <a:chOff x="768" y="3216"/>
            <a:chExt cx="1856" cy="576"/>
          </a:xfrm>
        </p:grpSpPr>
        <p:sp>
          <p:nvSpPr>
            <p:cNvPr id="34842" name="Oval 26"/>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Size</a:t>
              </a:r>
              <a:endParaRPr lang="en-US" sz="2400">
                <a:latin typeface="Times New Roman" charset="0"/>
              </a:endParaRPr>
            </a:p>
          </p:txBody>
        </p:sp>
        <p:sp>
          <p:nvSpPr>
            <p:cNvPr id="34843" name="Line 27"/>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44" name="Line 28"/>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45" name="Text Box 29"/>
            <p:cNvSpPr txBox="1">
              <a:spLocks noChangeArrowheads="1"/>
            </p:cNvSpPr>
            <p:nvPr/>
          </p:nvSpPr>
          <p:spPr bwMode="auto">
            <a:xfrm>
              <a:off x="768" y="3360"/>
              <a:ext cx="594" cy="36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sz="1600"/>
                <a:t>{Small, Large}</a:t>
              </a:r>
            </a:p>
          </p:txBody>
        </p:sp>
        <p:sp>
          <p:nvSpPr>
            <p:cNvPr id="34846" name="Text Box 30"/>
            <p:cNvSpPr txBox="1">
              <a:spLocks noChangeArrowheads="1"/>
            </p:cNvSpPr>
            <p:nvPr/>
          </p:nvSpPr>
          <p:spPr bwMode="auto">
            <a:xfrm>
              <a:off x="2000" y="3456"/>
              <a:ext cx="624"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1600"/>
                <a:t>{Medium}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Classification: Definition</a:t>
            </a:r>
          </a:p>
        </p:txBody>
      </p:sp>
      <p:sp>
        <p:nvSpPr>
          <p:cNvPr id="12291" name="Rectangle 3"/>
          <p:cNvSpPr>
            <a:spLocks noGrp="1" noChangeArrowheads="1"/>
          </p:cNvSpPr>
          <p:nvPr>
            <p:ph idx="1"/>
          </p:nvPr>
        </p:nvSpPr>
        <p:spPr>
          <a:xfrm>
            <a:off x="728663" y="1733550"/>
            <a:ext cx="7840662" cy="3863975"/>
          </a:xfrm>
        </p:spPr>
        <p:txBody>
          <a:bodyPr>
            <a:normAutofit fontScale="92500" lnSpcReduction="20000"/>
          </a:bodyPr>
          <a:lstStyle/>
          <a:p>
            <a:pPr>
              <a:lnSpc>
                <a:spcPct val="90000"/>
              </a:lnSpc>
            </a:pPr>
            <a:r>
              <a:rPr lang="en-US" dirty="0"/>
              <a:t>Given a collection of records (</a:t>
            </a:r>
            <a:r>
              <a:rPr lang="en-US" i="1" dirty="0">
                <a:solidFill>
                  <a:srgbClr val="CC0000"/>
                </a:solidFill>
              </a:rPr>
              <a:t>training set </a:t>
            </a:r>
            <a:r>
              <a:rPr lang="en-US" dirty="0"/>
              <a:t>)</a:t>
            </a:r>
          </a:p>
          <a:p>
            <a:pPr lvl="1">
              <a:lnSpc>
                <a:spcPct val="90000"/>
              </a:lnSpc>
            </a:pPr>
            <a:r>
              <a:rPr lang="en-US" sz="2000" dirty="0"/>
              <a:t>Each record contains a set of </a:t>
            </a:r>
            <a:r>
              <a:rPr lang="en-US" sz="2000" i="1" dirty="0">
                <a:solidFill>
                  <a:srgbClr val="CC0000"/>
                </a:solidFill>
              </a:rPr>
              <a:t>attributes</a:t>
            </a:r>
            <a:r>
              <a:rPr lang="en-US" sz="2000" dirty="0"/>
              <a:t>, one of the attributes is the </a:t>
            </a:r>
            <a:r>
              <a:rPr lang="en-US" sz="2000" i="1" dirty="0">
                <a:solidFill>
                  <a:srgbClr val="CC0000"/>
                </a:solidFill>
              </a:rPr>
              <a:t>class</a:t>
            </a:r>
            <a:r>
              <a:rPr lang="en-US" sz="2000" dirty="0"/>
              <a:t>.</a:t>
            </a:r>
            <a:endParaRPr lang="en-US" dirty="0"/>
          </a:p>
          <a:p>
            <a:pPr>
              <a:lnSpc>
                <a:spcPct val="90000"/>
              </a:lnSpc>
            </a:pPr>
            <a:endParaRPr lang="en-US" dirty="0"/>
          </a:p>
          <a:p>
            <a:pPr>
              <a:lnSpc>
                <a:spcPct val="90000"/>
              </a:lnSpc>
            </a:pPr>
            <a:r>
              <a:rPr lang="en-US" dirty="0"/>
              <a:t>Find a </a:t>
            </a:r>
            <a:r>
              <a:rPr lang="en-US" i="1" dirty="0">
                <a:solidFill>
                  <a:srgbClr val="CC0000"/>
                </a:solidFill>
              </a:rPr>
              <a:t>model</a:t>
            </a:r>
            <a:r>
              <a:rPr lang="en-US" dirty="0"/>
              <a:t>  for class attribute as a function of the values of other attributes.</a:t>
            </a:r>
          </a:p>
          <a:p>
            <a:pPr>
              <a:lnSpc>
                <a:spcPct val="90000"/>
              </a:lnSpc>
            </a:pPr>
            <a:endParaRPr lang="en-US" dirty="0"/>
          </a:p>
          <a:p>
            <a:pPr>
              <a:lnSpc>
                <a:spcPct val="90000"/>
              </a:lnSpc>
            </a:pPr>
            <a:r>
              <a:rPr lang="en-US" dirty="0"/>
              <a:t>Goal: </a:t>
            </a:r>
            <a:r>
              <a:rPr lang="en-US" u="sng" dirty="0"/>
              <a:t>previously unseen</a:t>
            </a:r>
            <a:r>
              <a:rPr lang="en-US" dirty="0"/>
              <a:t> records should be assigned a class as accurately as possible.</a:t>
            </a:r>
          </a:p>
          <a:p>
            <a:pPr lvl="1">
              <a:lnSpc>
                <a:spcPct val="90000"/>
              </a:lnSpc>
            </a:pPr>
            <a:r>
              <a:rPr lang="en-US" sz="2000" dirty="0"/>
              <a:t>A </a:t>
            </a:r>
            <a:r>
              <a:rPr lang="en-US" sz="2000" i="1" dirty="0">
                <a:solidFill>
                  <a:srgbClr val="CC0000"/>
                </a:solidFill>
              </a:rPr>
              <a:t>test set</a:t>
            </a:r>
            <a:r>
              <a:rPr lang="en-US" sz="2000" dirty="0"/>
              <a:t> is used to determine the accuracy of the model. Usually, the given data set is divided into training and test sets, with training set used to build the model and test set used to validate it.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914400"/>
            <a:ext cx="8534400" cy="533400"/>
          </a:xfrm>
        </p:spPr>
        <p:txBody>
          <a:bodyPr>
            <a:normAutofit fontScale="90000"/>
          </a:bodyPr>
          <a:lstStyle/>
          <a:p>
            <a:r>
              <a:rPr lang="en-US"/>
              <a:t>Splitting Based on Continuous Attributes</a:t>
            </a:r>
          </a:p>
        </p:txBody>
      </p:sp>
      <p:graphicFrame>
        <p:nvGraphicFramePr>
          <p:cNvPr id="36867" name="Object 3"/>
          <p:cNvGraphicFramePr>
            <a:graphicFrameLocks noGrp="1" noChangeAspect="1"/>
          </p:cNvGraphicFramePr>
          <p:nvPr>
            <p:ph idx="1"/>
          </p:nvPr>
        </p:nvGraphicFramePr>
        <p:xfrm>
          <a:off x="1217613" y="2127250"/>
          <a:ext cx="6654800" cy="2871788"/>
        </p:xfrm>
        <a:graphic>
          <a:graphicData uri="http://schemas.openxmlformats.org/presentationml/2006/ole">
            <mc:AlternateContent xmlns:mc="http://schemas.openxmlformats.org/markup-compatibility/2006">
              <mc:Choice xmlns:v="urn:schemas-microsoft-com:vml" Requires="v">
                <p:oleObj spid="_x0000_s36901" name="Visio" r:id="rId3" imgW="8538667" imgH="3684287" progId="Visio.Drawing.6">
                  <p:embed/>
                </p:oleObj>
              </mc:Choice>
              <mc:Fallback>
                <p:oleObj name="Visio" r:id="rId3" imgW="8538667" imgH="3684287"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2127250"/>
                        <a:ext cx="6654800" cy="2871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Tree Induction</a:t>
            </a:r>
          </a:p>
        </p:txBody>
      </p:sp>
      <p:sp>
        <p:nvSpPr>
          <p:cNvPr id="37891" name="Rectangle 3"/>
          <p:cNvSpPr>
            <a:spLocks noGrp="1" noChangeArrowheads="1"/>
          </p:cNvSpPr>
          <p:nvPr>
            <p:ph idx="1"/>
          </p:nvPr>
        </p:nvSpPr>
        <p:spPr/>
        <p:txBody>
          <a:bodyPr>
            <a:normAutofit lnSpcReduction="10000"/>
          </a:bodyPr>
          <a:lstStyle/>
          <a:p>
            <a:r>
              <a:rPr lang="en-US" dirty="0">
                <a:solidFill>
                  <a:schemeClr val="bg1">
                    <a:lumMod val="65000"/>
                  </a:schemeClr>
                </a:solidFill>
              </a:rPr>
              <a:t>Greedy strategy.</a:t>
            </a:r>
          </a:p>
          <a:p>
            <a:pPr lvl="1"/>
            <a:r>
              <a:rPr lang="en-US" dirty="0">
                <a:solidFill>
                  <a:schemeClr val="bg1">
                    <a:lumMod val="65000"/>
                  </a:schemeClr>
                </a:solidFill>
              </a:rPr>
              <a:t>Split the records based on an attribute test that optimizes certain criterion.</a:t>
            </a:r>
          </a:p>
          <a:p>
            <a:endParaRPr lang="en-US" dirty="0">
              <a:solidFill>
                <a:schemeClr val="bg1">
                  <a:lumMod val="65000"/>
                </a:schemeClr>
              </a:solidFill>
            </a:endParaRPr>
          </a:p>
          <a:p>
            <a:r>
              <a:rPr lang="en-US" dirty="0">
                <a:solidFill>
                  <a:schemeClr val="bg1">
                    <a:lumMod val="65000"/>
                  </a:schemeClr>
                </a:solidFill>
              </a:rPr>
              <a:t>Issues</a:t>
            </a:r>
          </a:p>
          <a:p>
            <a:pPr lvl="1"/>
            <a:r>
              <a:rPr lang="en-US" dirty="0">
                <a:solidFill>
                  <a:schemeClr val="bg1">
                    <a:lumMod val="65000"/>
                  </a:schemeClr>
                </a:solidFill>
              </a:rPr>
              <a:t>Determine how to split the records</a:t>
            </a:r>
          </a:p>
          <a:p>
            <a:pPr lvl="2"/>
            <a:r>
              <a:rPr lang="en-US" dirty="0">
                <a:solidFill>
                  <a:schemeClr val="bg1">
                    <a:lumMod val="65000"/>
                  </a:schemeClr>
                </a:solidFill>
              </a:rPr>
              <a:t>How to specify the attribute test condition?</a:t>
            </a:r>
          </a:p>
          <a:p>
            <a:pPr lvl="2"/>
            <a:r>
              <a:rPr lang="en-US" dirty="0">
                <a:solidFill>
                  <a:srgbClr val="FF0000"/>
                </a:solidFill>
              </a:rPr>
              <a:t>How to determine the best split?</a:t>
            </a:r>
          </a:p>
          <a:p>
            <a:pPr lvl="1"/>
            <a:r>
              <a:rPr lang="en-US" dirty="0">
                <a:solidFill>
                  <a:schemeClr val="bg1">
                    <a:lumMod val="65000"/>
                  </a:schemeClr>
                </a:solidFill>
              </a:rPr>
              <a:t>Determine when to stop splitting</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How to determine the Best Split</a:t>
            </a:r>
          </a:p>
        </p:txBody>
      </p:sp>
      <p:graphicFrame>
        <p:nvGraphicFramePr>
          <p:cNvPr id="38915" name="Object 3"/>
          <p:cNvGraphicFramePr>
            <a:graphicFrameLocks noGrp="1" noChangeAspect="1"/>
          </p:cNvGraphicFramePr>
          <p:nvPr>
            <p:ph idx="1"/>
          </p:nvPr>
        </p:nvGraphicFramePr>
        <p:xfrm>
          <a:off x="381000" y="2641600"/>
          <a:ext cx="8545513" cy="2006600"/>
        </p:xfrm>
        <a:graphic>
          <a:graphicData uri="http://schemas.openxmlformats.org/presentationml/2006/ole">
            <mc:AlternateContent xmlns:mc="http://schemas.openxmlformats.org/markup-compatibility/2006">
              <mc:Choice xmlns:v="urn:schemas-microsoft-com:vml" Requires="v">
                <p:oleObj spid="_x0000_s38951" name="Visio" r:id="rId3" imgW="9538614" imgH="2239584" progId="Visio.Drawing.6">
                  <p:embed/>
                </p:oleObj>
              </mc:Choice>
              <mc:Fallback>
                <p:oleObj name="Visio" r:id="rId3" imgW="9538614" imgH="2239584"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41600"/>
                        <a:ext cx="8545513" cy="200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16" name="Text Box 4"/>
          <p:cNvSpPr txBox="1">
            <a:spLocks noChangeArrowheads="1"/>
          </p:cNvSpPr>
          <p:nvPr/>
        </p:nvSpPr>
        <p:spPr bwMode="auto">
          <a:xfrm>
            <a:off x="2286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a:t>Before Splitting: 10 records of class 0,</a:t>
            </a:r>
            <a:br>
              <a:rPr lang="en-US" b="1"/>
            </a:br>
            <a:r>
              <a:rPr lang="en-US" b="1"/>
              <a:t>		10 records of class 1</a:t>
            </a:r>
          </a:p>
        </p:txBody>
      </p:sp>
      <p:sp>
        <p:nvSpPr>
          <p:cNvPr id="38917" name="Text Box 5"/>
          <p:cNvSpPr txBox="1">
            <a:spLocks noChangeArrowheads="1"/>
          </p:cNvSpPr>
          <p:nvPr/>
        </p:nvSpPr>
        <p:spPr bwMode="auto">
          <a:xfrm>
            <a:off x="1981200" y="5500688"/>
            <a:ext cx="5105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a:t>Which test condition is the best?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How to determine the Best Split</a:t>
            </a:r>
          </a:p>
        </p:txBody>
      </p:sp>
      <p:graphicFrame>
        <p:nvGraphicFramePr>
          <p:cNvPr id="39940" name="Object 4"/>
          <p:cNvGraphicFramePr>
            <a:graphicFrameLocks noGrp="1" noChangeAspect="1"/>
          </p:cNvGraphicFramePr>
          <p:nvPr>
            <p:ph idx="1"/>
          </p:nvPr>
        </p:nvGraphicFramePr>
        <p:xfrm>
          <a:off x="2289175" y="3865563"/>
          <a:ext cx="798513" cy="712787"/>
        </p:xfrm>
        <a:graphic>
          <a:graphicData uri="http://schemas.openxmlformats.org/presentationml/2006/ole">
            <mc:AlternateContent xmlns:mc="http://schemas.openxmlformats.org/markup-compatibility/2006">
              <mc:Choice xmlns:v="urn:schemas-microsoft-com:vml" Requires="v">
                <p:oleObj spid="_x0000_s40003" name="Visio" r:id="rId3" imgW="655371" imgH="585812" progId="Visio.Drawing.6">
                  <p:embed/>
                </p:oleObj>
              </mc:Choice>
              <mc:Fallback>
                <p:oleObj name="Visio" r:id="rId3" imgW="655371" imgH="58581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3865563"/>
                        <a:ext cx="798513"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939" name="Rectangle 3"/>
          <p:cNvSpPr>
            <a:spLocks noGrp="1" noChangeArrowheads="1"/>
          </p:cNvSpPr>
          <p:nvPr>
            <p:ph type="body" idx="4294967295"/>
          </p:nvPr>
        </p:nvSpPr>
        <p:spPr>
          <a:xfrm>
            <a:off x="520658" y="1600200"/>
            <a:ext cx="8229600" cy="4530725"/>
          </a:xfrm>
        </p:spPr>
        <p:txBody>
          <a:bodyPr/>
          <a:lstStyle/>
          <a:p>
            <a:r>
              <a:rPr lang="en-US"/>
              <a:t>Greedy approach: </a:t>
            </a:r>
          </a:p>
          <a:p>
            <a:pPr lvl="1"/>
            <a:r>
              <a:rPr lang="en-US"/>
              <a:t>Nodes with </a:t>
            </a:r>
            <a:r>
              <a:rPr lang="en-US">
                <a:solidFill>
                  <a:srgbClr val="FF0000"/>
                </a:solidFill>
              </a:rPr>
              <a:t>homogeneous</a:t>
            </a:r>
            <a:r>
              <a:rPr lang="en-US"/>
              <a:t> class distribution are preferred</a:t>
            </a:r>
          </a:p>
          <a:p>
            <a:r>
              <a:rPr lang="en-US"/>
              <a:t>Need a measure of node impurity:</a:t>
            </a:r>
          </a:p>
          <a:p>
            <a:pPr lvl="1">
              <a:buFont typeface="Wingdings" charset="0"/>
              <a:buNone/>
            </a:pPr>
            <a:endParaRPr lang="en-US"/>
          </a:p>
        </p:txBody>
      </p:sp>
      <p:graphicFrame>
        <p:nvGraphicFramePr>
          <p:cNvPr id="39941" name="Object 5"/>
          <p:cNvGraphicFramePr>
            <a:graphicFrameLocks noGrp="1" noChangeAspect="1"/>
          </p:cNvGraphicFramePr>
          <p:nvPr>
            <p:ph sz="half" idx="4294967295"/>
            <p:extLst>
              <p:ext uri="{D42A27DB-BD31-4B8C-83A1-F6EECF244321}">
                <p14:modId xmlns:p14="http://schemas.microsoft.com/office/powerpoint/2010/main" val="1496222410"/>
              </p:ext>
            </p:extLst>
          </p:nvPr>
        </p:nvGraphicFramePr>
        <p:xfrm>
          <a:off x="5376863" y="3920332"/>
          <a:ext cx="903287" cy="712787"/>
        </p:xfrm>
        <a:graphic>
          <a:graphicData uri="http://schemas.openxmlformats.org/presentationml/2006/ole">
            <mc:AlternateContent xmlns:mc="http://schemas.openxmlformats.org/markup-compatibility/2006">
              <mc:Choice xmlns:v="urn:schemas-microsoft-com:vml" Requires="v">
                <p:oleObj spid="_x0000_s40004" name="Visio" r:id="rId5" imgW="655371" imgH="585812" progId="Visio.Drawing.6">
                  <p:embed/>
                </p:oleObj>
              </mc:Choice>
              <mc:Fallback>
                <p:oleObj name="Visio" r:id="rId5" imgW="655371" imgH="585812"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863" y="3920332"/>
                        <a:ext cx="903287"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942" name="Text Box 6"/>
          <p:cNvSpPr txBox="1">
            <a:spLocks noChangeArrowheads="1"/>
          </p:cNvSpPr>
          <p:nvPr/>
        </p:nvSpPr>
        <p:spPr bwMode="auto">
          <a:xfrm>
            <a:off x="1371600" y="4724400"/>
            <a:ext cx="2819400" cy="779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a:t>Non-homogeneous,</a:t>
            </a:r>
          </a:p>
          <a:p>
            <a:pPr eaLnBrk="0" hangingPunct="0">
              <a:spcBef>
                <a:spcPct val="50000"/>
              </a:spcBef>
            </a:pPr>
            <a:r>
              <a:rPr lang="en-US" b="1"/>
              <a:t>High degree of impurity</a:t>
            </a:r>
          </a:p>
        </p:txBody>
      </p:sp>
      <p:sp>
        <p:nvSpPr>
          <p:cNvPr id="39943" name="Text Box 7"/>
          <p:cNvSpPr txBox="1">
            <a:spLocks noChangeArrowheads="1"/>
          </p:cNvSpPr>
          <p:nvPr/>
        </p:nvSpPr>
        <p:spPr bwMode="auto">
          <a:xfrm>
            <a:off x="5181600" y="4724400"/>
            <a:ext cx="2819400" cy="779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a:t>Homogeneous,</a:t>
            </a:r>
          </a:p>
          <a:p>
            <a:pPr eaLnBrk="0" hangingPunct="0">
              <a:spcBef>
                <a:spcPct val="50000"/>
              </a:spcBef>
            </a:pPr>
            <a:r>
              <a:rPr lang="en-US" b="1"/>
              <a:t>Low degree of impurity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Measures of Node Impurity</a:t>
            </a:r>
          </a:p>
        </p:txBody>
      </p:sp>
      <p:sp>
        <p:nvSpPr>
          <p:cNvPr id="40963" name="Rectangle 3"/>
          <p:cNvSpPr>
            <a:spLocks noGrp="1" noChangeArrowheads="1"/>
          </p:cNvSpPr>
          <p:nvPr>
            <p:ph idx="1"/>
          </p:nvPr>
        </p:nvSpPr>
        <p:spPr/>
        <p:txBody>
          <a:bodyPr/>
          <a:lstStyle/>
          <a:p>
            <a:r>
              <a:rPr lang="en-US" dirty="0" err="1"/>
              <a:t>Gini</a:t>
            </a:r>
            <a:r>
              <a:rPr lang="en-US" dirty="0"/>
              <a:t> Index</a:t>
            </a:r>
          </a:p>
          <a:p>
            <a:endParaRPr lang="en-US" dirty="0"/>
          </a:p>
          <a:p>
            <a:r>
              <a:rPr lang="en-US" dirty="0"/>
              <a:t>Entropy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Measure of Impurity: GINI</a:t>
            </a:r>
          </a:p>
        </p:txBody>
      </p:sp>
      <p:sp>
        <p:nvSpPr>
          <p:cNvPr id="43011" name="Rectangle 3"/>
          <p:cNvSpPr>
            <a:spLocks noGrp="1" noChangeArrowheads="1"/>
          </p:cNvSpPr>
          <p:nvPr>
            <p:ph idx="1"/>
          </p:nvPr>
        </p:nvSpPr>
        <p:spPr>
          <a:xfrm>
            <a:off x="457200" y="1600200"/>
            <a:ext cx="8229600" cy="3463925"/>
          </a:xfrm>
        </p:spPr>
        <p:txBody>
          <a:bodyPr/>
          <a:lstStyle/>
          <a:p>
            <a:pPr>
              <a:lnSpc>
                <a:spcPct val="90000"/>
              </a:lnSpc>
            </a:pPr>
            <a:r>
              <a:rPr lang="en-US" sz="2400"/>
              <a:t>Gini Index for a given node t :</a:t>
            </a:r>
          </a:p>
          <a:p>
            <a:pPr>
              <a:lnSpc>
                <a:spcPct val="90000"/>
              </a:lnSpc>
            </a:pPr>
            <a:endParaRPr lang="en-US" sz="2000"/>
          </a:p>
          <a:p>
            <a:pPr lvl="2">
              <a:lnSpc>
                <a:spcPct val="90000"/>
              </a:lnSpc>
              <a:buFont typeface="Wingdings" charset="0"/>
              <a:buNone/>
            </a:pPr>
            <a:endParaRPr lang="en-US" sz="1800"/>
          </a:p>
          <a:p>
            <a:pPr lvl="2">
              <a:lnSpc>
                <a:spcPct val="90000"/>
              </a:lnSpc>
              <a:buFont typeface="Wingdings" charset="0"/>
              <a:buNone/>
            </a:pPr>
            <a:endParaRPr lang="en-US" sz="700"/>
          </a:p>
          <a:p>
            <a:pPr lvl="2">
              <a:lnSpc>
                <a:spcPct val="90000"/>
              </a:lnSpc>
              <a:buFont typeface="Wingdings" charset="0"/>
              <a:buNone/>
            </a:pPr>
            <a:br>
              <a:rPr lang="en-US" sz="1800"/>
            </a:br>
            <a:r>
              <a:rPr lang="en-US" sz="1800"/>
              <a:t>(NOTE: </a:t>
            </a:r>
            <a:r>
              <a:rPr lang="en-US" sz="1800" i="1">
                <a:latin typeface="Times New Roman" charset="0"/>
              </a:rPr>
              <a:t>p( j | t) </a:t>
            </a:r>
            <a:r>
              <a:rPr lang="en-US" sz="1800"/>
              <a:t>is the relative frequency of class j at node t).</a:t>
            </a:r>
          </a:p>
          <a:p>
            <a:pPr lvl="2">
              <a:lnSpc>
                <a:spcPct val="90000"/>
              </a:lnSpc>
              <a:buFont typeface="Wingdings" charset="0"/>
              <a:buNone/>
            </a:pPr>
            <a:endParaRPr lang="en-US" sz="700"/>
          </a:p>
          <a:p>
            <a:pPr lvl="1">
              <a:lnSpc>
                <a:spcPct val="90000"/>
              </a:lnSpc>
            </a:pPr>
            <a:r>
              <a:rPr lang="en-US" sz="2000"/>
              <a:t>Maximum (1 - 1/n</a:t>
            </a:r>
            <a:r>
              <a:rPr lang="en-US" sz="2000" baseline="-25000"/>
              <a:t>c</a:t>
            </a:r>
            <a:r>
              <a:rPr lang="en-US" sz="2000"/>
              <a:t>) when records are equally distributed among all classes, implying least interesting information</a:t>
            </a:r>
          </a:p>
          <a:p>
            <a:pPr lvl="1">
              <a:lnSpc>
                <a:spcPct val="90000"/>
              </a:lnSpc>
            </a:pPr>
            <a:r>
              <a:rPr lang="en-US" sz="2000"/>
              <a:t>Minimum (0.0) when all records belong to one class, implying most interesting information</a:t>
            </a:r>
            <a:endParaRPr lang="en-US" sz="2000" baseline="-25000"/>
          </a:p>
        </p:txBody>
      </p:sp>
      <p:graphicFrame>
        <p:nvGraphicFramePr>
          <p:cNvPr id="43012" name="Object 4"/>
          <p:cNvGraphicFramePr>
            <a:graphicFrameLocks noChangeAspect="1"/>
          </p:cNvGraphicFramePr>
          <p:nvPr/>
        </p:nvGraphicFramePr>
        <p:xfrm>
          <a:off x="2743200" y="2082800"/>
          <a:ext cx="3352800" cy="736600"/>
        </p:xfrm>
        <a:graphic>
          <a:graphicData uri="http://schemas.openxmlformats.org/presentationml/2006/ole">
            <mc:AlternateContent xmlns:mc="http://schemas.openxmlformats.org/markup-compatibility/2006">
              <mc:Choice xmlns:v="urn:schemas-microsoft-com:vml" Requires="v">
                <p:oleObj spid="_x0000_s43154" name="Equation" r:id="rId4" imgW="1612800" imgH="355320" progId="Equation.3">
                  <p:embed/>
                </p:oleObj>
              </mc:Choice>
              <mc:Fallback>
                <p:oleObj name="Equation" r:id="rId4" imgW="1612800" imgH="355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828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43013" name="Object 5"/>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spid="_x0000_s43155" name="Document" r:id="rId6" imgW="3285000" imgH="1969920" progId="Word.Document.8">
                  <p:embed/>
                </p:oleObj>
              </mc:Choice>
              <mc:Fallback>
                <p:oleObj name="Document" r:id="rId6" imgW="3285000" imgH="196992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4" name="Object 6"/>
          <p:cNvGraphicFramePr>
            <a:graphicFrameLocks noChangeAspect="1"/>
          </p:cNvGraphicFramePr>
          <p:nvPr>
            <p:extLst>
              <p:ext uri="{D42A27DB-BD31-4B8C-83A1-F6EECF244321}">
                <p14:modId xmlns:p14="http://schemas.microsoft.com/office/powerpoint/2010/main" val="1854456774"/>
              </p:ext>
            </p:extLst>
          </p:nvPr>
        </p:nvGraphicFramePr>
        <p:xfrm>
          <a:off x="4572000" y="5334000"/>
          <a:ext cx="1373188" cy="808038"/>
        </p:xfrm>
        <a:graphic>
          <a:graphicData uri="http://schemas.openxmlformats.org/presentationml/2006/ole">
            <mc:AlternateContent xmlns:mc="http://schemas.openxmlformats.org/markup-compatibility/2006">
              <mc:Choice xmlns:v="urn:schemas-microsoft-com:vml" Requires="v">
                <p:oleObj spid="_x0000_s43156" name="Document" r:id="rId8" imgW="3289300" imgH="1968500" progId="Word.Document.8">
                  <p:embed/>
                </p:oleObj>
              </mc:Choice>
              <mc:Fallback>
                <p:oleObj name="Document" r:id="rId8" imgW="3289300" imgH="1968500" progId="Word.Document.8">
                  <p:embed/>
                  <p:pic>
                    <p:nvPicPr>
                      <p:cNvPr id="0" name="Object 6"/>
                      <p:cNvPicPr>
                        <a:picLocks noChangeAspect="1" noChangeArrowheads="1"/>
                      </p:cNvPicPr>
                      <p:nvPr/>
                    </p:nvPicPr>
                    <p:blipFill>
                      <a:blip r:embed="rId9"/>
                      <a:srcRect/>
                      <a:stretch>
                        <a:fillRect/>
                      </a:stretch>
                    </p:blipFill>
                    <p:spPr bwMode="auto">
                      <a:xfrm>
                        <a:off x="4572000" y="5334000"/>
                        <a:ext cx="1373188" cy="808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spid="_x0000_s43157" name="Document" r:id="rId10" imgW="3285000" imgH="1969920" progId="Word.Document.8">
                  <p:embed/>
                </p:oleObj>
              </mc:Choice>
              <mc:Fallback>
                <p:oleObj name="Document" r:id="rId10" imgW="3285000" imgH="1969920" progId="Word.Document.8">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6" name="Object 8"/>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spid="_x0000_s43158" name="Document" r:id="rId12" imgW="3285000" imgH="1969920" progId="Word.Document.8">
                  <p:embed/>
                </p:oleObj>
              </mc:Choice>
              <mc:Fallback>
                <p:oleObj name="Document" r:id="rId12" imgW="3285000" imgH="1969920" progId="Word.Document.8">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Splitting Based on GINI</a:t>
            </a:r>
          </a:p>
        </p:txBody>
      </p:sp>
      <p:sp>
        <p:nvSpPr>
          <p:cNvPr id="45059" name="Rectangle 3"/>
          <p:cNvSpPr>
            <a:spLocks noGrp="1" noChangeArrowheads="1"/>
          </p:cNvSpPr>
          <p:nvPr>
            <p:ph type="body" sz="half" idx="1"/>
          </p:nvPr>
        </p:nvSpPr>
        <p:spPr>
          <a:xfrm>
            <a:off x="381000" y="1504950"/>
            <a:ext cx="8382000" cy="4438650"/>
          </a:xfrm>
        </p:spPr>
        <p:txBody>
          <a:bodyPr/>
          <a:lstStyle/>
          <a:p>
            <a:r>
              <a:rPr lang="en-US" sz="2400" dirty="0"/>
              <a:t>When a node p is split into k partitions (children), the quality of split is computed as,</a:t>
            </a:r>
          </a:p>
          <a:p>
            <a:endParaRPr lang="en-US" sz="2400" dirty="0"/>
          </a:p>
          <a:p>
            <a:endParaRPr lang="en-US" sz="2400" dirty="0"/>
          </a:p>
          <a:p>
            <a:pPr>
              <a:buFont typeface="Wingdings" charset="0"/>
              <a:buNone/>
            </a:pPr>
            <a:r>
              <a:rPr lang="en-US" sz="2400" dirty="0"/>
              <a:t>	</a:t>
            </a:r>
          </a:p>
          <a:p>
            <a:pPr>
              <a:buFont typeface="Wingdings" charset="0"/>
              <a:buNone/>
            </a:pPr>
            <a:endParaRPr lang="en-US" sz="2400" dirty="0"/>
          </a:p>
          <a:p>
            <a:pPr>
              <a:buFont typeface="Wingdings" charset="0"/>
              <a:buNone/>
            </a:pPr>
            <a:r>
              <a:rPr lang="en-US" sz="2400" dirty="0"/>
              <a:t>	</a:t>
            </a:r>
          </a:p>
          <a:p>
            <a:pPr>
              <a:buFont typeface="Wingdings" charset="0"/>
              <a:buNone/>
            </a:pPr>
            <a:r>
              <a:rPr lang="en-US" sz="2400" dirty="0"/>
              <a:t>where,	</a:t>
            </a:r>
            <a:r>
              <a:rPr lang="en-US" sz="2400" dirty="0" err="1"/>
              <a:t>n</a:t>
            </a:r>
            <a:r>
              <a:rPr lang="en-US" sz="2400" baseline="-25000" dirty="0" err="1"/>
              <a:t>i</a:t>
            </a:r>
            <a:r>
              <a:rPr lang="en-US" sz="2400" dirty="0"/>
              <a:t> = number of records at child </a:t>
            </a:r>
            <a:r>
              <a:rPr lang="en-US" sz="2400" dirty="0" err="1"/>
              <a:t>i</a:t>
            </a:r>
            <a:r>
              <a:rPr lang="en-US" sz="2400" dirty="0"/>
              <a:t>,</a:t>
            </a:r>
          </a:p>
          <a:p>
            <a:pPr>
              <a:buFont typeface="Wingdings" charset="0"/>
              <a:buNone/>
            </a:pPr>
            <a:r>
              <a:rPr lang="en-US" sz="2400" dirty="0"/>
              <a:t>    			n</a:t>
            </a:r>
            <a:r>
              <a:rPr lang="en-US" sz="2400" baseline="-25000" dirty="0"/>
              <a:t> </a:t>
            </a:r>
            <a:r>
              <a:rPr lang="en-US" sz="2400" dirty="0"/>
              <a:t> = number of records at node p.</a:t>
            </a:r>
            <a:endParaRPr lang="en-US" sz="3200" dirty="0"/>
          </a:p>
        </p:txBody>
      </p:sp>
      <p:graphicFrame>
        <p:nvGraphicFramePr>
          <p:cNvPr id="45060" name="Object 4"/>
          <p:cNvGraphicFramePr>
            <a:graphicFrameLocks noChangeAspect="1"/>
          </p:cNvGraphicFramePr>
          <p:nvPr/>
        </p:nvGraphicFramePr>
        <p:xfrm>
          <a:off x="2667000" y="2952750"/>
          <a:ext cx="3886200" cy="1104900"/>
        </p:xfrm>
        <a:graphic>
          <a:graphicData uri="http://schemas.openxmlformats.org/presentationml/2006/ole">
            <mc:AlternateContent xmlns:mc="http://schemas.openxmlformats.org/markup-compatibility/2006">
              <mc:Choice xmlns:v="urn:schemas-microsoft-com:vml" Requires="v">
                <p:oleObj spid="_x0000_s45094" name="Equation" r:id="rId3" imgW="1511280" imgH="431640" progId="Equation.3">
                  <p:embed/>
                </p:oleObj>
              </mc:Choice>
              <mc:Fallback>
                <p:oleObj name="Equation" r:id="rId3" imgW="15112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95275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457200"/>
            <a:ext cx="8229600" cy="1139825"/>
          </a:xfrm>
        </p:spPr>
        <p:txBody>
          <a:bodyPr>
            <a:normAutofit fontScale="90000"/>
          </a:bodyPr>
          <a:lstStyle/>
          <a:p>
            <a:r>
              <a:rPr lang="en-US" sz="4000"/>
              <a:t>Alternative Splitting Criteria based on INFO</a:t>
            </a:r>
            <a:endParaRPr lang="en-US"/>
          </a:p>
        </p:txBody>
      </p:sp>
      <p:sp>
        <p:nvSpPr>
          <p:cNvPr id="50179" name="Rectangle 3"/>
          <p:cNvSpPr>
            <a:spLocks noGrp="1" noChangeArrowheads="1"/>
          </p:cNvSpPr>
          <p:nvPr>
            <p:ph idx="1"/>
          </p:nvPr>
        </p:nvSpPr>
        <p:spPr>
          <a:xfrm>
            <a:off x="152400" y="1447800"/>
            <a:ext cx="8763000" cy="5181600"/>
          </a:xfrm>
        </p:spPr>
        <p:txBody>
          <a:bodyPr/>
          <a:lstStyle/>
          <a:p>
            <a:r>
              <a:rPr lang="en-US" dirty="0"/>
              <a:t>Entropy at a given node t:</a:t>
            </a:r>
          </a:p>
          <a:p>
            <a:pPr lvl="1"/>
            <a:endParaRPr lang="en-US" dirty="0"/>
          </a:p>
          <a:p>
            <a:pPr lvl="4"/>
            <a:endParaRPr lang="en-US" dirty="0"/>
          </a:p>
          <a:p>
            <a:pPr marL="1085850" lvl="2">
              <a:buFont typeface="Wingdings" charset="0"/>
              <a:buNone/>
            </a:pPr>
            <a:r>
              <a:rPr lang="en-US" sz="1800" dirty="0"/>
              <a:t>(NOTE: </a:t>
            </a:r>
            <a:r>
              <a:rPr lang="en-US" sz="1800" i="1" dirty="0">
                <a:latin typeface="Times New Roman" charset="0"/>
              </a:rPr>
              <a:t>p( j | t) </a:t>
            </a:r>
            <a:r>
              <a:rPr lang="en-US" sz="1800" dirty="0"/>
              <a:t>is the relative frequency of class j at node t).</a:t>
            </a:r>
            <a:endParaRPr lang="en-US" dirty="0"/>
          </a:p>
          <a:p>
            <a:pPr lvl="1"/>
            <a:r>
              <a:rPr lang="en-US" dirty="0"/>
              <a:t>Measures homogeneity of a node. </a:t>
            </a:r>
          </a:p>
          <a:p>
            <a:pPr marL="1085850" lvl="2"/>
            <a:r>
              <a:rPr lang="en-US" dirty="0"/>
              <a:t>Maximum (log </a:t>
            </a:r>
            <a:r>
              <a:rPr lang="en-US" dirty="0" err="1"/>
              <a:t>n</a:t>
            </a:r>
            <a:r>
              <a:rPr lang="en-US" baseline="-25000" dirty="0" err="1"/>
              <a:t>c</a:t>
            </a:r>
            <a:r>
              <a:rPr lang="en-US" dirty="0"/>
              <a:t>) when records are equally distributed among all classes implying least information</a:t>
            </a:r>
          </a:p>
          <a:p>
            <a:pPr marL="1085850" lvl="2"/>
            <a:r>
              <a:rPr lang="en-US" dirty="0"/>
              <a:t>Minimum (0.0) when all records belong to one class, implying most information</a:t>
            </a:r>
          </a:p>
          <a:p>
            <a:pPr lvl="1"/>
            <a:r>
              <a:rPr lang="en-US" dirty="0"/>
              <a:t>Entropy based computations are similar to the GINI index computations</a:t>
            </a:r>
          </a:p>
        </p:txBody>
      </p:sp>
      <p:graphicFrame>
        <p:nvGraphicFramePr>
          <p:cNvPr id="50180" name="Object 4"/>
          <p:cNvGraphicFramePr>
            <a:graphicFrameLocks noChangeAspect="1"/>
          </p:cNvGraphicFramePr>
          <p:nvPr>
            <p:extLst>
              <p:ext uri="{D42A27DB-BD31-4B8C-83A1-F6EECF244321}">
                <p14:modId xmlns:p14="http://schemas.microsoft.com/office/powerpoint/2010/main" val="191444027"/>
              </p:ext>
            </p:extLst>
          </p:nvPr>
        </p:nvGraphicFramePr>
        <p:xfrm>
          <a:off x="2057400" y="2057400"/>
          <a:ext cx="5803900" cy="615950"/>
        </p:xfrm>
        <a:graphic>
          <a:graphicData uri="http://schemas.openxmlformats.org/presentationml/2006/ole">
            <mc:AlternateContent xmlns:mc="http://schemas.openxmlformats.org/markup-compatibility/2006">
              <mc:Choice xmlns:v="urn:schemas-microsoft-com:vml" Requires="v">
                <p:oleObj spid="_x0000_s50214" name="Equation" r:id="rId3" imgW="4165560" imgH="444240" progId="Equation.3">
                  <p:embed/>
                </p:oleObj>
              </mc:Choice>
              <mc:Fallback>
                <p:oleObj name="Equation" r:id="rId3" imgW="416556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0"/>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dirty="0"/>
              <a:t>Splitting Based on INFO</a:t>
            </a:r>
            <a:endParaRPr lang="en-US" dirty="0"/>
          </a:p>
        </p:txBody>
      </p:sp>
      <p:sp>
        <p:nvSpPr>
          <p:cNvPr id="52227" name="Rectangle 3"/>
          <p:cNvSpPr>
            <a:spLocks noGrp="1" noChangeArrowheads="1"/>
          </p:cNvSpPr>
          <p:nvPr>
            <p:ph type="body" sz="half" idx="1"/>
          </p:nvPr>
        </p:nvSpPr>
        <p:spPr>
          <a:xfrm>
            <a:off x="381000" y="1447800"/>
            <a:ext cx="8382000" cy="4953000"/>
          </a:xfrm>
        </p:spPr>
        <p:txBody>
          <a:bodyPr/>
          <a:lstStyle/>
          <a:p>
            <a:r>
              <a:rPr lang="en-US" sz="2400" dirty="0"/>
              <a:t>Information Gain: </a:t>
            </a:r>
          </a:p>
          <a:p>
            <a:pPr lvl="1"/>
            <a:endParaRPr lang="en-US" sz="2000" dirty="0"/>
          </a:p>
          <a:p>
            <a:pPr marL="1146175" lvl="2">
              <a:buFont typeface="Wingdings" charset="0"/>
              <a:buNone/>
            </a:pPr>
            <a:endParaRPr lang="en-US" sz="1800" dirty="0"/>
          </a:p>
          <a:p>
            <a:pPr marL="1146175" lvl="2">
              <a:buFont typeface="Wingdings" charset="0"/>
              <a:buNone/>
            </a:pPr>
            <a:endParaRPr lang="en-US" sz="1800" dirty="0"/>
          </a:p>
          <a:p>
            <a:pPr marL="1146175" lvl="2">
              <a:buFont typeface="Wingdings" charset="0"/>
              <a:buNone/>
            </a:pPr>
            <a:r>
              <a:rPr lang="en-US" sz="1800" dirty="0"/>
              <a:t>		Parent Node, p is split into k partitions;</a:t>
            </a:r>
          </a:p>
          <a:p>
            <a:pPr marL="1146175" lvl="2">
              <a:buFont typeface="Wingdings" charset="0"/>
              <a:buNone/>
            </a:pPr>
            <a:r>
              <a:rPr lang="en-US" sz="1800" dirty="0"/>
              <a:t>		</a:t>
            </a:r>
            <a:r>
              <a:rPr lang="en-US" sz="1800" dirty="0" err="1"/>
              <a:t>n</a:t>
            </a:r>
            <a:r>
              <a:rPr lang="en-US" sz="1800" baseline="-25000" dirty="0" err="1"/>
              <a:t>i</a:t>
            </a:r>
            <a:r>
              <a:rPr lang="en-US" sz="1800" dirty="0"/>
              <a:t> is number of records in partition </a:t>
            </a:r>
            <a:r>
              <a:rPr lang="en-US" sz="1800" dirty="0" err="1"/>
              <a:t>i</a:t>
            </a:r>
            <a:endParaRPr lang="en-US" sz="1800" dirty="0"/>
          </a:p>
          <a:p>
            <a:pPr lvl="1"/>
            <a:endParaRPr lang="en-US" sz="2000" dirty="0"/>
          </a:p>
          <a:p>
            <a:pPr lvl="1"/>
            <a:r>
              <a:rPr lang="en-US" sz="2000" dirty="0"/>
              <a:t>Measures Reduction in Entropy achieved because of the split. Choose the split that achieves most reduction (</a:t>
            </a:r>
            <a:r>
              <a:rPr lang="en-US" sz="2000" b="1" dirty="0"/>
              <a:t>maximizes GAIN</a:t>
            </a:r>
            <a:r>
              <a:rPr lang="en-US" sz="2000" dirty="0"/>
              <a:t>)</a:t>
            </a:r>
          </a:p>
          <a:p>
            <a:pPr lvl="1"/>
            <a:endParaRPr lang="en-US" sz="2000" dirty="0"/>
          </a:p>
          <a:p>
            <a:pPr lvl="1"/>
            <a:r>
              <a:rPr lang="en-US" sz="2000" dirty="0"/>
              <a:t>Disadvantage: Tends to prefer splits that result in large number of partitions, each being small but pure.</a:t>
            </a:r>
          </a:p>
        </p:txBody>
      </p:sp>
      <p:graphicFrame>
        <p:nvGraphicFramePr>
          <p:cNvPr id="52228" name="Object 4"/>
          <p:cNvGraphicFramePr>
            <a:graphicFrameLocks noChangeAspect="1"/>
          </p:cNvGraphicFramePr>
          <p:nvPr/>
        </p:nvGraphicFramePr>
        <p:xfrm>
          <a:off x="1752600" y="1905000"/>
          <a:ext cx="6189663" cy="966788"/>
        </p:xfrm>
        <a:graphic>
          <a:graphicData uri="http://schemas.openxmlformats.org/presentationml/2006/ole">
            <mc:AlternateContent xmlns:mc="http://schemas.openxmlformats.org/markup-compatibility/2006">
              <mc:Choice xmlns:v="urn:schemas-microsoft-com:vml" Requires="v">
                <p:oleObj spid="_x0000_s52262" name="Equation" r:id="rId3" imgW="5041800" imgH="787320" progId="Equation.3">
                  <p:embed/>
                </p:oleObj>
              </mc:Choice>
              <mc:Fallback>
                <p:oleObj name="Equation" r:id="rId3" imgW="5041800" imgH="787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050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en-US"/>
              <a:t>Comparison among Splitting Criteria</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248400" cy="468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6324" name="Text Box 4"/>
          <p:cNvSpPr txBox="1">
            <a:spLocks noChangeArrowheads="1"/>
          </p:cNvSpPr>
          <p:nvPr/>
        </p:nvSpPr>
        <p:spPr bwMode="auto">
          <a:xfrm>
            <a:off x="381000" y="148590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2400" b="1"/>
              <a:t>For a 2-class problem:</a:t>
            </a:r>
          </a:p>
        </p:txBody>
      </p:sp>
    </p:spTree>
    <p:extLst>
      <p:ext uri="{BB962C8B-B14F-4D97-AF65-F5344CB8AC3E}">
        <p14:creationId xmlns:p14="http://schemas.microsoft.com/office/powerpoint/2010/main" val="200564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Illustrating Classification Task</a:t>
            </a:r>
          </a:p>
        </p:txBody>
      </p:sp>
      <p:graphicFrame>
        <p:nvGraphicFramePr>
          <p:cNvPr id="14339" name="Object 3"/>
          <p:cNvGraphicFramePr>
            <a:graphicFrameLocks noGrp="1" noChangeAspect="1"/>
          </p:cNvGraphicFramePr>
          <p:nvPr>
            <p:ph idx="1"/>
          </p:nvPr>
        </p:nvGraphicFramePr>
        <p:xfrm>
          <a:off x="1536700" y="1600200"/>
          <a:ext cx="6070600" cy="4525963"/>
        </p:xfrm>
        <a:graphic>
          <a:graphicData uri="http://schemas.openxmlformats.org/presentationml/2006/ole">
            <mc:AlternateContent xmlns:mc="http://schemas.openxmlformats.org/markup-compatibility/2006">
              <mc:Choice xmlns:v="urn:schemas-microsoft-com:vml" Requires="v">
                <p:oleObj spid="_x0000_s14373" name="Visio" r:id="rId3" imgW="8424875" imgH="6279741" progId="Visio.Drawing.6">
                  <p:embed/>
                </p:oleObj>
              </mc:Choice>
              <mc:Fallback>
                <p:oleObj name="Visio" r:id="rId3" imgW="8424875" imgH="627974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600200"/>
                        <a:ext cx="6070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Tree Induction</a:t>
            </a:r>
          </a:p>
        </p:txBody>
      </p:sp>
      <p:sp>
        <p:nvSpPr>
          <p:cNvPr id="58371" name="Rectangle 3"/>
          <p:cNvSpPr>
            <a:spLocks noGrp="1" noChangeArrowheads="1"/>
          </p:cNvSpPr>
          <p:nvPr>
            <p:ph idx="1"/>
          </p:nvPr>
        </p:nvSpPr>
        <p:spPr/>
        <p:txBody>
          <a:bodyPr>
            <a:normAutofit lnSpcReduction="10000"/>
          </a:bodyPr>
          <a:lstStyle/>
          <a:p>
            <a:r>
              <a:rPr lang="en-US" dirty="0">
                <a:solidFill>
                  <a:schemeClr val="bg1">
                    <a:lumMod val="65000"/>
                  </a:schemeClr>
                </a:solidFill>
              </a:rPr>
              <a:t>Greedy strategy.</a:t>
            </a:r>
          </a:p>
          <a:p>
            <a:pPr lvl="1"/>
            <a:r>
              <a:rPr lang="en-US" dirty="0">
                <a:solidFill>
                  <a:schemeClr val="bg1">
                    <a:lumMod val="65000"/>
                  </a:schemeClr>
                </a:solidFill>
              </a:rPr>
              <a:t>Split the records based on an attribute test that optimizes certain criterion.</a:t>
            </a:r>
          </a:p>
          <a:p>
            <a:endParaRPr lang="en-US" dirty="0">
              <a:solidFill>
                <a:schemeClr val="bg1">
                  <a:lumMod val="65000"/>
                </a:schemeClr>
              </a:solidFill>
            </a:endParaRPr>
          </a:p>
          <a:p>
            <a:r>
              <a:rPr lang="en-US" dirty="0">
                <a:solidFill>
                  <a:schemeClr val="bg1">
                    <a:lumMod val="65000"/>
                  </a:schemeClr>
                </a:solidFill>
              </a:rPr>
              <a:t>Issues</a:t>
            </a:r>
          </a:p>
          <a:p>
            <a:pPr lvl="1"/>
            <a:r>
              <a:rPr lang="en-US" dirty="0">
                <a:solidFill>
                  <a:schemeClr val="bg1">
                    <a:lumMod val="65000"/>
                  </a:schemeClr>
                </a:solidFill>
              </a:rPr>
              <a:t>Determine how to split the records</a:t>
            </a:r>
          </a:p>
          <a:p>
            <a:pPr lvl="2"/>
            <a:r>
              <a:rPr lang="en-US" dirty="0">
                <a:solidFill>
                  <a:schemeClr val="bg1">
                    <a:lumMod val="65000"/>
                  </a:schemeClr>
                </a:solidFill>
              </a:rPr>
              <a:t>How to specify the attribute test condition?</a:t>
            </a:r>
          </a:p>
          <a:p>
            <a:pPr lvl="2"/>
            <a:r>
              <a:rPr lang="en-US" dirty="0">
                <a:solidFill>
                  <a:schemeClr val="bg1">
                    <a:lumMod val="65000"/>
                  </a:schemeClr>
                </a:solidFill>
              </a:rPr>
              <a:t>How to determine the best split?</a:t>
            </a:r>
          </a:p>
          <a:p>
            <a:pPr lvl="1"/>
            <a:r>
              <a:rPr lang="en-US" dirty="0">
                <a:solidFill>
                  <a:srgbClr val="FF0000"/>
                </a:solidFill>
              </a:rPr>
              <a:t>Determine when to stop splitting</a:t>
            </a:r>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Stopping Criteria for Tree Induction</a:t>
            </a:r>
          </a:p>
        </p:txBody>
      </p:sp>
      <p:sp>
        <p:nvSpPr>
          <p:cNvPr id="59395" name="Rectangle 3"/>
          <p:cNvSpPr>
            <a:spLocks noGrp="1" noChangeArrowheads="1"/>
          </p:cNvSpPr>
          <p:nvPr>
            <p:ph idx="1"/>
          </p:nvPr>
        </p:nvSpPr>
        <p:spPr/>
        <p:txBody>
          <a:bodyPr/>
          <a:lstStyle/>
          <a:p>
            <a:endParaRPr lang="en-US" dirty="0"/>
          </a:p>
          <a:p>
            <a:r>
              <a:rPr lang="en-US" dirty="0"/>
              <a:t>Stop expanding a node when all the records belong to the same class</a:t>
            </a:r>
          </a:p>
          <a:p>
            <a:pPr marL="0" indent="0">
              <a:buNone/>
            </a:pPr>
            <a:endParaRPr lang="en-US" dirty="0"/>
          </a:p>
          <a:p>
            <a:r>
              <a:rPr lang="en-US" dirty="0"/>
              <a:t>Stop expanding a node when all the records have similar attribute values</a:t>
            </a:r>
          </a:p>
          <a:p>
            <a:pPr marL="0" indent="0">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onfusion Matrix.png"/>
          <p:cNvPicPr>
            <a:picLocks noGrp="1" noChangeAspect="1"/>
          </p:cNvPicPr>
          <p:nvPr>
            <p:ph idx="1"/>
          </p:nvPr>
        </p:nvPicPr>
        <p:blipFill>
          <a:blip r:embed="rId2">
            <a:extLst>
              <a:ext uri="{28A0092B-C50C-407E-A947-70E740481C1C}">
                <a14:useLocalDpi xmlns:a14="http://schemas.microsoft.com/office/drawing/2010/main" val="0"/>
              </a:ext>
            </a:extLst>
          </a:blip>
          <a:srcRect l="-40915" r="-40915"/>
          <a:stretch>
            <a:fillRect/>
          </a:stretch>
        </p:blipFill>
        <p:spPr/>
      </p:pic>
      <p:sp>
        <p:nvSpPr>
          <p:cNvPr id="2" name="Title 1"/>
          <p:cNvSpPr>
            <a:spLocks noGrp="1"/>
          </p:cNvSpPr>
          <p:nvPr>
            <p:ph type="title"/>
          </p:nvPr>
        </p:nvSpPr>
        <p:spPr/>
        <p:txBody>
          <a:bodyPr/>
          <a:lstStyle/>
          <a:p>
            <a:r>
              <a:rPr lang="en-US" dirty="0"/>
              <a:t>Model Performance</a:t>
            </a:r>
          </a:p>
        </p:txBody>
      </p:sp>
    </p:spTree>
    <p:extLst>
      <p:ext uri="{BB962C8B-B14F-4D97-AF65-F5344CB8AC3E}">
        <p14:creationId xmlns:p14="http://schemas.microsoft.com/office/powerpoint/2010/main" val="1656962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a:t>
            </a:r>
          </a:p>
        </p:txBody>
      </p:sp>
      <p:pic>
        <p:nvPicPr>
          <p:cNvPr id="4" name="Content Placeholder 3" descr="Precisionrecall.svg.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730" r="108" b="33095"/>
          <a:stretch/>
        </p:blipFill>
        <p:spPr>
          <a:xfrm>
            <a:off x="457200" y="1676400"/>
            <a:ext cx="3663610" cy="4340248"/>
          </a:xfrm>
        </p:spPr>
      </p:pic>
      <p:pic>
        <p:nvPicPr>
          <p:cNvPr id="6" name="Content Placeholder 3" descr="Precisionrecall.svg.png"/>
          <p:cNvPicPr>
            <a:picLocks noChangeAspect="1"/>
          </p:cNvPicPr>
          <p:nvPr/>
        </p:nvPicPr>
        <p:blipFill rotWithShape="1">
          <a:blip r:embed="rId2">
            <a:extLst>
              <a:ext uri="{28A0092B-C50C-407E-A947-70E740481C1C}">
                <a14:useLocalDpi xmlns:a14="http://schemas.microsoft.com/office/drawing/2010/main" val="0"/>
              </a:ext>
            </a:extLst>
          </a:blip>
          <a:srcRect l="-2730" t="67455" r="276"/>
          <a:stretch/>
        </p:blipFill>
        <p:spPr>
          <a:xfrm>
            <a:off x="4800600" y="2971800"/>
            <a:ext cx="3657600" cy="2111258"/>
          </a:xfrm>
          <a:prstGeom prst="rect">
            <a:avLst/>
          </a:prstGeom>
        </p:spPr>
      </p:pic>
    </p:spTree>
    <p:extLst>
      <p:ext uri="{BB962C8B-B14F-4D97-AF65-F5344CB8AC3E}">
        <p14:creationId xmlns:p14="http://schemas.microsoft.com/office/powerpoint/2010/main" val="264166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Performance:</a:t>
            </a:r>
            <a:br>
              <a:rPr lang="en-US" dirty="0"/>
            </a:br>
            <a:r>
              <a:rPr lang="en-US" dirty="0"/>
              <a:t>Multiple Categories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209800"/>
            <a:ext cx="5537200" cy="1244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50" y="4474143"/>
            <a:ext cx="3924300" cy="1346200"/>
          </a:xfrm>
          <a:prstGeom prst="rect">
            <a:avLst/>
          </a:prstGeom>
        </p:spPr>
      </p:pic>
    </p:spTree>
    <p:extLst>
      <p:ext uri="{BB962C8B-B14F-4D97-AF65-F5344CB8AC3E}">
        <p14:creationId xmlns:p14="http://schemas.microsoft.com/office/powerpoint/2010/main" val="1632871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650" name="Group 2"/>
          <p:cNvGrpSpPr>
            <a:grpSpLocks/>
          </p:cNvGrpSpPr>
          <p:nvPr/>
        </p:nvGrpSpPr>
        <p:grpSpPr bwMode="auto">
          <a:xfrm>
            <a:off x="4800600" y="2671763"/>
            <a:ext cx="3657600" cy="3195637"/>
            <a:chOff x="240" y="768"/>
            <a:chExt cx="3696" cy="3398"/>
          </a:xfrm>
        </p:grpSpPr>
        <p:grpSp>
          <p:nvGrpSpPr>
            <p:cNvPr id="411651" name="Group 3"/>
            <p:cNvGrpSpPr>
              <a:grpSpLocks/>
            </p:cNvGrpSpPr>
            <p:nvPr/>
          </p:nvGrpSpPr>
          <p:grpSpPr bwMode="auto">
            <a:xfrm>
              <a:off x="912" y="768"/>
              <a:ext cx="2880" cy="2880"/>
              <a:chOff x="1488" y="720"/>
              <a:chExt cx="2880" cy="2880"/>
            </a:xfrm>
          </p:grpSpPr>
          <p:sp>
            <p:nvSpPr>
              <p:cNvPr id="411652" name="Line 4"/>
              <p:cNvSpPr>
                <a:spLocks noChangeShapeType="1"/>
              </p:cNvSpPr>
              <p:nvPr/>
            </p:nvSpPr>
            <p:spPr bwMode="auto">
              <a:xfrm>
                <a:off x="1488" y="720"/>
                <a:ext cx="288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3" name="Line 5"/>
              <p:cNvSpPr>
                <a:spLocks noChangeShapeType="1"/>
              </p:cNvSpPr>
              <p:nvPr/>
            </p:nvSpPr>
            <p:spPr bwMode="auto">
              <a:xfrm>
                <a:off x="4368" y="720"/>
                <a:ext cx="0" cy="28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1654" name="Group 6"/>
            <p:cNvGrpSpPr>
              <a:grpSpLocks/>
            </p:cNvGrpSpPr>
            <p:nvPr/>
          </p:nvGrpSpPr>
          <p:grpSpPr bwMode="auto">
            <a:xfrm>
              <a:off x="240" y="768"/>
              <a:ext cx="672" cy="3075"/>
              <a:chOff x="816" y="720"/>
              <a:chExt cx="672" cy="3075"/>
            </a:xfrm>
          </p:grpSpPr>
          <p:sp>
            <p:nvSpPr>
              <p:cNvPr id="411655" name="Line 7"/>
              <p:cNvSpPr>
                <a:spLocks noChangeShapeType="1"/>
              </p:cNvSpPr>
              <p:nvPr/>
            </p:nvSpPr>
            <p:spPr bwMode="auto">
              <a:xfrm flipV="1">
                <a:off x="1488" y="72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6" name="Text Box 8"/>
              <p:cNvSpPr txBox="1">
                <a:spLocks noChangeArrowheads="1"/>
              </p:cNvSpPr>
              <p:nvPr/>
            </p:nvSpPr>
            <p:spPr bwMode="auto">
              <a:xfrm rot="-5400000">
                <a:off x="139" y="2112"/>
                <a:ext cx="1728" cy="2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True Positive Rate</a:t>
                </a:r>
              </a:p>
            </p:txBody>
          </p:sp>
          <p:sp>
            <p:nvSpPr>
              <p:cNvPr id="411657" name="Text Box 9"/>
              <p:cNvSpPr txBox="1">
                <a:spLocks noChangeArrowheads="1"/>
              </p:cNvSpPr>
              <p:nvPr/>
            </p:nvSpPr>
            <p:spPr bwMode="auto">
              <a:xfrm>
                <a:off x="1105" y="3407"/>
                <a:ext cx="335"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900"/>
                  <a:t>0%</a:t>
                </a:r>
              </a:p>
            </p:txBody>
          </p:sp>
          <p:sp>
            <p:nvSpPr>
              <p:cNvPr id="411658" name="Text Box 10"/>
              <p:cNvSpPr txBox="1">
                <a:spLocks noChangeArrowheads="1"/>
              </p:cNvSpPr>
              <p:nvPr/>
            </p:nvSpPr>
            <p:spPr bwMode="auto">
              <a:xfrm>
                <a:off x="816" y="767"/>
                <a:ext cx="624" cy="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grpSp>
          <p:nvGrpSpPr>
            <p:cNvPr id="411659" name="Group 11"/>
            <p:cNvGrpSpPr>
              <a:grpSpLocks/>
            </p:cNvGrpSpPr>
            <p:nvPr/>
          </p:nvGrpSpPr>
          <p:grpSpPr bwMode="auto">
            <a:xfrm>
              <a:off x="816" y="3648"/>
              <a:ext cx="3120" cy="518"/>
              <a:chOff x="1392" y="3600"/>
              <a:chExt cx="3120" cy="518"/>
            </a:xfrm>
          </p:grpSpPr>
          <p:sp>
            <p:nvSpPr>
              <p:cNvPr id="411660" name="Line 12"/>
              <p:cNvSpPr>
                <a:spLocks noChangeShapeType="1"/>
              </p:cNvSpPr>
              <p:nvPr/>
            </p:nvSpPr>
            <p:spPr bwMode="auto">
              <a:xfrm rot="5400000" flipV="1">
                <a:off x="2928" y="216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61" name="Text Box 13"/>
              <p:cNvSpPr txBox="1">
                <a:spLocks noChangeArrowheads="1"/>
              </p:cNvSpPr>
              <p:nvPr/>
            </p:nvSpPr>
            <p:spPr bwMode="auto">
              <a:xfrm>
                <a:off x="2305" y="3792"/>
                <a:ext cx="1535"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False Positive Rate</a:t>
                </a:r>
              </a:p>
            </p:txBody>
          </p:sp>
          <p:sp>
            <p:nvSpPr>
              <p:cNvPr id="411662" name="Text Box 14"/>
              <p:cNvSpPr txBox="1">
                <a:spLocks noChangeArrowheads="1"/>
              </p:cNvSpPr>
              <p:nvPr/>
            </p:nvSpPr>
            <p:spPr bwMode="auto">
              <a:xfrm>
                <a:off x="1392" y="3696"/>
                <a:ext cx="335" cy="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0%</a:t>
                </a:r>
              </a:p>
            </p:txBody>
          </p:sp>
          <p:sp>
            <p:nvSpPr>
              <p:cNvPr id="411663" name="Text Box 15"/>
              <p:cNvSpPr txBox="1">
                <a:spLocks noChangeArrowheads="1"/>
              </p:cNvSpPr>
              <p:nvPr/>
            </p:nvSpPr>
            <p:spPr bwMode="auto">
              <a:xfrm>
                <a:off x="3984" y="3647"/>
                <a:ext cx="528" cy="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sp>
          <p:nvSpPr>
            <p:cNvPr id="411664" name="Oval 16"/>
            <p:cNvSpPr>
              <a:spLocks noChangeArrowheads="1"/>
            </p:cNvSpPr>
            <p:nvPr/>
          </p:nvSpPr>
          <p:spPr bwMode="auto">
            <a:xfrm>
              <a:off x="3216" y="768"/>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65" name="Oval 17"/>
            <p:cNvSpPr>
              <a:spLocks noChangeArrowheads="1"/>
            </p:cNvSpPr>
            <p:nvPr/>
          </p:nvSpPr>
          <p:spPr bwMode="auto">
            <a:xfrm>
              <a:off x="2784" y="864"/>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66" name="Oval 18"/>
            <p:cNvSpPr>
              <a:spLocks noChangeArrowheads="1"/>
            </p:cNvSpPr>
            <p:nvPr/>
          </p:nvSpPr>
          <p:spPr bwMode="auto">
            <a:xfrm>
              <a:off x="2352" y="1200"/>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67" name="Oval 19"/>
            <p:cNvSpPr>
              <a:spLocks noChangeArrowheads="1"/>
            </p:cNvSpPr>
            <p:nvPr/>
          </p:nvSpPr>
          <p:spPr bwMode="auto">
            <a:xfrm>
              <a:off x="2016" y="1488"/>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68" name="Oval 20"/>
            <p:cNvSpPr>
              <a:spLocks noChangeArrowheads="1"/>
            </p:cNvSpPr>
            <p:nvPr/>
          </p:nvSpPr>
          <p:spPr bwMode="auto">
            <a:xfrm>
              <a:off x="1680" y="1920"/>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69" name="Oval 21"/>
            <p:cNvSpPr>
              <a:spLocks noChangeArrowheads="1"/>
            </p:cNvSpPr>
            <p:nvPr/>
          </p:nvSpPr>
          <p:spPr bwMode="auto">
            <a:xfrm>
              <a:off x="1344" y="2352"/>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70" name="Oval 22"/>
            <p:cNvSpPr>
              <a:spLocks noChangeArrowheads="1"/>
            </p:cNvSpPr>
            <p:nvPr/>
          </p:nvSpPr>
          <p:spPr bwMode="auto">
            <a:xfrm>
              <a:off x="1104" y="2880"/>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71" name="Oval 23"/>
            <p:cNvSpPr>
              <a:spLocks noChangeArrowheads="1"/>
            </p:cNvSpPr>
            <p:nvPr/>
          </p:nvSpPr>
          <p:spPr bwMode="auto">
            <a:xfrm>
              <a:off x="960" y="3456"/>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72" name="Freeform 24"/>
            <p:cNvSpPr>
              <a:spLocks/>
            </p:cNvSpPr>
            <p:nvPr/>
          </p:nvSpPr>
          <p:spPr bwMode="auto">
            <a:xfrm>
              <a:off x="912" y="768"/>
              <a:ext cx="2880" cy="2880"/>
            </a:xfrm>
            <a:custGeom>
              <a:avLst/>
              <a:gdLst>
                <a:gd name="T0" fmla="*/ 2880 w 2880"/>
                <a:gd name="T1" fmla="*/ 0 h 2880"/>
                <a:gd name="T2" fmla="*/ 2304 w 2880"/>
                <a:gd name="T3" fmla="*/ 48 h 2880"/>
                <a:gd name="T4" fmla="*/ 1920 w 2880"/>
                <a:gd name="T5" fmla="*/ 144 h 2880"/>
                <a:gd name="T6" fmla="*/ 1440 w 2880"/>
                <a:gd name="T7" fmla="*/ 432 h 2880"/>
                <a:gd name="T8" fmla="*/ 1104 w 2880"/>
                <a:gd name="T9" fmla="*/ 768 h 2880"/>
                <a:gd name="T10" fmla="*/ 766 w 2880"/>
                <a:gd name="T11" fmla="*/ 1176 h 2880"/>
                <a:gd name="T12" fmla="*/ 480 w 2880"/>
                <a:gd name="T13" fmla="*/ 1584 h 2880"/>
                <a:gd name="T14" fmla="*/ 240 w 2880"/>
                <a:gd name="T15" fmla="*/ 2112 h 2880"/>
                <a:gd name="T16" fmla="*/ 48 w 2880"/>
                <a:gd name="T17" fmla="*/ 2736 h 2880"/>
                <a:gd name="T18" fmla="*/ 0 w 2880"/>
                <a:gd name="T19" fmla="*/ 2880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2880">
                  <a:moveTo>
                    <a:pt x="2880" y="0"/>
                  </a:moveTo>
                  <a:cubicBezTo>
                    <a:pt x="2672" y="12"/>
                    <a:pt x="2464" y="24"/>
                    <a:pt x="2304" y="48"/>
                  </a:cubicBezTo>
                  <a:cubicBezTo>
                    <a:pt x="2144" y="72"/>
                    <a:pt x="2064" y="80"/>
                    <a:pt x="1920" y="144"/>
                  </a:cubicBezTo>
                  <a:cubicBezTo>
                    <a:pt x="1776" y="208"/>
                    <a:pt x="1576" y="328"/>
                    <a:pt x="1440" y="432"/>
                  </a:cubicBezTo>
                  <a:cubicBezTo>
                    <a:pt x="1304" y="536"/>
                    <a:pt x="1216" y="644"/>
                    <a:pt x="1104" y="768"/>
                  </a:cubicBezTo>
                  <a:cubicBezTo>
                    <a:pt x="992" y="892"/>
                    <a:pt x="870" y="1040"/>
                    <a:pt x="766" y="1176"/>
                  </a:cubicBezTo>
                  <a:cubicBezTo>
                    <a:pt x="662" y="1312"/>
                    <a:pt x="568" y="1428"/>
                    <a:pt x="480" y="1584"/>
                  </a:cubicBezTo>
                  <a:cubicBezTo>
                    <a:pt x="392" y="1740"/>
                    <a:pt x="312" y="1920"/>
                    <a:pt x="240" y="2112"/>
                  </a:cubicBezTo>
                  <a:cubicBezTo>
                    <a:pt x="168" y="2304"/>
                    <a:pt x="88" y="2608"/>
                    <a:pt x="48" y="2736"/>
                  </a:cubicBezTo>
                  <a:cubicBezTo>
                    <a:pt x="8" y="2864"/>
                    <a:pt x="8" y="2856"/>
                    <a:pt x="0" y="2880"/>
                  </a:cubicBezTo>
                </a:path>
              </a:pathLst>
            </a:custGeom>
            <a:noFill/>
            <a:ln w="38100" cap="flat" cmpd="sng">
              <a:solidFill>
                <a:schemeClr val="accent2"/>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1673" name="Group 25"/>
          <p:cNvGrpSpPr>
            <a:grpSpLocks/>
          </p:cNvGrpSpPr>
          <p:nvPr/>
        </p:nvGrpSpPr>
        <p:grpSpPr bwMode="auto">
          <a:xfrm>
            <a:off x="533400" y="2590800"/>
            <a:ext cx="3733800" cy="3235325"/>
            <a:chOff x="1488" y="896"/>
            <a:chExt cx="3696" cy="3408"/>
          </a:xfrm>
        </p:grpSpPr>
        <p:grpSp>
          <p:nvGrpSpPr>
            <p:cNvPr id="411674" name="Group 26"/>
            <p:cNvGrpSpPr>
              <a:grpSpLocks/>
            </p:cNvGrpSpPr>
            <p:nvPr/>
          </p:nvGrpSpPr>
          <p:grpSpPr bwMode="auto">
            <a:xfrm>
              <a:off x="2160" y="912"/>
              <a:ext cx="2880" cy="2880"/>
              <a:chOff x="1488" y="720"/>
              <a:chExt cx="2880" cy="2880"/>
            </a:xfrm>
          </p:grpSpPr>
          <p:sp>
            <p:nvSpPr>
              <p:cNvPr id="411675" name="Line 27"/>
              <p:cNvSpPr>
                <a:spLocks noChangeShapeType="1"/>
              </p:cNvSpPr>
              <p:nvPr/>
            </p:nvSpPr>
            <p:spPr bwMode="auto">
              <a:xfrm>
                <a:off x="1488" y="720"/>
                <a:ext cx="288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76" name="Line 28"/>
              <p:cNvSpPr>
                <a:spLocks noChangeShapeType="1"/>
              </p:cNvSpPr>
              <p:nvPr/>
            </p:nvSpPr>
            <p:spPr bwMode="auto">
              <a:xfrm>
                <a:off x="4368" y="720"/>
                <a:ext cx="0" cy="28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1677" name="Group 29"/>
            <p:cNvGrpSpPr>
              <a:grpSpLocks/>
            </p:cNvGrpSpPr>
            <p:nvPr/>
          </p:nvGrpSpPr>
          <p:grpSpPr bwMode="auto">
            <a:xfrm>
              <a:off x="1488" y="912"/>
              <a:ext cx="672" cy="3073"/>
              <a:chOff x="816" y="720"/>
              <a:chExt cx="672" cy="3073"/>
            </a:xfrm>
          </p:grpSpPr>
          <p:sp>
            <p:nvSpPr>
              <p:cNvPr id="411678" name="Line 30"/>
              <p:cNvSpPr>
                <a:spLocks noChangeShapeType="1"/>
              </p:cNvSpPr>
              <p:nvPr/>
            </p:nvSpPr>
            <p:spPr bwMode="auto">
              <a:xfrm flipV="1">
                <a:off x="1488" y="72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79" name="Text Box 31"/>
              <p:cNvSpPr txBox="1">
                <a:spLocks noChangeArrowheads="1"/>
              </p:cNvSpPr>
              <p:nvPr/>
            </p:nvSpPr>
            <p:spPr bwMode="auto">
              <a:xfrm rot="-5400000">
                <a:off x="135" y="2105"/>
                <a:ext cx="1726" cy="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True Positive Rate</a:t>
                </a:r>
              </a:p>
            </p:txBody>
          </p:sp>
          <p:sp>
            <p:nvSpPr>
              <p:cNvPr id="411680" name="Text Box 32"/>
              <p:cNvSpPr txBox="1">
                <a:spLocks noChangeArrowheads="1"/>
              </p:cNvSpPr>
              <p:nvPr/>
            </p:nvSpPr>
            <p:spPr bwMode="auto">
              <a:xfrm>
                <a:off x="1105" y="3408"/>
                <a:ext cx="335" cy="3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900"/>
                  <a:t>0%</a:t>
                </a:r>
              </a:p>
            </p:txBody>
          </p:sp>
          <p:sp>
            <p:nvSpPr>
              <p:cNvPr id="411681" name="Text Box 33"/>
              <p:cNvSpPr txBox="1">
                <a:spLocks noChangeArrowheads="1"/>
              </p:cNvSpPr>
              <p:nvPr/>
            </p:nvSpPr>
            <p:spPr bwMode="auto">
              <a:xfrm>
                <a:off x="816" y="769"/>
                <a:ext cx="624" cy="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grpSp>
          <p:nvGrpSpPr>
            <p:cNvPr id="411682" name="Group 34"/>
            <p:cNvGrpSpPr>
              <a:grpSpLocks/>
            </p:cNvGrpSpPr>
            <p:nvPr/>
          </p:nvGrpSpPr>
          <p:grpSpPr bwMode="auto">
            <a:xfrm>
              <a:off x="2062" y="3792"/>
              <a:ext cx="3122" cy="512"/>
              <a:chOff x="1390" y="3600"/>
              <a:chExt cx="3122" cy="512"/>
            </a:xfrm>
          </p:grpSpPr>
          <p:sp>
            <p:nvSpPr>
              <p:cNvPr id="411683" name="Line 35"/>
              <p:cNvSpPr>
                <a:spLocks noChangeShapeType="1"/>
              </p:cNvSpPr>
              <p:nvPr/>
            </p:nvSpPr>
            <p:spPr bwMode="auto">
              <a:xfrm rot="5400000" flipV="1">
                <a:off x="2928" y="216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84" name="Text Box 36"/>
              <p:cNvSpPr txBox="1">
                <a:spLocks noChangeArrowheads="1"/>
              </p:cNvSpPr>
              <p:nvPr/>
            </p:nvSpPr>
            <p:spPr bwMode="auto">
              <a:xfrm>
                <a:off x="2301" y="3793"/>
                <a:ext cx="1540"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False Positive Rate</a:t>
                </a:r>
              </a:p>
            </p:txBody>
          </p:sp>
          <p:sp>
            <p:nvSpPr>
              <p:cNvPr id="411685" name="Text Box 37"/>
              <p:cNvSpPr txBox="1">
                <a:spLocks noChangeArrowheads="1"/>
              </p:cNvSpPr>
              <p:nvPr/>
            </p:nvSpPr>
            <p:spPr bwMode="auto">
              <a:xfrm>
                <a:off x="1390" y="3694"/>
                <a:ext cx="336" cy="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0%</a:t>
                </a:r>
              </a:p>
            </p:txBody>
          </p:sp>
          <p:sp>
            <p:nvSpPr>
              <p:cNvPr id="411686" name="Text Box 38"/>
              <p:cNvSpPr txBox="1">
                <a:spLocks noChangeArrowheads="1"/>
              </p:cNvSpPr>
              <p:nvPr/>
            </p:nvSpPr>
            <p:spPr bwMode="auto">
              <a:xfrm>
                <a:off x="3984" y="3647"/>
                <a:ext cx="528" cy="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sp>
          <p:nvSpPr>
            <p:cNvPr id="411687" name="Oval 39"/>
            <p:cNvSpPr>
              <a:spLocks noChangeArrowheads="1"/>
            </p:cNvSpPr>
            <p:nvPr/>
          </p:nvSpPr>
          <p:spPr bwMode="auto">
            <a:xfrm>
              <a:off x="3552" y="912"/>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88" name="Oval 40"/>
            <p:cNvSpPr>
              <a:spLocks noChangeArrowheads="1"/>
            </p:cNvSpPr>
            <p:nvPr/>
          </p:nvSpPr>
          <p:spPr bwMode="auto">
            <a:xfrm>
              <a:off x="3024" y="1008"/>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89" name="Oval 41"/>
            <p:cNvSpPr>
              <a:spLocks noChangeArrowheads="1"/>
            </p:cNvSpPr>
            <p:nvPr/>
          </p:nvSpPr>
          <p:spPr bwMode="auto">
            <a:xfrm>
              <a:off x="2640" y="1152"/>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90" name="Oval 42"/>
            <p:cNvSpPr>
              <a:spLocks noChangeArrowheads="1"/>
            </p:cNvSpPr>
            <p:nvPr/>
          </p:nvSpPr>
          <p:spPr bwMode="auto">
            <a:xfrm>
              <a:off x="2400" y="1488"/>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91" name="Oval 43"/>
            <p:cNvSpPr>
              <a:spLocks noChangeArrowheads="1"/>
            </p:cNvSpPr>
            <p:nvPr/>
          </p:nvSpPr>
          <p:spPr bwMode="auto">
            <a:xfrm>
              <a:off x="2256" y="2208"/>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92" name="Oval 44"/>
            <p:cNvSpPr>
              <a:spLocks noChangeArrowheads="1"/>
            </p:cNvSpPr>
            <p:nvPr/>
          </p:nvSpPr>
          <p:spPr bwMode="auto">
            <a:xfrm>
              <a:off x="2208" y="2784"/>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93" name="Oval 45"/>
            <p:cNvSpPr>
              <a:spLocks noChangeArrowheads="1"/>
            </p:cNvSpPr>
            <p:nvPr/>
          </p:nvSpPr>
          <p:spPr bwMode="auto">
            <a:xfrm>
              <a:off x="2160" y="3264"/>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94" name="Oval 46"/>
            <p:cNvSpPr>
              <a:spLocks noChangeArrowheads="1"/>
            </p:cNvSpPr>
            <p:nvPr/>
          </p:nvSpPr>
          <p:spPr bwMode="auto">
            <a:xfrm>
              <a:off x="2160" y="3504"/>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95" name="Freeform 47"/>
            <p:cNvSpPr>
              <a:spLocks/>
            </p:cNvSpPr>
            <p:nvPr/>
          </p:nvSpPr>
          <p:spPr bwMode="auto">
            <a:xfrm>
              <a:off x="2152" y="896"/>
              <a:ext cx="2888" cy="2896"/>
            </a:xfrm>
            <a:custGeom>
              <a:avLst/>
              <a:gdLst>
                <a:gd name="T0" fmla="*/ 2888 w 2888"/>
                <a:gd name="T1" fmla="*/ 16 h 2896"/>
                <a:gd name="T2" fmla="*/ 1400 w 2888"/>
                <a:gd name="T3" fmla="*/ 16 h 2896"/>
                <a:gd name="T4" fmla="*/ 872 w 2888"/>
                <a:gd name="T5" fmla="*/ 112 h 2896"/>
                <a:gd name="T6" fmla="*/ 488 w 2888"/>
                <a:gd name="T7" fmla="*/ 304 h 2896"/>
                <a:gd name="T8" fmla="*/ 248 w 2888"/>
                <a:gd name="T9" fmla="*/ 640 h 2896"/>
                <a:gd name="T10" fmla="*/ 104 w 2888"/>
                <a:gd name="T11" fmla="*/ 1360 h 2896"/>
                <a:gd name="T12" fmla="*/ 56 w 2888"/>
                <a:gd name="T13" fmla="*/ 1936 h 2896"/>
                <a:gd name="T14" fmla="*/ 8 w 2888"/>
                <a:gd name="T15" fmla="*/ 2416 h 2896"/>
                <a:gd name="T16" fmla="*/ 8 w 2888"/>
                <a:gd name="T17" fmla="*/ 2896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8" h="2896">
                  <a:moveTo>
                    <a:pt x="2888" y="16"/>
                  </a:moveTo>
                  <a:cubicBezTo>
                    <a:pt x="2312" y="8"/>
                    <a:pt x="1736" y="0"/>
                    <a:pt x="1400" y="16"/>
                  </a:cubicBezTo>
                  <a:cubicBezTo>
                    <a:pt x="1064" y="32"/>
                    <a:pt x="1024" y="64"/>
                    <a:pt x="872" y="112"/>
                  </a:cubicBezTo>
                  <a:cubicBezTo>
                    <a:pt x="720" y="160"/>
                    <a:pt x="592" y="216"/>
                    <a:pt x="488" y="304"/>
                  </a:cubicBezTo>
                  <a:cubicBezTo>
                    <a:pt x="384" y="392"/>
                    <a:pt x="312" y="464"/>
                    <a:pt x="248" y="640"/>
                  </a:cubicBezTo>
                  <a:cubicBezTo>
                    <a:pt x="184" y="816"/>
                    <a:pt x="136" y="1144"/>
                    <a:pt x="104" y="1360"/>
                  </a:cubicBezTo>
                  <a:cubicBezTo>
                    <a:pt x="72" y="1576"/>
                    <a:pt x="72" y="1760"/>
                    <a:pt x="56" y="1936"/>
                  </a:cubicBezTo>
                  <a:cubicBezTo>
                    <a:pt x="40" y="2112"/>
                    <a:pt x="16" y="2256"/>
                    <a:pt x="8" y="2416"/>
                  </a:cubicBezTo>
                  <a:cubicBezTo>
                    <a:pt x="0" y="2576"/>
                    <a:pt x="8" y="2816"/>
                    <a:pt x="8" y="2896"/>
                  </a:cubicBezTo>
                </a:path>
              </a:pathLst>
            </a:custGeom>
            <a:noFill/>
            <a:ln w="38100" cap="flat" cmpd="sng">
              <a:solidFill>
                <a:schemeClr val="accent2"/>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1696" name="Text Box 48"/>
          <p:cNvSpPr txBox="1">
            <a:spLocks noChangeArrowheads="1"/>
          </p:cNvSpPr>
          <p:nvPr/>
        </p:nvSpPr>
        <p:spPr bwMode="auto">
          <a:xfrm>
            <a:off x="1676400" y="1752600"/>
            <a:ext cx="2133600" cy="457200"/>
          </a:xfrm>
          <a:prstGeom prst="rect">
            <a:avLst/>
          </a:prstGeom>
          <a:noFill/>
          <a:ln>
            <a:noFill/>
          </a:ln>
          <a:effectLst/>
          <a:extLst>
            <a:ext uri="{909E8E84-426E-40dd-AFC4-6F175D3DCCD1}">
              <a14:hiddenFill xmlns="" xmlns:a14="http://schemas.microsoft.com/office/drawing/2010/main">
                <a:solidFill>
                  <a:srgbClr val="66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solidFill>
                  <a:srgbClr val="000000"/>
                </a:solidFill>
                <a:latin typeface="Arial" panose="020B0604020202020204" pitchFamily="34" charset="0"/>
                <a:cs typeface="Arial" panose="020B0604020202020204" pitchFamily="34" charset="0"/>
              </a:rPr>
              <a:t>A good test:</a:t>
            </a:r>
          </a:p>
        </p:txBody>
      </p:sp>
      <p:sp>
        <p:nvSpPr>
          <p:cNvPr id="411697" name="Text Box 49"/>
          <p:cNvSpPr txBox="1">
            <a:spLocks noChangeArrowheads="1"/>
          </p:cNvSpPr>
          <p:nvPr/>
        </p:nvSpPr>
        <p:spPr bwMode="auto">
          <a:xfrm>
            <a:off x="5867400" y="1676400"/>
            <a:ext cx="2133600" cy="457200"/>
          </a:xfrm>
          <a:prstGeom prst="rect">
            <a:avLst/>
          </a:prstGeom>
          <a:noFill/>
          <a:ln>
            <a:noFill/>
          </a:ln>
          <a:effectLst/>
          <a:extLst>
            <a:ext uri="{909E8E84-426E-40dd-AFC4-6F175D3DCCD1}">
              <a14:hiddenFill xmlns="" xmlns:a14="http://schemas.microsoft.com/office/drawing/2010/main">
                <a:solidFill>
                  <a:srgbClr val="66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solidFill>
                  <a:srgbClr val="000000"/>
                </a:solidFill>
                <a:latin typeface="Arial" panose="020B0604020202020204" pitchFamily="34" charset="0"/>
                <a:cs typeface="Arial" panose="020B0604020202020204" pitchFamily="34" charset="0"/>
              </a:rPr>
              <a:t>A poor test:</a:t>
            </a:r>
          </a:p>
        </p:txBody>
      </p:sp>
      <p:sp>
        <p:nvSpPr>
          <p:cNvPr id="411699" name="Rectangle 51"/>
          <p:cNvSpPr>
            <a:spLocks noGrp="1" noChangeArrowheads="1"/>
          </p:cNvSpPr>
          <p:nvPr>
            <p:ph type="title" idx="4294967295"/>
          </p:nvPr>
        </p:nvSpPr>
        <p:spPr>
          <a:xfrm>
            <a:off x="762000" y="76200"/>
            <a:ext cx="7772400" cy="1143000"/>
          </a:xfrm>
        </p:spPr>
        <p:txBody>
          <a:bodyPr/>
          <a:lstStyle/>
          <a:p>
            <a:r>
              <a:rPr lang="en-US" sz="4000"/>
              <a:t>ROC curve comparison</a:t>
            </a:r>
          </a:p>
        </p:txBody>
      </p:sp>
    </p:spTree>
    <p:extLst>
      <p:ext uri="{BB962C8B-B14F-4D97-AF65-F5344CB8AC3E}">
        <p14:creationId xmlns:p14="http://schemas.microsoft.com/office/powerpoint/2010/main" val="3759964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1828800" y="1371600"/>
            <a:ext cx="1905000" cy="457200"/>
          </a:xfrm>
          <a:prstGeom prst="rect">
            <a:avLst/>
          </a:prstGeom>
          <a:noFill/>
          <a:ln>
            <a:noFill/>
          </a:ln>
          <a:effectLst/>
          <a:extLst>
            <a:ext uri="{909E8E84-426E-40dd-AFC4-6F175D3DCCD1}">
              <a14:hiddenFill xmlns="" xmlns:a14="http://schemas.microsoft.com/office/drawing/2010/main">
                <a:solidFill>
                  <a:srgbClr val="66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latin typeface="Arial" panose="020B0604020202020204" pitchFamily="34" charset="0"/>
                <a:cs typeface="Arial" panose="020B0604020202020204" pitchFamily="34" charset="0"/>
              </a:rPr>
              <a:t>Best Test:</a:t>
            </a:r>
          </a:p>
        </p:txBody>
      </p:sp>
      <p:sp>
        <p:nvSpPr>
          <p:cNvPr id="412675" name="Text Box 3"/>
          <p:cNvSpPr txBox="1">
            <a:spLocks noChangeArrowheads="1"/>
          </p:cNvSpPr>
          <p:nvPr/>
        </p:nvSpPr>
        <p:spPr bwMode="auto">
          <a:xfrm>
            <a:off x="6019800" y="1447800"/>
            <a:ext cx="1905000" cy="457200"/>
          </a:xfrm>
          <a:prstGeom prst="rect">
            <a:avLst/>
          </a:prstGeom>
          <a:noFill/>
          <a:ln>
            <a:noFill/>
          </a:ln>
          <a:effectLst/>
          <a:extLst>
            <a:ext uri="{909E8E84-426E-40dd-AFC4-6F175D3DCCD1}">
              <a14:hiddenFill xmlns="" xmlns:a14="http://schemas.microsoft.com/office/drawing/2010/main">
                <a:solidFill>
                  <a:srgbClr val="66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latin typeface="Arial" panose="020B0604020202020204" pitchFamily="34" charset="0"/>
                <a:cs typeface="Arial" panose="020B0604020202020204" pitchFamily="34" charset="0"/>
              </a:rPr>
              <a:t>Worst test:</a:t>
            </a:r>
          </a:p>
        </p:txBody>
      </p:sp>
      <p:grpSp>
        <p:nvGrpSpPr>
          <p:cNvPr id="412676" name="Group 4"/>
          <p:cNvGrpSpPr>
            <a:grpSpLocks/>
          </p:cNvGrpSpPr>
          <p:nvPr/>
        </p:nvGrpSpPr>
        <p:grpSpPr bwMode="auto">
          <a:xfrm>
            <a:off x="990600" y="2286000"/>
            <a:ext cx="3200400" cy="3035300"/>
            <a:chOff x="240" y="768"/>
            <a:chExt cx="3696" cy="3617"/>
          </a:xfrm>
        </p:grpSpPr>
        <p:grpSp>
          <p:nvGrpSpPr>
            <p:cNvPr id="412677" name="Group 5"/>
            <p:cNvGrpSpPr>
              <a:grpSpLocks/>
            </p:cNvGrpSpPr>
            <p:nvPr/>
          </p:nvGrpSpPr>
          <p:grpSpPr bwMode="auto">
            <a:xfrm>
              <a:off x="912" y="768"/>
              <a:ext cx="2880" cy="2880"/>
              <a:chOff x="1488" y="720"/>
              <a:chExt cx="2880" cy="2880"/>
            </a:xfrm>
          </p:grpSpPr>
          <p:sp>
            <p:nvSpPr>
              <p:cNvPr id="412678" name="Line 6"/>
              <p:cNvSpPr>
                <a:spLocks noChangeShapeType="1"/>
              </p:cNvSpPr>
              <p:nvPr/>
            </p:nvSpPr>
            <p:spPr bwMode="auto">
              <a:xfrm>
                <a:off x="1488" y="720"/>
                <a:ext cx="288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79" name="Line 7"/>
              <p:cNvSpPr>
                <a:spLocks noChangeShapeType="1"/>
              </p:cNvSpPr>
              <p:nvPr/>
            </p:nvSpPr>
            <p:spPr bwMode="auto">
              <a:xfrm>
                <a:off x="4368" y="720"/>
                <a:ext cx="0" cy="28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2680" name="Group 8"/>
            <p:cNvGrpSpPr>
              <a:grpSpLocks/>
            </p:cNvGrpSpPr>
            <p:nvPr/>
          </p:nvGrpSpPr>
          <p:grpSpPr bwMode="auto">
            <a:xfrm>
              <a:off x="240" y="768"/>
              <a:ext cx="672" cy="3121"/>
              <a:chOff x="816" y="720"/>
              <a:chExt cx="672" cy="3121"/>
            </a:xfrm>
          </p:grpSpPr>
          <p:sp>
            <p:nvSpPr>
              <p:cNvPr id="412681" name="Line 9"/>
              <p:cNvSpPr>
                <a:spLocks noChangeShapeType="1"/>
              </p:cNvSpPr>
              <p:nvPr/>
            </p:nvSpPr>
            <p:spPr bwMode="auto">
              <a:xfrm flipV="1">
                <a:off x="1488" y="72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82" name="Text Box 10"/>
              <p:cNvSpPr txBox="1">
                <a:spLocks noChangeArrowheads="1"/>
              </p:cNvSpPr>
              <p:nvPr/>
            </p:nvSpPr>
            <p:spPr bwMode="auto">
              <a:xfrm rot="-5400000">
                <a:off x="159" y="2087"/>
                <a:ext cx="1727" cy="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True Positive Rate</a:t>
                </a:r>
              </a:p>
            </p:txBody>
          </p:sp>
          <p:sp>
            <p:nvSpPr>
              <p:cNvPr id="412683" name="Text Box 11"/>
              <p:cNvSpPr txBox="1">
                <a:spLocks noChangeArrowheads="1"/>
              </p:cNvSpPr>
              <p:nvPr/>
            </p:nvSpPr>
            <p:spPr bwMode="auto">
              <a:xfrm>
                <a:off x="1104" y="3406"/>
                <a:ext cx="337" cy="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900"/>
                  <a:t>0%</a:t>
                </a:r>
              </a:p>
            </p:txBody>
          </p:sp>
          <p:sp>
            <p:nvSpPr>
              <p:cNvPr id="412684" name="Text Box 12"/>
              <p:cNvSpPr txBox="1">
                <a:spLocks noChangeArrowheads="1"/>
              </p:cNvSpPr>
              <p:nvPr/>
            </p:nvSpPr>
            <p:spPr bwMode="auto">
              <a:xfrm>
                <a:off x="816" y="767"/>
                <a:ext cx="625"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grpSp>
          <p:nvGrpSpPr>
            <p:cNvPr id="412685" name="Group 13"/>
            <p:cNvGrpSpPr>
              <a:grpSpLocks/>
            </p:cNvGrpSpPr>
            <p:nvPr/>
          </p:nvGrpSpPr>
          <p:grpSpPr bwMode="auto">
            <a:xfrm>
              <a:off x="818" y="3648"/>
              <a:ext cx="3118" cy="737"/>
              <a:chOff x="1394" y="3600"/>
              <a:chExt cx="3118" cy="737"/>
            </a:xfrm>
          </p:grpSpPr>
          <p:sp>
            <p:nvSpPr>
              <p:cNvPr id="412686" name="Line 14"/>
              <p:cNvSpPr>
                <a:spLocks noChangeShapeType="1"/>
              </p:cNvSpPr>
              <p:nvPr/>
            </p:nvSpPr>
            <p:spPr bwMode="auto">
              <a:xfrm rot="5400000" flipV="1">
                <a:off x="2928" y="216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87" name="Text Box 15"/>
              <p:cNvSpPr txBox="1">
                <a:spLocks noChangeArrowheads="1"/>
              </p:cNvSpPr>
              <p:nvPr/>
            </p:nvSpPr>
            <p:spPr bwMode="auto">
              <a:xfrm>
                <a:off x="2305" y="3792"/>
                <a:ext cx="1536" cy="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False Positive Rate</a:t>
                </a:r>
              </a:p>
            </p:txBody>
          </p:sp>
          <p:sp>
            <p:nvSpPr>
              <p:cNvPr id="412688" name="Text Box 16"/>
              <p:cNvSpPr txBox="1">
                <a:spLocks noChangeArrowheads="1"/>
              </p:cNvSpPr>
              <p:nvPr/>
            </p:nvSpPr>
            <p:spPr bwMode="auto">
              <a:xfrm>
                <a:off x="1394" y="3694"/>
                <a:ext cx="335" cy="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0%</a:t>
                </a:r>
              </a:p>
            </p:txBody>
          </p:sp>
          <p:sp>
            <p:nvSpPr>
              <p:cNvPr id="412689" name="Text Box 17"/>
              <p:cNvSpPr txBox="1">
                <a:spLocks noChangeArrowheads="1"/>
              </p:cNvSpPr>
              <p:nvPr/>
            </p:nvSpPr>
            <p:spPr bwMode="auto">
              <a:xfrm>
                <a:off x="3984" y="3646"/>
                <a:ext cx="528" cy="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grpSp>
      <p:grpSp>
        <p:nvGrpSpPr>
          <p:cNvPr id="412690" name="Group 18"/>
          <p:cNvGrpSpPr>
            <a:grpSpLocks/>
          </p:cNvGrpSpPr>
          <p:nvPr/>
        </p:nvGrpSpPr>
        <p:grpSpPr bwMode="auto">
          <a:xfrm>
            <a:off x="5105400" y="2286000"/>
            <a:ext cx="3124200" cy="2938463"/>
            <a:chOff x="240" y="768"/>
            <a:chExt cx="3696" cy="3638"/>
          </a:xfrm>
        </p:grpSpPr>
        <p:grpSp>
          <p:nvGrpSpPr>
            <p:cNvPr id="412691" name="Group 19"/>
            <p:cNvGrpSpPr>
              <a:grpSpLocks/>
            </p:cNvGrpSpPr>
            <p:nvPr/>
          </p:nvGrpSpPr>
          <p:grpSpPr bwMode="auto">
            <a:xfrm>
              <a:off x="912" y="768"/>
              <a:ext cx="2880" cy="2880"/>
              <a:chOff x="1488" y="720"/>
              <a:chExt cx="2880" cy="2880"/>
            </a:xfrm>
          </p:grpSpPr>
          <p:sp>
            <p:nvSpPr>
              <p:cNvPr id="412692" name="Line 20"/>
              <p:cNvSpPr>
                <a:spLocks noChangeShapeType="1"/>
              </p:cNvSpPr>
              <p:nvPr/>
            </p:nvSpPr>
            <p:spPr bwMode="auto">
              <a:xfrm>
                <a:off x="1488" y="720"/>
                <a:ext cx="288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93" name="Line 21"/>
              <p:cNvSpPr>
                <a:spLocks noChangeShapeType="1"/>
              </p:cNvSpPr>
              <p:nvPr/>
            </p:nvSpPr>
            <p:spPr bwMode="auto">
              <a:xfrm>
                <a:off x="4368" y="720"/>
                <a:ext cx="0" cy="28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2694" name="Group 22"/>
            <p:cNvGrpSpPr>
              <a:grpSpLocks/>
            </p:cNvGrpSpPr>
            <p:nvPr/>
          </p:nvGrpSpPr>
          <p:grpSpPr bwMode="auto">
            <a:xfrm>
              <a:off x="240" y="768"/>
              <a:ext cx="672" cy="3139"/>
              <a:chOff x="816" y="720"/>
              <a:chExt cx="672" cy="3139"/>
            </a:xfrm>
          </p:grpSpPr>
          <p:sp>
            <p:nvSpPr>
              <p:cNvPr id="412695" name="Line 23"/>
              <p:cNvSpPr>
                <a:spLocks noChangeShapeType="1"/>
              </p:cNvSpPr>
              <p:nvPr/>
            </p:nvSpPr>
            <p:spPr bwMode="auto">
              <a:xfrm flipV="1">
                <a:off x="1488" y="72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96" name="Text Box 24"/>
              <p:cNvSpPr txBox="1">
                <a:spLocks noChangeArrowheads="1"/>
              </p:cNvSpPr>
              <p:nvPr/>
            </p:nvSpPr>
            <p:spPr bwMode="auto">
              <a:xfrm rot="-5400000">
                <a:off x="270" y="1979"/>
                <a:ext cx="1728" cy="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True Positive Rate</a:t>
                </a:r>
              </a:p>
            </p:txBody>
          </p:sp>
          <p:sp>
            <p:nvSpPr>
              <p:cNvPr id="412697" name="Text Box 25"/>
              <p:cNvSpPr txBox="1">
                <a:spLocks noChangeArrowheads="1"/>
              </p:cNvSpPr>
              <p:nvPr/>
            </p:nvSpPr>
            <p:spPr bwMode="auto">
              <a:xfrm>
                <a:off x="1103" y="3407"/>
                <a:ext cx="337" cy="4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900"/>
                  <a:t>0%</a:t>
                </a:r>
              </a:p>
            </p:txBody>
          </p:sp>
          <p:sp>
            <p:nvSpPr>
              <p:cNvPr id="412698" name="Text Box 26"/>
              <p:cNvSpPr txBox="1">
                <a:spLocks noChangeArrowheads="1"/>
              </p:cNvSpPr>
              <p:nvPr/>
            </p:nvSpPr>
            <p:spPr bwMode="auto">
              <a:xfrm>
                <a:off x="816" y="767"/>
                <a:ext cx="624" cy="3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grpSp>
          <p:nvGrpSpPr>
            <p:cNvPr id="412699" name="Group 27"/>
            <p:cNvGrpSpPr>
              <a:grpSpLocks/>
            </p:cNvGrpSpPr>
            <p:nvPr/>
          </p:nvGrpSpPr>
          <p:grpSpPr bwMode="auto">
            <a:xfrm>
              <a:off x="817" y="3648"/>
              <a:ext cx="3119" cy="758"/>
              <a:chOff x="1393" y="3600"/>
              <a:chExt cx="3119" cy="758"/>
            </a:xfrm>
          </p:grpSpPr>
          <p:sp>
            <p:nvSpPr>
              <p:cNvPr id="412700" name="Line 28"/>
              <p:cNvSpPr>
                <a:spLocks noChangeShapeType="1"/>
              </p:cNvSpPr>
              <p:nvPr/>
            </p:nvSpPr>
            <p:spPr bwMode="auto">
              <a:xfrm rot="5400000" flipV="1">
                <a:off x="2928" y="2160"/>
                <a:ext cx="0" cy="2880"/>
              </a:xfrm>
              <a:prstGeom prst="line">
                <a:avLst/>
              </a:prstGeom>
              <a:noFill/>
              <a:ln w="381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01" name="Text Box 29"/>
              <p:cNvSpPr txBox="1">
                <a:spLocks noChangeArrowheads="1"/>
              </p:cNvSpPr>
              <p:nvPr/>
            </p:nvSpPr>
            <p:spPr bwMode="auto">
              <a:xfrm>
                <a:off x="2305" y="3792"/>
                <a:ext cx="1535" cy="5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False Positive Rate</a:t>
                </a:r>
              </a:p>
            </p:txBody>
          </p:sp>
          <p:sp>
            <p:nvSpPr>
              <p:cNvPr id="412702" name="Text Box 30"/>
              <p:cNvSpPr txBox="1">
                <a:spLocks noChangeArrowheads="1"/>
              </p:cNvSpPr>
              <p:nvPr/>
            </p:nvSpPr>
            <p:spPr bwMode="auto">
              <a:xfrm>
                <a:off x="1393" y="3696"/>
                <a:ext cx="336" cy="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0%</a:t>
                </a:r>
              </a:p>
            </p:txBody>
          </p:sp>
          <p:sp>
            <p:nvSpPr>
              <p:cNvPr id="412703" name="Text Box 31"/>
              <p:cNvSpPr txBox="1">
                <a:spLocks noChangeArrowheads="1"/>
              </p:cNvSpPr>
              <p:nvPr/>
            </p:nvSpPr>
            <p:spPr bwMode="auto">
              <a:xfrm>
                <a:off x="3984" y="3647"/>
                <a:ext cx="528" cy="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000"/>
                  <a:t>100%</a:t>
                </a:r>
              </a:p>
            </p:txBody>
          </p:sp>
        </p:grpSp>
      </p:grpSp>
      <p:grpSp>
        <p:nvGrpSpPr>
          <p:cNvPr id="412704" name="Group 32"/>
          <p:cNvGrpSpPr>
            <a:grpSpLocks/>
          </p:cNvGrpSpPr>
          <p:nvPr/>
        </p:nvGrpSpPr>
        <p:grpSpPr bwMode="auto">
          <a:xfrm>
            <a:off x="1600200" y="2286000"/>
            <a:ext cx="2438400" cy="2362200"/>
            <a:chOff x="1008" y="912"/>
            <a:chExt cx="1536" cy="1488"/>
          </a:xfrm>
        </p:grpSpPr>
        <p:sp>
          <p:nvSpPr>
            <p:cNvPr id="412705" name="Line 33"/>
            <p:cNvSpPr>
              <a:spLocks noChangeShapeType="1"/>
            </p:cNvSpPr>
            <p:nvPr/>
          </p:nvSpPr>
          <p:spPr bwMode="auto">
            <a:xfrm flipH="1">
              <a:off x="1008" y="912"/>
              <a:ext cx="1536" cy="0"/>
            </a:xfrm>
            <a:prstGeom prst="line">
              <a:avLst/>
            </a:prstGeom>
            <a:noFill/>
            <a:ln w="38100">
              <a:solidFill>
                <a:srgbClr val="FF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06" name="Line 34"/>
            <p:cNvSpPr>
              <a:spLocks noChangeShapeType="1"/>
            </p:cNvSpPr>
            <p:nvPr/>
          </p:nvSpPr>
          <p:spPr bwMode="auto">
            <a:xfrm rot="5400000" flipH="1">
              <a:off x="264" y="1656"/>
              <a:ext cx="1488" cy="0"/>
            </a:xfrm>
            <a:prstGeom prst="line">
              <a:avLst/>
            </a:prstGeom>
            <a:noFill/>
            <a:ln w="38100">
              <a:solidFill>
                <a:srgbClr val="FF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2707" name="Line 35"/>
          <p:cNvSpPr>
            <a:spLocks noChangeShapeType="1"/>
          </p:cNvSpPr>
          <p:nvPr/>
        </p:nvSpPr>
        <p:spPr bwMode="auto">
          <a:xfrm flipH="1">
            <a:off x="5715000" y="2286000"/>
            <a:ext cx="2362200" cy="2286000"/>
          </a:xfrm>
          <a:prstGeom prst="line">
            <a:avLst/>
          </a:prstGeom>
          <a:noFill/>
          <a:ln w="38100">
            <a:solidFill>
              <a:srgbClr val="FF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08" name="Text Box 36"/>
          <p:cNvSpPr txBox="1">
            <a:spLocks noChangeArrowheads="1"/>
          </p:cNvSpPr>
          <p:nvPr/>
        </p:nvSpPr>
        <p:spPr bwMode="auto">
          <a:xfrm>
            <a:off x="1447800" y="5486400"/>
            <a:ext cx="2895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Arial" panose="020B0604020202020204" pitchFamily="34" charset="0"/>
                <a:cs typeface="Arial" panose="020B0604020202020204" pitchFamily="34" charset="0"/>
              </a:rPr>
              <a:t>The distributions don</a:t>
            </a:r>
            <a:r>
              <a:rPr lang="ja-JP" altLang="en-US" sz="240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t overlap at all</a:t>
            </a:r>
          </a:p>
        </p:txBody>
      </p:sp>
      <p:sp>
        <p:nvSpPr>
          <p:cNvPr id="412709" name="Text Box 37"/>
          <p:cNvSpPr txBox="1">
            <a:spLocks noChangeArrowheads="1"/>
          </p:cNvSpPr>
          <p:nvPr/>
        </p:nvSpPr>
        <p:spPr bwMode="auto">
          <a:xfrm>
            <a:off x="5562600" y="5486400"/>
            <a:ext cx="31242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Arial" panose="020B0604020202020204" pitchFamily="34" charset="0"/>
                <a:cs typeface="Arial" panose="020B0604020202020204" pitchFamily="34" charset="0"/>
              </a:rPr>
              <a:t>The distributions overlap completely</a:t>
            </a:r>
          </a:p>
        </p:txBody>
      </p:sp>
      <p:sp>
        <p:nvSpPr>
          <p:cNvPr id="412710" name="Rectangle 38"/>
          <p:cNvSpPr>
            <a:spLocks noGrp="1" noChangeArrowheads="1"/>
          </p:cNvSpPr>
          <p:nvPr>
            <p:ph type="title" idx="4294967295"/>
          </p:nvPr>
        </p:nvSpPr>
        <p:spPr>
          <a:xfrm>
            <a:off x="685800" y="76200"/>
            <a:ext cx="7772400" cy="1143000"/>
          </a:xfrm>
        </p:spPr>
        <p:txBody>
          <a:bodyPr/>
          <a:lstStyle/>
          <a:p>
            <a:r>
              <a:rPr lang="en-US" sz="4000"/>
              <a:t>ROC curve extremes</a:t>
            </a:r>
          </a:p>
        </p:txBody>
      </p:sp>
    </p:spTree>
    <p:extLst>
      <p:ext uri="{BB962C8B-B14F-4D97-AF65-F5344CB8AC3E}">
        <p14:creationId xmlns:p14="http://schemas.microsoft.com/office/powerpoint/2010/main" val="2776711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Decision Tree Based Classification</a:t>
            </a:r>
          </a:p>
        </p:txBody>
      </p:sp>
      <p:sp>
        <p:nvSpPr>
          <p:cNvPr id="60419" name="Rectangle 3"/>
          <p:cNvSpPr>
            <a:spLocks noGrp="1" noChangeArrowheads="1"/>
          </p:cNvSpPr>
          <p:nvPr>
            <p:ph idx="1"/>
          </p:nvPr>
        </p:nvSpPr>
        <p:spPr/>
        <p:txBody>
          <a:bodyPr/>
          <a:lstStyle/>
          <a:p>
            <a:r>
              <a:rPr lang="en-US"/>
              <a:t>Advantages:</a:t>
            </a:r>
          </a:p>
          <a:p>
            <a:pPr lvl="1"/>
            <a:r>
              <a:rPr lang="en-US"/>
              <a:t>Inexpensive to construct</a:t>
            </a:r>
          </a:p>
          <a:p>
            <a:pPr lvl="1"/>
            <a:r>
              <a:rPr lang="en-US"/>
              <a:t>Extremely fast at classifying unknown records</a:t>
            </a:r>
          </a:p>
          <a:p>
            <a:pPr lvl="1"/>
            <a:r>
              <a:rPr lang="en-US"/>
              <a:t>Easy to interpret for small-sized trees</a:t>
            </a:r>
          </a:p>
          <a:p>
            <a:pPr lvl="1"/>
            <a:r>
              <a:rPr lang="en-US"/>
              <a:t>Accuracy is comparable to other classification techniques for many simple data sets</a:t>
            </a:r>
          </a:p>
          <a:p>
            <a:pPr lvl="1"/>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Underfitting and Overfitting</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60960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4516" name="Line 4"/>
          <p:cNvSpPr>
            <a:spLocks noChangeShapeType="1"/>
          </p:cNvSpPr>
          <p:nvPr/>
        </p:nvSpPr>
        <p:spPr bwMode="auto">
          <a:xfrm>
            <a:off x="4267200" y="1600200"/>
            <a:ext cx="0" cy="4114800"/>
          </a:xfrm>
          <a:prstGeom prst="line">
            <a:avLst/>
          </a:prstGeom>
          <a:noFill/>
          <a:ln w="25400">
            <a:solidFill>
              <a:srgbClr val="8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4517" name="Text Box 5"/>
          <p:cNvSpPr txBox="1">
            <a:spLocks noChangeArrowheads="1"/>
          </p:cNvSpPr>
          <p:nvPr/>
        </p:nvSpPr>
        <p:spPr bwMode="auto">
          <a:xfrm>
            <a:off x="4343400" y="1828800"/>
            <a:ext cx="1600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a:t>Overfitting</a:t>
            </a:r>
            <a:endParaRPr lang="en-US" b="1">
              <a:sym typeface="Symbol" charset="0"/>
            </a:endParaRPr>
          </a:p>
        </p:txBody>
      </p:sp>
      <p:sp>
        <p:nvSpPr>
          <p:cNvPr id="64518" name="Text Box 6"/>
          <p:cNvSpPr txBox="1">
            <a:spLocks noChangeArrowheads="1"/>
          </p:cNvSpPr>
          <p:nvPr/>
        </p:nvSpPr>
        <p:spPr bwMode="auto">
          <a:xfrm>
            <a:off x="457200" y="6096000"/>
            <a:ext cx="8458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a:t>Underfitting</a:t>
            </a:r>
            <a:r>
              <a:rPr lang="en-US"/>
              <a:t>: when model is too simple, both training and test errors are large </a:t>
            </a:r>
            <a:endParaRPr lang="en-US">
              <a:sym typeface="Symbo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Notes on Overfitting</a:t>
            </a:r>
          </a:p>
        </p:txBody>
      </p:sp>
      <p:sp>
        <p:nvSpPr>
          <p:cNvPr id="67587" name="Rectangle 3"/>
          <p:cNvSpPr>
            <a:spLocks noGrp="1" noChangeArrowheads="1"/>
          </p:cNvSpPr>
          <p:nvPr>
            <p:ph idx="1"/>
          </p:nvPr>
        </p:nvSpPr>
        <p:spPr/>
        <p:txBody>
          <a:bodyPr/>
          <a:lstStyle/>
          <a:p>
            <a:r>
              <a:rPr lang="en-US" dirty="0"/>
              <a:t>Overfitting results in decision trees that are more complex than necessary</a:t>
            </a:r>
          </a:p>
          <a:p>
            <a:endParaRPr lang="en-US" dirty="0"/>
          </a:p>
          <a:p>
            <a:r>
              <a:rPr lang="en-US" dirty="0"/>
              <a:t>Training error no longer provides a good estimate of how well the tree will perform on previously </a:t>
            </a:r>
            <a:r>
              <a:rPr lang="en-US"/>
              <a:t>unseen records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Classification Techniques</a:t>
            </a:r>
          </a:p>
        </p:txBody>
      </p:sp>
      <p:sp>
        <p:nvSpPr>
          <p:cNvPr id="16387" name="Rectangle 3"/>
          <p:cNvSpPr>
            <a:spLocks noGrp="1" noChangeArrowheads="1"/>
          </p:cNvSpPr>
          <p:nvPr>
            <p:ph idx="1"/>
          </p:nvPr>
        </p:nvSpPr>
        <p:spPr/>
        <p:txBody>
          <a:bodyPr/>
          <a:lstStyle/>
          <a:p>
            <a:r>
              <a:rPr lang="en-US" dirty="0"/>
              <a:t>Rule-based Methods</a:t>
            </a:r>
          </a:p>
          <a:p>
            <a:r>
              <a:rPr lang="en-US" dirty="0"/>
              <a:t>Naïve Bayes and Bayesian Belief Networks</a:t>
            </a:r>
          </a:p>
          <a:p>
            <a:r>
              <a:rPr lang="en-US" b="1" dirty="0">
                <a:solidFill>
                  <a:schemeClr val="accent2">
                    <a:lumMod val="60000"/>
                    <a:lumOff val="40000"/>
                  </a:schemeClr>
                </a:solidFill>
              </a:rPr>
              <a:t>Decision Tree based Methods</a:t>
            </a:r>
          </a:p>
          <a:p>
            <a:r>
              <a:rPr lang="en-US" dirty="0"/>
              <a:t>Neural Networks</a:t>
            </a:r>
          </a:p>
          <a:p>
            <a:r>
              <a:rPr lang="en-US" dirty="0"/>
              <a:t>Support Vector Machines</a:t>
            </a:r>
          </a:p>
          <a:p>
            <a:r>
              <a:rPr lang="en-US" dirty="0" err="1"/>
              <a:t>etc</a:t>
            </a:r>
            <a:r>
              <a:rPr lang="mr-IN" dirty="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How to Address Overfitting</a:t>
            </a:r>
          </a:p>
        </p:txBody>
      </p:sp>
      <p:sp>
        <p:nvSpPr>
          <p:cNvPr id="71683" name="Rectangle 3"/>
          <p:cNvSpPr>
            <a:spLocks noGrp="1" noChangeArrowheads="1"/>
          </p:cNvSpPr>
          <p:nvPr>
            <p:ph idx="1"/>
          </p:nvPr>
        </p:nvSpPr>
        <p:spPr>
          <a:xfrm>
            <a:off x="228600" y="1447800"/>
            <a:ext cx="8763000" cy="5181600"/>
          </a:xfrm>
        </p:spPr>
        <p:txBody>
          <a:bodyPr/>
          <a:lstStyle/>
          <a:p>
            <a:pPr marL="0" indent="0">
              <a:buNone/>
            </a:pPr>
            <a:r>
              <a:rPr lang="en-US" sz="2400">
                <a:solidFill>
                  <a:srgbClr val="FF0000"/>
                </a:solidFill>
              </a:rPr>
              <a:t>Pre-Pruning (Early Stopping Rule)</a:t>
            </a:r>
          </a:p>
          <a:p>
            <a:pPr lvl="1"/>
            <a:r>
              <a:rPr lang="en-US" sz="2000" dirty="0"/>
              <a:t>Stop the algorithm before it becomes a fully-grown tree</a:t>
            </a:r>
          </a:p>
          <a:p>
            <a:pPr lvl="1"/>
            <a:r>
              <a:rPr lang="en-US" sz="2000" dirty="0"/>
              <a:t>Typical stopping conditions for a node:</a:t>
            </a:r>
          </a:p>
          <a:p>
            <a:pPr lvl="2"/>
            <a:r>
              <a:rPr lang="en-US" sz="1800" dirty="0"/>
              <a:t> Stop if all instances belong to the same class</a:t>
            </a:r>
          </a:p>
          <a:p>
            <a:pPr lvl="2"/>
            <a:r>
              <a:rPr lang="en-US" sz="1800" dirty="0"/>
              <a:t> Stop if all the attribute values are the same</a:t>
            </a:r>
          </a:p>
          <a:p>
            <a:pPr lvl="1"/>
            <a:r>
              <a:rPr lang="en-US" sz="2000" dirty="0"/>
              <a:t>More restrictive conditions:</a:t>
            </a:r>
          </a:p>
          <a:p>
            <a:pPr lvl="2"/>
            <a:r>
              <a:rPr lang="en-US" sz="1800" dirty="0"/>
              <a:t> Stop if number of instances is less than some user-specified threshold</a:t>
            </a:r>
          </a:p>
          <a:p>
            <a:pPr lvl="2"/>
            <a:r>
              <a:rPr lang="en-US" sz="1800" dirty="0"/>
              <a:t> Stop if class distribution of instances are independent of the available features (e.g., using </a:t>
            </a:r>
            <a:r>
              <a:rPr lang="en-US" sz="1800" dirty="0">
                <a:sym typeface="Symbol" charset="0"/>
              </a:rPr>
              <a:t></a:t>
            </a:r>
            <a:r>
              <a:rPr lang="en-US" sz="1800" baseline="30000" dirty="0">
                <a:sym typeface="Symbol" charset="0"/>
              </a:rPr>
              <a:t> 2</a:t>
            </a:r>
            <a:r>
              <a:rPr lang="en-US" sz="1800" dirty="0">
                <a:sym typeface="Symbol" charset="0"/>
              </a:rPr>
              <a:t> test)</a:t>
            </a:r>
            <a:endParaRPr lang="en-US" sz="1800" baseline="30000" dirty="0"/>
          </a:p>
          <a:p>
            <a:pPr lvl="2"/>
            <a:r>
              <a:rPr lang="en-US" sz="1800" dirty="0"/>
              <a:t> Stop if expanding the current node does not improve impurity</a:t>
            </a:r>
            <a:br>
              <a:rPr lang="en-US" sz="1800" dirty="0"/>
            </a:br>
            <a:r>
              <a:rPr lang="en-US" sz="1800" dirty="0"/>
              <a:t>    measures (e.g., Gini or information gain).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How to Address Overfitting</a:t>
            </a:r>
          </a:p>
        </p:txBody>
      </p:sp>
      <p:sp>
        <p:nvSpPr>
          <p:cNvPr id="71683" name="Rectangle 3"/>
          <p:cNvSpPr>
            <a:spLocks noGrp="1" noChangeArrowheads="1"/>
          </p:cNvSpPr>
          <p:nvPr>
            <p:ph idx="1"/>
          </p:nvPr>
        </p:nvSpPr>
        <p:spPr>
          <a:xfrm>
            <a:off x="228600" y="1447800"/>
            <a:ext cx="8763000" cy="5181600"/>
          </a:xfrm>
        </p:spPr>
        <p:txBody>
          <a:bodyPr>
            <a:normAutofit/>
          </a:bodyPr>
          <a:lstStyle/>
          <a:p>
            <a:pPr marL="0" indent="0">
              <a:buNone/>
            </a:pPr>
            <a:r>
              <a:rPr lang="en-US" sz="2400" dirty="0">
                <a:solidFill>
                  <a:srgbClr val="FF0000"/>
                </a:solidFill>
              </a:rPr>
              <a:t>Pre-Pruning (Early Stopping Rule) in R</a:t>
            </a:r>
          </a:p>
          <a:p>
            <a:endParaRPr lang="en-US" sz="2400" dirty="0">
              <a:solidFill>
                <a:srgbClr val="FF0000"/>
              </a:solidFill>
            </a:endParaRPr>
          </a:p>
          <a:p>
            <a:r>
              <a:rPr lang="en-US" sz="2400" b="1" dirty="0" err="1"/>
              <a:t>maxdepth</a:t>
            </a:r>
            <a:r>
              <a:rPr lang="en-US" sz="2400" dirty="0"/>
              <a:t>: maximum depth of a tree. </a:t>
            </a:r>
          </a:p>
          <a:p>
            <a:endParaRPr lang="en-US" sz="2400" dirty="0"/>
          </a:p>
          <a:p>
            <a:r>
              <a:rPr lang="en-US" sz="2400" b="1" dirty="0" err="1"/>
              <a:t>minsplit</a:t>
            </a:r>
            <a:r>
              <a:rPr lang="en-US" sz="2400" dirty="0"/>
              <a:t>: minimum number of records that must exist in a node for a split to happen or be attempted. </a:t>
            </a:r>
          </a:p>
          <a:p>
            <a:endParaRPr lang="en-US" sz="2400" dirty="0"/>
          </a:p>
          <a:p>
            <a:r>
              <a:rPr lang="en-US" sz="2400" b="1" dirty="0" err="1"/>
              <a:t>minbucket</a:t>
            </a:r>
            <a:r>
              <a:rPr lang="en-US" sz="2400" dirty="0"/>
              <a:t>: minimum number of records that can be present in a Terminal node. </a:t>
            </a:r>
          </a:p>
        </p:txBody>
      </p:sp>
    </p:spTree>
    <p:extLst>
      <p:ext uri="{BB962C8B-B14F-4D97-AF65-F5344CB8AC3E}">
        <p14:creationId xmlns:p14="http://schemas.microsoft.com/office/powerpoint/2010/main" val="1927882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How to Address </a:t>
            </a:r>
            <a:r>
              <a:rPr lang="en-US" dirty="0" err="1"/>
              <a:t>Overfitting</a:t>
            </a:r>
            <a:endParaRPr lang="en-US" dirty="0"/>
          </a:p>
        </p:txBody>
      </p:sp>
      <p:sp>
        <p:nvSpPr>
          <p:cNvPr id="72707" name="Rectangle 3"/>
          <p:cNvSpPr>
            <a:spLocks noGrp="1" noChangeArrowheads="1"/>
          </p:cNvSpPr>
          <p:nvPr>
            <p:ph idx="1"/>
          </p:nvPr>
        </p:nvSpPr>
        <p:spPr/>
        <p:txBody>
          <a:bodyPr>
            <a:normAutofit/>
          </a:bodyPr>
          <a:lstStyle/>
          <a:p>
            <a:pPr marL="0" indent="0">
              <a:buNone/>
            </a:pPr>
            <a:r>
              <a:rPr lang="en-US" dirty="0">
                <a:solidFill>
                  <a:srgbClr val="FF0000"/>
                </a:solidFill>
              </a:rPr>
              <a:t>Post-pruning</a:t>
            </a:r>
          </a:p>
          <a:p>
            <a:pPr lvl="1"/>
            <a:r>
              <a:rPr lang="en-US" dirty="0"/>
              <a:t>Grow decision tree to its entirety</a:t>
            </a:r>
          </a:p>
          <a:p>
            <a:pPr lvl="1"/>
            <a:r>
              <a:rPr lang="en-US" dirty="0"/>
              <a:t>Trim the nodes of the decision tree in a bottom-up fashion</a:t>
            </a:r>
          </a:p>
          <a:p>
            <a:pPr lvl="1"/>
            <a:endParaRPr lang="en-US" dirty="0"/>
          </a:p>
        </p:txBody>
      </p:sp>
    </p:spTree>
    <p:extLst>
      <p:ext uri="{BB962C8B-B14F-4D97-AF65-F5344CB8AC3E}">
        <p14:creationId xmlns:p14="http://schemas.microsoft.com/office/powerpoint/2010/main" val="195565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How to Address </a:t>
            </a:r>
            <a:r>
              <a:rPr lang="en-US" dirty="0" err="1"/>
              <a:t>Overfitting</a:t>
            </a:r>
            <a:endParaRPr lang="en-US" dirty="0"/>
          </a:p>
        </p:txBody>
      </p:sp>
      <p:sp>
        <p:nvSpPr>
          <p:cNvPr id="72707" name="Rectangle 3"/>
          <p:cNvSpPr>
            <a:spLocks noGrp="1" noChangeArrowheads="1"/>
          </p:cNvSpPr>
          <p:nvPr>
            <p:ph idx="1"/>
          </p:nvPr>
        </p:nvSpPr>
        <p:spPr/>
        <p:txBody>
          <a:bodyPr>
            <a:normAutofit fontScale="85000" lnSpcReduction="10000"/>
          </a:bodyPr>
          <a:lstStyle/>
          <a:p>
            <a:pPr marL="0" indent="0">
              <a:buNone/>
            </a:pPr>
            <a:r>
              <a:rPr lang="en-US" dirty="0">
                <a:solidFill>
                  <a:srgbClr val="FF0000"/>
                </a:solidFill>
              </a:rPr>
              <a:t>Post-pruning</a:t>
            </a:r>
          </a:p>
          <a:p>
            <a:r>
              <a:rPr lang="en-US" i="1" dirty="0"/>
              <a:t>Minimum error</a:t>
            </a:r>
            <a:r>
              <a:rPr lang="en-US" dirty="0"/>
              <a:t>. The tree is pruned back to the point where the cross-validated error is a minimum. </a:t>
            </a:r>
            <a:r>
              <a:rPr lang="en-US" i="1" dirty="0"/>
              <a:t>Cross-validation</a:t>
            </a:r>
            <a:r>
              <a:rPr lang="en-US" dirty="0"/>
              <a:t> is the process of building a tree with most of the data and then using the remaining part of the data to test the accuracy of the decision tree.</a:t>
            </a:r>
          </a:p>
          <a:p>
            <a:r>
              <a:rPr lang="en-US" i="1" dirty="0"/>
              <a:t>Smallest tree</a:t>
            </a:r>
            <a:r>
              <a:rPr lang="en-US" dirty="0"/>
              <a:t>. Technically the pruning creates a decision tree with cross-validation error within 1 standard error of the minimum error. The smaller tree is more intelligible at the cost of a small increase in error.</a:t>
            </a:r>
          </a:p>
          <a:p>
            <a:pPr lvl="1"/>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sv-SE" dirty="0" err="1"/>
              <a:t>Occam’s</a:t>
            </a:r>
            <a:r>
              <a:rPr lang="sv-SE" dirty="0"/>
              <a:t> </a:t>
            </a:r>
            <a:r>
              <a:rPr lang="sv-SE" dirty="0" err="1"/>
              <a:t>Razor</a:t>
            </a:r>
            <a:endParaRPr lang="sv-SE" dirty="0"/>
          </a:p>
        </p:txBody>
      </p:sp>
      <p:sp>
        <p:nvSpPr>
          <p:cNvPr id="28676" name="Rectangle 3"/>
          <p:cNvSpPr>
            <a:spLocks noGrp="1" noChangeArrowheads="1"/>
          </p:cNvSpPr>
          <p:nvPr>
            <p:ph type="body" sz="half" idx="1"/>
          </p:nvPr>
        </p:nvSpPr>
        <p:spPr>
          <a:xfrm>
            <a:off x="838200" y="1524000"/>
            <a:ext cx="8153400" cy="4114800"/>
          </a:xfrm>
        </p:spPr>
        <p:txBody>
          <a:bodyPr/>
          <a:lstStyle/>
          <a:p>
            <a:pPr eaLnBrk="1" hangingPunct="1">
              <a:lnSpc>
                <a:spcPct val="80000"/>
              </a:lnSpc>
              <a:buFont typeface="Wingdings" charset="0"/>
              <a:buNone/>
            </a:pPr>
            <a:r>
              <a:rPr lang="en-US" sz="2300" dirty="0"/>
              <a:t>”If two theories explain the facts equally well, then the simpler theory is to be preferred”</a:t>
            </a:r>
          </a:p>
          <a:p>
            <a:pPr eaLnBrk="1" hangingPunct="1">
              <a:lnSpc>
                <a:spcPct val="80000"/>
              </a:lnSpc>
              <a:buFont typeface="Wingdings" charset="0"/>
              <a:buNone/>
            </a:pPr>
            <a:endParaRPr lang="en-US" sz="1000" dirty="0"/>
          </a:p>
          <a:p>
            <a:pPr eaLnBrk="1" hangingPunct="1">
              <a:lnSpc>
                <a:spcPct val="80000"/>
              </a:lnSpc>
              <a:buFont typeface="Wingdings" charset="0"/>
              <a:buNone/>
            </a:pPr>
            <a:r>
              <a:rPr lang="en-US" sz="2300" dirty="0"/>
              <a:t>Arguments in favor: </a:t>
            </a:r>
          </a:p>
          <a:p>
            <a:pPr lvl="1" eaLnBrk="1" hangingPunct="1">
              <a:lnSpc>
                <a:spcPct val="80000"/>
              </a:lnSpc>
            </a:pPr>
            <a:r>
              <a:rPr lang="en-US" sz="2300" dirty="0"/>
              <a:t>Fewer short hypotheses than long hypotheses</a:t>
            </a:r>
          </a:p>
          <a:p>
            <a:pPr lvl="1" eaLnBrk="1" hangingPunct="1">
              <a:lnSpc>
                <a:spcPct val="80000"/>
              </a:lnSpc>
            </a:pPr>
            <a:r>
              <a:rPr lang="en-US" sz="2300" dirty="0"/>
              <a:t>A short hypothesis that fits the data is unlikely to be a coincidence</a:t>
            </a:r>
          </a:p>
          <a:p>
            <a:pPr lvl="1" eaLnBrk="1" hangingPunct="1">
              <a:lnSpc>
                <a:spcPct val="80000"/>
              </a:lnSpc>
            </a:pPr>
            <a:r>
              <a:rPr lang="en-US" sz="2300" dirty="0"/>
              <a:t>A long hypothesis that fits the data might be a coincidence</a:t>
            </a:r>
          </a:p>
          <a:p>
            <a:pPr lvl="1" eaLnBrk="1" hangingPunct="1">
              <a:lnSpc>
                <a:spcPct val="80000"/>
              </a:lnSpc>
            </a:pPr>
            <a:endParaRPr lang="en-US" sz="1000" dirty="0"/>
          </a:p>
          <a:p>
            <a:pPr eaLnBrk="1" hangingPunct="1">
              <a:lnSpc>
                <a:spcPct val="80000"/>
              </a:lnSpc>
              <a:buFont typeface="Wingdings" charset="0"/>
              <a:buNone/>
            </a:pPr>
            <a:endParaRPr lang="en-US" sz="2300" dirty="0"/>
          </a:p>
          <a:p>
            <a:pPr eaLnBrk="1" hangingPunct="1">
              <a:lnSpc>
                <a:spcPct val="80000"/>
              </a:lnSpc>
              <a:buFont typeface="Wingdings" charset="0"/>
              <a:buNone/>
            </a:pPr>
            <a:r>
              <a:rPr lang="en-US" sz="2300" dirty="0"/>
              <a:t>Arguments opposed:</a:t>
            </a:r>
          </a:p>
          <a:p>
            <a:pPr lvl="1" eaLnBrk="1" hangingPunct="1">
              <a:lnSpc>
                <a:spcPct val="80000"/>
              </a:lnSpc>
            </a:pPr>
            <a:r>
              <a:rPr lang="en-US" sz="2300" dirty="0"/>
              <a:t>There are many ways to define small sets of hypotheses</a:t>
            </a:r>
          </a:p>
        </p:txBody>
      </p:sp>
      <p:sp>
        <p:nvSpPr>
          <p:cNvPr id="2867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84A24EB-6CDF-5345-968A-EDA2E93B2F2F}" type="slidenum">
              <a:rPr lang="he-IL" sz="1400"/>
              <a:pPr eaLnBrk="1" hangingPunct="1"/>
              <a:t>44</a:t>
            </a:fld>
            <a:endParaRPr lang="en-US" sz="1400"/>
          </a:p>
        </p:txBody>
      </p:sp>
    </p:spTree>
    <p:extLst>
      <p:ext uri="{BB962C8B-B14F-4D97-AF65-F5344CB8AC3E}">
        <p14:creationId xmlns:p14="http://schemas.microsoft.com/office/powerpoint/2010/main" val="426282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17479" name="Document" r:id="rId3" imgW="5405040" imgH="5780160" progId="Word.Document.8">
                    <p:embed/>
                  </p:oleObj>
                </mc:Choice>
                <mc:Fallback>
                  <p:oleObj name="Document" r:id="rId3" imgW="5405040" imgH="57801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41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Model:  Decision Tree</a:t>
            </a:r>
            <a:endParaRPr lang="en-US" sz="200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4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4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4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4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4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4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p:bldP spid="17418" grpId="0" animBg="1"/>
      <p:bldP spid="17419" grpId="0" animBg="1"/>
      <p:bldP spid="17420" grpId="0" animBg="1"/>
      <p:bldP spid="17421" grpId="0" animBg="1"/>
      <p:bldP spid="17422" grpId="0" animBg="1"/>
      <p:bldP spid="17423" grpId="0" animBg="1"/>
      <p:bldP spid="17424" grpId="0" animBg="1"/>
      <p:bldP spid="17425" grpId="0" animBg="1"/>
      <p:bldP spid="17426" grpId="0" animBg="1"/>
      <p:bldP spid="17427" grpId="0"/>
      <p:bldP spid="17428" grpId="0" animBg="1"/>
      <p:bldP spid="17429" grpId="0"/>
      <p:bldP spid="17430" grpId="0" animBg="1"/>
      <p:bldP spid="17431" grpId="0"/>
      <p:bldP spid="17432" grpId="0" animBg="1"/>
      <p:bldP spid="17433" grpId="0"/>
      <p:bldP spid="17434" grpId="0"/>
      <p:bldP spid="17435" grpId="0"/>
      <p:bldP spid="17436" grpId="0"/>
      <p:bldP spid="17437" grpId="0"/>
      <p:bldP spid="17438" grpId="0"/>
      <p:bldP spid="17439" grpId="0"/>
      <p:bldP spid="17440" grpId="0"/>
      <p:bldP spid="17441" grpId="0" animBg="1"/>
      <p:bldP spid="17443" grpId="0" animBg="1"/>
      <p:bldP spid="174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Decision Tree Classification Task</a:t>
            </a:r>
          </a:p>
        </p:txBody>
      </p:sp>
      <p:graphicFrame>
        <p:nvGraphicFramePr>
          <p:cNvPr id="19459" name="Object 3"/>
          <p:cNvGraphicFramePr>
            <a:graphicFrameLocks noGrp="1" noChangeAspect="1"/>
          </p:cNvGraphicFramePr>
          <p:nvPr>
            <p:ph idx="1"/>
          </p:nvPr>
        </p:nvGraphicFramePr>
        <p:xfrm>
          <a:off x="1536700" y="1600200"/>
          <a:ext cx="6070600" cy="4525963"/>
        </p:xfrm>
        <a:graphic>
          <a:graphicData uri="http://schemas.openxmlformats.org/presentationml/2006/ole">
            <mc:AlternateContent xmlns:mc="http://schemas.openxmlformats.org/markup-compatibility/2006">
              <mc:Choice xmlns:v="urn:schemas-microsoft-com:vml" Requires="v">
                <p:oleObj spid="_x0000_s19495" name="Visio" r:id="rId3" imgW="8424875" imgH="6279741" progId="Visio.Drawing.6">
                  <p:embed/>
                </p:oleObj>
              </mc:Choice>
              <mc:Fallback>
                <p:oleObj name="Visio" r:id="rId3" imgW="8424875" imgH="627974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600200"/>
                        <a:ext cx="6070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460"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461" name="Text Box 5"/>
          <p:cNvSpPr txBox="1">
            <a:spLocks noChangeArrowheads="1"/>
          </p:cNvSpPr>
          <p:nvPr/>
        </p:nvSpPr>
        <p:spPr bwMode="auto">
          <a:xfrm>
            <a:off x="7086600" y="4114800"/>
            <a:ext cx="121920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b="1"/>
              <a:t>Decision Tree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20544" name="Document" r:id="rId3" imgW="4651200" imgH="1576440" progId="Word.Document.8">
                  <p:embed/>
                </p:oleObj>
              </mc:Choice>
              <mc:Fallback>
                <p:oleObj name="Document" r:id="rId3" imgW="4651200" imgH="1576440"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508"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21567" name="Document" r:id="rId3" imgW="4651200" imgH="1576440" progId="Word.Document.8">
                  <p:embed/>
                </p:oleObj>
              </mc:Choice>
              <mc:Fallback>
                <p:oleObj name="Document" r:id="rId3" imgW="4651200" imgH="1576440"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1532"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 xmlns:a14="http://schemas.microsoft.com/office/drawing/2010/main" w="12700">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22590" name="Document" r:id="rId3" imgW="4651200" imgH="1576440" progId="Word.Document.8">
                  <p:embed/>
                </p:oleObj>
              </mc:Choice>
              <mc:Fallback>
                <p:oleObj name="Document" r:id="rId3" imgW="4651200" imgH="157644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55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786</TotalTime>
  <Words>1702</Words>
  <Application>Microsoft Macintosh PowerPoint</Application>
  <PresentationFormat>On-screen Show (4:3)</PresentationFormat>
  <Paragraphs>385</Paragraphs>
  <Slides>44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4" baseType="lpstr">
      <vt:lpstr>Arial</vt:lpstr>
      <vt:lpstr>Calibri</vt:lpstr>
      <vt:lpstr>Monotype Sorts</vt:lpstr>
      <vt:lpstr>Tahoma</vt:lpstr>
      <vt:lpstr>Times New Roman</vt:lpstr>
      <vt:lpstr>Wingdings</vt:lpstr>
      <vt:lpstr>Office Theme</vt:lpstr>
      <vt:lpstr>Visio</vt:lpstr>
      <vt:lpstr>Document</vt:lpstr>
      <vt:lpstr>Equation</vt:lpstr>
      <vt:lpstr> Classification: Basic Concepts and Decision Trees</vt:lpstr>
      <vt:lpstr>Classification: Definition</vt:lpstr>
      <vt:lpstr>Illustrating Classification Task</vt:lpstr>
      <vt:lpstr>Classification Techniques</vt:lpstr>
      <vt:lpstr>Example of a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PowerPoint Presentation</vt:lpstr>
      <vt:lpstr>How to build Decision Tree</vt:lpstr>
      <vt:lpstr>How to build Decision Tree</vt:lpstr>
      <vt:lpstr>How to Specify Test Condition?</vt:lpstr>
      <vt:lpstr>Splitting Based on Continuous Attributes</vt:lpstr>
      <vt:lpstr>Splitting Based on Nominal Attributes</vt:lpstr>
      <vt:lpstr>Splitting Based on Ordinal Attributes</vt:lpstr>
      <vt:lpstr>Splitting Based on Continuous Attributes</vt:lpstr>
      <vt:lpstr>Tree Induction</vt:lpstr>
      <vt:lpstr>How to determine the Best Split</vt:lpstr>
      <vt:lpstr>How to determine the Best Split</vt:lpstr>
      <vt:lpstr>Measures of Node Impurity</vt:lpstr>
      <vt:lpstr>Measure of Impurity: GINI</vt:lpstr>
      <vt:lpstr>Splitting Based on GINI</vt:lpstr>
      <vt:lpstr>Alternative Splitting Criteria based on INFO</vt:lpstr>
      <vt:lpstr>Splitting Based on INFO</vt:lpstr>
      <vt:lpstr>Comparison among Splitting Criteria</vt:lpstr>
      <vt:lpstr>Tree Induction</vt:lpstr>
      <vt:lpstr>Stopping Criteria for Tree Induction</vt:lpstr>
      <vt:lpstr>Model Performance</vt:lpstr>
      <vt:lpstr>Model Performance</vt:lpstr>
      <vt:lpstr>Model Performance: Multiple Categories</vt:lpstr>
      <vt:lpstr>ROC curve comparison</vt:lpstr>
      <vt:lpstr>ROC curve extremes</vt:lpstr>
      <vt:lpstr>Decision Tree Based Classification</vt:lpstr>
      <vt:lpstr>Underfitting and Overfitting</vt:lpstr>
      <vt:lpstr>Notes on Overfitting</vt:lpstr>
      <vt:lpstr>How to Address Overfitting</vt:lpstr>
      <vt:lpstr>How to Address Overfitting</vt:lpstr>
      <vt:lpstr>How to Address Overfitting</vt:lpstr>
      <vt:lpstr>How to Address Overfitting</vt:lpstr>
      <vt:lpstr>Occam’s Razor</vt:lpstr>
    </vt:vector>
  </TitlesOfParts>
  <Company>KSU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Basic Concepts and Decision Trees</dc:title>
  <dc:creator>KSU</dc:creator>
  <cp:lastModifiedBy>Ozgur Ozluk</cp:lastModifiedBy>
  <cp:revision>75</cp:revision>
  <dcterms:created xsi:type="dcterms:W3CDTF">2006-08-30T09:46:39Z</dcterms:created>
  <dcterms:modified xsi:type="dcterms:W3CDTF">2020-04-15T15:31:14Z</dcterms:modified>
</cp:coreProperties>
</file>