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712" r:id="rId4"/>
    <p:sldId id="713" r:id="rId5"/>
    <p:sldId id="351" r:id="rId6"/>
    <p:sldId id="277" r:id="rId7"/>
    <p:sldId id="259" r:id="rId8"/>
    <p:sldId id="332" r:id="rId9"/>
    <p:sldId id="340" r:id="rId10"/>
    <p:sldId id="341" r:id="rId11"/>
    <p:sldId id="333" r:id="rId12"/>
    <p:sldId id="335" r:id="rId13"/>
    <p:sldId id="336" r:id="rId14"/>
    <p:sldId id="337" r:id="rId15"/>
    <p:sldId id="339" r:id="rId16"/>
    <p:sldId id="338" r:id="rId17"/>
    <p:sldId id="345" r:id="rId18"/>
    <p:sldId id="331" r:id="rId19"/>
    <p:sldId id="344" r:id="rId20"/>
    <p:sldId id="342" r:id="rId21"/>
    <p:sldId id="327"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08B1-AE4C-472D-98E1-412BE332432A}" type="datetimeFigureOut">
              <a:rPr lang="en-IN" smtClean="0"/>
              <a:t>21-03-2025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8D5FB-8BAB-4B5D-B101-A5DBDA1B76B8}" type="slidenum">
              <a:rPr lang="en-IN" smtClean="0"/>
              <a:t>‹#›</a:t>
            </a:fld>
            <a:endParaRPr lang="en-IN"/>
          </a:p>
        </p:txBody>
      </p:sp>
    </p:spTree>
    <p:extLst>
      <p:ext uri="{BB962C8B-B14F-4D97-AF65-F5344CB8AC3E}">
        <p14:creationId xmlns:p14="http://schemas.microsoft.com/office/powerpoint/2010/main" val="142581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CF1-1CC0-B7F4-2D10-5D7D951FC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53D01-FBD5-D946-88D5-C8A7ACD0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72964-AB07-2D5E-8144-652D7B102EA7}"/>
              </a:ext>
            </a:extLst>
          </p:cNvPr>
          <p:cNvSpPr>
            <a:spLocks noGrp="1"/>
          </p:cNvSpPr>
          <p:nvPr>
            <p:ph type="dt" sz="half" idx="10"/>
          </p:nvPr>
        </p:nvSpPr>
        <p:spPr/>
        <p:txBody>
          <a:bodyPr/>
          <a:lstStyle/>
          <a:p>
            <a:fld id="{D0C143A3-E2B6-4A0E-998C-0F34B1248FEF}" type="datetimeFigureOut">
              <a:rPr lang="en-IN" smtClean="0"/>
              <a:t>21-03-2025</a:t>
            </a:fld>
            <a:endParaRPr lang="en-IN"/>
          </a:p>
        </p:txBody>
      </p:sp>
      <p:sp>
        <p:nvSpPr>
          <p:cNvPr id="5" name="Footer Placeholder 4">
            <a:extLst>
              <a:ext uri="{FF2B5EF4-FFF2-40B4-BE49-F238E27FC236}">
                <a16:creationId xmlns:a16="http://schemas.microsoft.com/office/drawing/2014/main" id="{FCA08D76-349A-1E7B-4693-2F277E063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5BA60-14C1-AD1D-EAF5-2FC15C3A90EF}"/>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236997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E2E-7ED2-313E-5269-6383F1386E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38911-A479-7ACD-D43B-CB926D6F5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0409E-5FFB-041F-FE96-1C8AFD0EE2D4}"/>
              </a:ext>
            </a:extLst>
          </p:cNvPr>
          <p:cNvSpPr>
            <a:spLocks noGrp="1"/>
          </p:cNvSpPr>
          <p:nvPr>
            <p:ph type="dt" sz="half" idx="10"/>
          </p:nvPr>
        </p:nvSpPr>
        <p:spPr/>
        <p:txBody>
          <a:bodyPr/>
          <a:lstStyle/>
          <a:p>
            <a:fld id="{D0C143A3-E2B6-4A0E-998C-0F34B1248FEF}" type="datetimeFigureOut">
              <a:rPr lang="en-IN" smtClean="0"/>
              <a:t>21-03-2025</a:t>
            </a:fld>
            <a:endParaRPr lang="en-IN"/>
          </a:p>
        </p:txBody>
      </p:sp>
      <p:sp>
        <p:nvSpPr>
          <p:cNvPr id="5" name="Footer Placeholder 4">
            <a:extLst>
              <a:ext uri="{FF2B5EF4-FFF2-40B4-BE49-F238E27FC236}">
                <a16:creationId xmlns:a16="http://schemas.microsoft.com/office/drawing/2014/main" id="{D80BF4D3-0A5B-28D3-9322-1E220B7C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99712-A085-2EB5-239C-4601DF4EA75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0150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E24F0-0A2B-BF1A-D1AD-D5C2788958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03565-1B72-2BB0-15F9-738D427E5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824F1-CB23-B387-F176-50C2715EEA9A}"/>
              </a:ext>
            </a:extLst>
          </p:cNvPr>
          <p:cNvSpPr>
            <a:spLocks noGrp="1"/>
          </p:cNvSpPr>
          <p:nvPr>
            <p:ph type="dt" sz="half" idx="10"/>
          </p:nvPr>
        </p:nvSpPr>
        <p:spPr/>
        <p:txBody>
          <a:bodyPr/>
          <a:lstStyle/>
          <a:p>
            <a:fld id="{D0C143A3-E2B6-4A0E-998C-0F34B1248FEF}" type="datetimeFigureOut">
              <a:rPr lang="en-IN" smtClean="0"/>
              <a:t>21-03-2025</a:t>
            </a:fld>
            <a:endParaRPr lang="en-IN"/>
          </a:p>
        </p:txBody>
      </p:sp>
      <p:sp>
        <p:nvSpPr>
          <p:cNvPr id="5" name="Footer Placeholder 4">
            <a:extLst>
              <a:ext uri="{FF2B5EF4-FFF2-40B4-BE49-F238E27FC236}">
                <a16:creationId xmlns:a16="http://schemas.microsoft.com/office/drawing/2014/main" id="{365BA918-B93E-D8CE-408C-FA6610A09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DF6B5-4789-5776-9B80-81578345556C}"/>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30074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3993E5B1-5363-D938-FFA1-12CA48B54A22}"/>
              </a:ext>
            </a:extLst>
          </p:cNvPr>
          <p:cNvSpPr>
            <a:spLocks noGrp="1"/>
          </p:cNvSpPr>
          <p:nvPr>
            <p:ph type="title" hasCustomPrompt="1"/>
          </p:nvPr>
        </p:nvSpPr>
        <p:spPr>
          <a:xfrm>
            <a:off x="2785145" y="481754"/>
            <a:ext cx="8782331" cy="679715"/>
          </a:xfrm>
          <a:prstGeom prst="rect">
            <a:avLst/>
          </a:prstGeom>
        </p:spPr>
        <p:txBody>
          <a:bodyPr vert="horz" lIns="91440" tIns="45720" rIns="91440" bIns="45720" rtlCol="0" anchor="ctr">
            <a:normAutofit/>
          </a:bodyPr>
          <a:lstStyle>
            <a:lvl1pPr algn="r">
              <a:defRPr spc="300" baseline="0">
                <a:solidFill>
                  <a:schemeClr val="tx1"/>
                </a:solidFill>
              </a:defRPr>
            </a:lvl1pPr>
          </a:lstStyle>
          <a:p>
            <a:r>
              <a:rPr lang="en-GB" dirty="0"/>
              <a:t>CLICK TO EDIT MASTER TITLE STYLE</a:t>
            </a:r>
            <a:endParaRPr lang="en-US" dirty="0"/>
          </a:p>
        </p:txBody>
      </p:sp>
      <p:pic>
        <p:nvPicPr>
          <p:cNvPr id="16" name="Picture 15">
            <a:extLst>
              <a:ext uri="{FF2B5EF4-FFF2-40B4-BE49-F238E27FC236}">
                <a16:creationId xmlns:a16="http://schemas.microsoft.com/office/drawing/2014/main" id="{3C1971CC-29FF-0B40-747A-0E7B9AF663B5}"/>
              </a:ext>
            </a:extLst>
          </p:cNvPr>
          <p:cNvPicPr>
            <a:picLocks noChangeAspect="1"/>
          </p:cNvPicPr>
          <p:nvPr userDrawn="1"/>
        </p:nvPicPr>
        <p:blipFill rotWithShape="1">
          <a:blip r:embed="rId2"/>
          <a:srcRect l="40861"/>
          <a:stretch/>
        </p:blipFill>
        <p:spPr>
          <a:xfrm>
            <a:off x="-1" y="1161469"/>
            <a:ext cx="2341673" cy="3188956"/>
          </a:xfrm>
          <a:prstGeom prst="rect">
            <a:avLst/>
          </a:prstGeom>
        </p:spPr>
      </p:pic>
      <p:sp>
        <p:nvSpPr>
          <p:cNvPr id="9" name="Text Placeholder 2">
            <a:extLst>
              <a:ext uri="{FF2B5EF4-FFF2-40B4-BE49-F238E27FC236}">
                <a16:creationId xmlns:a16="http://schemas.microsoft.com/office/drawing/2014/main" id="{84EE1839-F6BC-CD66-BF1C-5C5721F536F9}"/>
              </a:ext>
            </a:extLst>
          </p:cNvPr>
          <p:cNvSpPr>
            <a:spLocks noGrp="1"/>
          </p:cNvSpPr>
          <p:nvPr>
            <p:ph type="body" idx="13" hasCustomPrompt="1"/>
          </p:nvPr>
        </p:nvSpPr>
        <p:spPr>
          <a:xfrm>
            <a:off x="2782360" y="1388129"/>
            <a:ext cx="8782332" cy="365125"/>
          </a:xfrm>
          <a:prstGeom prst="rect">
            <a:avLst/>
          </a:prstGeom>
        </p:spPr>
        <p:txBody>
          <a:bodyPr anchor="b">
            <a:normAutofit/>
          </a:bodyPr>
          <a:lstStyle>
            <a:lvl1pPr marL="0" indent="0">
              <a:buNone/>
              <a:defRPr sz="1600" b="1" i="0">
                <a:solidFill>
                  <a:schemeClr val="tx1"/>
                </a:solidFill>
                <a:latin typeface="Futura" panose="020B0602020204020303" pitchFamily="34" charset="-79"/>
                <a:cs typeface="Futura" panose="020B06020202040203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subtitle styles</a:t>
            </a:r>
          </a:p>
        </p:txBody>
      </p:sp>
      <p:sp>
        <p:nvSpPr>
          <p:cNvPr id="10" name="Slide Number Placeholder 5">
            <a:extLst>
              <a:ext uri="{FF2B5EF4-FFF2-40B4-BE49-F238E27FC236}">
                <a16:creationId xmlns:a16="http://schemas.microsoft.com/office/drawing/2014/main" id="{E7C863D0-0488-B94B-61E4-6CBB4C016764}"/>
              </a:ext>
            </a:extLst>
          </p:cNvPr>
          <p:cNvSpPr>
            <a:spLocks noGrp="1"/>
          </p:cNvSpPr>
          <p:nvPr>
            <p:ph type="sldNum" sz="quarter" idx="12"/>
          </p:nvPr>
        </p:nvSpPr>
        <p:spPr>
          <a:xfrm>
            <a:off x="10879281" y="6376246"/>
            <a:ext cx="1308605" cy="365125"/>
          </a:xfrm>
        </p:spPr>
        <p:txBody>
          <a:bodyPr/>
          <a:lstStyle>
            <a:lvl1pPr algn="ctr">
              <a:defRPr sz="1000" b="0" i="0">
                <a:solidFill>
                  <a:srgbClr val="299884"/>
                </a:solidFill>
                <a:latin typeface="Futura Medium" panose="020B0602020204020303" pitchFamily="34" charset="-79"/>
                <a:cs typeface="Futura Medium" panose="020B0602020204020303" pitchFamily="34" charset="-79"/>
              </a:defRPr>
            </a:lvl1pPr>
          </a:lstStyle>
          <a:p>
            <a:fld id="{C7D4FCF2-27F5-7947-A089-6D249577F24B}" type="slidenum">
              <a:rPr lang="en-US" smtClean="0"/>
              <a:pPr/>
              <a:t>‹#›</a:t>
            </a:fld>
            <a:endParaRPr lang="en-US" dirty="0"/>
          </a:p>
        </p:txBody>
      </p:sp>
      <p:sp>
        <p:nvSpPr>
          <p:cNvPr id="12" name="Content Placeholder 2">
            <a:extLst>
              <a:ext uri="{FF2B5EF4-FFF2-40B4-BE49-F238E27FC236}">
                <a16:creationId xmlns:a16="http://schemas.microsoft.com/office/drawing/2014/main" id="{849BBAEC-5154-0B6C-A404-282A9FEEDC56}"/>
              </a:ext>
            </a:extLst>
          </p:cNvPr>
          <p:cNvSpPr>
            <a:spLocks noGrp="1"/>
          </p:cNvSpPr>
          <p:nvPr>
            <p:ph idx="1"/>
          </p:nvPr>
        </p:nvSpPr>
        <p:spPr>
          <a:xfrm>
            <a:off x="2778898" y="1999510"/>
            <a:ext cx="8782331" cy="4129006"/>
          </a:xfrm>
        </p:spPr>
        <p:txBody>
          <a:bodyPr/>
          <a:lstStyle>
            <a:lvl1pPr marL="0" indent="0">
              <a:buFontTx/>
              <a:buNone/>
              <a:defRPr sz="1600" b="0" i="0">
                <a:solidFill>
                  <a:schemeClr val="tx1"/>
                </a:solidFill>
                <a:latin typeface="Futura Medium" panose="020B0602020204020303" pitchFamily="34" charset="-79"/>
                <a:cs typeface="Futura Medium" panose="020B0602020204020303" pitchFamily="34" charset="-79"/>
              </a:defRPr>
            </a:lvl1pPr>
            <a:lvl2pPr>
              <a:defRPr b="0">
                <a:solidFill>
                  <a:schemeClr val="tx1"/>
                </a:solidFill>
                <a:latin typeface="Futura Medium" panose="020B0602020204020303" pitchFamily="34" charset="-79"/>
                <a:cs typeface="Futura Medium" panose="020B0602020204020303" pitchFamily="34" charset="-79"/>
              </a:defRPr>
            </a:lvl2pPr>
            <a:lvl3pPr>
              <a:defRPr b="0">
                <a:solidFill>
                  <a:schemeClr val="tx1"/>
                </a:solidFill>
                <a:latin typeface="Futura Medium" panose="020B0602020204020303" pitchFamily="34" charset="-79"/>
                <a:cs typeface="Futura Medium" panose="020B0602020204020303" pitchFamily="34" charset="-79"/>
              </a:defRPr>
            </a:lvl3pPr>
            <a:lvl4pPr>
              <a:defRPr b="0">
                <a:solidFill>
                  <a:schemeClr val="tx1"/>
                </a:solidFill>
                <a:latin typeface="Futura Medium" panose="020B0602020204020303" pitchFamily="34" charset="-79"/>
                <a:cs typeface="Futura Medium" panose="020B0602020204020303" pitchFamily="34" charset="-79"/>
              </a:defRPr>
            </a:lvl4pPr>
            <a:lvl5pPr>
              <a:defRPr b="0">
                <a:solidFill>
                  <a:schemeClr val="tx1"/>
                </a:solidFill>
                <a:latin typeface="Futura Medium" panose="020B0602020204020303" pitchFamily="34" charset="-79"/>
                <a:cs typeface="Futura Medium" panose="020B0602020204020303" pitchFamily="34" charset="-79"/>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33867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E8AA-52A7-430F-104D-17A09E05F75D}"/>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E32D152-2E64-13D8-0D52-1EF8A46A3BFC}"/>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20EE8CA-C10C-06C6-7C88-498E261FA36B}"/>
              </a:ext>
            </a:extLst>
          </p:cNvPr>
          <p:cNvSpPr>
            <a:spLocks noGrp="1"/>
          </p:cNvSpPr>
          <p:nvPr>
            <p:ph type="dt" sz="half" idx="10"/>
          </p:nvPr>
        </p:nvSpPr>
        <p:spPr/>
        <p:txBody>
          <a:bodyPr/>
          <a:lstStyle/>
          <a:p>
            <a:fld id="{D0C143A3-E2B6-4A0E-998C-0F34B1248FEF}" type="datetimeFigureOut">
              <a:rPr lang="en-IN" smtClean="0"/>
              <a:t>21-03-2025</a:t>
            </a:fld>
            <a:endParaRPr lang="en-IN"/>
          </a:p>
        </p:txBody>
      </p:sp>
      <p:sp>
        <p:nvSpPr>
          <p:cNvPr id="5" name="Footer Placeholder 4">
            <a:extLst>
              <a:ext uri="{FF2B5EF4-FFF2-40B4-BE49-F238E27FC236}">
                <a16:creationId xmlns:a16="http://schemas.microsoft.com/office/drawing/2014/main" id="{60BAFDD8-0B1F-8336-AF57-BD44805DB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D01AF-451F-3E0B-56BE-788F1C13F6BA}"/>
              </a:ext>
            </a:extLst>
          </p:cNvPr>
          <p:cNvSpPr>
            <a:spLocks noGrp="1"/>
          </p:cNvSpPr>
          <p:nvPr>
            <p:ph type="sldNum" sz="quarter" idx="12"/>
          </p:nvPr>
        </p:nvSpPr>
        <p:spPr/>
        <p:txBody>
          <a:bodyPr/>
          <a:lstStyle/>
          <a:p>
            <a:fld id="{857B70E3-438F-4422-9202-206CC318B3E0}" type="slidenum">
              <a:rPr lang="en-IN" smtClean="0"/>
              <a:t>‹#›</a:t>
            </a:fld>
            <a:endParaRPr lang="en-IN"/>
          </a:p>
        </p:txBody>
      </p:sp>
      <p:pic>
        <p:nvPicPr>
          <p:cNvPr id="9" name="Picture 2">
            <a:extLst>
              <a:ext uri="{FF2B5EF4-FFF2-40B4-BE49-F238E27FC236}">
                <a16:creationId xmlns:a16="http://schemas.microsoft.com/office/drawing/2014/main" id="{157ED59D-F6C4-F6C6-52A9-23025B4E6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2345" y="185738"/>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3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A7CC-CA38-9C32-018B-43BD69015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899F1-C988-6692-E6CE-7AB71064D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26423-50AE-DB02-676D-1A00C58BECB9}"/>
              </a:ext>
            </a:extLst>
          </p:cNvPr>
          <p:cNvSpPr>
            <a:spLocks noGrp="1"/>
          </p:cNvSpPr>
          <p:nvPr>
            <p:ph type="dt" sz="half" idx="10"/>
          </p:nvPr>
        </p:nvSpPr>
        <p:spPr/>
        <p:txBody>
          <a:bodyPr/>
          <a:lstStyle/>
          <a:p>
            <a:fld id="{D0C143A3-E2B6-4A0E-998C-0F34B1248FEF}" type="datetimeFigureOut">
              <a:rPr lang="en-IN" smtClean="0"/>
              <a:t>21-03-2025</a:t>
            </a:fld>
            <a:endParaRPr lang="en-IN"/>
          </a:p>
        </p:txBody>
      </p:sp>
      <p:sp>
        <p:nvSpPr>
          <p:cNvPr id="5" name="Footer Placeholder 4">
            <a:extLst>
              <a:ext uri="{FF2B5EF4-FFF2-40B4-BE49-F238E27FC236}">
                <a16:creationId xmlns:a16="http://schemas.microsoft.com/office/drawing/2014/main" id="{63E4A397-D1D5-ED45-4BE5-04BE2D1BE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810CE-CBC0-35C7-88C3-4DEA83EA172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77979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14F1-FEE1-C85A-8EE0-3D67E1D15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C7EBD-7C00-750C-ABD6-8FD587314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26300-D5A8-D110-E07E-E3A5147D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73E522-4125-53F8-FF5B-8ACFAF0F8E73}"/>
              </a:ext>
            </a:extLst>
          </p:cNvPr>
          <p:cNvSpPr>
            <a:spLocks noGrp="1"/>
          </p:cNvSpPr>
          <p:nvPr>
            <p:ph type="dt" sz="half" idx="10"/>
          </p:nvPr>
        </p:nvSpPr>
        <p:spPr/>
        <p:txBody>
          <a:bodyPr/>
          <a:lstStyle/>
          <a:p>
            <a:fld id="{D0C143A3-E2B6-4A0E-998C-0F34B1248FEF}" type="datetimeFigureOut">
              <a:rPr lang="en-IN" smtClean="0"/>
              <a:t>21-03-2025</a:t>
            </a:fld>
            <a:endParaRPr lang="en-IN"/>
          </a:p>
        </p:txBody>
      </p:sp>
      <p:sp>
        <p:nvSpPr>
          <p:cNvPr id="6" name="Footer Placeholder 5">
            <a:extLst>
              <a:ext uri="{FF2B5EF4-FFF2-40B4-BE49-F238E27FC236}">
                <a16:creationId xmlns:a16="http://schemas.microsoft.com/office/drawing/2014/main" id="{C8EFA5AA-AB66-C5BA-B2CE-996016384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59F95-1B36-55DE-18E9-2FDB78CA87F3}"/>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7617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E57-40D0-A0EE-15D6-38064961A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3E0AA-AA5C-439A-3435-A137A8F42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0EFDF-38E7-B50D-1E35-D97546C98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AB207-552A-F8DB-7990-F80F6A387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B3D98-66C9-4C61-FCC5-E617ACD7C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04E829-B679-26FF-0F21-25AA169DE3E5}"/>
              </a:ext>
            </a:extLst>
          </p:cNvPr>
          <p:cNvSpPr>
            <a:spLocks noGrp="1"/>
          </p:cNvSpPr>
          <p:nvPr>
            <p:ph type="dt" sz="half" idx="10"/>
          </p:nvPr>
        </p:nvSpPr>
        <p:spPr/>
        <p:txBody>
          <a:bodyPr/>
          <a:lstStyle/>
          <a:p>
            <a:fld id="{D0C143A3-E2B6-4A0E-998C-0F34B1248FEF}" type="datetimeFigureOut">
              <a:rPr lang="en-IN" smtClean="0"/>
              <a:t>21-03-2025</a:t>
            </a:fld>
            <a:endParaRPr lang="en-IN"/>
          </a:p>
        </p:txBody>
      </p:sp>
      <p:sp>
        <p:nvSpPr>
          <p:cNvPr id="8" name="Footer Placeholder 7">
            <a:extLst>
              <a:ext uri="{FF2B5EF4-FFF2-40B4-BE49-F238E27FC236}">
                <a16:creationId xmlns:a16="http://schemas.microsoft.com/office/drawing/2014/main" id="{A14C9222-0635-99B0-CDD5-F8DCBC8EE1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81FB4-405D-CBE9-9FC6-C80D6757996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8049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9F5-2EE3-322B-CD9D-89149309B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F8ADB7-047A-0EF8-EE73-0F0766A7D0D6}"/>
              </a:ext>
            </a:extLst>
          </p:cNvPr>
          <p:cNvSpPr>
            <a:spLocks noGrp="1"/>
          </p:cNvSpPr>
          <p:nvPr>
            <p:ph type="dt" sz="half" idx="10"/>
          </p:nvPr>
        </p:nvSpPr>
        <p:spPr/>
        <p:txBody>
          <a:bodyPr/>
          <a:lstStyle/>
          <a:p>
            <a:fld id="{D0C143A3-E2B6-4A0E-998C-0F34B1248FEF}" type="datetimeFigureOut">
              <a:rPr lang="en-IN" smtClean="0"/>
              <a:t>21-03-2025</a:t>
            </a:fld>
            <a:endParaRPr lang="en-IN"/>
          </a:p>
        </p:txBody>
      </p:sp>
      <p:sp>
        <p:nvSpPr>
          <p:cNvPr id="4" name="Footer Placeholder 3">
            <a:extLst>
              <a:ext uri="{FF2B5EF4-FFF2-40B4-BE49-F238E27FC236}">
                <a16:creationId xmlns:a16="http://schemas.microsoft.com/office/drawing/2014/main" id="{69476587-8C40-E06F-AA5D-591E47028B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82E7F-99AC-EE4C-B9A8-CB412508E6F8}"/>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5987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9CC32-2B6B-9E00-94A5-12AEDA80FC88}"/>
              </a:ext>
            </a:extLst>
          </p:cNvPr>
          <p:cNvSpPr>
            <a:spLocks noGrp="1"/>
          </p:cNvSpPr>
          <p:nvPr>
            <p:ph type="dt" sz="half" idx="10"/>
          </p:nvPr>
        </p:nvSpPr>
        <p:spPr/>
        <p:txBody>
          <a:bodyPr/>
          <a:lstStyle/>
          <a:p>
            <a:fld id="{D0C143A3-E2B6-4A0E-998C-0F34B1248FEF}" type="datetimeFigureOut">
              <a:rPr lang="en-IN" smtClean="0"/>
              <a:t>21-03-2025</a:t>
            </a:fld>
            <a:endParaRPr lang="en-IN"/>
          </a:p>
        </p:txBody>
      </p:sp>
      <p:sp>
        <p:nvSpPr>
          <p:cNvPr id="3" name="Footer Placeholder 2">
            <a:extLst>
              <a:ext uri="{FF2B5EF4-FFF2-40B4-BE49-F238E27FC236}">
                <a16:creationId xmlns:a16="http://schemas.microsoft.com/office/drawing/2014/main" id="{0E66D629-C06C-05EF-2505-B09C8B0FF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8B343-923C-221C-E350-B5AC5D99687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88172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F940-A1D0-445C-3760-EC21D6498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FF710-BB7E-1EC6-383C-3C6A37FF0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B75CE6-CE4C-0374-FC4C-079DF63D4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72BD6-EBAE-BFAE-8444-B73F5B14CD8A}"/>
              </a:ext>
            </a:extLst>
          </p:cNvPr>
          <p:cNvSpPr>
            <a:spLocks noGrp="1"/>
          </p:cNvSpPr>
          <p:nvPr>
            <p:ph type="dt" sz="half" idx="10"/>
          </p:nvPr>
        </p:nvSpPr>
        <p:spPr/>
        <p:txBody>
          <a:bodyPr/>
          <a:lstStyle/>
          <a:p>
            <a:fld id="{D0C143A3-E2B6-4A0E-998C-0F34B1248FEF}" type="datetimeFigureOut">
              <a:rPr lang="en-IN" smtClean="0"/>
              <a:t>21-03-2025</a:t>
            </a:fld>
            <a:endParaRPr lang="en-IN"/>
          </a:p>
        </p:txBody>
      </p:sp>
      <p:sp>
        <p:nvSpPr>
          <p:cNvPr id="6" name="Footer Placeholder 5">
            <a:extLst>
              <a:ext uri="{FF2B5EF4-FFF2-40B4-BE49-F238E27FC236}">
                <a16:creationId xmlns:a16="http://schemas.microsoft.com/office/drawing/2014/main" id="{A4F33206-5CE3-E1FE-B900-E7E823CE4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FCFB-1B0E-BCBF-D3F6-3255D5A32247}"/>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4448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2AE9-3702-3F55-BD8F-EC7A8CF57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C4B743-5B91-DDAD-8352-235C30E8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F9D72-3B00-9001-5441-692051CB7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8FDA3-2236-535D-1980-3E726C1D2769}"/>
              </a:ext>
            </a:extLst>
          </p:cNvPr>
          <p:cNvSpPr>
            <a:spLocks noGrp="1"/>
          </p:cNvSpPr>
          <p:nvPr>
            <p:ph type="dt" sz="half" idx="10"/>
          </p:nvPr>
        </p:nvSpPr>
        <p:spPr/>
        <p:txBody>
          <a:bodyPr/>
          <a:lstStyle/>
          <a:p>
            <a:fld id="{D0C143A3-E2B6-4A0E-998C-0F34B1248FEF}" type="datetimeFigureOut">
              <a:rPr lang="en-IN" smtClean="0"/>
              <a:t>21-03-2025</a:t>
            </a:fld>
            <a:endParaRPr lang="en-IN"/>
          </a:p>
        </p:txBody>
      </p:sp>
      <p:sp>
        <p:nvSpPr>
          <p:cNvPr id="6" name="Footer Placeholder 5">
            <a:extLst>
              <a:ext uri="{FF2B5EF4-FFF2-40B4-BE49-F238E27FC236}">
                <a16:creationId xmlns:a16="http://schemas.microsoft.com/office/drawing/2014/main" id="{D0DFF7B4-080C-F001-5789-5EBBBCAF7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5940C-4533-435D-1B4D-8C1CC9E0A281}"/>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06201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1848-9C79-07A2-1C8B-61EC6AE83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6E5C1-F469-2E62-A128-32C297FE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FE140-D6C6-7B8E-37BE-F5C65A0DC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143A3-E2B6-4A0E-998C-0F34B1248FEF}" type="datetimeFigureOut">
              <a:rPr lang="en-IN" smtClean="0"/>
              <a:t>21-03-2025</a:t>
            </a:fld>
            <a:endParaRPr lang="en-IN"/>
          </a:p>
        </p:txBody>
      </p:sp>
      <p:sp>
        <p:nvSpPr>
          <p:cNvPr id="5" name="Footer Placeholder 4">
            <a:extLst>
              <a:ext uri="{FF2B5EF4-FFF2-40B4-BE49-F238E27FC236}">
                <a16:creationId xmlns:a16="http://schemas.microsoft.com/office/drawing/2014/main" id="{E6EE1B7E-1AAB-840B-CACB-66C2438A6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EE989-0457-AB7B-6B84-C792FC3F1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B70E3-438F-4422-9202-206CC318B3E0}" type="slidenum">
              <a:rPr lang="en-IN" smtClean="0"/>
              <a:t>‹#›</a:t>
            </a:fld>
            <a:endParaRPr lang="en-IN"/>
          </a:p>
        </p:txBody>
      </p:sp>
    </p:spTree>
    <p:extLst>
      <p:ext uri="{BB962C8B-B14F-4D97-AF65-F5344CB8AC3E}">
        <p14:creationId xmlns:p14="http://schemas.microsoft.com/office/powerpoint/2010/main" val="35006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F4D-AF48-4ED8-5164-84E9E09F88B7}"/>
              </a:ext>
            </a:extLst>
          </p:cNvPr>
          <p:cNvSpPr>
            <a:spLocks noGrp="1"/>
          </p:cNvSpPr>
          <p:nvPr>
            <p:ph type="ctrTitle"/>
          </p:nvPr>
        </p:nvSpPr>
        <p:spPr/>
        <p:txBody>
          <a:bodyPr>
            <a:normAutofit/>
          </a:bodyPr>
          <a:lstStyle/>
          <a:p>
            <a:r>
              <a:rPr lang="en-US" dirty="0">
                <a:solidFill>
                  <a:schemeClr val="bg1"/>
                </a:solidFill>
              </a:rPr>
              <a:t>Big Data</a:t>
            </a:r>
            <a:br>
              <a:rPr lang="en-US" dirty="0">
                <a:solidFill>
                  <a:schemeClr val="bg1"/>
                </a:solidFill>
              </a:rPr>
            </a:br>
            <a:br>
              <a:rPr lang="en-US" sz="3200" dirty="0">
                <a:solidFill>
                  <a:schemeClr val="bg1"/>
                </a:solidFill>
              </a:rPr>
            </a:br>
            <a:r>
              <a:rPr lang="en-US" sz="4000" dirty="0">
                <a:solidFill>
                  <a:schemeClr val="bg1"/>
                </a:solidFill>
              </a:rPr>
              <a:t>Session 1</a:t>
            </a:r>
            <a:endParaRPr lang="en-IN" dirty="0">
              <a:solidFill>
                <a:schemeClr val="bg1"/>
              </a:solidFill>
            </a:endParaRPr>
          </a:p>
        </p:txBody>
      </p:sp>
      <p:sp>
        <p:nvSpPr>
          <p:cNvPr id="3" name="Subtitle 2">
            <a:extLst>
              <a:ext uri="{FF2B5EF4-FFF2-40B4-BE49-F238E27FC236}">
                <a16:creationId xmlns:a16="http://schemas.microsoft.com/office/drawing/2014/main" id="{7BD68826-2160-B63B-A989-B5EFB54C8983}"/>
              </a:ext>
            </a:extLst>
          </p:cNvPr>
          <p:cNvSpPr>
            <a:spLocks noGrp="1"/>
          </p:cNvSpPr>
          <p:nvPr>
            <p:ph type="subTitle" idx="1"/>
          </p:nvPr>
        </p:nvSpPr>
        <p:spPr/>
        <p:txBody>
          <a:bodyPr/>
          <a:lstStyle/>
          <a:p>
            <a:endParaRPr lang="en-US" dirty="0">
              <a:solidFill>
                <a:schemeClr val="bg1"/>
              </a:solidFill>
            </a:endParaRPr>
          </a:p>
          <a:p>
            <a:r>
              <a:rPr lang="en-US" dirty="0">
                <a:solidFill>
                  <a:schemeClr val="bg1"/>
                </a:solidFill>
              </a:rPr>
              <a:t>Dr. Nilay Karade</a:t>
            </a:r>
          </a:p>
          <a:p>
            <a:r>
              <a:rPr lang="en-US" dirty="0">
                <a:solidFill>
                  <a:schemeClr val="bg1"/>
                </a:solidFill>
              </a:rPr>
              <a:t>Academic Head</a:t>
            </a:r>
            <a:endParaRPr lang="en-IN" dirty="0">
              <a:solidFill>
                <a:schemeClr val="bg1"/>
              </a:solidFill>
            </a:endParaRPr>
          </a:p>
        </p:txBody>
      </p:sp>
      <p:pic>
        <p:nvPicPr>
          <p:cNvPr id="4" name="Picture 2">
            <a:extLst>
              <a:ext uri="{FF2B5EF4-FFF2-40B4-BE49-F238E27FC236}">
                <a16:creationId xmlns:a16="http://schemas.microsoft.com/office/drawing/2014/main" id="{99B9F6A4-593B-5B57-420B-315B4C4E8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736" y="603436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E0C1-B58E-857D-2D0F-136D32E13B19}"/>
              </a:ext>
            </a:extLst>
          </p:cNvPr>
          <p:cNvSpPr>
            <a:spLocks noGrp="1"/>
          </p:cNvSpPr>
          <p:nvPr>
            <p:ph type="title"/>
          </p:nvPr>
        </p:nvSpPr>
        <p:spPr/>
        <p:txBody>
          <a:bodyPr/>
          <a:lstStyle/>
          <a:p>
            <a:r>
              <a:rPr lang="en-US" dirty="0"/>
              <a:t>Data units</a:t>
            </a:r>
            <a:endParaRPr lang="en-IN" dirty="0"/>
          </a:p>
        </p:txBody>
      </p:sp>
      <p:sp>
        <p:nvSpPr>
          <p:cNvPr id="3" name="Content Placeholder 2">
            <a:extLst>
              <a:ext uri="{FF2B5EF4-FFF2-40B4-BE49-F238E27FC236}">
                <a16:creationId xmlns:a16="http://schemas.microsoft.com/office/drawing/2014/main" id="{E12DA671-427A-5B09-8B7F-783EAA2E37BD}"/>
              </a:ext>
            </a:extLst>
          </p:cNvPr>
          <p:cNvSpPr>
            <a:spLocks noGrp="1"/>
          </p:cNvSpPr>
          <p:nvPr>
            <p:ph idx="1"/>
          </p:nvPr>
        </p:nvSpPr>
        <p:spPr/>
        <p:txBody>
          <a:bodyPr>
            <a:normAutofit fontScale="85000" lnSpcReduction="10000"/>
          </a:bodyPr>
          <a:lstStyle/>
          <a:p>
            <a:r>
              <a:rPr lang="en-US" dirty="0"/>
              <a:t>Petabyte (PB):</a:t>
            </a:r>
          </a:p>
          <a:p>
            <a:pPr lvl="1"/>
            <a:r>
              <a:rPr lang="en-US" dirty="0"/>
              <a:t>1 petabyte is equivalent to 1,024 terabytes or 1,125,899,906,842,624 bytes.</a:t>
            </a:r>
          </a:p>
          <a:p>
            <a:pPr lvl="1"/>
            <a:r>
              <a:rPr lang="en-US" dirty="0"/>
              <a:t>Used in contexts such as data centers and large-scale storage systems.</a:t>
            </a:r>
          </a:p>
          <a:p>
            <a:r>
              <a:rPr lang="en-US" dirty="0"/>
              <a:t>Exabyte (EB):</a:t>
            </a:r>
          </a:p>
          <a:p>
            <a:pPr lvl="1"/>
            <a:r>
              <a:rPr lang="en-US" dirty="0"/>
              <a:t>1 exabyte is equivalent to 1,024 petabytes or 1,152,921,504,606,846,976 bytes.</a:t>
            </a:r>
          </a:p>
          <a:p>
            <a:pPr lvl="1"/>
            <a:r>
              <a:rPr lang="en-US" dirty="0"/>
              <a:t>Commonly used to represent extremely large datasets, such as global internet traffic.</a:t>
            </a:r>
          </a:p>
          <a:p>
            <a:r>
              <a:rPr lang="en-US" dirty="0"/>
              <a:t>Zettabyte (ZB):</a:t>
            </a:r>
          </a:p>
          <a:p>
            <a:pPr lvl="1"/>
            <a:r>
              <a:rPr lang="en-US" dirty="0"/>
              <a:t>1 zettabyte is equivalent to 1,024 exabytes or 1,180,591,620,717,411,303,424 bytes.</a:t>
            </a:r>
          </a:p>
          <a:p>
            <a:pPr lvl="1"/>
            <a:r>
              <a:rPr lang="en-US" dirty="0"/>
              <a:t>Used to quantify data on a global scale, including annual data creation.</a:t>
            </a:r>
          </a:p>
          <a:p>
            <a:r>
              <a:rPr lang="en-US" dirty="0"/>
              <a:t>Yottabyte (YB):</a:t>
            </a:r>
          </a:p>
          <a:p>
            <a:pPr lvl="1"/>
            <a:r>
              <a:rPr lang="en-US" dirty="0"/>
              <a:t>1 yottabyte is equivalent to 1,024 zettabytes or 1,208,925,819,614,629,174,706,176 bytes.</a:t>
            </a:r>
          </a:p>
          <a:p>
            <a:pPr lvl="1"/>
            <a:r>
              <a:rPr lang="en-US" dirty="0"/>
              <a:t>This unit is rarely used currently but is considered in discussions about the future of data storage and processing.</a:t>
            </a:r>
            <a:endParaRPr lang="en-IN" dirty="0"/>
          </a:p>
          <a:p>
            <a:endParaRPr lang="en-IN" dirty="0"/>
          </a:p>
        </p:txBody>
      </p:sp>
    </p:spTree>
    <p:extLst>
      <p:ext uri="{BB962C8B-B14F-4D97-AF65-F5344CB8AC3E}">
        <p14:creationId xmlns:p14="http://schemas.microsoft.com/office/powerpoint/2010/main" val="220051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3B28-C8FF-346D-0432-0FB2A884E85A}"/>
              </a:ext>
            </a:extLst>
          </p:cNvPr>
          <p:cNvSpPr>
            <a:spLocks noGrp="1"/>
          </p:cNvSpPr>
          <p:nvPr>
            <p:ph type="title"/>
          </p:nvPr>
        </p:nvSpPr>
        <p:spPr/>
        <p:txBody>
          <a:bodyPr/>
          <a:lstStyle/>
          <a:p>
            <a:r>
              <a:rPr lang="en-IN" dirty="0"/>
              <a:t>What is Big Data?</a:t>
            </a:r>
          </a:p>
        </p:txBody>
      </p:sp>
      <p:sp>
        <p:nvSpPr>
          <p:cNvPr id="3" name="Content Placeholder 2">
            <a:extLst>
              <a:ext uri="{FF2B5EF4-FFF2-40B4-BE49-F238E27FC236}">
                <a16:creationId xmlns:a16="http://schemas.microsoft.com/office/drawing/2014/main" id="{F7E6EF63-B377-C9DA-6826-FA985E4295ED}"/>
              </a:ext>
            </a:extLst>
          </p:cNvPr>
          <p:cNvSpPr>
            <a:spLocks noGrp="1"/>
          </p:cNvSpPr>
          <p:nvPr>
            <p:ph idx="1"/>
          </p:nvPr>
        </p:nvSpPr>
        <p:spPr/>
        <p:txBody>
          <a:bodyPr>
            <a:normAutofit fontScale="70000" lnSpcReduction="20000"/>
          </a:bodyPr>
          <a:lstStyle/>
          <a:p>
            <a:r>
              <a:rPr lang="en-US" dirty="0"/>
              <a:t>Big Data refers to extremely large and complex datasets that cannot be easily managed, processed, or analyzed with traditional data processing tools. The term "big" in Big Data doesn't only refer to the size of the data but also encompasses its various characteristics. There are three key dimensions, often referred to as the 3Vs</a:t>
            </a:r>
          </a:p>
          <a:p>
            <a:r>
              <a:rPr lang="en-US" dirty="0"/>
              <a:t>Volume Big Data involves large amounts of data, typically ranging from terabytes to petabytes and beyond. The sheer volume of data is one of the defining characteristics of Big Data.</a:t>
            </a:r>
          </a:p>
          <a:p>
            <a:r>
              <a:rPr lang="en-US" dirty="0"/>
              <a:t>Velocity Big Data is generated at an unprecedented speed. This includes data streaming in real-time from various sources such as social media, sensors, and other digital platforms. The velocity of data creation and processing is crucial for making timely decisions.</a:t>
            </a:r>
          </a:p>
          <a:p>
            <a:r>
              <a:rPr lang="en-US" dirty="0"/>
              <a:t>Variety Big Data comes in various forms, including structured, semi-structured, and unstructured data. Structured data is organized and easily </a:t>
            </a:r>
            <a:r>
              <a:rPr lang="en-US" dirty="0" err="1"/>
              <a:t>queryable</a:t>
            </a:r>
            <a:r>
              <a:rPr lang="en-US" dirty="0"/>
              <a:t>, like data in relational databases. Semi-structured data has some organizational properties but lacks a fixed schema, such as JSON or XML files. Unstructured data is data that doesn't have a predefined data model or is not organized in a predefined manner, like text documents, images, videos, and social media content.</a:t>
            </a:r>
            <a:endParaRPr lang="en-IN" dirty="0"/>
          </a:p>
        </p:txBody>
      </p:sp>
    </p:spTree>
    <p:extLst>
      <p:ext uri="{BB962C8B-B14F-4D97-AF65-F5344CB8AC3E}">
        <p14:creationId xmlns:p14="http://schemas.microsoft.com/office/powerpoint/2010/main" val="347469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A881-BCDD-95E9-1C03-2EAE7E4F8FC9}"/>
              </a:ext>
            </a:extLst>
          </p:cNvPr>
          <p:cNvSpPr>
            <a:spLocks noGrp="1"/>
          </p:cNvSpPr>
          <p:nvPr>
            <p:ph type="title"/>
          </p:nvPr>
        </p:nvSpPr>
        <p:spPr/>
        <p:txBody>
          <a:bodyPr/>
          <a:lstStyle/>
          <a:p>
            <a:r>
              <a:rPr lang="en-US" dirty="0"/>
              <a:t>Examples of Big Data</a:t>
            </a:r>
            <a:endParaRPr lang="en-IN" dirty="0"/>
          </a:p>
        </p:txBody>
      </p:sp>
      <p:sp>
        <p:nvSpPr>
          <p:cNvPr id="3" name="Content Placeholder 2">
            <a:extLst>
              <a:ext uri="{FF2B5EF4-FFF2-40B4-BE49-F238E27FC236}">
                <a16:creationId xmlns:a16="http://schemas.microsoft.com/office/drawing/2014/main" id="{6C34AD53-6619-A189-B377-865D2484085C}"/>
              </a:ext>
            </a:extLst>
          </p:cNvPr>
          <p:cNvSpPr>
            <a:spLocks noGrp="1"/>
          </p:cNvSpPr>
          <p:nvPr>
            <p:ph idx="1"/>
          </p:nvPr>
        </p:nvSpPr>
        <p:spPr/>
        <p:txBody>
          <a:bodyPr>
            <a:normAutofit fontScale="85000" lnSpcReduction="20000"/>
          </a:bodyPr>
          <a:lstStyle/>
          <a:p>
            <a:r>
              <a:rPr lang="en-US" dirty="0"/>
              <a:t>Google Searches</a:t>
            </a:r>
          </a:p>
          <a:p>
            <a:pPr lvl="1"/>
            <a:r>
              <a:rPr lang="en-US" dirty="0"/>
              <a:t>Over 5.6 billion Google searches are conducted per day, translating to more than 63,000 searches every second.</a:t>
            </a:r>
          </a:p>
          <a:p>
            <a:r>
              <a:rPr lang="en-US" dirty="0"/>
              <a:t>Facebook Data</a:t>
            </a:r>
          </a:p>
          <a:p>
            <a:pPr lvl="1"/>
            <a:r>
              <a:rPr lang="en-US" dirty="0"/>
              <a:t>Facebook users upload around 350 million photos per day.</a:t>
            </a:r>
          </a:p>
          <a:p>
            <a:pPr lvl="1"/>
            <a:r>
              <a:rPr lang="en-US" dirty="0"/>
              <a:t>Every minute, approximately 300,000 status updates are posted on Facebook.</a:t>
            </a:r>
          </a:p>
          <a:p>
            <a:r>
              <a:rPr lang="en-US" dirty="0"/>
              <a:t>YouTube</a:t>
            </a:r>
          </a:p>
          <a:p>
            <a:pPr lvl="1"/>
            <a:r>
              <a:rPr lang="en-US" dirty="0"/>
              <a:t>Over 500 hours of video content are uploaded to YouTube every minute.</a:t>
            </a:r>
          </a:p>
          <a:p>
            <a:r>
              <a:rPr lang="en-US" dirty="0"/>
              <a:t>Twitter</a:t>
            </a:r>
          </a:p>
          <a:p>
            <a:pPr lvl="1"/>
            <a:r>
              <a:rPr lang="en-US" dirty="0"/>
              <a:t>Twitter users send out approximately 500 million tweets per day.</a:t>
            </a:r>
          </a:p>
          <a:p>
            <a:r>
              <a:rPr lang="en-US" dirty="0"/>
              <a:t>E-commerce Transactions</a:t>
            </a:r>
          </a:p>
          <a:p>
            <a:pPr lvl="1"/>
            <a:r>
              <a:rPr lang="en-US" dirty="0"/>
              <a:t>During peak times, major e-commerce platforms can process thousands of transactions per second.</a:t>
            </a:r>
          </a:p>
        </p:txBody>
      </p:sp>
    </p:spTree>
    <p:extLst>
      <p:ext uri="{BB962C8B-B14F-4D97-AF65-F5344CB8AC3E}">
        <p14:creationId xmlns:p14="http://schemas.microsoft.com/office/powerpoint/2010/main" val="82875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CF68-BC9B-21B2-5556-2A4FAD986769}"/>
              </a:ext>
            </a:extLst>
          </p:cNvPr>
          <p:cNvSpPr>
            <a:spLocks noGrp="1"/>
          </p:cNvSpPr>
          <p:nvPr>
            <p:ph type="title"/>
          </p:nvPr>
        </p:nvSpPr>
        <p:spPr/>
        <p:txBody>
          <a:bodyPr/>
          <a:lstStyle/>
          <a:p>
            <a:r>
              <a:rPr lang="en-US" dirty="0"/>
              <a:t>Examples of Big Data</a:t>
            </a:r>
            <a:endParaRPr lang="en-IN" dirty="0"/>
          </a:p>
        </p:txBody>
      </p:sp>
      <p:sp>
        <p:nvSpPr>
          <p:cNvPr id="3" name="Content Placeholder 2">
            <a:extLst>
              <a:ext uri="{FF2B5EF4-FFF2-40B4-BE49-F238E27FC236}">
                <a16:creationId xmlns:a16="http://schemas.microsoft.com/office/drawing/2014/main" id="{C9833912-D838-D752-8587-438A2A08064D}"/>
              </a:ext>
            </a:extLst>
          </p:cNvPr>
          <p:cNvSpPr>
            <a:spLocks noGrp="1"/>
          </p:cNvSpPr>
          <p:nvPr>
            <p:ph idx="1"/>
          </p:nvPr>
        </p:nvSpPr>
        <p:spPr/>
        <p:txBody>
          <a:bodyPr>
            <a:normAutofit fontScale="92500" lnSpcReduction="10000"/>
          </a:bodyPr>
          <a:lstStyle/>
          <a:p>
            <a:r>
              <a:rPr lang="en-US" dirty="0"/>
              <a:t>Internet of Things (IoT)</a:t>
            </a:r>
          </a:p>
          <a:p>
            <a:pPr lvl="1"/>
            <a:r>
              <a:rPr lang="en-US" dirty="0"/>
              <a:t>By 2030, it's estimated that there will be around 125 billion connected IoT devices globally, contributing significantly to the volume of data generated.</a:t>
            </a:r>
          </a:p>
          <a:p>
            <a:r>
              <a:rPr lang="en-US" dirty="0"/>
              <a:t>Financial Transactions</a:t>
            </a:r>
          </a:p>
          <a:p>
            <a:pPr lvl="1"/>
            <a:r>
              <a:rPr lang="en-US" dirty="0"/>
              <a:t>The New York Stock Exchange (NYSE) alone handles billions of transactions on a daily basis.</a:t>
            </a:r>
          </a:p>
          <a:p>
            <a:r>
              <a:rPr lang="en-US" dirty="0"/>
              <a:t>Healthcare Data</a:t>
            </a:r>
          </a:p>
          <a:p>
            <a:pPr lvl="1"/>
            <a:r>
              <a:rPr lang="en-US" dirty="0"/>
              <a:t>The global healthcare data is expected to reach 2314 exabytes by 2020, driven by the adoption of electronic health records and medical imaging.</a:t>
            </a:r>
          </a:p>
          <a:p>
            <a:r>
              <a:rPr lang="en-US" dirty="0"/>
              <a:t>Scientific Research</a:t>
            </a:r>
          </a:p>
          <a:p>
            <a:pPr lvl="1"/>
            <a:r>
              <a:rPr lang="en-US" dirty="0"/>
              <a:t>Large Hadron Collider (LHC) at CERN generates approximately 30 petabytes of data annually from particle collision experiments.</a:t>
            </a:r>
          </a:p>
          <a:p>
            <a:endParaRPr lang="en-IN" dirty="0"/>
          </a:p>
        </p:txBody>
      </p:sp>
    </p:spTree>
    <p:extLst>
      <p:ext uri="{BB962C8B-B14F-4D97-AF65-F5344CB8AC3E}">
        <p14:creationId xmlns:p14="http://schemas.microsoft.com/office/powerpoint/2010/main" val="174377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6E56-9912-E1A4-79DC-E91DC8D3B569}"/>
              </a:ext>
            </a:extLst>
          </p:cNvPr>
          <p:cNvSpPr>
            <a:spLocks noGrp="1"/>
          </p:cNvSpPr>
          <p:nvPr>
            <p:ph type="title"/>
          </p:nvPr>
        </p:nvSpPr>
        <p:spPr/>
        <p:txBody>
          <a:bodyPr>
            <a:normAutofit/>
          </a:bodyPr>
          <a:lstStyle/>
          <a:p>
            <a:pPr algn="ctr"/>
            <a:r>
              <a:rPr lang="en-US" dirty="0"/>
              <a:t>Mobile Data traffic reached 370 exabytes per month globally in 2022.</a:t>
            </a:r>
            <a:endParaRPr lang="en-IN" dirty="0"/>
          </a:p>
        </p:txBody>
      </p:sp>
      <p:sp>
        <p:nvSpPr>
          <p:cNvPr id="3" name="Content Placeholder 2">
            <a:extLst>
              <a:ext uri="{FF2B5EF4-FFF2-40B4-BE49-F238E27FC236}">
                <a16:creationId xmlns:a16="http://schemas.microsoft.com/office/drawing/2014/main" id="{8F9C76C6-5694-4562-10E7-E8BC381AE578}"/>
              </a:ext>
            </a:extLst>
          </p:cNvPr>
          <p:cNvSpPr>
            <a:spLocks noGrp="1"/>
          </p:cNvSpPr>
          <p:nvPr>
            <p:ph idx="1"/>
          </p:nvPr>
        </p:nvSpPr>
        <p:spPr/>
        <p:txBody>
          <a:bodyPr>
            <a:normAutofit fontScale="85000" lnSpcReduction="20000"/>
          </a:bodyPr>
          <a:lstStyle/>
          <a:p>
            <a:r>
              <a:rPr lang="en-US" i="0" dirty="0">
                <a:effectLst/>
                <a:latin typeface="Söhne"/>
              </a:rPr>
              <a:t>Location Data</a:t>
            </a:r>
          </a:p>
          <a:p>
            <a:r>
              <a:rPr lang="en-US" i="0" dirty="0">
                <a:effectLst/>
                <a:latin typeface="Söhne"/>
              </a:rPr>
              <a:t>App Usage Data</a:t>
            </a:r>
          </a:p>
          <a:p>
            <a:r>
              <a:rPr lang="en-US" i="0" dirty="0">
                <a:effectLst/>
                <a:latin typeface="Söhne"/>
              </a:rPr>
              <a:t>Communication Data</a:t>
            </a:r>
          </a:p>
          <a:p>
            <a:r>
              <a:rPr lang="en-US" i="0" dirty="0">
                <a:effectLst/>
                <a:latin typeface="Söhne"/>
              </a:rPr>
              <a:t>Browsing Data</a:t>
            </a:r>
          </a:p>
          <a:p>
            <a:r>
              <a:rPr lang="en-US" i="0" dirty="0">
                <a:effectLst/>
                <a:latin typeface="Söhne"/>
              </a:rPr>
              <a:t>Device and System Data</a:t>
            </a:r>
          </a:p>
          <a:p>
            <a:r>
              <a:rPr lang="en-US" i="0" dirty="0">
                <a:effectLst/>
                <a:latin typeface="Söhne"/>
              </a:rPr>
              <a:t>Sensor Data</a:t>
            </a:r>
          </a:p>
          <a:p>
            <a:r>
              <a:rPr lang="en-US" i="0" dirty="0">
                <a:effectLst/>
                <a:latin typeface="Söhne"/>
              </a:rPr>
              <a:t>Biometric Data</a:t>
            </a:r>
          </a:p>
          <a:p>
            <a:r>
              <a:rPr lang="en-US" i="0" dirty="0">
                <a:effectLst/>
                <a:latin typeface="Söhne"/>
              </a:rPr>
              <a:t>Social Media Interactions</a:t>
            </a:r>
          </a:p>
          <a:p>
            <a:r>
              <a:rPr lang="en-US" i="0" dirty="0">
                <a:effectLst/>
                <a:latin typeface="Söhne"/>
              </a:rPr>
              <a:t>Payment and Transaction Data</a:t>
            </a:r>
          </a:p>
          <a:p>
            <a:r>
              <a:rPr lang="en-US" i="0" dirty="0">
                <a:effectLst/>
                <a:latin typeface="Söhne"/>
              </a:rPr>
              <a:t>Health and Fitness Data</a:t>
            </a:r>
          </a:p>
          <a:p>
            <a:r>
              <a:rPr lang="en-US" i="0" dirty="0">
                <a:effectLst/>
                <a:latin typeface="Söhne"/>
              </a:rPr>
              <a:t>Media Capture Data</a:t>
            </a:r>
          </a:p>
          <a:p>
            <a:endParaRPr lang="en-IN" sz="1000" dirty="0"/>
          </a:p>
          <a:p>
            <a:endParaRPr lang="en-IN" dirty="0"/>
          </a:p>
          <a:p>
            <a:endParaRPr lang="en-US" i="0" dirty="0">
              <a:effectLst/>
              <a:latin typeface="Söhne"/>
            </a:endParaRPr>
          </a:p>
        </p:txBody>
      </p:sp>
    </p:spTree>
    <p:extLst>
      <p:ext uri="{BB962C8B-B14F-4D97-AF65-F5344CB8AC3E}">
        <p14:creationId xmlns:p14="http://schemas.microsoft.com/office/powerpoint/2010/main" val="277557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6E56-9912-E1A4-79DC-E91DC8D3B569}"/>
              </a:ext>
            </a:extLst>
          </p:cNvPr>
          <p:cNvSpPr>
            <a:spLocks noGrp="1"/>
          </p:cNvSpPr>
          <p:nvPr>
            <p:ph type="title"/>
          </p:nvPr>
        </p:nvSpPr>
        <p:spPr/>
        <p:txBody>
          <a:bodyPr>
            <a:normAutofit/>
          </a:bodyPr>
          <a:lstStyle/>
          <a:p>
            <a:pPr algn="ctr"/>
            <a:r>
              <a:rPr lang="en-US" dirty="0"/>
              <a:t>Mobile Data traffic reached 370 exabytes per month globally in 2022.</a:t>
            </a:r>
            <a:endParaRPr lang="en-IN" dirty="0"/>
          </a:p>
        </p:txBody>
      </p:sp>
      <p:sp>
        <p:nvSpPr>
          <p:cNvPr id="3" name="Content Placeholder 2">
            <a:extLst>
              <a:ext uri="{FF2B5EF4-FFF2-40B4-BE49-F238E27FC236}">
                <a16:creationId xmlns:a16="http://schemas.microsoft.com/office/drawing/2014/main" id="{8F9C76C6-5694-4562-10E7-E8BC381AE578}"/>
              </a:ext>
            </a:extLst>
          </p:cNvPr>
          <p:cNvSpPr>
            <a:spLocks noGrp="1"/>
          </p:cNvSpPr>
          <p:nvPr>
            <p:ph idx="1"/>
          </p:nvPr>
        </p:nvSpPr>
        <p:spPr/>
        <p:txBody>
          <a:bodyPr>
            <a:normAutofit fontScale="62500" lnSpcReduction="20000"/>
          </a:bodyPr>
          <a:lstStyle/>
          <a:p>
            <a:r>
              <a:rPr lang="en-US" i="0" dirty="0">
                <a:effectLst/>
                <a:latin typeface="Söhne"/>
              </a:rPr>
              <a:t>Location Data</a:t>
            </a:r>
          </a:p>
          <a:p>
            <a:pPr lvl="1"/>
            <a:r>
              <a:rPr lang="en-US" i="0" dirty="0">
                <a:effectLst/>
                <a:latin typeface="Söhne"/>
              </a:rPr>
              <a:t>GPS and location-based services provide real-time information about the user's geographic location. This data is utilized in mapping apps, location-based recommendations, and geotagging features.</a:t>
            </a:r>
          </a:p>
          <a:p>
            <a:r>
              <a:rPr lang="en-US" i="0" dirty="0">
                <a:effectLst/>
                <a:latin typeface="Söhne"/>
              </a:rPr>
              <a:t>App Usage Data</a:t>
            </a:r>
          </a:p>
          <a:p>
            <a:pPr lvl="1"/>
            <a:r>
              <a:rPr lang="en-US" i="0" dirty="0">
                <a:effectLst/>
                <a:latin typeface="Söhne"/>
              </a:rPr>
              <a:t>Information about the apps users interact with, the time spent on each app, and the frequency of use. App developers use this data to enhance user experience and optimize app performance.</a:t>
            </a:r>
          </a:p>
          <a:p>
            <a:r>
              <a:rPr lang="en-US" i="0" dirty="0">
                <a:effectLst/>
                <a:latin typeface="Söhne"/>
              </a:rPr>
              <a:t>Communication Data</a:t>
            </a:r>
          </a:p>
          <a:p>
            <a:pPr lvl="1"/>
            <a:r>
              <a:rPr lang="en-US" i="0" dirty="0">
                <a:effectLst/>
                <a:latin typeface="Söhne"/>
              </a:rPr>
              <a:t>Data related to calls, text messages, and multimedia messages. This includes call logs, message content, and details about contacts.</a:t>
            </a:r>
          </a:p>
          <a:p>
            <a:r>
              <a:rPr lang="en-US" i="0" dirty="0">
                <a:effectLst/>
                <a:latin typeface="Söhne"/>
              </a:rPr>
              <a:t>Browsing Data</a:t>
            </a:r>
          </a:p>
          <a:p>
            <a:pPr lvl="1"/>
            <a:r>
              <a:rPr lang="en-US" i="0" dirty="0">
                <a:effectLst/>
                <a:latin typeface="Söhne"/>
              </a:rPr>
              <a:t>Information about websites visited, search queries, and online interactions. This data is used for personalized content recommendations, targeted advertising, and improving browsing experiences.</a:t>
            </a:r>
          </a:p>
          <a:p>
            <a:r>
              <a:rPr lang="en-US" i="0" dirty="0">
                <a:effectLst/>
                <a:latin typeface="Söhne"/>
              </a:rPr>
              <a:t>Device and System Data</a:t>
            </a:r>
          </a:p>
          <a:p>
            <a:pPr lvl="1"/>
            <a:r>
              <a:rPr lang="en-US" i="0" dirty="0">
                <a:effectLst/>
                <a:latin typeface="Söhne"/>
              </a:rPr>
              <a:t>Technical details about the mobile device, including the operating system, device model, hardware specifications, and software versions. This data helps developers ensure compatibility and optimize their apps.</a:t>
            </a:r>
          </a:p>
          <a:p>
            <a:r>
              <a:rPr lang="en-US" i="0" dirty="0">
                <a:effectLst/>
                <a:latin typeface="Söhne"/>
              </a:rPr>
              <a:t>Sensor Data</a:t>
            </a:r>
          </a:p>
          <a:p>
            <a:pPr lvl="1"/>
            <a:r>
              <a:rPr lang="en-US" i="0" dirty="0">
                <a:effectLst/>
                <a:latin typeface="Söhne"/>
              </a:rPr>
              <a:t>Many mobile devices are equipped with various sensors, such as accelerometers, gyroscopes, and ambient light sensors. Sensor data is utilized in fitness apps, augmented reality applications, and other sensor-dependent functionalities.</a:t>
            </a:r>
          </a:p>
        </p:txBody>
      </p:sp>
    </p:spTree>
    <p:extLst>
      <p:ext uri="{BB962C8B-B14F-4D97-AF65-F5344CB8AC3E}">
        <p14:creationId xmlns:p14="http://schemas.microsoft.com/office/powerpoint/2010/main" val="51087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69BFF-0C5C-14FE-557A-C68701BBA985}"/>
              </a:ext>
            </a:extLst>
          </p:cNvPr>
          <p:cNvSpPr>
            <a:spLocks noGrp="1"/>
          </p:cNvSpPr>
          <p:nvPr>
            <p:ph type="title"/>
          </p:nvPr>
        </p:nvSpPr>
        <p:spPr/>
        <p:txBody>
          <a:bodyPr/>
          <a:lstStyle/>
          <a:p>
            <a:r>
              <a:rPr lang="en-US" dirty="0"/>
              <a:t>Mobile Data traffic reached 370 exabytes per month globally in 2022.</a:t>
            </a:r>
            <a:endParaRPr lang="en-IN" dirty="0"/>
          </a:p>
        </p:txBody>
      </p:sp>
      <p:sp>
        <p:nvSpPr>
          <p:cNvPr id="3" name="Content Placeholder 2">
            <a:extLst>
              <a:ext uri="{FF2B5EF4-FFF2-40B4-BE49-F238E27FC236}">
                <a16:creationId xmlns:a16="http://schemas.microsoft.com/office/drawing/2014/main" id="{71815206-626C-A36C-BBF5-DA4D4A206FCB}"/>
              </a:ext>
            </a:extLst>
          </p:cNvPr>
          <p:cNvSpPr>
            <a:spLocks noGrp="1"/>
          </p:cNvSpPr>
          <p:nvPr>
            <p:ph idx="1"/>
          </p:nvPr>
        </p:nvSpPr>
        <p:spPr/>
        <p:txBody>
          <a:bodyPr>
            <a:normAutofit fontScale="77500" lnSpcReduction="20000"/>
          </a:bodyPr>
          <a:lstStyle/>
          <a:p>
            <a:r>
              <a:rPr lang="en-US" i="0" dirty="0">
                <a:effectLst/>
                <a:latin typeface="Söhne"/>
              </a:rPr>
              <a:t>Biometric Data</a:t>
            </a:r>
          </a:p>
          <a:p>
            <a:pPr lvl="1"/>
            <a:r>
              <a:rPr lang="en-US" i="0" dirty="0">
                <a:effectLst/>
                <a:latin typeface="Söhne"/>
              </a:rPr>
              <a:t>With the introduction of biometric authentication methods like fingerprint scanning and facial recognition, mobile devices generate and store biometric data for security purposes.</a:t>
            </a:r>
          </a:p>
          <a:p>
            <a:r>
              <a:rPr lang="en-US" i="0" dirty="0">
                <a:effectLst/>
                <a:latin typeface="Söhne"/>
              </a:rPr>
              <a:t>Social Media Interactions</a:t>
            </a:r>
          </a:p>
          <a:p>
            <a:pPr lvl="1"/>
            <a:r>
              <a:rPr lang="en-US" i="0" dirty="0">
                <a:effectLst/>
                <a:latin typeface="Söhne"/>
              </a:rPr>
              <a:t>Data related to social media activities, including posts, likes, shares, and comments. Social media platforms leverage this information for content personalization and targeted advertising.</a:t>
            </a:r>
          </a:p>
          <a:p>
            <a:r>
              <a:rPr lang="en-US" i="0" dirty="0">
                <a:effectLst/>
                <a:latin typeface="Söhne"/>
              </a:rPr>
              <a:t>Payment and Transaction Data</a:t>
            </a:r>
          </a:p>
          <a:p>
            <a:pPr lvl="1"/>
            <a:r>
              <a:rPr lang="en-US" i="0" dirty="0">
                <a:effectLst/>
                <a:latin typeface="Söhne"/>
              </a:rPr>
              <a:t>Mobile users generate data through transactions made using mobile payment systems and digital wallets. This includes purchase history, payment methods, and transaction details.</a:t>
            </a:r>
          </a:p>
          <a:p>
            <a:r>
              <a:rPr lang="en-US" i="0" dirty="0">
                <a:effectLst/>
                <a:latin typeface="Söhne"/>
              </a:rPr>
              <a:t>Health and Fitness Data</a:t>
            </a:r>
          </a:p>
          <a:p>
            <a:pPr lvl="1"/>
            <a:r>
              <a:rPr lang="en-US" i="0" dirty="0">
                <a:effectLst/>
                <a:latin typeface="Söhne"/>
              </a:rPr>
              <a:t>With the proliferation of health and fitness apps, mobile users generate data related to their physical activity, sleep patterns, and other health metrics.</a:t>
            </a:r>
          </a:p>
          <a:p>
            <a:r>
              <a:rPr lang="en-US" i="0" dirty="0">
                <a:effectLst/>
                <a:latin typeface="Söhne"/>
              </a:rPr>
              <a:t>Media Capture Data</a:t>
            </a:r>
          </a:p>
          <a:p>
            <a:pPr lvl="1"/>
            <a:r>
              <a:rPr lang="en-US" i="0" dirty="0">
                <a:effectLst/>
                <a:latin typeface="Söhne"/>
              </a:rPr>
              <a:t>Photos, videos, and audio recordings captured by mobile users contribute to a significant amount of data. This media data is often stored locally or uploaded to cloud services.</a:t>
            </a:r>
          </a:p>
          <a:p>
            <a:endParaRPr lang="en-IN" sz="1000" dirty="0"/>
          </a:p>
          <a:p>
            <a:endParaRPr lang="en-IN" dirty="0"/>
          </a:p>
        </p:txBody>
      </p:sp>
    </p:spTree>
    <p:extLst>
      <p:ext uri="{BB962C8B-B14F-4D97-AF65-F5344CB8AC3E}">
        <p14:creationId xmlns:p14="http://schemas.microsoft.com/office/powerpoint/2010/main" val="1647587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EDF5-0209-6F08-F3F0-14CD67684C3B}"/>
              </a:ext>
            </a:extLst>
          </p:cNvPr>
          <p:cNvSpPr>
            <a:spLocks noGrp="1"/>
          </p:cNvSpPr>
          <p:nvPr>
            <p:ph type="title"/>
          </p:nvPr>
        </p:nvSpPr>
        <p:spPr/>
        <p:txBody>
          <a:bodyPr/>
          <a:lstStyle/>
          <a:p>
            <a:r>
              <a:rPr lang="en-US" dirty="0"/>
              <a:t>Distributed computing system</a:t>
            </a:r>
            <a:endParaRPr lang="en-IN" dirty="0"/>
          </a:p>
        </p:txBody>
      </p:sp>
      <p:sp>
        <p:nvSpPr>
          <p:cNvPr id="3" name="Content Placeholder 2">
            <a:extLst>
              <a:ext uri="{FF2B5EF4-FFF2-40B4-BE49-F238E27FC236}">
                <a16:creationId xmlns:a16="http://schemas.microsoft.com/office/drawing/2014/main" id="{9CF0F1BC-B42C-1473-99FF-D81A2BE5D4C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AAECAAF-DD9D-3747-485E-D93D2EE02AC3}"/>
              </a:ext>
            </a:extLst>
          </p:cNvPr>
          <p:cNvPicPr>
            <a:picLocks noChangeAspect="1"/>
          </p:cNvPicPr>
          <p:nvPr/>
        </p:nvPicPr>
        <p:blipFill>
          <a:blip r:embed="rId2"/>
          <a:stretch>
            <a:fillRect/>
          </a:stretch>
        </p:blipFill>
        <p:spPr>
          <a:xfrm>
            <a:off x="838200" y="1893153"/>
            <a:ext cx="10659963" cy="4029637"/>
          </a:xfrm>
          <a:prstGeom prst="rect">
            <a:avLst/>
          </a:prstGeom>
        </p:spPr>
      </p:pic>
    </p:spTree>
    <p:extLst>
      <p:ext uri="{BB962C8B-B14F-4D97-AF65-F5344CB8AC3E}">
        <p14:creationId xmlns:p14="http://schemas.microsoft.com/office/powerpoint/2010/main" val="1960256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B53D-9CAA-8C7E-5538-6657071311B4}"/>
              </a:ext>
            </a:extLst>
          </p:cNvPr>
          <p:cNvSpPr>
            <a:spLocks noGrp="1"/>
          </p:cNvSpPr>
          <p:nvPr>
            <p:ph type="title"/>
          </p:nvPr>
        </p:nvSpPr>
        <p:spPr/>
        <p:txBody>
          <a:bodyPr/>
          <a:lstStyle/>
          <a:p>
            <a:r>
              <a:rPr lang="en-IN" dirty="0"/>
              <a:t>Spark</a:t>
            </a:r>
          </a:p>
        </p:txBody>
      </p:sp>
      <p:sp>
        <p:nvSpPr>
          <p:cNvPr id="3" name="Content Placeholder 2">
            <a:extLst>
              <a:ext uri="{FF2B5EF4-FFF2-40B4-BE49-F238E27FC236}">
                <a16:creationId xmlns:a16="http://schemas.microsoft.com/office/drawing/2014/main" id="{E4D4D309-EF41-4328-0A27-7F79FA73B975}"/>
              </a:ext>
            </a:extLst>
          </p:cNvPr>
          <p:cNvSpPr>
            <a:spLocks noGrp="1"/>
          </p:cNvSpPr>
          <p:nvPr>
            <p:ph idx="1"/>
          </p:nvPr>
        </p:nvSpPr>
        <p:spPr>
          <a:xfrm>
            <a:off x="838199" y="1825624"/>
            <a:ext cx="11159359" cy="4969313"/>
          </a:xfrm>
        </p:spPr>
        <p:txBody>
          <a:bodyPr>
            <a:normAutofit/>
          </a:bodyPr>
          <a:lstStyle/>
          <a:p>
            <a:r>
              <a:rPr lang="en-US" dirty="0"/>
              <a:t>Apache Spark is an open-source distributed computing system that provides a fast and general-purpose cluster-computing framework for big data processing. </a:t>
            </a:r>
          </a:p>
          <a:p>
            <a:r>
              <a:rPr lang="en-US" dirty="0"/>
              <a:t>Developed by the Apache Software Foundation, Apache Spark is designed to be fast, flexible, and easy to use. It enables distributed data processing for large-scale datasets across clusters of computers.</a:t>
            </a:r>
          </a:p>
        </p:txBody>
      </p:sp>
    </p:spTree>
    <p:extLst>
      <p:ext uri="{BB962C8B-B14F-4D97-AF65-F5344CB8AC3E}">
        <p14:creationId xmlns:p14="http://schemas.microsoft.com/office/powerpoint/2010/main" val="219970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B53D-9CAA-8C7E-5538-6657071311B4}"/>
              </a:ext>
            </a:extLst>
          </p:cNvPr>
          <p:cNvSpPr>
            <a:spLocks noGrp="1"/>
          </p:cNvSpPr>
          <p:nvPr>
            <p:ph type="title"/>
          </p:nvPr>
        </p:nvSpPr>
        <p:spPr/>
        <p:txBody>
          <a:bodyPr/>
          <a:lstStyle/>
          <a:p>
            <a:r>
              <a:rPr lang="en-IN" dirty="0"/>
              <a:t>Spark </a:t>
            </a:r>
            <a:r>
              <a:rPr lang="en-US" dirty="0"/>
              <a:t>Features </a:t>
            </a:r>
            <a:endParaRPr lang="en-IN" dirty="0"/>
          </a:p>
        </p:txBody>
      </p:sp>
      <p:sp>
        <p:nvSpPr>
          <p:cNvPr id="3" name="Content Placeholder 2">
            <a:extLst>
              <a:ext uri="{FF2B5EF4-FFF2-40B4-BE49-F238E27FC236}">
                <a16:creationId xmlns:a16="http://schemas.microsoft.com/office/drawing/2014/main" id="{E4D4D309-EF41-4328-0A27-7F79FA73B975}"/>
              </a:ext>
            </a:extLst>
          </p:cNvPr>
          <p:cNvSpPr>
            <a:spLocks noGrp="1"/>
          </p:cNvSpPr>
          <p:nvPr>
            <p:ph idx="1"/>
          </p:nvPr>
        </p:nvSpPr>
        <p:spPr>
          <a:xfrm>
            <a:off x="838199" y="1825624"/>
            <a:ext cx="11159359" cy="4969313"/>
          </a:xfrm>
        </p:spPr>
        <p:txBody>
          <a:bodyPr>
            <a:normAutofit fontScale="77500" lnSpcReduction="20000"/>
          </a:bodyPr>
          <a:lstStyle/>
          <a:p>
            <a:r>
              <a:rPr lang="en-US" dirty="0"/>
              <a:t>Speed (HDD vs RAM storage):</a:t>
            </a:r>
          </a:p>
          <a:p>
            <a:pPr lvl="1"/>
            <a:r>
              <a:rPr lang="en-US" dirty="0"/>
              <a:t>Apache Spark is known for its speed and efficiency, outperforming traditional big data processing frameworks like Hadoop MapReduce. It achieves this through in-memory data processing, reducing the need to write intermediate results to disk.</a:t>
            </a:r>
          </a:p>
          <a:p>
            <a:r>
              <a:rPr lang="en-US" dirty="0"/>
              <a:t>Ease of Use:</a:t>
            </a:r>
          </a:p>
          <a:p>
            <a:pPr lvl="1"/>
            <a:r>
              <a:rPr lang="en-US" dirty="0"/>
              <a:t>Spark provides high-level APIs in Java, Scala, Python, and R, making it accessible to a wide range of developers with different programming language preferences. It also comes with built-in libraries for diverse tasks, simplifying the development process.</a:t>
            </a:r>
          </a:p>
          <a:p>
            <a:r>
              <a:rPr lang="en-US" dirty="0"/>
              <a:t>Versatility:</a:t>
            </a:r>
          </a:p>
          <a:p>
            <a:pPr lvl="1"/>
            <a:r>
              <a:rPr lang="en-US" dirty="0"/>
              <a:t>Spark supports a variety of workloads, including batch processing, iterative algorithms, interactive queries (SQL), and streaming. This versatility allows users to use a single framework for multiple data processing tasks.</a:t>
            </a:r>
          </a:p>
          <a:p>
            <a:r>
              <a:rPr lang="en-US" dirty="0"/>
              <a:t>Fault Tolerance:</a:t>
            </a:r>
          </a:p>
          <a:p>
            <a:pPr lvl="1"/>
            <a:r>
              <a:rPr lang="en-US" dirty="0"/>
              <a:t>Spark offers fault tolerance through the concept of Resilient Distributed Datasets (RDDs). RDDs are immutable distributed collections of objects, and they automatically recover from node failures.</a:t>
            </a:r>
          </a:p>
          <a:p>
            <a:r>
              <a:rPr lang="en-US" dirty="0"/>
              <a:t>Distributed Computing:</a:t>
            </a:r>
          </a:p>
          <a:p>
            <a:pPr lvl="1"/>
            <a:r>
              <a:rPr lang="en-US" dirty="0"/>
              <a:t>Spark distributes data processing tasks across a cluster of machines, promoting scalability. It leverages a master/worker architecture where a central coordinator (master) manages distributed computation across multiple worker nodes.</a:t>
            </a:r>
          </a:p>
        </p:txBody>
      </p:sp>
    </p:spTree>
    <p:extLst>
      <p:ext uri="{BB962C8B-B14F-4D97-AF65-F5344CB8AC3E}">
        <p14:creationId xmlns:p14="http://schemas.microsoft.com/office/powerpoint/2010/main" val="104745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6184-CF70-3774-43FC-971E0ED4269A}"/>
              </a:ext>
            </a:extLst>
          </p:cNvPr>
          <p:cNvSpPr>
            <a:spLocks noGrp="1"/>
          </p:cNvSpPr>
          <p:nvPr>
            <p:ph type="title"/>
          </p:nvPr>
        </p:nvSpPr>
        <p:spPr/>
        <p:txBody>
          <a:bodyPr/>
          <a:lstStyle/>
          <a:p>
            <a:r>
              <a:rPr lang="en-US" dirty="0"/>
              <a:t>Know Your Mentor</a:t>
            </a:r>
            <a:endParaRPr lang="en-IN" dirty="0"/>
          </a:p>
        </p:txBody>
      </p:sp>
      <p:sp>
        <p:nvSpPr>
          <p:cNvPr id="3" name="Content Placeholder 2">
            <a:extLst>
              <a:ext uri="{FF2B5EF4-FFF2-40B4-BE49-F238E27FC236}">
                <a16:creationId xmlns:a16="http://schemas.microsoft.com/office/drawing/2014/main" id="{34E13DAE-E79C-3A54-89F7-97A8FC9A9B52}"/>
              </a:ext>
            </a:extLst>
          </p:cNvPr>
          <p:cNvSpPr>
            <a:spLocks noGrp="1"/>
          </p:cNvSpPr>
          <p:nvPr>
            <p:ph idx="1"/>
          </p:nvPr>
        </p:nvSpPr>
        <p:spPr/>
        <p:txBody>
          <a:bodyPr>
            <a:normAutofit fontScale="55000" lnSpcReduction="20000"/>
          </a:bodyPr>
          <a:lstStyle/>
          <a:p>
            <a:r>
              <a:rPr lang="en-IN" dirty="0"/>
              <a:t>Qualification </a:t>
            </a:r>
          </a:p>
          <a:p>
            <a:pPr lvl="1"/>
            <a:r>
              <a:rPr lang="en-IN" dirty="0"/>
              <a:t>Ph D in AI</a:t>
            </a:r>
          </a:p>
          <a:p>
            <a:pPr lvl="1"/>
            <a:r>
              <a:rPr lang="en-IN" dirty="0"/>
              <a:t>Master in Computer Application</a:t>
            </a:r>
          </a:p>
          <a:p>
            <a:r>
              <a:rPr lang="en-IN" dirty="0"/>
              <a:t>15 Years of experience</a:t>
            </a:r>
          </a:p>
          <a:p>
            <a:r>
              <a:rPr lang="en-IN" dirty="0"/>
              <a:t>Software Industry</a:t>
            </a:r>
          </a:p>
          <a:p>
            <a:pPr lvl="1"/>
            <a:r>
              <a:rPr lang="en-IN" dirty="0"/>
              <a:t>Data Science consultant</a:t>
            </a:r>
          </a:p>
          <a:p>
            <a:pPr lvl="1"/>
            <a:r>
              <a:rPr lang="en-IN" dirty="0"/>
              <a:t>Web developer</a:t>
            </a:r>
          </a:p>
          <a:p>
            <a:pPr lvl="1"/>
            <a:r>
              <a:rPr lang="en-IN" dirty="0"/>
              <a:t>Mobile app developer</a:t>
            </a:r>
          </a:p>
          <a:p>
            <a:r>
              <a:rPr lang="en-IN" dirty="0"/>
              <a:t>Teaching</a:t>
            </a:r>
          </a:p>
          <a:p>
            <a:pPr lvl="1"/>
            <a:r>
              <a:rPr lang="en-IN" dirty="0"/>
              <a:t>Corporate Trainer</a:t>
            </a:r>
          </a:p>
          <a:p>
            <a:pPr lvl="1"/>
            <a:r>
              <a:rPr lang="en-IN" dirty="0"/>
              <a:t>Associate Professor</a:t>
            </a:r>
          </a:p>
          <a:p>
            <a:pPr lvl="1"/>
            <a:r>
              <a:rPr lang="en-IN" dirty="0"/>
              <a:t>Assistant Professor</a:t>
            </a:r>
          </a:p>
          <a:p>
            <a:r>
              <a:rPr lang="en-IN" dirty="0"/>
              <a:t>Areas of specialization</a:t>
            </a:r>
          </a:p>
          <a:p>
            <a:pPr lvl="1"/>
            <a:r>
              <a:rPr lang="en-IN" dirty="0"/>
              <a:t>AI &amp; Data Science</a:t>
            </a:r>
          </a:p>
          <a:p>
            <a:pPr lvl="1"/>
            <a:r>
              <a:rPr lang="en-IN" dirty="0"/>
              <a:t>Web and android app development</a:t>
            </a:r>
          </a:p>
          <a:p>
            <a:pPr lvl="1"/>
            <a:r>
              <a:rPr lang="en-IN" dirty="0"/>
              <a:t>Cloud computing</a:t>
            </a:r>
          </a:p>
          <a:p>
            <a:pPr lvl="1"/>
            <a:r>
              <a:rPr lang="en-IN" dirty="0" err="1"/>
              <a:t>MLOps</a:t>
            </a:r>
            <a:endParaRPr lang="en-IN" dirty="0"/>
          </a:p>
          <a:p>
            <a:pPr lvl="1"/>
            <a:r>
              <a:rPr lang="en-IN" dirty="0"/>
              <a:t>BI</a:t>
            </a:r>
          </a:p>
          <a:p>
            <a:r>
              <a:rPr lang="en-IN" dirty="0"/>
              <a:t>Publications – Books, Research papers</a:t>
            </a:r>
          </a:p>
          <a:p>
            <a:pPr marL="0" indent="0">
              <a:buNone/>
            </a:pPr>
            <a:endParaRPr lang="en-IN" dirty="0"/>
          </a:p>
        </p:txBody>
      </p:sp>
      <p:pic>
        <p:nvPicPr>
          <p:cNvPr id="4" name="Picture 3">
            <a:extLst>
              <a:ext uri="{FF2B5EF4-FFF2-40B4-BE49-F238E27FC236}">
                <a16:creationId xmlns:a16="http://schemas.microsoft.com/office/drawing/2014/main" id="{444E9DFE-468B-053A-B371-31E9AF9A2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832" y="1950473"/>
            <a:ext cx="3007049" cy="246172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9860AB4-D275-D01B-9736-FB371BFD19A8}"/>
              </a:ext>
            </a:extLst>
          </p:cNvPr>
          <p:cNvSpPr txBox="1"/>
          <p:nvPr/>
        </p:nvSpPr>
        <p:spPr>
          <a:xfrm>
            <a:off x="5934774" y="4696192"/>
            <a:ext cx="3677163" cy="1169551"/>
          </a:xfrm>
          <a:prstGeom prst="rect">
            <a:avLst/>
          </a:prstGeom>
          <a:noFill/>
        </p:spPr>
        <p:txBody>
          <a:bodyPr wrap="square">
            <a:spAutoFit/>
          </a:bodyPr>
          <a:lstStyle/>
          <a:p>
            <a:pPr algn="ctr">
              <a:spcBef>
                <a:spcPts val="600"/>
              </a:spcBef>
            </a:pPr>
            <a:r>
              <a:rPr lang="en-IN" sz="2400" b="1" i="0" dirty="0" err="1">
                <a:solidFill>
                  <a:schemeClr val="bg1"/>
                </a:solidFill>
                <a:effectLst/>
                <a:latin typeface="-apple-system"/>
              </a:rPr>
              <a:t>Dr.</a:t>
            </a:r>
            <a:r>
              <a:rPr lang="en-IN" sz="2400" b="1" i="0" dirty="0">
                <a:solidFill>
                  <a:schemeClr val="bg1"/>
                </a:solidFill>
                <a:effectLst/>
                <a:latin typeface="-apple-system"/>
              </a:rPr>
              <a:t> Nilay Karade</a:t>
            </a:r>
          </a:p>
          <a:p>
            <a:pPr algn="ctr">
              <a:spcBef>
                <a:spcPts val="600"/>
              </a:spcBef>
            </a:pPr>
            <a:r>
              <a:rPr lang="en-IN" b="0" i="0" dirty="0">
                <a:solidFill>
                  <a:schemeClr val="bg1"/>
                </a:solidFill>
                <a:effectLst/>
                <a:latin typeface="-apple-system"/>
              </a:rPr>
              <a:t>www.linkedin.com/in/dr-nilay-karade</a:t>
            </a:r>
          </a:p>
          <a:p>
            <a:pPr algn="ctr">
              <a:spcBef>
                <a:spcPts val="600"/>
              </a:spcBef>
            </a:pPr>
            <a:r>
              <a:rPr lang="en-IN" dirty="0">
                <a:solidFill>
                  <a:schemeClr val="bg1"/>
                </a:solidFill>
                <a:latin typeface="-apple-system"/>
              </a:rPr>
              <a:t>nilayk@regenesys.net</a:t>
            </a:r>
            <a:endParaRPr lang="en-IN" dirty="0">
              <a:solidFill>
                <a:schemeClr val="bg1"/>
              </a:solidFill>
            </a:endParaRPr>
          </a:p>
        </p:txBody>
      </p:sp>
    </p:spTree>
    <p:extLst>
      <p:ext uri="{BB962C8B-B14F-4D97-AF65-F5344CB8AC3E}">
        <p14:creationId xmlns:p14="http://schemas.microsoft.com/office/powerpoint/2010/main" val="3870000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FC2E-774E-5EF1-FBB3-9C2BB6070549}"/>
              </a:ext>
            </a:extLst>
          </p:cNvPr>
          <p:cNvSpPr>
            <a:spLocks noGrp="1"/>
          </p:cNvSpPr>
          <p:nvPr>
            <p:ph type="title"/>
          </p:nvPr>
        </p:nvSpPr>
        <p:spPr/>
        <p:txBody>
          <a:bodyPr/>
          <a:lstStyle/>
          <a:p>
            <a:r>
              <a:rPr lang="en-US" dirty="0"/>
              <a:t>Spark</a:t>
            </a:r>
            <a:endParaRPr lang="en-IN" dirty="0"/>
          </a:p>
        </p:txBody>
      </p:sp>
      <p:sp>
        <p:nvSpPr>
          <p:cNvPr id="3" name="Content Placeholder 2">
            <a:extLst>
              <a:ext uri="{FF2B5EF4-FFF2-40B4-BE49-F238E27FC236}">
                <a16:creationId xmlns:a16="http://schemas.microsoft.com/office/drawing/2014/main" id="{DCC39344-B030-0A1B-ED9B-FFC94AEBEFCB}"/>
              </a:ext>
            </a:extLst>
          </p:cNvPr>
          <p:cNvSpPr>
            <a:spLocks noGrp="1"/>
          </p:cNvSpPr>
          <p:nvPr>
            <p:ph idx="1"/>
          </p:nvPr>
        </p:nvSpPr>
        <p:spPr/>
        <p:txBody>
          <a:bodyPr>
            <a:normAutofit fontScale="85000" lnSpcReduction="20000"/>
          </a:bodyPr>
          <a:lstStyle/>
          <a:p>
            <a:r>
              <a:rPr lang="en-US" dirty="0"/>
              <a:t>Spark Core:</a:t>
            </a:r>
          </a:p>
          <a:p>
            <a:pPr lvl="1"/>
            <a:r>
              <a:rPr lang="en-US" dirty="0"/>
              <a:t>The foundational component of Apache Spark is Spark Core, which provides the basic functionality for distributed task scheduling, fault recovery, and data distribution. It includes the Resilient Distributed Dataset (RDD) abstraction.</a:t>
            </a:r>
          </a:p>
          <a:p>
            <a:r>
              <a:rPr lang="en-US" dirty="0"/>
              <a:t>Spark SQL:</a:t>
            </a:r>
          </a:p>
          <a:p>
            <a:pPr lvl="1"/>
            <a:r>
              <a:rPr lang="en-US" dirty="0"/>
              <a:t>Spark SQL allows users to query structured data using SQL syntax. It provides a </a:t>
            </a:r>
            <a:r>
              <a:rPr lang="en-US" dirty="0" err="1"/>
              <a:t>DataFrame</a:t>
            </a:r>
            <a:r>
              <a:rPr lang="en-US" dirty="0"/>
              <a:t> API for manipulating data in a structured format, similar to a table in a relational database.</a:t>
            </a:r>
          </a:p>
          <a:p>
            <a:r>
              <a:rPr lang="en-US" dirty="0"/>
              <a:t>Spark Streaming:</a:t>
            </a:r>
          </a:p>
          <a:p>
            <a:pPr lvl="1"/>
            <a:r>
              <a:rPr lang="en-US" dirty="0"/>
              <a:t>Spark Streaming enables the processing of real-time streaming data. It allows users to apply batch processing techniques to streaming data sources, making it suitable for real-time analytics.</a:t>
            </a:r>
          </a:p>
          <a:p>
            <a:r>
              <a:rPr lang="en-US" dirty="0" err="1"/>
              <a:t>MLlib</a:t>
            </a:r>
            <a:r>
              <a:rPr lang="en-US" dirty="0"/>
              <a:t> (Machine Learning Library):</a:t>
            </a:r>
          </a:p>
          <a:p>
            <a:pPr lvl="1"/>
            <a:r>
              <a:rPr lang="en-US" dirty="0" err="1"/>
              <a:t>MLlib</a:t>
            </a:r>
            <a:r>
              <a:rPr lang="en-US" dirty="0"/>
              <a:t> is a scalable machine learning library included in Spark. It provides a wide range of machine learning algorithms and tools for building and evaluating machine learning models at scale.</a:t>
            </a:r>
          </a:p>
          <a:p>
            <a:endParaRPr lang="en-IN" dirty="0"/>
          </a:p>
        </p:txBody>
      </p:sp>
    </p:spTree>
    <p:extLst>
      <p:ext uri="{BB962C8B-B14F-4D97-AF65-F5344CB8AC3E}">
        <p14:creationId xmlns:p14="http://schemas.microsoft.com/office/powerpoint/2010/main" val="1603305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616B-24AE-B971-1C57-7708A0FAA836}"/>
              </a:ext>
            </a:extLst>
          </p:cNvPr>
          <p:cNvSpPr>
            <a:spLocks noGrp="1"/>
          </p:cNvSpPr>
          <p:nvPr>
            <p:ph type="title"/>
          </p:nvPr>
        </p:nvSpPr>
        <p:spPr/>
        <p:txBody>
          <a:bodyPr/>
          <a:lstStyle/>
          <a:p>
            <a:r>
              <a:rPr lang="en-US" dirty="0" err="1"/>
              <a:t>PySpark</a:t>
            </a:r>
            <a:endParaRPr lang="en-IN" dirty="0"/>
          </a:p>
        </p:txBody>
      </p:sp>
      <p:sp>
        <p:nvSpPr>
          <p:cNvPr id="3" name="Content Placeholder 2">
            <a:extLst>
              <a:ext uri="{FF2B5EF4-FFF2-40B4-BE49-F238E27FC236}">
                <a16:creationId xmlns:a16="http://schemas.microsoft.com/office/drawing/2014/main" id="{DD51350B-F2CD-DF01-F5EE-0337D3DCEAC3}"/>
              </a:ext>
            </a:extLst>
          </p:cNvPr>
          <p:cNvSpPr>
            <a:spLocks noGrp="1"/>
          </p:cNvSpPr>
          <p:nvPr>
            <p:ph idx="1"/>
          </p:nvPr>
        </p:nvSpPr>
        <p:spPr/>
        <p:txBody>
          <a:bodyPr>
            <a:normAutofit/>
          </a:bodyPr>
          <a:lstStyle/>
          <a:p>
            <a:r>
              <a:rPr lang="en-US" dirty="0" err="1"/>
              <a:t>PySpark</a:t>
            </a:r>
            <a:r>
              <a:rPr lang="en-US" dirty="0"/>
              <a:t> is an open-source Python library and one of the core components of the Apache Spark ecosystem. </a:t>
            </a:r>
          </a:p>
          <a:p>
            <a:r>
              <a:rPr lang="en-US" dirty="0"/>
              <a:t>It enables Python developers to work with Apache Spark, a distributed, high-performance computing framework designed for big data processing. </a:t>
            </a:r>
          </a:p>
          <a:p>
            <a:r>
              <a:rPr lang="en-US" dirty="0" err="1"/>
              <a:t>PySpark</a:t>
            </a:r>
            <a:r>
              <a:rPr lang="en-US" dirty="0"/>
              <a:t> combines the power of Spark's distributed computing capabilities with the simplicity and versatility of the Python programming language. </a:t>
            </a:r>
          </a:p>
        </p:txBody>
      </p:sp>
    </p:spTree>
    <p:extLst>
      <p:ext uri="{BB962C8B-B14F-4D97-AF65-F5344CB8AC3E}">
        <p14:creationId xmlns:p14="http://schemas.microsoft.com/office/powerpoint/2010/main" val="2366882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60D-4106-ACC4-5068-C01C0335DFFA}"/>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414E5FFE-9D5F-0A08-344D-1D54E5B811D3}"/>
              </a:ext>
            </a:extLst>
          </p:cNvPr>
          <p:cNvSpPr>
            <a:spLocks noGrp="1"/>
          </p:cNvSpPr>
          <p:nvPr>
            <p:ph idx="1"/>
          </p:nvPr>
        </p:nvSpPr>
        <p:spPr/>
        <p:txBody>
          <a:bodyPr>
            <a:normAutofit fontScale="92500" lnSpcReduction="10000"/>
          </a:bodyPr>
          <a:lstStyle/>
          <a:p>
            <a:r>
              <a:rPr lang="en-IN" dirty="0"/>
              <a:t>What is Big Data?</a:t>
            </a:r>
          </a:p>
          <a:p>
            <a:pPr lvl="1"/>
            <a:r>
              <a:rPr lang="en-IN" dirty="0"/>
              <a:t>Examples</a:t>
            </a:r>
          </a:p>
          <a:p>
            <a:pPr lvl="1"/>
            <a:r>
              <a:rPr lang="en-IN" dirty="0"/>
              <a:t>Challenges</a:t>
            </a:r>
          </a:p>
          <a:p>
            <a:pPr lvl="1"/>
            <a:r>
              <a:rPr lang="en-IN" dirty="0"/>
              <a:t>Benefits</a:t>
            </a:r>
          </a:p>
          <a:p>
            <a:r>
              <a:rPr lang="en-IN" dirty="0"/>
              <a:t>Introduction distributed system </a:t>
            </a:r>
          </a:p>
          <a:p>
            <a:pPr lvl="1"/>
            <a:r>
              <a:rPr lang="en-IN" dirty="0"/>
              <a:t>Architecture </a:t>
            </a:r>
          </a:p>
          <a:p>
            <a:pPr lvl="1"/>
            <a:r>
              <a:rPr lang="en-IN" dirty="0"/>
              <a:t>Benefits</a:t>
            </a:r>
          </a:p>
          <a:p>
            <a:r>
              <a:rPr lang="en-IN" dirty="0"/>
              <a:t>Spark &amp; </a:t>
            </a:r>
            <a:r>
              <a:rPr lang="en-IN" dirty="0" err="1"/>
              <a:t>PySpark</a:t>
            </a:r>
            <a:endParaRPr lang="en-IN" dirty="0"/>
          </a:p>
          <a:p>
            <a:r>
              <a:rPr lang="en-IN" dirty="0" err="1"/>
              <a:t>PySpark</a:t>
            </a:r>
            <a:r>
              <a:rPr lang="en-IN" dirty="0"/>
              <a:t> </a:t>
            </a:r>
            <a:r>
              <a:rPr lang="en-IN" dirty="0" err="1"/>
              <a:t>DataFrame</a:t>
            </a:r>
            <a:endParaRPr lang="en-IN" dirty="0"/>
          </a:p>
          <a:p>
            <a:pPr lvl="1"/>
            <a:r>
              <a:rPr lang="en-IN" dirty="0"/>
              <a:t>Basic functions</a:t>
            </a:r>
          </a:p>
          <a:p>
            <a:pPr lvl="1"/>
            <a:r>
              <a:rPr lang="en-IN" dirty="0"/>
              <a:t>Data handling</a:t>
            </a:r>
          </a:p>
          <a:p>
            <a:pPr lvl="1"/>
            <a:endParaRPr lang="en-IN" dirty="0"/>
          </a:p>
          <a:p>
            <a:endParaRPr lang="en-IN" dirty="0"/>
          </a:p>
        </p:txBody>
      </p:sp>
    </p:spTree>
    <p:extLst>
      <p:ext uri="{BB962C8B-B14F-4D97-AF65-F5344CB8AC3E}">
        <p14:creationId xmlns:p14="http://schemas.microsoft.com/office/powerpoint/2010/main" val="281988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7290" y="610473"/>
            <a:ext cx="9570027" cy="319959"/>
          </a:xfrm>
          <a:prstGeom prst="rect">
            <a:avLst/>
          </a:prstGeom>
        </p:spPr>
        <p:txBody>
          <a:bodyPr vert="horz" wrap="square" lIns="0" tIns="12065" rIns="0" bIns="0" rtlCol="0">
            <a:spAutoFit/>
          </a:bodyPr>
          <a:lstStyle/>
          <a:p>
            <a:pPr marL="5340350" marR="5080" indent="-4627880" algn="ctr">
              <a:lnSpc>
                <a:spcPct val="100000"/>
              </a:lnSpc>
              <a:spcBef>
                <a:spcPts val="95"/>
              </a:spcBef>
            </a:pPr>
            <a:r>
              <a:rPr lang="en-US" sz="2000" dirty="0">
                <a:latin typeface="Arial" panose="020B0604020202020204" pitchFamily="34" charset="0"/>
                <a:cs typeface="Arial" panose="020B0604020202020204" pitchFamily="34" charset="0"/>
              </a:rPr>
              <a:t>REGENESYS’</a:t>
            </a:r>
            <a:r>
              <a:rPr lang="en-US" sz="2000" spc="-14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INTEGRATED</a:t>
            </a:r>
            <a:r>
              <a:rPr lang="en-US" sz="2000" spc="-14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LEADERSHIP</a:t>
            </a:r>
            <a:r>
              <a:rPr lang="en-US" sz="2000" spc="-14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a:t>
            </a:r>
            <a:r>
              <a:rPr lang="en-US" sz="2000" spc="-165" dirty="0">
                <a:latin typeface="Arial" panose="020B0604020202020204" pitchFamily="34" charset="0"/>
                <a:cs typeface="Arial" panose="020B0604020202020204" pitchFamily="34" charset="0"/>
              </a:rPr>
              <a:t> </a:t>
            </a:r>
            <a:r>
              <a:rPr lang="en-US" sz="2000" spc="-10" dirty="0">
                <a:latin typeface="Arial" panose="020B0604020202020204" pitchFamily="34" charset="0"/>
                <a:cs typeface="Arial" panose="020B0604020202020204" pitchFamily="34" charset="0"/>
              </a:rPr>
              <a:t>MANAGEMENT MODEL</a:t>
            </a:r>
            <a:endParaRPr sz="2000" spc="-10" dirty="0">
              <a:latin typeface="Arial" panose="020B0604020202020204" pitchFamily="34" charset="0"/>
              <a:cs typeface="Arial" panose="020B0604020202020204" pitchFamily="34" charset="0"/>
            </a:endParaRPr>
          </a:p>
        </p:txBody>
      </p:sp>
      <p:pic>
        <p:nvPicPr>
          <p:cNvPr id="3" name="object 3"/>
          <p:cNvPicPr/>
          <p:nvPr/>
        </p:nvPicPr>
        <p:blipFill>
          <a:blip r:embed="rId2" cstate="print"/>
          <a:stretch>
            <a:fillRect/>
          </a:stretch>
        </p:blipFill>
        <p:spPr>
          <a:xfrm>
            <a:off x="5487923" y="1507259"/>
            <a:ext cx="6344412" cy="4762476"/>
          </a:xfrm>
          <a:prstGeom prst="rect">
            <a:avLst/>
          </a:prstGeom>
        </p:spPr>
      </p:pic>
      <p:sp>
        <p:nvSpPr>
          <p:cNvPr id="4" name="object 4"/>
          <p:cNvSpPr txBox="1"/>
          <p:nvPr/>
        </p:nvSpPr>
        <p:spPr>
          <a:xfrm>
            <a:off x="775302" y="2080427"/>
            <a:ext cx="4031615" cy="3929281"/>
          </a:xfrm>
          <a:prstGeom prst="rect">
            <a:avLst/>
          </a:prstGeom>
        </p:spPr>
        <p:txBody>
          <a:bodyPr vert="horz" wrap="square" lIns="0" tIns="12700" rIns="0" bIns="0" rtlCol="0">
            <a:spAutoFit/>
          </a:bodyPr>
          <a:lstStyle/>
          <a:p>
            <a:pPr marL="192405" marR="328295" indent="-180340">
              <a:lnSpc>
                <a:spcPct val="100000"/>
              </a:lnSpc>
              <a:spcBef>
                <a:spcPts val="100"/>
              </a:spcBef>
            </a:pPr>
            <a:r>
              <a:rPr sz="1800" b="1" dirty="0">
                <a:solidFill>
                  <a:schemeClr val="bg1"/>
                </a:solidFill>
                <a:latin typeface="Arial"/>
                <a:cs typeface="Arial"/>
              </a:rPr>
              <a:t>Holistic</a:t>
            </a:r>
            <a:r>
              <a:rPr sz="1800" b="1" spc="-50" dirty="0">
                <a:solidFill>
                  <a:schemeClr val="bg1"/>
                </a:solidFill>
                <a:latin typeface="Arial"/>
                <a:cs typeface="Arial"/>
              </a:rPr>
              <a:t> </a:t>
            </a:r>
            <a:r>
              <a:rPr sz="1800" dirty="0">
                <a:solidFill>
                  <a:schemeClr val="bg1"/>
                </a:solidFill>
                <a:latin typeface="Arial"/>
                <a:cs typeface="Arial"/>
              </a:rPr>
              <a:t>focus</a:t>
            </a:r>
            <a:r>
              <a:rPr sz="1800" spc="-30" dirty="0">
                <a:solidFill>
                  <a:schemeClr val="bg1"/>
                </a:solidFill>
                <a:latin typeface="Arial"/>
                <a:cs typeface="Arial"/>
              </a:rPr>
              <a:t> </a:t>
            </a:r>
            <a:r>
              <a:rPr sz="1800" dirty="0">
                <a:solidFill>
                  <a:schemeClr val="bg1"/>
                </a:solidFill>
                <a:latin typeface="Arial"/>
                <a:cs typeface="Arial"/>
              </a:rPr>
              <a:t>on</a:t>
            </a:r>
            <a:r>
              <a:rPr sz="1800" spc="-30" dirty="0">
                <a:solidFill>
                  <a:schemeClr val="bg1"/>
                </a:solidFill>
                <a:latin typeface="Arial"/>
                <a:cs typeface="Arial"/>
              </a:rPr>
              <a:t> </a:t>
            </a:r>
            <a:r>
              <a:rPr sz="1800" dirty="0">
                <a:solidFill>
                  <a:schemeClr val="bg1"/>
                </a:solidFill>
                <a:latin typeface="Arial"/>
                <a:cs typeface="Arial"/>
              </a:rPr>
              <a:t>the</a:t>
            </a:r>
            <a:r>
              <a:rPr sz="1800" spc="-40" dirty="0">
                <a:solidFill>
                  <a:schemeClr val="bg1"/>
                </a:solidFill>
                <a:latin typeface="Arial"/>
                <a:cs typeface="Arial"/>
              </a:rPr>
              <a:t> </a:t>
            </a:r>
            <a:r>
              <a:rPr sz="1800" dirty="0">
                <a:solidFill>
                  <a:schemeClr val="bg1"/>
                </a:solidFill>
                <a:latin typeface="Arial"/>
                <a:cs typeface="Arial"/>
              </a:rPr>
              <a:t>individual</a:t>
            </a:r>
            <a:r>
              <a:rPr sz="1800" spc="-20" dirty="0">
                <a:solidFill>
                  <a:schemeClr val="bg1"/>
                </a:solidFill>
                <a:latin typeface="Arial"/>
                <a:cs typeface="Arial"/>
              </a:rPr>
              <a:t> (SQ, </a:t>
            </a:r>
            <a:r>
              <a:rPr sz="1800" dirty="0">
                <a:solidFill>
                  <a:schemeClr val="bg1"/>
                </a:solidFill>
                <a:latin typeface="Arial"/>
                <a:cs typeface="Arial"/>
              </a:rPr>
              <a:t>EQ,</a:t>
            </a:r>
            <a:r>
              <a:rPr sz="1800" spc="-10" dirty="0">
                <a:solidFill>
                  <a:schemeClr val="bg1"/>
                </a:solidFill>
                <a:latin typeface="Arial"/>
                <a:cs typeface="Arial"/>
              </a:rPr>
              <a:t> </a:t>
            </a:r>
            <a:r>
              <a:rPr sz="1800" dirty="0">
                <a:solidFill>
                  <a:schemeClr val="bg1"/>
                </a:solidFill>
                <a:latin typeface="Arial"/>
                <a:cs typeface="Arial"/>
              </a:rPr>
              <a:t>IQ,</a:t>
            </a:r>
            <a:r>
              <a:rPr sz="1800" spc="-5" dirty="0">
                <a:solidFill>
                  <a:schemeClr val="bg1"/>
                </a:solidFill>
                <a:latin typeface="Arial"/>
                <a:cs typeface="Arial"/>
              </a:rPr>
              <a:t> </a:t>
            </a:r>
            <a:r>
              <a:rPr sz="1800" dirty="0">
                <a:solidFill>
                  <a:schemeClr val="bg1"/>
                </a:solidFill>
                <a:latin typeface="Arial"/>
                <a:cs typeface="Arial"/>
              </a:rPr>
              <a:t>and</a:t>
            </a:r>
            <a:r>
              <a:rPr sz="1800" spc="-10" dirty="0">
                <a:solidFill>
                  <a:schemeClr val="bg1"/>
                </a:solidFill>
                <a:latin typeface="Arial"/>
                <a:cs typeface="Arial"/>
              </a:rPr>
              <a:t> </a:t>
            </a:r>
            <a:r>
              <a:rPr sz="1800" spc="-25" dirty="0">
                <a:solidFill>
                  <a:schemeClr val="bg1"/>
                </a:solidFill>
                <a:latin typeface="Arial"/>
                <a:cs typeface="Arial"/>
              </a:rPr>
              <a:t>PQ)</a:t>
            </a:r>
            <a:endParaRPr sz="1800" dirty="0">
              <a:solidFill>
                <a:schemeClr val="bg1"/>
              </a:solidFill>
              <a:latin typeface="Arial"/>
              <a:cs typeface="Arial"/>
            </a:endParaRPr>
          </a:p>
          <a:p>
            <a:pPr>
              <a:lnSpc>
                <a:spcPct val="100000"/>
              </a:lnSpc>
              <a:spcBef>
                <a:spcPts val="90"/>
              </a:spcBef>
            </a:pPr>
            <a:endParaRPr sz="1800" dirty="0">
              <a:solidFill>
                <a:schemeClr val="bg1"/>
              </a:solidFill>
              <a:latin typeface="Arial"/>
              <a:cs typeface="Arial"/>
            </a:endParaRPr>
          </a:p>
          <a:p>
            <a:pPr marL="192405" marR="226060" indent="-180340">
              <a:lnSpc>
                <a:spcPct val="100000"/>
              </a:lnSpc>
            </a:pPr>
            <a:r>
              <a:rPr sz="1800" b="1" dirty="0">
                <a:solidFill>
                  <a:schemeClr val="bg1"/>
                </a:solidFill>
                <a:latin typeface="Arial"/>
                <a:cs typeface="Arial"/>
              </a:rPr>
              <a:t>Interrelationships</a:t>
            </a:r>
            <a:r>
              <a:rPr sz="1800" b="1" spc="-35" dirty="0">
                <a:solidFill>
                  <a:schemeClr val="bg1"/>
                </a:solidFill>
                <a:latin typeface="Arial"/>
                <a:cs typeface="Arial"/>
              </a:rPr>
              <a:t> </a:t>
            </a:r>
            <a:r>
              <a:rPr sz="1800" dirty="0">
                <a:solidFill>
                  <a:schemeClr val="bg1"/>
                </a:solidFill>
                <a:latin typeface="Arial"/>
                <a:cs typeface="Arial"/>
              </a:rPr>
              <a:t>are</a:t>
            </a:r>
            <a:r>
              <a:rPr sz="1800" spc="-35" dirty="0">
                <a:solidFill>
                  <a:schemeClr val="bg1"/>
                </a:solidFill>
                <a:latin typeface="Arial"/>
                <a:cs typeface="Arial"/>
              </a:rPr>
              <a:t> </a:t>
            </a:r>
            <a:r>
              <a:rPr sz="1800" spc="-10" dirty="0">
                <a:solidFill>
                  <a:schemeClr val="bg1"/>
                </a:solidFill>
                <a:latin typeface="Arial"/>
                <a:cs typeface="Arial"/>
              </a:rPr>
              <a:t>dynamic </a:t>
            </a:r>
            <a:r>
              <a:rPr sz="1800" dirty="0">
                <a:solidFill>
                  <a:schemeClr val="bg1"/>
                </a:solidFill>
                <a:latin typeface="Arial"/>
                <a:cs typeface="Arial"/>
              </a:rPr>
              <a:t>between</a:t>
            </a:r>
            <a:r>
              <a:rPr sz="1800" spc="-20" dirty="0">
                <a:solidFill>
                  <a:schemeClr val="bg1"/>
                </a:solidFill>
                <a:latin typeface="Arial"/>
                <a:cs typeface="Arial"/>
              </a:rPr>
              <a:t> </a:t>
            </a:r>
            <a:r>
              <a:rPr sz="1800" dirty="0">
                <a:solidFill>
                  <a:schemeClr val="bg1"/>
                </a:solidFill>
                <a:latin typeface="Arial"/>
                <a:cs typeface="Arial"/>
              </a:rPr>
              <a:t>individual,</a:t>
            </a:r>
            <a:r>
              <a:rPr sz="1800" spc="-25" dirty="0">
                <a:solidFill>
                  <a:schemeClr val="bg1"/>
                </a:solidFill>
                <a:latin typeface="Arial"/>
                <a:cs typeface="Arial"/>
              </a:rPr>
              <a:t> </a:t>
            </a:r>
            <a:r>
              <a:rPr sz="1800" dirty="0">
                <a:solidFill>
                  <a:schemeClr val="bg1"/>
                </a:solidFill>
                <a:latin typeface="Arial"/>
                <a:cs typeface="Arial"/>
              </a:rPr>
              <a:t>team,</a:t>
            </a:r>
            <a:r>
              <a:rPr sz="1800" spc="-60" dirty="0">
                <a:solidFill>
                  <a:schemeClr val="bg1"/>
                </a:solidFill>
                <a:latin typeface="Arial"/>
                <a:cs typeface="Arial"/>
              </a:rPr>
              <a:t> </a:t>
            </a:r>
            <a:r>
              <a:rPr sz="1800" spc="-10" dirty="0">
                <a:solidFill>
                  <a:schemeClr val="bg1"/>
                </a:solidFill>
                <a:latin typeface="Arial"/>
                <a:cs typeface="Arial"/>
              </a:rPr>
              <a:t>institution </a:t>
            </a:r>
            <a:r>
              <a:rPr sz="1800" dirty="0">
                <a:solidFill>
                  <a:schemeClr val="bg1"/>
                </a:solidFill>
                <a:latin typeface="Arial"/>
                <a:cs typeface="Arial"/>
              </a:rPr>
              <a:t>and</a:t>
            </a:r>
            <a:r>
              <a:rPr sz="1800" spc="-20" dirty="0">
                <a:solidFill>
                  <a:schemeClr val="bg1"/>
                </a:solidFill>
                <a:latin typeface="Arial"/>
                <a:cs typeface="Arial"/>
              </a:rPr>
              <a:t> </a:t>
            </a:r>
            <a:r>
              <a:rPr sz="1800" dirty="0">
                <a:solidFill>
                  <a:schemeClr val="bg1"/>
                </a:solidFill>
                <a:latin typeface="Arial"/>
                <a:cs typeface="Arial"/>
              </a:rPr>
              <a:t>the</a:t>
            </a:r>
            <a:r>
              <a:rPr sz="1800" spc="-35" dirty="0">
                <a:solidFill>
                  <a:schemeClr val="bg1"/>
                </a:solidFill>
                <a:latin typeface="Arial"/>
                <a:cs typeface="Arial"/>
              </a:rPr>
              <a:t> </a:t>
            </a:r>
            <a:r>
              <a:rPr sz="1800" dirty="0">
                <a:solidFill>
                  <a:schemeClr val="bg1"/>
                </a:solidFill>
                <a:latin typeface="Arial"/>
                <a:cs typeface="Arial"/>
              </a:rPr>
              <a:t>external</a:t>
            </a:r>
            <a:r>
              <a:rPr sz="1800" spc="-5" dirty="0">
                <a:solidFill>
                  <a:schemeClr val="bg1"/>
                </a:solidFill>
                <a:latin typeface="Arial"/>
                <a:cs typeface="Arial"/>
              </a:rPr>
              <a:t> </a:t>
            </a:r>
            <a:r>
              <a:rPr sz="1800" spc="-10" dirty="0">
                <a:solidFill>
                  <a:schemeClr val="bg1"/>
                </a:solidFill>
                <a:latin typeface="Arial"/>
                <a:cs typeface="Arial"/>
              </a:rPr>
              <a:t>environment (systemic)</a:t>
            </a:r>
            <a:endParaRPr sz="1800" dirty="0">
              <a:solidFill>
                <a:schemeClr val="bg1"/>
              </a:solidFill>
              <a:latin typeface="Arial"/>
              <a:cs typeface="Arial"/>
            </a:endParaRPr>
          </a:p>
          <a:p>
            <a:pPr>
              <a:lnSpc>
                <a:spcPct val="100000"/>
              </a:lnSpc>
              <a:spcBef>
                <a:spcPts val="95"/>
              </a:spcBef>
            </a:pPr>
            <a:endParaRPr sz="1800" dirty="0">
              <a:solidFill>
                <a:schemeClr val="bg1"/>
              </a:solidFill>
              <a:latin typeface="Arial"/>
              <a:cs typeface="Arial"/>
            </a:endParaRPr>
          </a:p>
          <a:p>
            <a:pPr marL="192405" marR="406400" indent="-180340">
              <a:lnSpc>
                <a:spcPct val="100000"/>
              </a:lnSpc>
            </a:pPr>
            <a:r>
              <a:rPr sz="1800" b="1" dirty="0">
                <a:solidFill>
                  <a:schemeClr val="bg1"/>
                </a:solidFill>
                <a:latin typeface="Arial"/>
                <a:cs typeface="Arial"/>
              </a:rPr>
              <a:t>Strategy</a:t>
            </a:r>
            <a:r>
              <a:rPr sz="1800" b="1" spc="-40" dirty="0">
                <a:solidFill>
                  <a:schemeClr val="bg1"/>
                </a:solidFill>
                <a:latin typeface="Arial"/>
                <a:cs typeface="Arial"/>
              </a:rPr>
              <a:t> </a:t>
            </a:r>
            <a:r>
              <a:rPr sz="1800" dirty="0">
                <a:solidFill>
                  <a:schemeClr val="bg1"/>
                </a:solidFill>
                <a:latin typeface="Arial"/>
                <a:cs typeface="Arial"/>
              </a:rPr>
              <a:t>affects</a:t>
            </a:r>
            <a:r>
              <a:rPr sz="1800" spc="-55" dirty="0">
                <a:solidFill>
                  <a:schemeClr val="bg1"/>
                </a:solidFill>
                <a:latin typeface="Arial"/>
                <a:cs typeface="Arial"/>
              </a:rPr>
              <a:t> </a:t>
            </a:r>
            <a:r>
              <a:rPr sz="1800" dirty="0">
                <a:solidFill>
                  <a:schemeClr val="bg1"/>
                </a:solidFill>
                <a:latin typeface="Arial"/>
                <a:cs typeface="Arial"/>
              </a:rPr>
              <a:t>individual,</a:t>
            </a:r>
            <a:r>
              <a:rPr sz="1800" spc="-15" dirty="0">
                <a:solidFill>
                  <a:schemeClr val="bg1"/>
                </a:solidFill>
                <a:latin typeface="Arial"/>
                <a:cs typeface="Arial"/>
              </a:rPr>
              <a:t> </a:t>
            </a:r>
            <a:r>
              <a:rPr sz="1800" spc="-10" dirty="0">
                <a:solidFill>
                  <a:schemeClr val="bg1"/>
                </a:solidFill>
                <a:latin typeface="Arial"/>
                <a:cs typeface="Arial"/>
              </a:rPr>
              <a:t>team, </a:t>
            </a:r>
            <a:r>
              <a:rPr sz="1800" dirty="0">
                <a:solidFill>
                  <a:schemeClr val="bg1"/>
                </a:solidFill>
                <a:latin typeface="Arial"/>
                <a:cs typeface="Arial"/>
              </a:rPr>
              <a:t>organisational,</a:t>
            </a:r>
            <a:r>
              <a:rPr sz="1800" spc="-20" dirty="0">
                <a:solidFill>
                  <a:schemeClr val="bg1"/>
                </a:solidFill>
                <a:latin typeface="Arial"/>
                <a:cs typeface="Arial"/>
              </a:rPr>
              <a:t> </a:t>
            </a:r>
            <a:r>
              <a:rPr sz="1800" dirty="0">
                <a:solidFill>
                  <a:schemeClr val="bg1"/>
                </a:solidFill>
                <a:latin typeface="Arial"/>
                <a:cs typeface="Arial"/>
              </a:rPr>
              <a:t>and</a:t>
            </a:r>
            <a:r>
              <a:rPr sz="1800" spc="-50" dirty="0">
                <a:solidFill>
                  <a:schemeClr val="bg1"/>
                </a:solidFill>
                <a:latin typeface="Arial"/>
                <a:cs typeface="Arial"/>
              </a:rPr>
              <a:t> </a:t>
            </a:r>
            <a:r>
              <a:rPr sz="1800" spc="-10" dirty="0">
                <a:solidFill>
                  <a:schemeClr val="bg1"/>
                </a:solidFill>
                <a:latin typeface="Arial"/>
                <a:cs typeface="Arial"/>
              </a:rPr>
              <a:t>environmental performance</a:t>
            </a:r>
            <a:endParaRPr sz="1800" dirty="0">
              <a:solidFill>
                <a:schemeClr val="bg1"/>
              </a:solidFill>
              <a:latin typeface="Arial"/>
              <a:cs typeface="Arial"/>
            </a:endParaRPr>
          </a:p>
          <a:p>
            <a:pPr>
              <a:lnSpc>
                <a:spcPct val="100000"/>
              </a:lnSpc>
              <a:spcBef>
                <a:spcPts val="90"/>
              </a:spcBef>
            </a:pPr>
            <a:endParaRPr sz="1800" dirty="0">
              <a:solidFill>
                <a:schemeClr val="bg1"/>
              </a:solidFill>
              <a:latin typeface="Arial"/>
              <a:cs typeface="Arial"/>
            </a:endParaRPr>
          </a:p>
          <a:p>
            <a:pPr marL="12700">
              <a:lnSpc>
                <a:spcPct val="100000"/>
              </a:lnSpc>
            </a:pPr>
            <a:r>
              <a:rPr sz="1800" b="1" dirty="0">
                <a:solidFill>
                  <a:schemeClr val="bg1"/>
                </a:solidFill>
                <a:latin typeface="Arial"/>
                <a:cs typeface="Arial"/>
              </a:rPr>
              <a:t>Delivery</a:t>
            </a:r>
            <a:r>
              <a:rPr sz="1800" b="1" spc="5" dirty="0">
                <a:solidFill>
                  <a:schemeClr val="bg1"/>
                </a:solidFill>
                <a:latin typeface="Arial"/>
                <a:cs typeface="Arial"/>
              </a:rPr>
              <a:t> </a:t>
            </a:r>
            <a:r>
              <a:rPr sz="1800" dirty="0">
                <a:solidFill>
                  <a:schemeClr val="bg1"/>
                </a:solidFill>
                <a:latin typeface="Arial"/>
                <a:cs typeface="Arial"/>
              </a:rPr>
              <a:t>requires</a:t>
            </a:r>
            <a:r>
              <a:rPr sz="1800" spc="-30" dirty="0">
                <a:solidFill>
                  <a:schemeClr val="bg1"/>
                </a:solidFill>
                <a:latin typeface="Arial"/>
                <a:cs typeface="Arial"/>
              </a:rPr>
              <a:t> </a:t>
            </a:r>
            <a:r>
              <a:rPr sz="1800" dirty="0">
                <a:solidFill>
                  <a:schemeClr val="bg1"/>
                </a:solidFill>
                <a:latin typeface="Arial"/>
                <a:cs typeface="Arial"/>
              </a:rPr>
              <a:t>alignment</a:t>
            </a:r>
            <a:r>
              <a:rPr sz="1800" spc="-10" dirty="0">
                <a:solidFill>
                  <a:schemeClr val="bg1"/>
                </a:solidFill>
                <a:latin typeface="Arial"/>
                <a:cs typeface="Arial"/>
              </a:rPr>
              <a:t> </a:t>
            </a:r>
            <a:r>
              <a:rPr sz="1800" dirty="0">
                <a:solidFill>
                  <a:schemeClr val="bg1"/>
                </a:solidFill>
                <a:latin typeface="Arial"/>
                <a:cs typeface="Arial"/>
              </a:rPr>
              <a:t>of</a:t>
            </a:r>
            <a:r>
              <a:rPr sz="1800" spc="-35" dirty="0">
                <a:solidFill>
                  <a:schemeClr val="bg1"/>
                </a:solidFill>
                <a:latin typeface="Arial"/>
                <a:cs typeface="Arial"/>
              </a:rPr>
              <a:t> </a:t>
            </a:r>
            <a:r>
              <a:rPr sz="1800" spc="-10" dirty="0">
                <a:solidFill>
                  <a:schemeClr val="bg1"/>
                </a:solidFill>
                <a:latin typeface="Arial"/>
                <a:cs typeface="Arial"/>
              </a:rPr>
              <a:t>strategy,</a:t>
            </a:r>
            <a:endParaRPr sz="1800" dirty="0">
              <a:solidFill>
                <a:schemeClr val="bg1"/>
              </a:solidFill>
              <a:latin typeface="Arial"/>
              <a:cs typeface="Arial"/>
            </a:endParaRPr>
          </a:p>
          <a:p>
            <a:pPr marL="192405">
              <a:lnSpc>
                <a:spcPct val="100000"/>
              </a:lnSpc>
            </a:pPr>
            <a:r>
              <a:rPr sz="1800" dirty="0">
                <a:solidFill>
                  <a:schemeClr val="bg1"/>
                </a:solidFill>
                <a:latin typeface="Arial"/>
                <a:cs typeface="Arial"/>
              </a:rPr>
              <a:t>structure,</a:t>
            </a:r>
            <a:r>
              <a:rPr sz="1800" spc="-35" dirty="0">
                <a:solidFill>
                  <a:schemeClr val="bg1"/>
                </a:solidFill>
                <a:latin typeface="Arial"/>
                <a:cs typeface="Arial"/>
              </a:rPr>
              <a:t> </a:t>
            </a:r>
            <a:r>
              <a:rPr sz="1800" dirty="0">
                <a:solidFill>
                  <a:schemeClr val="bg1"/>
                </a:solidFill>
                <a:latin typeface="Arial"/>
                <a:cs typeface="Arial"/>
              </a:rPr>
              <a:t>systems</a:t>
            </a:r>
            <a:r>
              <a:rPr sz="1800" spc="-20" dirty="0">
                <a:solidFill>
                  <a:schemeClr val="bg1"/>
                </a:solidFill>
                <a:latin typeface="Arial"/>
                <a:cs typeface="Arial"/>
              </a:rPr>
              <a:t> </a:t>
            </a:r>
            <a:r>
              <a:rPr sz="1800" dirty="0">
                <a:solidFill>
                  <a:schemeClr val="bg1"/>
                </a:solidFill>
                <a:latin typeface="Arial"/>
                <a:cs typeface="Arial"/>
              </a:rPr>
              <a:t>and</a:t>
            </a:r>
            <a:r>
              <a:rPr sz="1800" spc="-25" dirty="0">
                <a:solidFill>
                  <a:schemeClr val="bg1"/>
                </a:solidFill>
                <a:latin typeface="Arial"/>
                <a:cs typeface="Arial"/>
              </a:rPr>
              <a:t> </a:t>
            </a:r>
            <a:r>
              <a:rPr sz="1800" spc="-10" dirty="0">
                <a:solidFill>
                  <a:schemeClr val="bg1"/>
                </a:solidFill>
                <a:latin typeface="Arial"/>
                <a:cs typeface="Arial"/>
              </a:rPr>
              <a:t>culture</a:t>
            </a:r>
            <a:endParaRPr sz="1800" dirty="0">
              <a:solidFill>
                <a:schemeClr val="bg1"/>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94232"/>
            <a:ext cx="12179807" cy="4945380"/>
          </a:xfrm>
          <a:prstGeom prst="rect">
            <a:avLst/>
          </a:prstGeom>
        </p:spPr>
      </p:pic>
      <p:sp>
        <p:nvSpPr>
          <p:cNvPr id="3" name="object 3"/>
          <p:cNvSpPr txBox="1">
            <a:spLocks noGrp="1"/>
          </p:cNvSpPr>
          <p:nvPr>
            <p:ph type="title"/>
          </p:nvPr>
        </p:nvSpPr>
        <p:spPr>
          <a:xfrm>
            <a:off x="2487325" y="216558"/>
            <a:ext cx="7205155" cy="601830"/>
          </a:xfrm>
          <a:prstGeom prst="rect">
            <a:avLst/>
          </a:prstGeom>
        </p:spPr>
        <p:txBody>
          <a:bodyPr vert="horz" wrap="square" lIns="0" tIns="108330" rIns="0" bIns="0" rtlCol="0">
            <a:spAutoFit/>
          </a:bodyPr>
          <a:lstStyle/>
          <a:p>
            <a:pPr marL="658495">
              <a:lnSpc>
                <a:spcPct val="100000"/>
              </a:lnSpc>
              <a:spcBef>
                <a:spcPts val="95"/>
              </a:spcBef>
            </a:pPr>
            <a:r>
              <a:rPr sz="3200" b="1" dirty="0">
                <a:solidFill>
                  <a:schemeClr val="bg1"/>
                </a:solidFill>
              </a:rPr>
              <a:t>REGENESYS</a:t>
            </a:r>
            <a:r>
              <a:rPr sz="3200" b="1" spc="-145" dirty="0">
                <a:solidFill>
                  <a:schemeClr val="bg1"/>
                </a:solidFill>
              </a:rPr>
              <a:t> </a:t>
            </a:r>
            <a:r>
              <a:rPr sz="3200" b="1" dirty="0">
                <a:solidFill>
                  <a:schemeClr val="bg1"/>
                </a:solidFill>
              </a:rPr>
              <a:t>GRADUATE</a:t>
            </a:r>
            <a:r>
              <a:rPr sz="3200" b="1" spc="-150" dirty="0">
                <a:solidFill>
                  <a:schemeClr val="bg1"/>
                </a:solidFill>
              </a:rPr>
              <a:t> </a:t>
            </a:r>
            <a:r>
              <a:rPr sz="3200" b="1" spc="-10" dirty="0">
                <a:solidFill>
                  <a:schemeClr val="bg1"/>
                </a:solidFill>
              </a:rPr>
              <a:t>ATTRIBUTES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834" y="0"/>
            <a:ext cx="8782331" cy="679715"/>
          </a:xfrm>
        </p:spPr>
        <p:txBody>
          <a:bodyPr>
            <a:noAutofit/>
          </a:bodyPr>
          <a:lstStyle/>
          <a:p>
            <a:pPr algn="ctr"/>
            <a:r>
              <a:rPr lang="en-ZA" sz="3600" b="1" dirty="0">
                <a:solidFill>
                  <a:schemeClr val="bg1"/>
                </a:solidFill>
              </a:rPr>
              <a:t>Ground Rules</a:t>
            </a:r>
            <a:endParaRPr lang="en-ZA" sz="2400" dirty="0">
              <a:solidFill>
                <a:schemeClr val="bg1"/>
              </a:solidFill>
            </a:endParaRPr>
          </a:p>
        </p:txBody>
      </p:sp>
      <p:sp>
        <p:nvSpPr>
          <p:cNvPr id="6" name="Content Placeholder 2">
            <a:extLst>
              <a:ext uri="{FF2B5EF4-FFF2-40B4-BE49-F238E27FC236}">
                <a16:creationId xmlns:a16="http://schemas.microsoft.com/office/drawing/2014/main" id="{A3FA55EE-C416-11BE-A47E-72E7A9E931F0}"/>
              </a:ext>
            </a:extLst>
          </p:cNvPr>
          <p:cNvSpPr>
            <a:spLocks noGrp="1"/>
          </p:cNvSpPr>
          <p:nvPr>
            <p:ph idx="1"/>
          </p:nvPr>
        </p:nvSpPr>
        <p:spPr>
          <a:xfrm>
            <a:off x="2291986" y="1008357"/>
            <a:ext cx="9492475" cy="5757175"/>
          </a:xfrm>
        </p:spPr>
        <p:txBody>
          <a:bodyPr>
            <a:normAutofit lnSpcReduction="10000"/>
          </a:bodyPr>
          <a:lstStyle/>
          <a:p>
            <a:pPr marL="342900" indent="-342900">
              <a:lnSpc>
                <a:spcPct val="120000"/>
              </a:lnSpc>
              <a:buFont typeface="Arial" panose="020B0604020202020204" pitchFamily="34" charset="0"/>
              <a:buChar char="•"/>
            </a:pPr>
            <a:r>
              <a:rPr lang="en-US" sz="2000" dirty="0">
                <a:solidFill>
                  <a:schemeClr val="bg1"/>
                </a:solidFill>
              </a:rPr>
              <a:t>Be open-minded</a:t>
            </a:r>
          </a:p>
          <a:p>
            <a:pPr marL="342900" indent="-342900">
              <a:lnSpc>
                <a:spcPct val="120000"/>
              </a:lnSpc>
              <a:buFont typeface="Arial" panose="020B0604020202020204" pitchFamily="34" charset="0"/>
              <a:buChar char="•"/>
            </a:pPr>
            <a:r>
              <a:rPr lang="en-US" sz="2000" dirty="0">
                <a:solidFill>
                  <a:schemeClr val="bg1"/>
                </a:solidFill>
              </a:rPr>
              <a:t>Listen carefully</a:t>
            </a:r>
          </a:p>
          <a:p>
            <a:pPr marL="342900" indent="-342900">
              <a:lnSpc>
                <a:spcPct val="120000"/>
              </a:lnSpc>
              <a:buFont typeface="Arial" panose="020B0604020202020204" pitchFamily="34" charset="0"/>
              <a:buChar char="•"/>
            </a:pPr>
            <a:r>
              <a:rPr lang="en-US" sz="2000" dirty="0">
                <a:solidFill>
                  <a:schemeClr val="bg1"/>
                </a:solidFill>
              </a:rPr>
              <a:t>Avoid doing other unrelated tasks when attending the session so that you can be FOCUSED. </a:t>
            </a:r>
          </a:p>
          <a:p>
            <a:pPr marL="342900" indent="-342900">
              <a:lnSpc>
                <a:spcPct val="120000"/>
              </a:lnSpc>
              <a:buFont typeface="Arial" panose="020B0604020202020204" pitchFamily="34" charset="0"/>
              <a:buChar char="•"/>
            </a:pPr>
            <a:r>
              <a:rPr lang="en-US" sz="2000" dirty="0">
                <a:solidFill>
                  <a:schemeClr val="bg1"/>
                </a:solidFill>
              </a:rPr>
              <a:t>Raise your hand if you have any query so that we can ensure one conversation at a time</a:t>
            </a:r>
          </a:p>
          <a:p>
            <a:pPr marL="342900" indent="-342900">
              <a:lnSpc>
                <a:spcPct val="120000"/>
              </a:lnSpc>
              <a:buFont typeface="Arial" panose="020B0604020202020204" pitchFamily="34" charset="0"/>
              <a:buChar char="•"/>
            </a:pPr>
            <a:r>
              <a:rPr lang="en-US" sz="2000" dirty="0">
                <a:solidFill>
                  <a:schemeClr val="bg1"/>
                </a:solidFill>
              </a:rPr>
              <a:t>When speaking, use “I think”, “I feel”, etc. (you are a very important aspect of this learning)</a:t>
            </a:r>
          </a:p>
          <a:p>
            <a:pPr marL="342900" indent="-342900">
              <a:lnSpc>
                <a:spcPct val="120000"/>
              </a:lnSpc>
              <a:buFont typeface="Arial" panose="020B0604020202020204" pitchFamily="34" charset="0"/>
              <a:buChar char="•"/>
            </a:pPr>
            <a:r>
              <a:rPr lang="en-US" sz="2000" dirty="0">
                <a:solidFill>
                  <a:schemeClr val="bg1"/>
                </a:solidFill>
              </a:rPr>
              <a:t>Respect the opinions of others</a:t>
            </a:r>
          </a:p>
          <a:p>
            <a:pPr lvl="1">
              <a:lnSpc>
                <a:spcPct val="120000"/>
              </a:lnSpc>
              <a:buClr>
                <a:schemeClr val="accent2"/>
              </a:buClr>
              <a:buFont typeface="Arial" panose="020B0604020202020204" pitchFamily="34" charset="0"/>
              <a:buChar char="•"/>
            </a:pPr>
            <a:r>
              <a:rPr lang="en-US" sz="2000" dirty="0">
                <a:solidFill>
                  <a:schemeClr val="bg1"/>
                </a:solidFill>
              </a:rPr>
              <a:t>Give constructive feedback </a:t>
            </a:r>
          </a:p>
          <a:p>
            <a:pPr lvl="1">
              <a:lnSpc>
                <a:spcPct val="120000"/>
              </a:lnSpc>
              <a:buClr>
                <a:schemeClr val="accent2"/>
              </a:buClr>
              <a:buFont typeface="Arial" panose="020B0604020202020204" pitchFamily="34" charset="0"/>
              <a:buChar char="•"/>
            </a:pPr>
            <a:r>
              <a:rPr lang="en-US" sz="2000" dirty="0">
                <a:solidFill>
                  <a:schemeClr val="bg1"/>
                </a:solidFill>
              </a:rPr>
              <a:t>Build on the ideas of others rather than destroying them</a:t>
            </a:r>
          </a:p>
          <a:p>
            <a:pPr marL="342900" indent="-342900">
              <a:lnSpc>
                <a:spcPct val="120000"/>
              </a:lnSpc>
              <a:buFont typeface="Arial" panose="020B0604020202020204" pitchFamily="34" charset="0"/>
              <a:buChar char="•"/>
            </a:pPr>
            <a:r>
              <a:rPr lang="en-US" sz="2000" dirty="0">
                <a:solidFill>
                  <a:schemeClr val="bg1"/>
                </a:solidFill>
              </a:rPr>
              <a:t>Take some risks and share new ideas</a:t>
            </a:r>
          </a:p>
          <a:p>
            <a:pPr marL="342900" indent="-342900">
              <a:lnSpc>
                <a:spcPct val="120000"/>
              </a:lnSpc>
              <a:buFont typeface="Arial" panose="020B0604020202020204" pitchFamily="34" charset="0"/>
              <a:buChar char="•"/>
            </a:pPr>
            <a:r>
              <a:rPr lang="en-US" sz="2000" dirty="0">
                <a:solidFill>
                  <a:schemeClr val="bg1"/>
                </a:solidFill>
                <a:highlight>
                  <a:srgbClr val="C0C0C0"/>
                </a:highlight>
              </a:rPr>
              <a:t>Have fun and ENJOY the learning experience!</a:t>
            </a: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7D4FCF2-27F5-7947-A089-6D249577F24B}" type="slidenum">
              <a:rPr kumimoji="0" lang="en-US" sz="1000" b="0" i="0" u="none" strike="noStrike" kern="1200" cap="none" spc="0" normalizeH="0" baseline="0" noProof="0" smtClean="0">
                <a:ln>
                  <a:noFill/>
                </a:ln>
                <a:solidFill>
                  <a:srgbClr val="299884"/>
                </a:solidFill>
                <a:effectLst/>
                <a:uLnTx/>
                <a:uFillTx/>
                <a:ea typeface="+mn-ea"/>
                <a:cs typeface="Futura Medium" panose="020B0602020204020303" pitchFamily="34" charset="-79"/>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299884"/>
              </a:solidFill>
              <a:effectLst/>
              <a:uLnTx/>
              <a:uFillTx/>
              <a:ea typeface="+mn-ea"/>
              <a:cs typeface="Futura Medium" panose="020B0602020204020303" pitchFamily="34" charset="-79"/>
            </a:endParaRPr>
          </a:p>
        </p:txBody>
      </p:sp>
    </p:spTree>
    <p:extLst>
      <p:ext uri="{BB962C8B-B14F-4D97-AF65-F5344CB8AC3E}">
        <p14:creationId xmlns:p14="http://schemas.microsoft.com/office/powerpoint/2010/main" val="222240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EF3C-A7AC-BE60-59A9-93711A182E54}"/>
              </a:ext>
            </a:extLst>
          </p:cNvPr>
          <p:cNvSpPr>
            <a:spLocks noGrp="1"/>
          </p:cNvSpPr>
          <p:nvPr>
            <p:ph type="title"/>
          </p:nvPr>
        </p:nvSpPr>
        <p:spPr/>
        <p:txBody>
          <a:bodyPr/>
          <a:lstStyle/>
          <a:p>
            <a:r>
              <a:rPr lang="en-US" dirty="0"/>
              <a:t>Ground rules</a:t>
            </a:r>
            <a:endParaRPr lang="en-IN" dirty="0"/>
          </a:p>
        </p:txBody>
      </p:sp>
      <p:sp>
        <p:nvSpPr>
          <p:cNvPr id="3" name="Content Placeholder 2">
            <a:extLst>
              <a:ext uri="{FF2B5EF4-FFF2-40B4-BE49-F238E27FC236}">
                <a16:creationId xmlns:a16="http://schemas.microsoft.com/office/drawing/2014/main" id="{02E775E0-5DA2-9BFD-4BFB-DF94804D60B1}"/>
              </a:ext>
            </a:extLst>
          </p:cNvPr>
          <p:cNvSpPr>
            <a:spLocks noGrp="1"/>
          </p:cNvSpPr>
          <p:nvPr>
            <p:ph idx="1"/>
          </p:nvPr>
        </p:nvSpPr>
        <p:spPr>
          <a:xfrm>
            <a:off x="838200" y="1825625"/>
            <a:ext cx="10773792" cy="4667250"/>
          </a:xfrm>
        </p:spPr>
        <p:txBody>
          <a:bodyPr>
            <a:normAutofit/>
          </a:bodyPr>
          <a:lstStyle/>
          <a:p>
            <a:endParaRPr lang="en-IN" dirty="0"/>
          </a:p>
        </p:txBody>
      </p:sp>
      <p:pic>
        <p:nvPicPr>
          <p:cNvPr id="2052" name="Picture 4" descr="Sharing Your Screen In Teams: A Full Guide In 2023">
            <a:extLst>
              <a:ext uri="{FF2B5EF4-FFF2-40B4-BE49-F238E27FC236}">
                <a16:creationId xmlns:a16="http://schemas.microsoft.com/office/drawing/2014/main" id="{61A2DEB6-186E-3325-2604-8C3A0305F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824" y="1908700"/>
            <a:ext cx="4914050" cy="41236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screen share in Teams">
            <a:extLst>
              <a:ext uri="{FF2B5EF4-FFF2-40B4-BE49-F238E27FC236}">
                <a16:creationId xmlns:a16="http://schemas.microsoft.com/office/drawing/2014/main" id="{EC66B67C-E0FF-7413-8F0A-BC94C9AFC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871" y="1908697"/>
            <a:ext cx="4856777" cy="412367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obile screen share in Teams">
            <a:extLst>
              <a:ext uri="{FF2B5EF4-FFF2-40B4-BE49-F238E27FC236}">
                <a16:creationId xmlns:a16="http://schemas.microsoft.com/office/drawing/2014/main" id="{CB2335B6-A4CE-70E1-F7AA-28D6AB5E7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1245" y="1908697"/>
            <a:ext cx="2781574" cy="41236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1EE9862-7FEF-D34E-6FC6-3FBAC4C2FE96}"/>
              </a:ext>
            </a:extLst>
          </p:cNvPr>
          <p:cNvSpPr txBox="1"/>
          <p:nvPr/>
        </p:nvSpPr>
        <p:spPr>
          <a:xfrm>
            <a:off x="2358871" y="6169125"/>
            <a:ext cx="7732450" cy="369332"/>
          </a:xfrm>
          <a:prstGeom prst="rect">
            <a:avLst/>
          </a:prstGeom>
          <a:noFill/>
        </p:spPr>
        <p:txBody>
          <a:bodyPr wrap="square">
            <a:spAutoFit/>
          </a:bodyPr>
          <a:lstStyle/>
          <a:p>
            <a:r>
              <a:rPr lang="en-IN" dirty="0">
                <a:solidFill>
                  <a:schemeClr val="bg1"/>
                </a:solidFill>
              </a:rPr>
              <a:t>Source https//www.helpwire.app/blog/share-screen-on-microsoft-teams/</a:t>
            </a:r>
          </a:p>
        </p:txBody>
      </p:sp>
    </p:spTree>
    <p:extLst>
      <p:ext uri="{BB962C8B-B14F-4D97-AF65-F5344CB8AC3E}">
        <p14:creationId xmlns:p14="http://schemas.microsoft.com/office/powerpoint/2010/main" val="171132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3A97-9634-30E3-2BBA-EB036A40582D}"/>
              </a:ext>
            </a:extLst>
          </p:cNvPr>
          <p:cNvSpPr>
            <a:spLocks noGrp="1"/>
          </p:cNvSpPr>
          <p:nvPr>
            <p:ph type="title"/>
          </p:nvPr>
        </p:nvSpPr>
        <p:spPr/>
        <p:txBody>
          <a:bodyPr/>
          <a:lstStyle/>
          <a:p>
            <a:r>
              <a:rPr lang="en-US" dirty="0"/>
              <a:t>Big Data</a:t>
            </a:r>
            <a:endParaRPr lang="en-IN" dirty="0"/>
          </a:p>
        </p:txBody>
      </p:sp>
      <p:sp>
        <p:nvSpPr>
          <p:cNvPr id="3" name="Content Placeholder 2">
            <a:extLst>
              <a:ext uri="{FF2B5EF4-FFF2-40B4-BE49-F238E27FC236}">
                <a16:creationId xmlns:a16="http://schemas.microsoft.com/office/drawing/2014/main" id="{DFCA2565-F559-F122-D1BA-047268BAFE24}"/>
              </a:ext>
            </a:extLst>
          </p:cNvPr>
          <p:cNvSpPr>
            <a:spLocks noGrp="1"/>
          </p:cNvSpPr>
          <p:nvPr>
            <p:ph idx="1"/>
          </p:nvPr>
        </p:nvSpPr>
        <p:spPr/>
        <p:txBody>
          <a:bodyPr>
            <a:normAutofit fontScale="92500" lnSpcReduction="20000"/>
          </a:bodyPr>
          <a:lstStyle/>
          <a:p>
            <a:r>
              <a:rPr lang="en-US" dirty="0"/>
              <a:t>Session 1</a:t>
            </a:r>
          </a:p>
          <a:p>
            <a:pPr lvl="1"/>
            <a:r>
              <a:rPr lang="en-US" dirty="0"/>
              <a:t>Introduction Big Data &amp; Distributed Computing</a:t>
            </a:r>
          </a:p>
          <a:p>
            <a:pPr lvl="1"/>
            <a:r>
              <a:rPr lang="en-US" dirty="0" err="1"/>
              <a:t>PySpark</a:t>
            </a:r>
            <a:r>
              <a:rPr lang="en-US" dirty="0"/>
              <a:t> </a:t>
            </a:r>
            <a:r>
              <a:rPr lang="en-US" dirty="0" err="1"/>
              <a:t>DataFrame</a:t>
            </a:r>
            <a:endParaRPr lang="en-US" dirty="0"/>
          </a:p>
          <a:p>
            <a:r>
              <a:rPr lang="en-US" dirty="0"/>
              <a:t>Session 2</a:t>
            </a:r>
          </a:p>
          <a:p>
            <a:pPr lvl="1"/>
            <a:r>
              <a:rPr lang="en-US" dirty="0" err="1"/>
              <a:t>PySpark</a:t>
            </a:r>
            <a:r>
              <a:rPr lang="en-US" dirty="0"/>
              <a:t> </a:t>
            </a:r>
            <a:r>
              <a:rPr lang="en-US" dirty="0" err="1"/>
              <a:t>DataFrame</a:t>
            </a:r>
            <a:endParaRPr lang="en-US" dirty="0"/>
          </a:p>
          <a:p>
            <a:pPr lvl="1"/>
            <a:r>
              <a:rPr lang="en-US" dirty="0" err="1"/>
              <a:t>PySpark</a:t>
            </a:r>
            <a:r>
              <a:rPr lang="en-US" dirty="0"/>
              <a:t> SQL</a:t>
            </a:r>
          </a:p>
          <a:p>
            <a:r>
              <a:rPr lang="en-US" dirty="0"/>
              <a:t>Session 3</a:t>
            </a:r>
          </a:p>
          <a:p>
            <a:pPr lvl="1"/>
            <a:r>
              <a:rPr lang="en-US" dirty="0" err="1"/>
              <a:t>PySpark</a:t>
            </a:r>
            <a:r>
              <a:rPr lang="en-US" dirty="0"/>
              <a:t> ML</a:t>
            </a:r>
          </a:p>
          <a:p>
            <a:r>
              <a:rPr lang="en-US" dirty="0"/>
              <a:t>Session 4</a:t>
            </a:r>
          </a:p>
          <a:p>
            <a:pPr lvl="1"/>
            <a:r>
              <a:rPr lang="en-US" dirty="0" err="1"/>
              <a:t>PySpark</a:t>
            </a:r>
            <a:r>
              <a:rPr lang="en-US" dirty="0"/>
              <a:t> NLP</a:t>
            </a:r>
          </a:p>
          <a:p>
            <a:r>
              <a:rPr lang="en-US" dirty="0"/>
              <a:t>Session 5</a:t>
            </a:r>
          </a:p>
          <a:p>
            <a:pPr lvl="1"/>
            <a:r>
              <a:rPr lang="en-US" dirty="0"/>
              <a:t>Streaming with Apache Kafka</a:t>
            </a:r>
          </a:p>
          <a:p>
            <a:pPr lvl="1"/>
            <a:endParaRPr lang="en-US" dirty="0"/>
          </a:p>
          <a:p>
            <a:endParaRPr lang="en-US" dirty="0"/>
          </a:p>
          <a:p>
            <a:endParaRPr lang="en-US" dirty="0"/>
          </a:p>
          <a:p>
            <a:endParaRPr lang="en-IN" dirty="0"/>
          </a:p>
        </p:txBody>
      </p:sp>
    </p:spTree>
    <p:extLst>
      <p:ext uri="{BB962C8B-B14F-4D97-AF65-F5344CB8AC3E}">
        <p14:creationId xmlns:p14="http://schemas.microsoft.com/office/powerpoint/2010/main" val="922352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87FD-DC92-4210-5809-B225205E44FE}"/>
              </a:ext>
            </a:extLst>
          </p:cNvPr>
          <p:cNvSpPr>
            <a:spLocks noGrp="1"/>
          </p:cNvSpPr>
          <p:nvPr>
            <p:ph type="title"/>
          </p:nvPr>
        </p:nvSpPr>
        <p:spPr/>
        <p:txBody>
          <a:bodyPr/>
          <a:lstStyle/>
          <a:p>
            <a:r>
              <a:rPr lang="en-IN" dirty="0"/>
              <a:t>Agenda	</a:t>
            </a:r>
          </a:p>
        </p:txBody>
      </p:sp>
      <p:sp>
        <p:nvSpPr>
          <p:cNvPr id="3" name="Content Placeholder 2">
            <a:extLst>
              <a:ext uri="{FF2B5EF4-FFF2-40B4-BE49-F238E27FC236}">
                <a16:creationId xmlns:a16="http://schemas.microsoft.com/office/drawing/2014/main" id="{E17BA45A-82FF-B13F-BBAE-BC6FAFB14288}"/>
              </a:ext>
            </a:extLst>
          </p:cNvPr>
          <p:cNvSpPr>
            <a:spLocks noGrp="1"/>
          </p:cNvSpPr>
          <p:nvPr>
            <p:ph idx="1"/>
          </p:nvPr>
        </p:nvSpPr>
        <p:spPr/>
        <p:txBody>
          <a:bodyPr>
            <a:normAutofit fontScale="77500" lnSpcReduction="20000"/>
          </a:bodyPr>
          <a:lstStyle/>
          <a:p>
            <a:r>
              <a:rPr lang="en-IN" dirty="0"/>
              <a:t>What is Big Data?</a:t>
            </a:r>
          </a:p>
          <a:p>
            <a:pPr lvl="1"/>
            <a:r>
              <a:rPr lang="en-IN" dirty="0"/>
              <a:t>Examples</a:t>
            </a:r>
          </a:p>
          <a:p>
            <a:pPr lvl="1"/>
            <a:r>
              <a:rPr lang="en-IN" dirty="0"/>
              <a:t>Challenges</a:t>
            </a:r>
          </a:p>
          <a:p>
            <a:pPr lvl="1"/>
            <a:r>
              <a:rPr lang="en-IN" dirty="0"/>
              <a:t>Benefits</a:t>
            </a:r>
          </a:p>
          <a:p>
            <a:r>
              <a:rPr lang="en-IN" dirty="0"/>
              <a:t>Introduction distributed system </a:t>
            </a:r>
          </a:p>
          <a:p>
            <a:pPr lvl="1"/>
            <a:r>
              <a:rPr lang="en-IN" dirty="0"/>
              <a:t>Architecture </a:t>
            </a:r>
          </a:p>
          <a:p>
            <a:pPr lvl="1"/>
            <a:r>
              <a:rPr lang="en-IN" dirty="0"/>
              <a:t>Benefits</a:t>
            </a:r>
          </a:p>
          <a:p>
            <a:r>
              <a:rPr lang="en-IN" dirty="0"/>
              <a:t>Spark &amp; </a:t>
            </a:r>
            <a:r>
              <a:rPr lang="en-IN" dirty="0" err="1"/>
              <a:t>PySpark</a:t>
            </a:r>
            <a:endParaRPr lang="en-IN" dirty="0"/>
          </a:p>
          <a:p>
            <a:r>
              <a:rPr lang="en-IN" dirty="0" err="1"/>
              <a:t>PySpark</a:t>
            </a:r>
            <a:r>
              <a:rPr lang="en-IN" dirty="0"/>
              <a:t> </a:t>
            </a:r>
            <a:r>
              <a:rPr lang="en-IN" dirty="0" err="1"/>
              <a:t>DataFrame</a:t>
            </a:r>
            <a:endParaRPr lang="en-IN" dirty="0"/>
          </a:p>
          <a:p>
            <a:pPr lvl="1"/>
            <a:r>
              <a:rPr lang="en-IN" dirty="0"/>
              <a:t>Basic functions</a:t>
            </a:r>
          </a:p>
          <a:p>
            <a:pPr lvl="1"/>
            <a:r>
              <a:rPr lang="en-IN" dirty="0"/>
              <a:t>Data handling</a:t>
            </a:r>
          </a:p>
          <a:p>
            <a:r>
              <a:rPr lang="en-IN" dirty="0"/>
              <a:t>Task Data Analysis using </a:t>
            </a:r>
            <a:r>
              <a:rPr lang="en-IN" dirty="0" err="1"/>
              <a:t>PySpark</a:t>
            </a:r>
            <a:r>
              <a:rPr lang="en-IN" dirty="0"/>
              <a:t> </a:t>
            </a:r>
            <a:r>
              <a:rPr lang="en-IN" dirty="0" err="1"/>
              <a:t>DataFrame</a:t>
            </a:r>
            <a:endParaRPr lang="en-IN" dirty="0"/>
          </a:p>
          <a:p>
            <a:pPr lvl="1"/>
            <a:r>
              <a:rPr lang="en-IN" dirty="0"/>
              <a:t>Formulation of problem statement</a:t>
            </a:r>
          </a:p>
          <a:p>
            <a:pPr lvl="1"/>
            <a:r>
              <a:rPr lang="en-IN" dirty="0"/>
              <a:t>Code implementation</a:t>
            </a:r>
          </a:p>
          <a:p>
            <a:pPr lvl="1"/>
            <a:endParaRPr lang="en-IN" dirty="0"/>
          </a:p>
          <a:p>
            <a:endParaRPr lang="en-IN" dirty="0"/>
          </a:p>
        </p:txBody>
      </p:sp>
    </p:spTree>
    <p:extLst>
      <p:ext uri="{BB962C8B-B14F-4D97-AF65-F5344CB8AC3E}">
        <p14:creationId xmlns:p14="http://schemas.microsoft.com/office/powerpoint/2010/main" val="213773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94B8-5BF8-2E9F-2E0D-5B17BD5A154E}"/>
              </a:ext>
            </a:extLst>
          </p:cNvPr>
          <p:cNvSpPr>
            <a:spLocks noGrp="1"/>
          </p:cNvSpPr>
          <p:nvPr>
            <p:ph type="title"/>
          </p:nvPr>
        </p:nvSpPr>
        <p:spPr/>
        <p:txBody>
          <a:bodyPr/>
          <a:lstStyle/>
          <a:p>
            <a:r>
              <a:rPr lang="en-US" dirty="0"/>
              <a:t>Data units</a:t>
            </a:r>
            <a:endParaRPr lang="en-IN" dirty="0"/>
          </a:p>
        </p:txBody>
      </p:sp>
      <p:sp>
        <p:nvSpPr>
          <p:cNvPr id="3" name="Content Placeholder 2">
            <a:extLst>
              <a:ext uri="{FF2B5EF4-FFF2-40B4-BE49-F238E27FC236}">
                <a16:creationId xmlns:a16="http://schemas.microsoft.com/office/drawing/2014/main" id="{6DB89AE7-F5CB-D826-97B6-1310187D9EC6}"/>
              </a:ext>
            </a:extLst>
          </p:cNvPr>
          <p:cNvSpPr>
            <a:spLocks noGrp="1"/>
          </p:cNvSpPr>
          <p:nvPr>
            <p:ph idx="1"/>
          </p:nvPr>
        </p:nvSpPr>
        <p:spPr/>
        <p:txBody>
          <a:bodyPr>
            <a:noAutofit/>
          </a:bodyPr>
          <a:lstStyle/>
          <a:p>
            <a:r>
              <a:rPr lang="en-US" sz="1800" dirty="0"/>
              <a:t>Bit (b):</a:t>
            </a:r>
          </a:p>
          <a:p>
            <a:pPr lvl="1"/>
            <a:r>
              <a:rPr lang="en-US" sz="1400" dirty="0"/>
              <a:t>1 bit is the smallest unit of digital information. Binary digit representing 0 or 1.</a:t>
            </a:r>
          </a:p>
          <a:p>
            <a:r>
              <a:rPr lang="en-US" sz="1800" dirty="0"/>
              <a:t>Byte (B):</a:t>
            </a:r>
          </a:p>
          <a:p>
            <a:pPr lvl="1"/>
            <a:r>
              <a:rPr lang="en-US" sz="1400" dirty="0"/>
              <a:t>1 byte consists of 8 bits. Commonly used for representing a character or small amount of data.</a:t>
            </a:r>
          </a:p>
          <a:p>
            <a:r>
              <a:rPr lang="en-US" sz="1800" dirty="0"/>
              <a:t>Kilobyte (KB):</a:t>
            </a:r>
          </a:p>
          <a:p>
            <a:pPr lvl="1"/>
            <a:r>
              <a:rPr lang="en-US" sz="1400" dirty="0"/>
              <a:t>1 kilobyte is equivalent to 1,024 bytes. Often used to measure the size of small text documents or images.</a:t>
            </a:r>
          </a:p>
          <a:p>
            <a:r>
              <a:rPr lang="en-US" sz="1800" dirty="0"/>
              <a:t>Megabyte (MB):</a:t>
            </a:r>
          </a:p>
          <a:p>
            <a:pPr lvl="1"/>
            <a:r>
              <a:rPr lang="en-US" sz="1400" dirty="0"/>
              <a:t>1 megabyte is equivalent to 1,024 kilobytes or 1,048,576 bytes. Commonly used for file sizes in documents, images, and music.</a:t>
            </a:r>
          </a:p>
          <a:p>
            <a:r>
              <a:rPr lang="en-US" sz="1800" dirty="0"/>
              <a:t>Gigabyte (GB):</a:t>
            </a:r>
          </a:p>
          <a:p>
            <a:pPr lvl="1"/>
            <a:r>
              <a:rPr lang="en-US" sz="1400" dirty="0"/>
              <a:t>1 gigabyte is equivalent to 1,024 megabytes or 1,073,741,824 bytes.</a:t>
            </a:r>
          </a:p>
          <a:p>
            <a:pPr lvl="1"/>
            <a:r>
              <a:rPr lang="en-US" sz="1400" dirty="0"/>
              <a:t>Used to measure the size of larger files, software, and videos.</a:t>
            </a:r>
          </a:p>
          <a:p>
            <a:r>
              <a:rPr lang="en-US" sz="1800" dirty="0"/>
              <a:t>Terabyte (TB):</a:t>
            </a:r>
          </a:p>
          <a:p>
            <a:pPr lvl="1"/>
            <a:r>
              <a:rPr lang="en-US" sz="1400" dirty="0"/>
              <a:t>1 terabyte is equivalent to 1,024 gigabytes or 1,099,511,627,776 bytes. Commonly used for measuring large amounts of data, such as storage capacities of hard drives.</a:t>
            </a:r>
          </a:p>
        </p:txBody>
      </p:sp>
    </p:spTree>
    <p:extLst>
      <p:ext uri="{BB962C8B-B14F-4D97-AF65-F5344CB8AC3E}">
        <p14:creationId xmlns:p14="http://schemas.microsoft.com/office/powerpoint/2010/main" val="176164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2998</TotalTime>
  <Words>1962</Words>
  <Application>Microsoft Office PowerPoint</Application>
  <PresentationFormat>Widescreen</PresentationFormat>
  <Paragraphs>211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Calibri Light</vt:lpstr>
      <vt:lpstr>Futura</vt:lpstr>
      <vt:lpstr>Futura Medium</vt:lpstr>
      <vt:lpstr>Söhne</vt:lpstr>
      <vt:lpstr>Office Theme</vt:lpstr>
      <vt:lpstr>Big Data  Session 1</vt:lpstr>
      <vt:lpstr>Know Your Mentor</vt:lpstr>
      <vt:lpstr>REGENESYS’ INTEGRATED LEADERSHIP AND MANAGEMENT MODEL</vt:lpstr>
      <vt:lpstr>REGENESYS GRADUATE ATTRIBUTES</vt:lpstr>
      <vt:lpstr>Ground Rules</vt:lpstr>
      <vt:lpstr>Ground rules</vt:lpstr>
      <vt:lpstr>Big Data</vt:lpstr>
      <vt:lpstr>Agenda </vt:lpstr>
      <vt:lpstr>Data units</vt:lpstr>
      <vt:lpstr>Data units</vt:lpstr>
      <vt:lpstr>What is Big Data?</vt:lpstr>
      <vt:lpstr>Examples of Big Data</vt:lpstr>
      <vt:lpstr>Examples of Big Data</vt:lpstr>
      <vt:lpstr>Mobile Data traffic reached 370 exabytes per month globally in 2022.</vt:lpstr>
      <vt:lpstr>Mobile Data traffic reached 370 exabytes per month globally in 2022.</vt:lpstr>
      <vt:lpstr>Mobile Data traffic reached 370 exabytes per month globally in 2022.</vt:lpstr>
      <vt:lpstr>Distributed computing system</vt:lpstr>
      <vt:lpstr>Spark</vt:lpstr>
      <vt:lpstr>Spark Features </vt:lpstr>
      <vt:lpstr>Spark</vt:lpstr>
      <vt:lpstr>PySpark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nilay karade</dc:creator>
  <cp:lastModifiedBy>Nilay Karade</cp:lastModifiedBy>
  <cp:revision>27</cp:revision>
  <dcterms:created xsi:type="dcterms:W3CDTF">2023-07-28T05:33:56Z</dcterms:created>
  <dcterms:modified xsi:type="dcterms:W3CDTF">2025-03-21T19:03:43Z</dcterms:modified>
</cp:coreProperties>
</file>