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3" r:id="rId3"/>
    <p:sldId id="264" r:id="rId4"/>
    <p:sldId id="290" r:id="rId5"/>
    <p:sldId id="287" r:id="rId6"/>
    <p:sldId id="265" r:id="rId7"/>
    <p:sldId id="288" r:id="rId8"/>
    <p:sldId id="286" r:id="rId9"/>
    <p:sldId id="283" r:id="rId10"/>
    <p:sldId id="266" r:id="rId11"/>
    <p:sldId id="291" r:id="rId12"/>
    <p:sldId id="267"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708B1-AE4C-472D-98E1-412BE332432A}" type="datetimeFigureOut">
              <a:rPr lang="en-IN" smtClean="0"/>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8D5FB-8BAB-4B5D-B101-A5DBDA1B76B8}" type="slidenum">
              <a:rPr lang="en-IN" smtClean="0"/>
              <a:t>‹#›</a:t>
            </a:fld>
            <a:endParaRPr lang="en-IN"/>
          </a:p>
        </p:txBody>
      </p:sp>
    </p:spTree>
    <p:extLst>
      <p:ext uri="{BB962C8B-B14F-4D97-AF65-F5344CB8AC3E}">
        <p14:creationId xmlns:p14="http://schemas.microsoft.com/office/powerpoint/2010/main" val="142581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3CF1-1CC0-B7F4-2D10-5D7D951FC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53D01-FBD5-D946-88D5-C8A7ACD0D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C72964-AB07-2D5E-8144-652D7B102EA7}"/>
              </a:ext>
            </a:extLst>
          </p:cNvPr>
          <p:cNvSpPr>
            <a:spLocks noGrp="1"/>
          </p:cNvSpPr>
          <p:nvPr>
            <p:ph type="dt" sz="half" idx="10"/>
          </p:nvPr>
        </p:nvSpPr>
        <p:spPr/>
        <p:txBody>
          <a:bodyPr/>
          <a:lstStyle/>
          <a:p>
            <a:fld id="{D0C143A3-E2B6-4A0E-998C-0F34B1248FEF}" type="datetimeFigureOut">
              <a:rPr lang="en-IN" smtClean="0"/>
              <a:t>04-04-2025</a:t>
            </a:fld>
            <a:endParaRPr lang="en-IN"/>
          </a:p>
        </p:txBody>
      </p:sp>
      <p:sp>
        <p:nvSpPr>
          <p:cNvPr id="5" name="Footer Placeholder 4">
            <a:extLst>
              <a:ext uri="{FF2B5EF4-FFF2-40B4-BE49-F238E27FC236}">
                <a16:creationId xmlns:a16="http://schemas.microsoft.com/office/drawing/2014/main" id="{FCA08D76-349A-1E7B-4693-2F277E0638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5BA60-14C1-AD1D-EAF5-2FC15C3A90EF}"/>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236997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3E2E-7ED2-313E-5269-6383F1386E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38911-A479-7ACD-D43B-CB926D6F5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0409E-5FFB-041F-FE96-1C8AFD0EE2D4}"/>
              </a:ext>
            </a:extLst>
          </p:cNvPr>
          <p:cNvSpPr>
            <a:spLocks noGrp="1"/>
          </p:cNvSpPr>
          <p:nvPr>
            <p:ph type="dt" sz="half" idx="10"/>
          </p:nvPr>
        </p:nvSpPr>
        <p:spPr/>
        <p:txBody>
          <a:bodyPr/>
          <a:lstStyle/>
          <a:p>
            <a:fld id="{D0C143A3-E2B6-4A0E-998C-0F34B1248FEF}" type="datetimeFigureOut">
              <a:rPr lang="en-IN" smtClean="0"/>
              <a:t>04-04-2025</a:t>
            </a:fld>
            <a:endParaRPr lang="en-IN"/>
          </a:p>
        </p:txBody>
      </p:sp>
      <p:sp>
        <p:nvSpPr>
          <p:cNvPr id="5" name="Footer Placeholder 4">
            <a:extLst>
              <a:ext uri="{FF2B5EF4-FFF2-40B4-BE49-F238E27FC236}">
                <a16:creationId xmlns:a16="http://schemas.microsoft.com/office/drawing/2014/main" id="{D80BF4D3-0A5B-28D3-9322-1E220B7C8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99712-A085-2EB5-239C-4601DF4EA75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0150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E24F0-0A2B-BF1A-D1AD-D5C2788958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603565-1B72-2BB0-15F9-738D427E5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824F1-CB23-B387-F176-50C2715EEA9A}"/>
              </a:ext>
            </a:extLst>
          </p:cNvPr>
          <p:cNvSpPr>
            <a:spLocks noGrp="1"/>
          </p:cNvSpPr>
          <p:nvPr>
            <p:ph type="dt" sz="half" idx="10"/>
          </p:nvPr>
        </p:nvSpPr>
        <p:spPr/>
        <p:txBody>
          <a:bodyPr/>
          <a:lstStyle/>
          <a:p>
            <a:fld id="{D0C143A3-E2B6-4A0E-998C-0F34B1248FEF}" type="datetimeFigureOut">
              <a:rPr lang="en-IN" smtClean="0"/>
              <a:t>04-04-2025</a:t>
            </a:fld>
            <a:endParaRPr lang="en-IN"/>
          </a:p>
        </p:txBody>
      </p:sp>
      <p:sp>
        <p:nvSpPr>
          <p:cNvPr id="5" name="Footer Placeholder 4">
            <a:extLst>
              <a:ext uri="{FF2B5EF4-FFF2-40B4-BE49-F238E27FC236}">
                <a16:creationId xmlns:a16="http://schemas.microsoft.com/office/drawing/2014/main" id="{365BA918-B93E-D8CE-408C-FA6610A09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CDF6B5-4789-5776-9B80-81578345556C}"/>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3007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E8AA-52A7-430F-104D-17A09E05F75D}"/>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CE32D152-2E64-13D8-0D52-1EF8A46A3BFC}"/>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20EE8CA-C10C-06C6-7C88-498E261FA36B}"/>
              </a:ext>
            </a:extLst>
          </p:cNvPr>
          <p:cNvSpPr>
            <a:spLocks noGrp="1"/>
          </p:cNvSpPr>
          <p:nvPr>
            <p:ph type="dt" sz="half" idx="10"/>
          </p:nvPr>
        </p:nvSpPr>
        <p:spPr/>
        <p:txBody>
          <a:bodyPr/>
          <a:lstStyle/>
          <a:p>
            <a:fld id="{D0C143A3-E2B6-4A0E-998C-0F34B1248FEF}" type="datetimeFigureOut">
              <a:rPr lang="en-IN" smtClean="0"/>
              <a:t>04-04-2025</a:t>
            </a:fld>
            <a:endParaRPr lang="en-IN"/>
          </a:p>
        </p:txBody>
      </p:sp>
      <p:sp>
        <p:nvSpPr>
          <p:cNvPr id="5" name="Footer Placeholder 4">
            <a:extLst>
              <a:ext uri="{FF2B5EF4-FFF2-40B4-BE49-F238E27FC236}">
                <a16:creationId xmlns:a16="http://schemas.microsoft.com/office/drawing/2014/main" id="{60BAFDD8-0B1F-8336-AF57-BD44805DB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D01AF-451F-3E0B-56BE-788F1C13F6BA}"/>
              </a:ext>
            </a:extLst>
          </p:cNvPr>
          <p:cNvSpPr>
            <a:spLocks noGrp="1"/>
          </p:cNvSpPr>
          <p:nvPr>
            <p:ph type="sldNum" sz="quarter" idx="12"/>
          </p:nvPr>
        </p:nvSpPr>
        <p:spPr/>
        <p:txBody>
          <a:bodyPr/>
          <a:lstStyle/>
          <a:p>
            <a:fld id="{857B70E3-438F-4422-9202-206CC318B3E0}" type="slidenum">
              <a:rPr lang="en-IN" smtClean="0"/>
              <a:t>‹#›</a:t>
            </a:fld>
            <a:endParaRPr lang="en-IN"/>
          </a:p>
        </p:txBody>
      </p:sp>
      <p:pic>
        <p:nvPicPr>
          <p:cNvPr id="9" name="Picture 2">
            <a:extLst>
              <a:ext uri="{FF2B5EF4-FFF2-40B4-BE49-F238E27FC236}">
                <a16:creationId xmlns:a16="http://schemas.microsoft.com/office/drawing/2014/main" id="{157ED59D-F6C4-F6C6-52A9-23025B4E6E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22345" y="185738"/>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3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A7CC-CA38-9C32-018B-43BD690155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899F1-C988-6692-E6CE-7AB71064DA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26423-50AE-DB02-676D-1A00C58BECB9}"/>
              </a:ext>
            </a:extLst>
          </p:cNvPr>
          <p:cNvSpPr>
            <a:spLocks noGrp="1"/>
          </p:cNvSpPr>
          <p:nvPr>
            <p:ph type="dt" sz="half" idx="10"/>
          </p:nvPr>
        </p:nvSpPr>
        <p:spPr/>
        <p:txBody>
          <a:bodyPr/>
          <a:lstStyle/>
          <a:p>
            <a:fld id="{D0C143A3-E2B6-4A0E-998C-0F34B1248FEF}" type="datetimeFigureOut">
              <a:rPr lang="en-IN" smtClean="0"/>
              <a:t>04-04-2025</a:t>
            </a:fld>
            <a:endParaRPr lang="en-IN"/>
          </a:p>
        </p:txBody>
      </p:sp>
      <p:sp>
        <p:nvSpPr>
          <p:cNvPr id="5" name="Footer Placeholder 4">
            <a:extLst>
              <a:ext uri="{FF2B5EF4-FFF2-40B4-BE49-F238E27FC236}">
                <a16:creationId xmlns:a16="http://schemas.microsoft.com/office/drawing/2014/main" id="{63E4A397-D1D5-ED45-4BE5-04BE2D1BE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810CE-CBC0-35C7-88C3-4DEA83EA172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77979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14F1-FEE1-C85A-8EE0-3D67E1D15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C7EBD-7C00-750C-ABD6-8FD587314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26300-D5A8-D110-E07E-E3A5147D57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73E522-4125-53F8-FF5B-8ACFAF0F8E73}"/>
              </a:ext>
            </a:extLst>
          </p:cNvPr>
          <p:cNvSpPr>
            <a:spLocks noGrp="1"/>
          </p:cNvSpPr>
          <p:nvPr>
            <p:ph type="dt" sz="half" idx="10"/>
          </p:nvPr>
        </p:nvSpPr>
        <p:spPr/>
        <p:txBody>
          <a:bodyPr/>
          <a:lstStyle/>
          <a:p>
            <a:fld id="{D0C143A3-E2B6-4A0E-998C-0F34B1248FEF}" type="datetimeFigureOut">
              <a:rPr lang="en-IN" smtClean="0"/>
              <a:t>04-04-2025</a:t>
            </a:fld>
            <a:endParaRPr lang="en-IN"/>
          </a:p>
        </p:txBody>
      </p:sp>
      <p:sp>
        <p:nvSpPr>
          <p:cNvPr id="6" name="Footer Placeholder 5">
            <a:extLst>
              <a:ext uri="{FF2B5EF4-FFF2-40B4-BE49-F238E27FC236}">
                <a16:creationId xmlns:a16="http://schemas.microsoft.com/office/drawing/2014/main" id="{C8EFA5AA-AB66-C5BA-B2CE-996016384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59F95-1B36-55DE-18E9-2FDB78CA87F3}"/>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76172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0E57-40D0-A0EE-15D6-38064961A8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3E0AA-AA5C-439A-3435-A137A8F42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50EFDF-38E7-B50D-1E35-D97546C98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AB207-552A-F8DB-7990-F80F6A387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8B3D98-66C9-4C61-FCC5-E617ACD7C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04E829-B679-26FF-0F21-25AA169DE3E5}"/>
              </a:ext>
            </a:extLst>
          </p:cNvPr>
          <p:cNvSpPr>
            <a:spLocks noGrp="1"/>
          </p:cNvSpPr>
          <p:nvPr>
            <p:ph type="dt" sz="half" idx="10"/>
          </p:nvPr>
        </p:nvSpPr>
        <p:spPr/>
        <p:txBody>
          <a:bodyPr/>
          <a:lstStyle/>
          <a:p>
            <a:fld id="{D0C143A3-E2B6-4A0E-998C-0F34B1248FEF}" type="datetimeFigureOut">
              <a:rPr lang="en-IN" smtClean="0"/>
              <a:t>04-04-2025</a:t>
            </a:fld>
            <a:endParaRPr lang="en-IN"/>
          </a:p>
        </p:txBody>
      </p:sp>
      <p:sp>
        <p:nvSpPr>
          <p:cNvPr id="8" name="Footer Placeholder 7">
            <a:extLst>
              <a:ext uri="{FF2B5EF4-FFF2-40B4-BE49-F238E27FC236}">
                <a16:creationId xmlns:a16="http://schemas.microsoft.com/office/drawing/2014/main" id="{A14C9222-0635-99B0-CDD5-F8DCBC8EE1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081FB4-405D-CBE9-9FC6-C80D6757996E}"/>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80494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9F5-2EE3-322B-CD9D-89149309B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F8ADB7-047A-0EF8-EE73-0F0766A7D0D6}"/>
              </a:ext>
            </a:extLst>
          </p:cNvPr>
          <p:cNvSpPr>
            <a:spLocks noGrp="1"/>
          </p:cNvSpPr>
          <p:nvPr>
            <p:ph type="dt" sz="half" idx="10"/>
          </p:nvPr>
        </p:nvSpPr>
        <p:spPr/>
        <p:txBody>
          <a:bodyPr/>
          <a:lstStyle/>
          <a:p>
            <a:fld id="{D0C143A3-E2B6-4A0E-998C-0F34B1248FEF}" type="datetimeFigureOut">
              <a:rPr lang="en-IN" smtClean="0"/>
              <a:t>04-04-2025</a:t>
            </a:fld>
            <a:endParaRPr lang="en-IN"/>
          </a:p>
        </p:txBody>
      </p:sp>
      <p:sp>
        <p:nvSpPr>
          <p:cNvPr id="4" name="Footer Placeholder 3">
            <a:extLst>
              <a:ext uri="{FF2B5EF4-FFF2-40B4-BE49-F238E27FC236}">
                <a16:creationId xmlns:a16="http://schemas.microsoft.com/office/drawing/2014/main" id="{69476587-8C40-E06F-AA5D-591E47028B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E82E7F-99AC-EE4C-B9A8-CB412508E6F8}"/>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85987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E9CC32-2B6B-9E00-94A5-12AEDA80FC88}"/>
              </a:ext>
            </a:extLst>
          </p:cNvPr>
          <p:cNvSpPr>
            <a:spLocks noGrp="1"/>
          </p:cNvSpPr>
          <p:nvPr>
            <p:ph type="dt" sz="half" idx="10"/>
          </p:nvPr>
        </p:nvSpPr>
        <p:spPr/>
        <p:txBody>
          <a:bodyPr/>
          <a:lstStyle/>
          <a:p>
            <a:fld id="{D0C143A3-E2B6-4A0E-998C-0F34B1248FEF}" type="datetimeFigureOut">
              <a:rPr lang="en-IN" smtClean="0"/>
              <a:t>04-04-2025</a:t>
            </a:fld>
            <a:endParaRPr lang="en-IN"/>
          </a:p>
        </p:txBody>
      </p:sp>
      <p:sp>
        <p:nvSpPr>
          <p:cNvPr id="3" name="Footer Placeholder 2">
            <a:extLst>
              <a:ext uri="{FF2B5EF4-FFF2-40B4-BE49-F238E27FC236}">
                <a16:creationId xmlns:a16="http://schemas.microsoft.com/office/drawing/2014/main" id="{0E66D629-C06C-05EF-2505-B09C8B0FFD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C8B343-923C-221C-E350-B5AC5D99687D}"/>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188172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F940-A1D0-445C-3760-EC21D6498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BFF710-BB7E-1EC6-383C-3C6A37FF0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B75CE6-CE4C-0374-FC4C-079DF63D4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72BD6-EBAE-BFAE-8444-B73F5B14CD8A}"/>
              </a:ext>
            </a:extLst>
          </p:cNvPr>
          <p:cNvSpPr>
            <a:spLocks noGrp="1"/>
          </p:cNvSpPr>
          <p:nvPr>
            <p:ph type="dt" sz="half" idx="10"/>
          </p:nvPr>
        </p:nvSpPr>
        <p:spPr/>
        <p:txBody>
          <a:bodyPr/>
          <a:lstStyle/>
          <a:p>
            <a:fld id="{D0C143A3-E2B6-4A0E-998C-0F34B1248FEF}" type="datetimeFigureOut">
              <a:rPr lang="en-IN" smtClean="0"/>
              <a:t>04-04-2025</a:t>
            </a:fld>
            <a:endParaRPr lang="en-IN"/>
          </a:p>
        </p:txBody>
      </p:sp>
      <p:sp>
        <p:nvSpPr>
          <p:cNvPr id="6" name="Footer Placeholder 5">
            <a:extLst>
              <a:ext uri="{FF2B5EF4-FFF2-40B4-BE49-F238E27FC236}">
                <a16:creationId xmlns:a16="http://schemas.microsoft.com/office/drawing/2014/main" id="{A4F33206-5CE3-E1FE-B900-E7E823CE4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52FCFB-1B0E-BCBF-D3F6-3255D5A32247}"/>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44481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2AE9-3702-3F55-BD8F-EC7A8CF57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C4B743-5B91-DDAD-8352-235C30E8F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CF9D72-3B00-9001-5441-692051CB7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8FDA3-2236-535D-1980-3E726C1D2769}"/>
              </a:ext>
            </a:extLst>
          </p:cNvPr>
          <p:cNvSpPr>
            <a:spLocks noGrp="1"/>
          </p:cNvSpPr>
          <p:nvPr>
            <p:ph type="dt" sz="half" idx="10"/>
          </p:nvPr>
        </p:nvSpPr>
        <p:spPr/>
        <p:txBody>
          <a:bodyPr/>
          <a:lstStyle/>
          <a:p>
            <a:fld id="{D0C143A3-E2B6-4A0E-998C-0F34B1248FEF}" type="datetimeFigureOut">
              <a:rPr lang="en-IN" smtClean="0"/>
              <a:t>04-04-2025</a:t>
            </a:fld>
            <a:endParaRPr lang="en-IN"/>
          </a:p>
        </p:txBody>
      </p:sp>
      <p:sp>
        <p:nvSpPr>
          <p:cNvPr id="6" name="Footer Placeholder 5">
            <a:extLst>
              <a:ext uri="{FF2B5EF4-FFF2-40B4-BE49-F238E27FC236}">
                <a16:creationId xmlns:a16="http://schemas.microsoft.com/office/drawing/2014/main" id="{D0DFF7B4-080C-F001-5789-5EBBBCAF7E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5940C-4533-435D-1B4D-8C1CC9E0A281}"/>
              </a:ext>
            </a:extLst>
          </p:cNvPr>
          <p:cNvSpPr>
            <a:spLocks noGrp="1"/>
          </p:cNvSpPr>
          <p:nvPr>
            <p:ph type="sldNum" sz="quarter" idx="12"/>
          </p:nvPr>
        </p:nvSpPr>
        <p:spPr/>
        <p:txBody>
          <a:bodyPr/>
          <a:lstStyle/>
          <a:p>
            <a:fld id="{857B70E3-438F-4422-9202-206CC318B3E0}" type="slidenum">
              <a:rPr lang="en-IN" smtClean="0"/>
              <a:t>‹#›</a:t>
            </a:fld>
            <a:endParaRPr lang="en-IN"/>
          </a:p>
        </p:txBody>
      </p:sp>
    </p:spTree>
    <p:extLst>
      <p:ext uri="{BB962C8B-B14F-4D97-AF65-F5344CB8AC3E}">
        <p14:creationId xmlns:p14="http://schemas.microsoft.com/office/powerpoint/2010/main" val="306201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81848-9C79-07A2-1C8B-61EC6AE83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46E5C1-F469-2E62-A128-32C297FE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FE140-D6C6-7B8E-37BE-F5C65A0DC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143A3-E2B6-4A0E-998C-0F34B1248FEF}" type="datetimeFigureOut">
              <a:rPr lang="en-IN" smtClean="0"/>
              <a:t>04-04-2025</a:t>
            </a:fld>
            <a:endParaRPr lang="en-IN"/>
          </a:p>
        </p:txBody>
      </p:sp>
      <p:sp>
        <p:nvSpPr>
          <p:cNvPr id="5" name="Footer Placeholder 4">
            <a:extLst>
              <a:ext uri="{FF2B5EF4-FFF2-40B4-BE49-F238E27FC236}">
                <a16:creationId xmlns:a16="http://schemas.microsoft.com/office/drawing/2014/main" id="{E6EE1B7E-1AAB-840B-CACB-66C2438A6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6EE989-0457-AB7B-6B84-C792FC3F1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B70E3-438F-4422-9202-206CC318B3E0}" type="slidenum">
              <a:rPr lang="en-IN" smtClean="0"/>
              <a:t>‹#›</a:t>
            </a:fld>
            <a:endParaRPr lang="en-IN"/>
          </a:p>
        </p:txBody>
      </p:sp>
    </p:spTree>
    <p:extLst>
      <p:ext uri="{BB962C8B-B14F-4D97-AF65-F5344CB8AC3E}">
        <p14:creationId xmlns:p14="http://schemas.microsoft.com/office/powerpoint/2010/main" val="350065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download-and-install-java-development-kit-jdk-on-windows-mac-and-linux/" TargetMode="External"/><Relationship Id="rId2" Type="http://schemas.openxmlformats.org/officeDocument/2006/relationships/hyperlink" Target="https://www.oracle.com/in/java/technologies/javase/javase8-archive-download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FF4D-AF48-4ED8-5164-84E9E09F88B7}"/>
              </a:ext>
            </a:extLst>
          </p:cNvPr>
          <p:cNvSpPr>
            <a:spLocks noGrp="1"/>
          </p:cNvSpPr>
          <p:nvPr>
            <p:ph type="ctrTitle"/>
          </p:nvPr>
        </p:nvSpPr>
        <p:spPr/>
        <p:txBody>
          <a:bodyPr>
            <a:normAutofit/>
          </a:bodyPr>
          <a:lstStyle/>
          <a:p>
            <a:r>
              <a:rPr lang="en-US" sz="8900" dirty="0">
                <a:solidFill>
                  <a:schemeClr val="bg1"/>
                </a:solidFill>
              </a:rPr>
              <a:t>Data Streaming</a:t>
            </a:r>
            <a:br>
              <a:rPr lang="en-US" sz="3200" dirty="0">
                <a:solidFill>
                  <a:schemeClr val="bg1"/>
                </a:solidFill>
              </a:rPr>
            </a:br>
            <a:endParaRPr lang="en-IN" dirty="0">
              <a:solidFill>
                <a:schemeClr val="bg1"/>
              </a:solidFill>
            </a:endParaRPr>
          </a:p>
        </p:txBody>
      </p:sp>
      <p:sp>
        <p:nvSpPr>
          <p:cNvPr id="3" name="Subtitle 2">
            <a:extLst>
              <a:ext uri="{FF2B5EF4-FFF2-40B4-BE49-F238E27FC236}">
                <a16:creationId xmlns:a16="http://schemas.microsoft.com/office/drawing/2014/main" id="{7BD68826-2160-B63B-A989-B5EFB54C8983}"/>
              </a:ext>
            </a:extLst>
          </p:cNvPr>
          <p:cNvSpPr>
            <a:spLocks noGrp="1"/>
          </p:cNvSpPr>
          <p:nvPr>
            <p:ph type="subTitle" idx="1"/>
          </p:nvPr>
        </p:nvSpPr>
        <p:spPr/>
        <p:txBody>
          <a:bodyPr/>
          <a:lstStyle/>
          <a:p>
            <a:endParaRPr lang="en-US" dirty="0">
              <a:solidFill>
                <a:schemeClr val="bg1"/>
              </a:solidFill>
            </a:endParaRPr>
          </a:p>
          <a:p>
            <a:r>
              <a:rPr lang="en-US" dirty="0">
                <a:solidFill>
                  <a:schemeClr val="bg1"/>
                </a:solidFill>
              </a:rPr>
              <a:t>Dr. Nilay Karade</a:t>
            </a:r>
          </a:p>
          <a:p>
            <a:r>
              <a:rPr lang="en-US" dirty="0">
                <a:solidFill>
                  <a:schemeClr val="bg1"/>
                </a:solidFill>
              </a:rPr>
              <a:t>Academic Head</a:t>
            </a:r>
            <a:endParaRPr lang="en-IN" dirty="0">
              <a:solidFill>
                <a:schemeClr val="bg1"/>
              </a:solidFill>
            </a:endParaRPr>
          </a:p>
        </p:txBody>
      </p:sp>
      <p:pic>
        <p:nvPicPr>
          <p:cNvPr id="4" name="Picture 2">
            <a:extLst>
              <a:ext uri="{FF2B5EF4-FFF2-40B4-BE49-F238E27FC236}">
                <a16:creationId xmlns:a16="http://schemas.microsoft.com/office/drawing/2014/main" id="{99B9F6A4-593B-5B57-420B-315B4C4E8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2736" y="6034360"/>
            <a:ext cx="1886527" cy="476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7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16982-3071-DDC6-0C66-B2F43F1A69B4}"/>
              </a:ext>
            </a:extLst>
          </p:cNvPr>
          <p:cNvSpPr>
            <a:spLocks noGrp="1"/>
          </p:cNvSpPr>
          <p:nvPr>
            <p:ph type="title"/>
          </p:nvPr>
        </p:nvSpPr>
        <p:spPr/>
        <p:txBody>
          <a:bodyPr/>
          <a:lstStyle/>
          <a:p>
            <a:r>
              <a:rPr lang="en-IN" dirty="0"/>
              <a:t>https://kafka.apache.org/downloads</a:t>
            </a:r>
          </a:p>
        </p:txBody>
      </p:sp>
      <p:sp>
        <p:nvSpPr>
          <p:cNvPr id="3" name="Content Placeholder 2">
            <a:extLst>
              <a:ext uri="{FF2B5EF4-FFF2-40B4-BE49-F238E27FC236}">
                <a16:creationId xmlns:a16="http://schemas.microsoft.com/office/drawing/2014/main" id="{DE5A1CB2-A9D5-EA17-93B0-45D3BE9F086F}"/>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AB48E73-8670-89E5-956F-63F8CACF9EE1}"/>
              </a:ext>
            </a:extLst>
          </p:cNvPr>
          <p:cNvPicPr>
            <a:picLocks noChangeAspect="1"/>
          </p:cNvPicPr>
          <p:nvPr/>
        </p:nvPicPr>
        <p:blipFill>
          <a:blip r:embed="rId2"/>
          <a:stretch>
            <a:fillRect/>
          </a:stretch>
        </p:blipFill>
        <p:spPr>
          <a:xfrm>
            <a:off x="1817692" y="1690688"/>
            <a:ext cx="8556615" cy="4833257"/>
          </a:xfrm>
          <a:prstGeom prst="rect">
            <a:avLst/>
          </a:prstGeom>
        </p:spPr>
      </p:pic>
    </p:spTree>
    <p:extLst>
      <p:ext uri="{BB962C8B-B14F-4D97-AF65-F5344CB8AC3E}">
        <p14:creationId xmlns:p14="http://schemas.microsoft.com/office/powerpoint/2010/main" val="207817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02BE5-3EDE-6279-3B4F-BE4C0A84CFA3}"/>
              </a:ext>
            </a:extLst>
          </p:cNvPr>
          <p:cNvSpPr>
            <a:spLocks noGrp="1"/>
          </p:cNvSpPr>
          <p:nvPr>
            <p:ph idx="1"/>
          </p:nvPr>
        </p:nvSpPr>
        <p:spPr>
          <a:xfrm>
            <a:off x="838200" y="488731"/>
            <a:ext cx="10515600" cy="5688232"/>
          </a:xfrm>
        </p:spPr>
        <p:txBody>
          <a:bodyPr>
            <a:normAutofit/>
          </a:bodyPr>
          <a:lstStyle/>
          <a:p>
            <a:r>
              <a:rPr lang="en-IN" dirty="0"/>
              <a:t>Config/</a:t>
            </a:r>
            <a:r>
              <a:rPr lang="en-IN" dirty="0" err="1"/>
              <a:t>server.properties</a:t>
            </a:r>
            <a:endParaRPr lang="en-IN" dirty="0"/>
          </a:p>
          <a:p>
            <a:endParaRPr lang="en-IN" dirty="0"/>
          </a:p>
          <a:p>
            <a:endParaRPr lang="en-IN" dirty="0"/>
          </a:p>
          <a:p>
            <a:endParaRPr lang="en-IN" dirty="0"/>
          </a:p>
          <a:p>
            <a:endParaRPr lang="en-IN" dirty="0"/>
          </a:p>
          <a:p>
            <a:r>
              <a:rPr lang="sv-SE" dirty="0"/>
              <a:t>log.dirs=C:/kafka_2.12-2.8.2/kafka-logs</a:t>
            </a:r>
            <a:endParaRPr lang="en-IN" dirty="0"/>
          </a:p>
          <a:p>
            <a:r>
              <a:rPr lang="en-IN" dirty="0"/>
              <a:t>Config/</a:t>
            </a:r>
            <a:r>
              <a:rPr lang="en-IN" dirty="0" err="1"/>
              <a:t>zookeeper.properties</a:t>
            </a:r>
            <a:endParaRPr lang="en-IN" dirty="0"/>
          </a:p>
          <a:p>
            <a:endParaRPr lang="en-IN" dirty="0"/>
          </a:p>
          <a:p>
            <a:endParaRPr lang="en-IN" dirty="0"/>
          </a:p>
          <a:p>
            <a:r>
              <a:rPr lang="en-IN" dirty="0" err="1"/>
              <a:t>dataDir</a:t>
            </a:r>
            <a:r>
              <a:rPr lang="en-IN" dirty="0"/>
              <a:t>=C:/kafka_2.12-2.8.2/zookeeper-data</a:t>
            </a:r>
          </a:p>
          <a:p>
            <a:endParaRPr lang="en-IN" dirty="0"/>
          </a:p>
        </p:txBody>
      </p:sp>
      <p:pic>
        <p:nvPicPr>
          <p:cNvPr id="5" name="Picture 4">
            <a:extLst>
              <a:ext uri="{FF2B5EF4-FFF2-40B4-BE49-F238E27FC236}">
                <a16:creationId xmlns:a16="http://schemas.microsoft.com/office/drawing/2014/main" id="{877F3F51-67A3-A4F4-95DE-D7E05F4C6DA4}"/>
              </a:ext>
            </a:extLst>
          </p:cNvPr>
          <p:cNvPicPr>
            <a:picLocks noChangeAspect="1"/>
          </p:cNvPicPr>
          <p:nvPr/>
        </p:nvPicPr>
        <p:blipFill>
          <a:blip r:embed="rId2"/>
          <a:stretch>
            <a:fillRect/>
          </a:stretch>
        </p:blipFill>
        <p:spPr>
          <a:xfrm>
            <a:off x="2803680" y="1182413"/>
            <a:ext cx="8014548" cy="1655308"/>
          </a:xfrm>
          <a:prstGeom prst="rect">
            <a:avLst/>
          </a:prstGeom>
        </p:spPr>
      </p:pic>
      <p:pic>
        <p:nvPicPr>
          <p:cNvPr id="7" name="Picture 6">
            <a:extLst>
              <a:ext uri="{FF2B5EF4-FFF2-40B4-BE49-F238E27FC236}">
                <a16:creationId xmlns:a16="http://schemas.microsoft.com/office/drawing/2014/main" id="{AFB9F415-70BA-918B-4EFB-482C11240970}"/>
              </a:ext>
            </a:extLst>
          </p:cNvPr>
          <p:cNvPicPr>
            <a:picLocks noChangeAspect="1"/>
          </p:cNvPicPr>
          <p:nvPr/>
        </p:nvPicPr>
        <p:blipFill>
          <a:blip r:embed="rId3"/>
          <a:stretch>
            <a:fillRect/>
          </a:stretch>
        </p:blipFill>
        <p:spPr>
          <a:xfrm>
            <a:off x="2504136" y="4174468"/>
            <a:ext cx="7507004" cy="788550"/>
          </a:xfrm>
          <a:prstGeom prst="rect">
            <a:avLst/>
          </a:prstGeom>
        </p:spPr>
      </p:pic>
    </p:spTree>
    <p:extLst>
      <p:ext uri="{BB962C8B-B14F-4D97-AF65-F5344CB8AC3E}">
        <p14:creationId xmlns:p14="http://schemas.microsoft.com/office/powerpoint/2010/main" val="190294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BF3D-F41D-F5F3-E9D9-299946F476E4}"/>
              </a:ext>
            </a:extLst>
          </p:cNvPr>
          <p:cNvSpPr>
            <a:spLocks noGrp="1"/>
          </p:cNvSpPr>
          <p:nvPr>
            <p:ph type="title"/>
          </p:nvPr>
        </p:nvSpPr>
        <p:spPr/>
        <p:txBody>
          <a:bodyPr/>
          <a:lstStyle/>
          <a:p>
            <a:r>
              <a:rPr lang="en-US" dirty="0"/>
              <a:t>Steps to run Kafka (ref command file)</a:t>
            </a:r>
            <a:endParaRPr lang="en-IN" dirty="0"/>
          </a:p>
        </p:txBody>
      </p:sp>
      <p:sp>
        <p:nvSpPr>
          <p:cNvPr id="3" name="Content Placeholder 2">
            <a:extLst>
              <a:ext uri="{FF2B5EF4-FFF2-40B4-BE49-F238E27FC236}">
                <a16:creationId xmlns:a16="http://schemas.microsoft.com/office/drawing/2014/main" id="{D9519DFE-18D1-9BAB-1874-996478AAAA06}"/>
              </a:ext>
            </a:extLst>
          </p:cNvPr>
          <p:cNvSpPr>
            <a:spLocks noGrp="1"/>
          </p:cNvSpPr>
          <p:nvPr>
            <p:ph idx="1"/>
          </p:nvPr>
        </p:nvSpPr>
        <p:spPr/>
        <p:txBody>
          <a:bodyPr/>
          <a:lstStyle/>
          <a:p>
            <a:r>
              <a:rPr lang="en-US" dirty="0"/>
              <a:t>Installation of Kafka</a:t>
            </a:r>
          </a:p>
          <a:p>
            <a:r>
              <a:rPr lang="en-US" dirty="0"/>
              <a:t>Start zookeeper</a:t>
            </a:r>
          </a:p>
          <a:p>
            <a:r>
              <a:rPr lang="en-US" dirty="0"/>
              <a:t>Start Kafka broker</a:t>
            </a:r>
          </a:p>
          <a:p>
            <a:r>
              <a:rPr lang="en-US" dirty="0"/>
              <a:t>Create topic</a:t>
            </a:r>
          </a:p>
          <a:p>
            <a:r>
              <a:rPr lang="en-US" dirty="0"/>
              <a:t>Start the producer</a:t>
            </a:r>
          </a:p>
          <a:p>
            <a:r>
              <a:rPr lang="en-US" dirty="0"/>
              <a:t>Producer will send the message of the topic</a:t>
            </a:r>
          </a:p>
          <a:p>
            <a:r>
              <a:rPr lang="en-US" dirty="0"/>
              <a:t>Consumer consumes the message </a:t>
            </a:r>
            <a:endParaRPr lang="en-IN" dirty="0"/>
          </a:p>
        </p:txBody>
      </p:sp>
    </p:spTree>
    <p:extLst>
      <p:ext uri="{BB962C8B-B14F-4D97-AF65-F5344CB8AC3E}">
        <p14:creationId xmlns:p14="http://schemas.microsoft.com/office/powerpoint/2010/main" val="2555051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216A-8A88-247D-CDE1-C54D201774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DF997F-4007-F0C3-83BD-091D5BD68A6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61CEC66-16A0-DC82-68F2-500275F3D5F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0971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0C251-3C55-EACD-DB84-1D5061322E6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F20125A-8961-0917-F0B8-0653B702C296}"/>
              </a:ext>
            </a:extLst>
          </p:cNvPr>
          <p:cNvSpPr>
            <a:spLocks noGrp="1"/>
          </p:cNvSpPr>
          <p:nvPr>
            <p:ph idx="1"/>
          </p:nvPr>
        </p:nvSpPr>
        <p:spPr/>
        <p:txBody>
          <a:bodyPr>
            <a:normAutofit lnSpcReduction="10000"/>
          </a:bodyPr>
          <a:lstStyle/>
          <a:p>
            <a:r>
              <a:rPr lang="en-US" dirty="0"/>
              <a:t>Example of streaming</a:t>
            </a:r>
          </a:p>
          <a:p>
            <a:r>
              <a:rPr lang="en-US" dirty="0"/>
              <a:t>What is Kafka?</a:t>
            </a:r>
          </a:p>
          <a:p>
            <a:r>
              <a:rPr lang="en-US" dirty="0"/>
              <a:t>Kafka components</a:t>
            </a:r>
          </a:p>
          <a:p>
            <a:pPr lvl="1"/>
            <a:r>
              <a:rPr lang="en-US" dirty="0"/>
              <a:t>Producer</a:t>
            </a:r>
          </a:p>
          <a:p>
            <a:pPr lvl="1"/>
            <a:r>
              <a:rPr lang="en-US" dirty="0"/>
              <a:t>Broker</a:t>
            </a:r>
          </a:p>
          <a:p>
            <a:pPr lvl="1"/>
            <a:r>
              <a:rPr lang="en-US" dirty="0"/>
              <a:t>Consumer</a:t>
            </a:r>
          </a:p>
          <a:p>
            <a:pPr lvl="1"/>
            <a:r>
              <a:rPr lang="en-US" dirty="0"/>
              <a:t>Zookeeper </a:t>
            </a:r>
          </a:p>
          <a:p>
            <a:pPr lvl="1"/>
            <a:r>
              <a:rPr lang="en-US" dirty="0"/>
              <a:t>Topics </a:t>
            </a:r>
          </a:p>
          <a:p>
            <a:pPr lvl="1"/>
            <a:r>
              <a:rPr lang="en-US" dirty="0"/>
              <a:t>Partition</a:t>
            </a:r>
          </a:p>
          <a:p>
            <a:r>
              <a:rPr lang="en-US" dirty="0"/>
              <a:t>Implementation</a:t>
            </a:r>
          </a:p>
        </p:txBody>
      </p:sp>
    </p:spTree>
    <p:extLst>
      <p:ext uri="{BB962C8B-B14F-4D97-AF65-F5344CB8AC3E}">
        <p14:creationId xmlns:p14="http://schemas.microsoft.com/office/powerpoint/2010/main" val="321667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4650-498A-2A18-E532-B1D90F78AA7A}"/>
              </a:ext>
            </a:extLst>
          </p:cNvPr>
          <p:cNvSpPr>
            <a:spLocks noGrp="1"/>
          </p:cNvSpPr>
          <p:nvPr>
            <p:ph type="title"/>
          </p:nvPr>
        </p:nvSpPr>
        <p:spPr/>
        <p:txBody>
          <a:bodyPr/>
          <a:lstStyle/>
          <a:p>
            <a:r>
              <a:rPr lang="en-US" dirty="0"/>
              <a:t>Example of streaming data</a:t>
            </a:r>
            <a:endParaRPr lang="en-IN" dirty="0"/>
          </a:p>
        </p:txBody>
      </p:sp>
      <p:sp>
        <p:nvSpPr>
          <p:cNvPr id="3" name="Content Placeholder 2">
            <a:extLst>
              <a:ext uri="{FF2B5EF4-FFF2-40B4-BE49-F238E27FC236}">
                <a16:creationId xmlns:a16="http://schemas.microsoft.com/office/drawing/2014/main" id="{F57D1E24-D39D-A253-CB3E-68DAAA926082}"/>
              </a:ext>
            </a:extLst>
          </p:cNvPr>
          <p:cNvSpPr>
            <a:spLocks noGrp="1"/>
          </p:cNvSpPr>
          <p:nvPr>
            <p:ph idx="1"/>
          </p:nvPr>
        </p:nvSpPr>
        <p:spPr/>
        <p:txBody>
          <a:bodyPr/>
          <a:lstStyle/>
          <a:p>
            <a:r>
              <a:rPr lang="en-US" dirty="0"/>
              <a:t>Ecommerce</a:t>
            </a:r>
          </a:p>
          <a:p>
            <a:r>
              <a:rPr lang="en-US" dirty="0"/>
              <a:t>Financial transaction (stock prices or bank transactions)</a:t>
            </a:r>
            <a:endParaRPr lang="en-IN" dirty="0"/>
          </a:p>
          <a:p>
            <a:r>
              <a:rPr lang="en-US" dirty="0"/>
              <a:t>Map services</a:t>
            </a:r>
          </a:p>
          <a:p>
            <a:r>
              <a:rPr lang="en-US" dirty="0"/>
              <a:t>Taxi booking</a:t>
            </a:r>
          </a:p>
          <a:p>
            <a:r>
              <a:rPr lang="en-US" dirty="0"/>
              <a:t>Social media</a:t>
            </a:r>
          </a:p>
        </p:txBody>
      </p:sp>
    </p:spTree>
    <p:extLst>
      <p:ext uri="{BB962C8B-B14F-4D97-AF65-F5344CB8AC3E}">
        <p14:creationId xmlns:p14="http://schemas.microsoft.com/office/powerpoint/2010/main" val="258576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4B37-0F72-7902-486B-449D9E2AFF84}"/>
              </a:ext>
            </a:extLst>
          </p:cNvPr>
          <p:cNvSpPr>
            <a:spLocks noGrp="1"/>
          </p:cNvSpPr>
          <p:nvPr>
            <p:ph type="title"/>
          </p:nvPr>
        </p:nvSpPr>
        <p:spPr/>
        <p:txBody>
          <a:bodyPr/>
          <a:lstStyle/>
          <a:p>
            <a:r>
              <a:rPr lang="en-US" dirty="0"/>
              <a:t>Apache Kafka</a:t>
            </a:r>
            <a:endParaRPr lang="en-IN" dirty="0"/>
          </a:p>
        </p:txBody>
      </p:sp>
      <p:sp>
        <p:nvSpPr>
          <p:cNvPr id="3" name="Content Placeholder 2">
            <a:extLst>
              <a:ext uri="{FF2B5EF4-FFF2-40B4-BE49-F238E27FC236}">
                <a16:creationId xmlns:a16="http://schemas.microsoft.com/office/drawing/2014/main" id="{8AA350EA-98C8-3542-0C95-AB9827BB4806}"/>
              </a:ext>
            </a:extLst>
          </p:cNvPr>
          <p:cNvSpPr>
            <a:spLocks noGrp="1"/>
          </p:cNvSpPr>
          <p:nvPr>
            <p:ph idx="1"/>
          </p:nvPr>
        </p:nvSpPr>
        <p:spPr/>
        <p:txBody>
          <a:bodyPr/>
          <a:lstStyle/>
          <a:p>
            <a:r>
              <a:rPr lang="en-US" dirty="0"/>
              <a:t>Apache Kafka is an open-source distributed event streaming platform that is designed for building real-time data pipelines and streaming applications. </a:t>
            </a:r>
          </a:p>
          <a:p>
            <a:r>
              <a:rPr lang="en-US" dirty="0"/>
              <a:t>Developed by the Apache Software Foundation, Kafka provides a highly scalable, fault-tolerant, and distributed publish-subscribe messaging system.</a:t>
            </a:r>
            <a:endParaRPr lang="en-IN" dirty="0"/>
          </a:p>
        </p:txBody>
      </p:sp>
    </p:spTree>
    <p:extLst>
      <p:ext uri="{BB962C8B-B14F-4D97-AF65-F5344CB8AC3E}">
        <p14:creationId xmlns:p14="http://schemas.microsoft.com/office/powerpoint/2010/main" val="296534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790C-BEA3-C113-8877-627B9194AF01}"/>
              </a:ext>
            </a:extLst>
          </p:cNvPr>
          <p:cNvSpPr>
            <a:spLocks noGrp="1"/>
          </p:cNvSpPr>
          <p:nvPr>
            <p:ph type="title"/>
          </p:nvPr>
        </p:nvSpPr>
        <p:spPr/>
        <p:txBody>
          <a:bodyPr/>
          <a:lstStyle/>
          <a:p>
            <a:r>
              <a:rPr lang="en-US" dirty="0"/>
              <a:t>Apache Kafka Architecture</a:t>
            </a:r>
            <a:endParaRPr lang="en-IN" dirty="0"/>
          </a:p>
        </p:txBody>
      </p:sp>
      <p:sp>
        <p:nvSpPr>
          <p:cNvPr id="3" name="Content Placeholder 2">
            <a:extLst>
              <a:ext uri="{FF2B5EF4-FFF2-40B4-BE49-F238E27FC236}">
                <a16:creationId xmlns:a16="http://schemas.microsoft.com/office/drawing/2014/main" id="{82952745-86A6-1EEE-0BF4-087CB1D4FE8E}"/>
              </a:ext>
            </a:extLst>
          </p:cNvPr>
          <p:cNvSpPr>
            <a:spLocks noGrp="1"/>
          </p:cNvSpPr>
          <p:nvPr>
            <p:ph idx="1"/>
          </p:nvPr>
        </p:nvSpPr>
        <p:spPr/>
        <p:txBody>
          <a:bodyPr>
            <a:normAutofit lnSpcReduction="10000"/>
          </a:bodyPr>
          <a:lstStyle/>
          <a:p>
            <a:r>
              <a:rPr lang="en-US" dirty="0"/>
              <a:t>Producer</a:t>
            </a:r>
          </a:p>
          <a:p>
            <a:pPr lvl="1"/>
            <a:r>
              <a:rPr lang="en-US" dirty="0"/>
              <a:t>Sensors, Stock market,</a:t>
            </a:r>
          </a:p>
          <a:p>
            <a:pPr lvl="1"/>
            <a:r>
              <a:rPr lang="en-US" dirty="0"/>
              <a:t>Software applications</a:t>
            </a:r>
          </a:p>
          <a:p>
            <a:r>
              <a:rPr lang="en-US" dirty="0"/>
              <a:t>Consumer</a:t>
            </a:r>
          </a:p>
          <a:p>
            <a:pPr lvl="1"/>
            <a:r>
              <a:rPr lang="en-US" dirty="0"/>
              <a:t>Software applications</a:t>
            </a:r>
          </a:p>
          <a:p>
            <a:pPr lvl="1"/>
            <a:r>
              <a:rPr lang="en-US" dirty="0"/>
              <a:t>Reports, Dashboards</a:t>
            </a:r>
          </a:p>
          <a:p>
            <a:r>
              <a:rPr lang="en-IN" dirty="0"/>
              <a:t>Broker</a:t>
            </a:r>
          </a:p>
          <a:p>
            <a:pPr lvl="1"/>
            <a:r>
              <a:rPr lang="en-IN" dirty="0"/>
              <a:t>Server </a:t>
            </a:r>
          </a:p>
          <a:p>
            <a:r>
              <a:rPr lang="en-IN" dirty="0"/>
              <a:t>Zookeeper</a:t>
            </a:r>
          </a:p>
          <a:p>
            <a:pPr lvl="1"/>
            <a:r>
              <a:rPr lang="en-IN" dirty="0"/>
              <a:t>Resource manager</a:t>
            </a:r>
          </a:p>
        </p:txBody>
      </p:sp>
      <p:pic>
        <p:nvPicPr>
          <p:cNvPr id="4" name="Picture 3">
            <a:extLst>
              <a:ext uri="{FF2B5EF4-FFF2-40B4-BE49-F238E27FC236}">
                <a16:creationId xmlns:a16="http://schemas.microsoft.com/office/drawing/2014/main" id="{AEE84235-D037-4663-E4F6-88F7B0FD9B2B}"/>
              </a:ext>
            </a:extLst>
          </p:cNvPr>
          <p:cNvPicPr>
            <a:picLocks noChangeAspect="1"/>
          </p:cNvPicPr>
          <p:nvPr/>
        </p:nvPicPr>
        <p:blipFill>
          <a:blip r:embed="rId2"/>
          <a:stretch>
            <a:fillRect/>
          </a:stretch>
        </p:blipFill>
        <p:spPr>
          <a:xfrm>
            <a:off x="4540023" y="1825625"/>
            <a:ext cx="7588284" cy="3911570"/>
          </a:xfrm>
          <a:prstGeom prst="rect">
            <a:avLst/>
          </a:prstGeom>
        </p:spPr>
      </p:pic>
      <p:sp>
        <p:nvSpPr>
          <p:cNvPr id="6" name="TextBox 5">
            <a:extLst>
              <a:ext uri="{FF2B5EF4-FFF2-40B4-BE49-F238E27FC236}">
                <a16:creationId xmlns:a16="http://schemas.microsoft.com/office/drawing/2014/main" id="{13A96A05-4499-EA09-2E15-177AE3BF5059}"/>
              </a:ext>
            </a:extLst>
          </p:cNvPr>
          <p:cNvSpPr txBox="1"/>
          <p:nvPr/>
        </p:nvSpPr>
        <p:spPr>
          <a:xfrm>
            <a:off x="7228891" y="5825665"/>
            <a:ext cx="6097554" cy="369332"/>
          </a:xfrm>
          <a:prstGeom prst="rect">
            <a:avLst/>
          </a:prstGeom>
          <a:noFill/>
        </p:spPr>
        <p:txBody>
          <a:bodyPr wrap="square">
            <a:spAutoFit/>
          </a:bodyPr>
          <a:lstStyle/>
          <a:p>
            <a:r>
              <a:rPr lang="en-US" dirty="0">
                <a:solidFill>
                  <a:schemeClr val="bg1"/>
                </a:solidFill>
              </a:rPr>
              <a:t>Source: Wei-Meng Lee</a:t>
            </a:r>
            <a:endParaRPr lang="en-IN" dirty="0">
              <a:solidFill>
                <a:schemeClr val="bg1"/>
              </a:solidFill>
            </a:endParaRPr>
          </a:p>
        </p:txBody>
      </p:sp>
      <p:sp>
        <p:nvSpPr>
          <p:cNvPr id="7" name="Rectangle 6">
            <a:extLst>
              <a:ext uri="{FF2B5EF4-FFF2-40B4-BE49-F238E27FC236}">
                <a16:creationId xmlns:a16="http://schemas.microsoft.com/office/drawing/2014/main" id="{2D8798C1-F2DD-DE71-DE24-6EA2007D0DD2}"/>
              </a:ext>
            </a:extLst>
          </p:cNvPr>
          <p:cNvSpPr/>
          <p:nvPr/>
        </p:nvSpPr>
        <p:spPr>
          <a:xfrm>
            <a:off x="7111855" y="4842589"/>
            <a:ext cx="2444620" cy="24259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t>Zookeeper</a:t>
            </a:r>
            <a:endParaRPr lang="en-IN" b="1" dirty="0"/>
          </a:p>
        </p:txBody>
      </p:sp>
      <p:sp>
        <p:nvSpPr>
          <p:cNvPr id="5" name="Rectangle 4">
            <a:extLst>
              <a:ext uri="{FF2B5EF4-FFF2-40B4-BE49-F238E27FC236}">
                <a16:creationId xmlns:a16="http://schemas.microsoft.com/office/drawing/2014/main" id="{F18A05A8-E005-5E03-9C71-16C2F08C106F}"/>
              </a:ext>
            </a:extLst>
          </p:cNvPr>
          <p:cNvSpPr/>
          <p:nvPr/>
        </p:nvSpPr>
        <p:spPr>
          <a:xfrm>
            <a:off x="7043391" y="3097655"/>
            <a:ext cx="2614487" cy="1739516"/>
          </a:xfrm>
          <a:prstGeom prst="rect">
            <a:avLst/>
          </a:prstGeom>
          <a:noFill/>
          <a:ln w="190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D836CA20-10B8-D93C-DD1C-C2CBC664764F}"/>
              </a:ext>
            </a:extLst>
          </p:cNvPr>
          <p:cNvCxnSpPr>
            <a:cxnSpLocks/>
          </p:cNvCxnSpPr>
          <p:nvPr/>
        </p:nvCxnSpPr>
        <p:spPr>
          <a:xfrm flipV="1">
            <a:off x="9209887" y="2420213"/>
            <a:ext cx="493332" cy="703911"/>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89A99DDB-3322-C7B7-8993-6262C4D51FA2}"/>
              </a:ext>
            </a:extLst>
          </p:cNvPr>
          <p:cNvSpPr txBox="1"/>
          <p:nvPr/>
        </p:nvSpPr>
        <p:spPr>
          <a:xfrm>
            <a:off x="9456553" y="2076312"/>
            <a:ext cx="1062789" cy="369332"/>
          </a:xfrm>
          <a:prstGeom prst="rect">
            <a:avLst/>
          </a:prstGeom>
          <a:noFill/>
        </p:spPr>
        <p:txBody>
          <a:bodyPr wrap="square" rtlCol="0">
            <a:spAutoFit/>
          </a:bodyPr>
          <a:lstStyle/>
          <a:p>
            <a:r>
              <a:rPr lang="en-US" dirty="0"/>
              <a:t>Broker</a:t>
            </a:r>
            <a:endParaRPr lang="en-IN" dirty="0"/>
          </a:p>
        </p:txBody>
      </p:sp>
    </p:spTree>
    <p:extLst>
      <p:ext uri="{BB962C8B-B14F-4D97-AF65-F5344CB8AC3E}">
        <p14:creationId xmlns:p14="http://schemas.microsoft.com/office/powerpoint/2010/main" val="692105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790C-BEA3-C113-8877-627B9194AF01}"/>
              </a:ext>
            </a:extLst>
          </p:cNvPr>
          <p:cNvSpPr>
            <a:spLocks noGrp="1"/>
          </p:cNvSpPr>
          <p:nvPr>
            <p:ph type="title"/>
          </p:nvPr>
        </p:nvSpPr>
        <p:spPr/>
        <p:txBody>
          <a:bodyPr/>
          <a:lstStyle/>
          <a:p>
            <a:r>
              <a:rPr lang="en-US" dirty="0"/>
              <a:t>Apache Kafka Architecture</a:t>
            </a:r>
            <a:endParaRPr lang="en-IN" dirty="0"/>
          </a:p>
        </p:txBody>
      </p:sp>
      <p:sp>
        <p:nvSpPr>
          <p:cNvPr id="3" name="Content Placeholder 2">
            <a:extLst>
              <a:ext uri="{FF2B5EF4-FFF2-40B4-BE49-F238E27FC236}">
                <a16:creationId xmlns:a16="http://schemas.microsoft.com/office/drawing/2014/main" id="{82952745-86A6-1EEE-0BF4-087CB1D4FE8E}"/>
              </a:ext>
            </a:extLst>
          </p:cNvPr>
          <p:cNvSpPr>
            <a:spLocks noGrp="1"/>
          </p:cNvSpPr>
          <p:nvPr>
            <p:ph idx="1"/>
          </p:nvPr>
        </p:nvSpPr>
        <p:spPr/>
        <p:txBody>
          <a:bodyPr>
            <a:normAutofit/>
          </a:bodyPr>
          <a:lstStyle/>
          <a:p>
            <a:endParaRPr lang="en-IN" dirty="0"/>
          </a:p>
        </p:txBody>
      </p:sp>
      <p:pic>
        <p:nvPicPr>
          <p:cNvPr id="4" name="Picture 3">
            <a:extLst>
              <a:ext uri="{FF2B5EF4-FFF2-40B4-BE49-F238E27FC236}">
                <a16:creationId xmlns:a16="http://schemas.microsoft.com/office/drawing/2014/main" id="{AEE84235-D037-4663-E4F6-88F7B0FD9B2B}"/>
              </a:ext>
            </a:extLst>
          </p:cNvPr>
          <p:cNvPicPr>
            <a:picLocks noChangeAspect="1"/>
          </p:cNvPicPr>
          <p:nvPr/>
        </p:nvPicPr>
        <p:blipFill>
          <a:blip r:embed="rId2"/>
          <a:stretch>
            <a:fillRect/>
          </a:stretch>
        </p:blipFill>
        <p:spPr>
          <a:xfrm>
            <a:off x="1156930" y="1690688"/>
            <a:ext cx="10196870" cy="5256231"/>
          </a:xfrm>
          <a:prstGeom prst="rect">
            <a:avLst/>
          </a:prstGeom>
        </p:spPr>
      </p:pic>
      <p:sp>
        <p:nvSpPr>
          <p:cNvPr id="6" name="TextBox 5">
            <a:extLst>
              <a:ext uri="{FF2B5EF4-FFF2-40B4-BE49-F238E27FC236}">
                <a16:creationId xmlns:a16="http://schemas.microsoft.com/office/drawing/2014/main" id="{13A96A05-4499-EA09-2E15-177AE3BF5059}"/>
              </a:ext>
            </a:extLst>
          </p:cNvPr>
          <p:cNvSpPr txBox="1"/>
          <p:nvPr/>
        </p:nvSpPr>
        <p:spPr>
          <a:xfrm>
            <a:off x="5117096" y="6176963"/>
            <a:ext cx="6097554" cy="369332"/>
          </a:xfrm>
          <a:prstGeom prst="rect">
            <a:avLst/>
          </a:prstGeom>
          <a:noFill/>
        </p:spPr>
        <p:txBody>
          <a:bodyPr wrap="square">
            <a:spAutoFit/>
          </a:bodyPr>
          <a:lstStyle/>
          <a:p>
            <a:r>
              <a:rPr lang="en-US" dirty="0"/>
              <a:t>Source: Wei-Meng Lee</a:t>
            </a:r>
            <a:endParaRPr lang="en-IN" dirty="0"/>
          </a:p>
        </p:txBody>
      </p:sp>
      <p:sp>
        <p:nvSpPr>
          <p:cNvPr id="7" name="Rectangle 6">
            <a:extLst>
              <a:ext uri="{FF2B5EF4-FFF2-40B4-BE49-F238E27FC236}">
                <a16:creationId xmlns:a16="http://schemas.microsoft.com/office/drawing/2014/main" id="{2D8798C1-F2DD-DE71-DE24-6EA2007D0DD2}"/>
              </a:ext>
            </a:extLst>
          </p:cNvPr>
          <p:cNvSpPr/>
          <p:nvPr/>
        </p:nvSpPr>
        <p:spPr>
          <a:xfrm>
            <a:off x="5117096" y="5708449"/>
            <a:ext cx="2444620" cy="24259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t>Zookeeper</a:t>
            </a:r>
            <a:endParaRPr lang="en-IN" b="1" dirty="0"/>
          </a:p>
        </p:txBody>
      </p:sp>
      <p:sp>
        <p:nvSpPr>
          <p:cNvPr id="5" name="Rectangle 4">
            <a:extLst>
              <a:ext uri="{FF2B5EF4-FFF2-40B4-BE49-F238E27FC236}">
                <a16:creationId xmlns:a16="http://schemas.microsoft.com/office/drawing/2014/main" id="{B0529DCE-1851-C76F-4ADE-A2174F203AD7}"/>
              </a:ext>
            </a:extLst>
          </p:cNvPr>
          <p:cNvSpPr/>
          <p:nvPr/>
        </p:nvSpPr>
        <p:spPr>
          <a:xfrm>
            <a:off x="4483223" y="3428999"/>
            <a:ext cx="3595457" cy="2279449"/>
          </a:xfrm>
          <a:prstGeom prst="rect">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B5283329-F0B3-24BA-A821-381FD3685ADC}"/>
              </a:ext>
            </a:extLst>
          </p:cNvPr>
          <p:cNvCxnSpPr>
            <a:cxnSpLocks/>
          </p:cNvCxnSpPr>
          <p:nvPr/>
        </p:nvCxnSpPr>
        <p:spPr>
          <a:xfrm flipV="1">
            <a:off x="7561716" y="2374084"/>
            <a:ext cx="416214" cy="105491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3E3EF729-7A28-CC02-4CB7-E64CE3F8E8D3}"/>
              </a:ext>
            </a:extLst>
          </p:cNvPr>
          <p:cNvSpPr txBox="1"/>
          <p:nvPr/>
        </p:nvSpPr>
        <p:spPr>
          <a:xfrm>
            <a:off x="7561716" y="2080470"/>
            <a:ext cx="800284" cy="369332"/>
          </a:xfrm>
          <a:prstGeom prst="rect">
            <a:avLst/>
          </a:prstGeom>
          <a:noFill/>
        </p:spPr>
        <p:txBody>
          <a:bodyPr wrap="none" rtlCol="0">
            <a:spAutoFit/>
          </a:bodyPr>
          <a:lstStyle/>
          <a:p>
            <a:r>
              <a:rPr lang="en-US" dirty="0"/>
              <a:t>Broker</a:t>
            </a:r>
            <a:endParaRPr lang="en-IN" dirty="0"/>
          </a:p>
        </p:txBody>
      </p:sp>
    </p:spTree>
    <p:extLst>
      <p:ext uri="{BB962C8B-B14F-4D97-AF65-F5344CB8AC3E}">
        <p14:creationId xmlns:p14="http://schemas.microsoft.com/office/powerpoint/2010/main" val="29403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790C-BEA3-C113-8877-627B9194AF01}"/>
              </a:ext>
            </a:extLst>
          </p:cNvPr>
          <p:cNvSpPr>
            <a:spLocks noGrp="1"/>
          </p:cNvSpPr>
          <p:nvPr>
            <p:ph type="title"/>
          </p:nvPr>
        </p:nvSpPr>
        <p:spPr/>
        <p:txBody>
          <a:bodyPr/>
          <a:lstStyle/>
          <a:p>
            <a:r>
              <a:rPr lang="en-US" dirty="0"/>
              <a:t>Apache Kafka Architecture</a:t>
            </a:r>
            <a:endParaRPr lang="en-IN" dirty="0"/>
          </a:p>
        </p:txBody>
      </p:sp>
      <p:sp>
        <p:nvSpPr>
          <p:cNvPr id="3" name="Content Placeholder 2">
            <a:extLst>
              <a:ext uri="{FF2B5EF4-FFF2-40B4-BE49-F238E27FC236}">
                <a16:creationId xmlns:a16="http://schemas.microsoft.com/office/drawing/2014/main" id="{82952745-86A6-1EEE-0BF4-087CB1D4FE8E}"/>
              </a:ext>
            </a:extLst>
          </p:cNvPr>
          <p:cNvSpPr>
            <a:spLocks noGrp="1"/>
          </p:cNvSpPr>
          <p:nvPr>
            <p:ph idx="1"/>
          </p:nvPr>
        </p:nvSpPr>
        <p:spPr/>
        <p:txBody>
          <a:bodyPr>
            <a:normAutofit fontScale="92500" lnSpcReduction="10000"/>
          </a:bodyPr>
          <a:lstStyle/>
          <a:p>
            <a:r>
              <a:rPr lang="en-US" dirty="0"/>
              <a:t>Topics</a:t>
            </a:r>
          </a:p>
          <a:p>
            <a:pPr lvl="1"/>
            <a:r>
              <a:rPr lang="en-US" dirty="0"/>
              <a:t>Create order</a:t>
            </a:r>
          </a:p>
          <a:p>
            <a:pPr lvl="1"/>
            <a:r>
              <a:rPr lang="en-US" dirty="0"/>
              <a:t>Cancel order</a:t>
            </a:r>
          </a:p>
          <a:p>
            <a:pPr lvl="1"/>
            <a:r>
              <a:rPr lang="en-US" dirty="0"/>
              <a:t>Shift order</a:t>
            </a:r>
          </a:p>
          <a:p>
            <a:r>
              <a:rPr lang="en-US" dirty="0"/>
              <a:t>Consumer</a:t>
            </a:r>
          </a:p>
          <a:p>
            <a:pPr lvl="1"/>
            <a:r>
              <a:rPr lang="en-US" dirty="0"/>
              <a:t>Software applications</a:t>
            </a:r>
          </a:p>
          <a:p>
            <a:pPr lvl="1"/>
            <a:r>
              <a:rPr lang="en-US" dirty="0"/>
              <a:t>Reports, Dashboards</a:t>
            </a:r>
          </a:p>
          <a:p>
            <a:r>
              <a:rPr lang="en-IN" dirty="0"/>
              <a:t>Broker</a:t>
            </a:r>
          </a:p>
          <a:p>
            <a:pPr lvl="1"/>
            <a:r>
              <a:rPr lang="en-IN" dirty="0"/>
              <a:t>Server </a:t>
            </a:r>
          </a:p>
          <a:p>
            <a:r>
              <a:rPr lang="en-IN" dirty="0"/>
              <a:t>Zookeeper</a:t>
            </a:r>
          </a:p>
          <a:p>
            <a:pPr lvl="1"/>
            <a:r>
              <a:rPr lang="en-IN" dirty="0"/>
              <a:t>Resource manager</a:t>
            </a:r>
          </a:p>
        </p:txBody>
      </p:sp>
      <p:pic>
        <p:nvPicPr>
          <p:cNvPr id="4" name="Picture 3">
            <a:extLst>
              <a:ext uri="{FF2B5EF4-FFF2-40B4-BE49-F238E27FC236}">
                <a16:creationId xmlns:a16="http://schemas.microsoft.com/office/drawing/2014/main" id="{AEE84235-D037-4663-E4F6-88F7B0FD9B2B}"/>
              </a:ext>
            </a:extLst>
          </p:cNvPr>
          <p:cNvPicPr>
            <a:picLocks noChangeAspect="1"/>
          </p:cNvPicPr>
          <p:nvPr/>
        </p:nvPicPr>
        <p:blipFill>
          <a:blip r:embed="rId2"/>
          <a:stretch>
            <a:fillRect/>
          </a:stretch>
        </p:blipFill>
        <p:spPr>
          <a:xfrm>
            <a:off x="4540023" y="1825625"/>
            <a:ext cx="7588284" cy="3911570"/>
          </a:xfrm>
          <a:prstGeom prst="rect">
            <a:avLst/>
          </a:prstGeom>
        </p:spPr>
      </p:pic>
      <p:sp>
        <p:nvSpPr>
          <p:cNvPr id="6" name="TextBox 5">
            <a:extLst>
              <a:ext uri="{FF2B5EF4-FFF2-40B4-BE49-F238E27FC236}">
                <a16:creationId xmlns:a16="http://schemas.microsoft.com/office/drawing/2014/main" id="{13A96A05-4499-EA09-2E15-177AE3BF5059}"/>
              </a:ext>
            </a:extLst>
          </p:cNvPr>
          <p:cNvSpPr txBox="1"/>
          <p:nvPr/>
        </p:nvSpPr>
        <p:spPr>
          <a:xfrm>
            <a:off x="7228891" y="5825665"/>
            <a:ext cx="6097554" cy="369332"/>
          </a:xfrm>
          <a:prstGeom prst="rect">
            <a:avLst/>
          </a:prstGeom>
          <a:noFill/>
        </p:spPr>
        <p:txBody>
          <a:bodyPr wrap="square">
            <a:spAutoFit/>
          </a:bodyPr>
          <a:lstStyle/>
          <a:p>
            <a:r>
              <a:rPr lang="en-US" dirty="0">
                <a:solidFill>
                  <a:schemeClr val="bg1"/>
                </a:solidFill>
              </a:rPr>
              <a:t>Source: Wei-Meng Lee</a:t>
            </a:r>
            <a:endParaRPr lang="en-IN" dirty="0">
              <a:solidFill>
                <a:schemeClr val="bg1"/>
              </a:solidFill>
            </a:endParaRPr>
          </a:p>
        </p:txBody>
      </p:sp>
      <p:sp>
        <p:nvSpPr>
          <p:cNvPr id="7" name="Rectangle 6">
            <a:extLst>
              <a:ext uri="{FF2B5EF4-FFF2-40B4-BE49-F238E27FC236}">
                <a16:creationId xmlns:a16="http://schemas.microsoft.com/office/drawing/2014/main" id="{2D8798C1-F2DD-DE71-DE24-6EA2007D0DD2}"/>
              </a:ext>
            </a:extLst>
          </p:cNvPr>
          <p:cNvSpPr/>
          <p:nvPr/>
        </p:nvSpPr>
        <p:spPr>
          <a:xfrm>
            <a:off x="7111855" y="4842589"/>
            <a:ext cx="2444620" cy="24259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t>Zookeeper</a:t>
            </a:r>
            <a:endParaRPr lang="en-IN" b="1" dirty="0"/>
          </a:p>
        </p:txBody>
      </p:sp>
      <p:sp>
        <p:nvSpPr>
          <p:cNvPr id="5" name="Rectangle 4">
            <a:extLst>
              <a:ext uri="{FF2B5EF4-FFF2-40B4-BE49-F238E27FC236}">
                <a16:creationId xmlns:a16="http://schemas.microsoft.com/office/drawing/2014/main" id="{834F7909-E153-6C41-BA00-8AAD2021EF9E}"/>
              </a:ext>
            </a:extLst>
          </p:cNvPr>
          <p:cNvSpPr/>
          <p:nvPr/>
        </p:nvSpPr>
        <p:spPr>
          <a:xfrm>
            <a:off x="7009854" y="3096674"/>
            <a:ext cx="2711661" cy="1689903"/>
          </a:xfrm>
          <a:prstGeom prst="rect">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F38985DF-8EB0-C16E-A8E7-45A1652D717E}"/>
              </a:ext>
            </a:extLst>
          </p:cNvPr>
          <p:cNvCxnSpPr>
            <a:cxnSpLocks/>
          </p:cNvCxnSpPr>
          <p:nvPr/>
        </p:nvCxnSpPr>
        <p:spPr>
          <a:xfrm flipV="1">
            <a:off x="9305301" y="2382253"/>
            <a:ext cx="251174" cy="68641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06BD3B95-2081-51F8-AF2F-B4DCD5A024F5}"/>
              </a:ext>
            </a:extLst>
          </p:cNvPr>
          <p:cNvSpPr txBox="1"/>
          <p:nvPr/>
        </p:nvSpPr>
        <p:spPr>
          <a:xfrm>
            <a:off x="9318594" y="2046758"/>
            <a:ext cx="1132838" cy="369332"/>
          </a:xfrm>
          <a:prstGeom prst="rect">
            <a:avLst/>
          </a:prstGeom>
          <a:noFill/>
        </p:spPr>
        <p:txBody>
          <a:bodyPr wrap="square" rtlCol="0">
            <a:spAutoFit/>
          </a:bodyPr>
          <a:lstStyle/>
          <a:p>
            <a:r>
              <a:rPr lang="en-US" dirty="0"/>
              <a:t>Broker</a:t>
            </a:r>
            <a:endParaRPr lang="en-IN" dirty="0"/>
          </a:p>
        </p:txBody>
      </p:sp>
    </p:spTree>
    <p:extLst>
      <p:ext uri="{BB962C8B-B14F-4D97-AF65-F5344CB8AC3E}">
        <p14:creationId xmlns:p14="http://schemas.microsoft.com/office/powerpoint/2010/main" val="369353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9B8C-FB95-8182-A49B-9281233F5EA0}"/>
              </a:ext>
            </a:extLst>
          </p:cNvPr>
          <p:cNvSpPr>
            <a:spLocks noGrp="1"/>
          </p:cNvSpPr>
          <p:nvPr>
            <p:ph type="title"/>
          </p:nvPr>
        </p:nvSpPr>
        <p:spPr/>
        <p:txBody>
          <a:bodyPr/>
          <a:lstStyle/>
          <a:p>
            <a:r>
              <a:rPr lang="en-IN" i="0" dirty="0">
                <a:effectLst/>
                <a:latin typeface="Söhne"/>
              </a:rPr>
              <a:t>Kafka Components</a:t>
            </a:r>
            <a:endParaRPr lang="en-IN" dirty="0"/>
          </a:p>
        </p:txBody>
      </p:sp>
      <p:sp>
        <p:nvSpPr>
          <p:cNvPr id="3" name="Content Placeholder 2">
            <a:extLst>
              <a:ext uri="{FF2B5EF4-FFF2-40B4-BE49-F238E27FC236}">
                <a16:creationId xmlns:a16="http://schemas.microsoft.com/office/drawing/2014/main" id="{65C607B4-E30B-B84F-5C0F-78554B522D74}"/>
              </a:ext>
            </a:extLst>
          </p:cNvPr>
          <p:cNvSpPr>
            <a:spLocks noGrp="1"/>
          </p:cNvSpPr>
          <p:nvPr>
            <p:ph idx="1"/>
          </p:nvPr>
        </p:nvSpPr>
        <p:spPr>
          <a:xfrm>
            <a:off x="746449" y="1567543"/>
            <a:ext cx="11290041" cy="5234473"/>
          </a:xfrm>
        </p:spPr>
        <p:txBody>
          <a:bodyPr>
            <a:noAutofit/>
          </a:bodyPr>
          <a:lstStyle/>
          <a:p>
            <a:r>
              <a:rPr lang="en-US" sz="2000" dirty="0"/>
              <a:t>Producer: A producer is a component or application that sends data or messages to Kafka topics. Producers publish data to Kafka, which is then made available for consumption by consumers.</a:t>
            </a:r>
          </a:p>
          <a:p>
            <a:r>
              <a:rPr lang="en-US" sz="2000" dirty="0"/>
              <a:t>Broker: A broker is a Kafka server that stores and manages the data published by producers. Multiple brokers form a Kafka cluster, and each broker handles data storage, replication, and distribution.</a:t>
            </a:r>
          </a:p>
          <a:p>
            <a:r>
              <a:rPr lang="en-US" sz="2000" dirty="0"/>
              <a:t>Consumer: A consumer is a component or application that subscribes to and reads data from Kafka topics. Consumers process and use the data published by producers.</a:t>
            </a:r>
          </a:p>
          <a:p>
            <a:r>
              <a:rPr lang="en-US" sz="2000" dirty="0"/>
              <a:t>Zookeeper: Apache </a:t>
            </a:r>
            <a:r>
              <a:rPr lang="en-US" sz="2000" dirty="0" err="1"/>
              <a:t>ZooKeeper</a:t>
            </a:r>
            <a:r>
              <a:rPr lang="en-US" sz="2000" dirty="0"/>
              <a:t> is a distributed coordination service often used with Kafka. It helps manage and coordinate Kafka brokers and provides essential functions like leader election and distributed synchronization.</a:t>
            </a:r>
          </a:p>
          <a:p>
            <a:r>
              <a:rPr lang="en-US" sz="2000" dirty="0"/>
              <a:t>Topics: Topics are logical channels or categories to which data is published by producers and from which data is consumed by consumers. Topics organize data streams within Kafka.</a:t>
            </a:r>
          </a:p>
          <a:p>
            <a:r>
              <a:rPr lang="en-US" sz="2000" dirty="0"/>
              <a:t>Partition: Topics can be divided into partitions, which are the basic unit of parallelism and scalability in Kafka. Partitions allow data to be distributed across multiple brokers, enabling high throughput and fault tolerance.</a:t>
            </a:r>
          </a:p>
        </p:txBody>
      </p:sp>
    </p:spTree>
    <p:extLst>
      <p:ext uri="{BB962C8B-B14F-4D97-AF65-F5344CB8AC3E}">
        <p14:creationId xmlns:p14="http://schemas.microsoft.com/office/powerpoint/2010/main" val="405951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82DD-EBB7-C0AF-2B24-9EC2C852AEBD}"/>
              </a:ext>
            </a:extLst>
          </p:cNvPr>
          <p:cNvSpPr>
            <a:spLocks noGrp="1"/>
          </p:cNvSpPr>
          <p:nvPr>
            <p:ph type="title"/>
          </p:nvPr>
        </p:nvSpPr>
        <p:spPr/>
        <p:txBody>
          <a:bodyPr/>
          <a:lstStyle/>
          <a:p>
            <a:r>
              <a:rPr lang="en-US"/>
              <a:t>Java installation</a:t>
            </a:r>
            <a:endParaRPr lang="en-IN"/>
          </a:p>
        </p:txBody>
      </p:sp>
      <p:sp>
        <p:nvSpPr>
          <p:cNvPr id="3" name="Content Placeholder 2">
            <a:extLst>
              <a:ext uri="{FF2B5EF4-FFF2-40B4-BE49-F238E27FC236}">
                <a16:creationId xmlns:a16="http://schemas.microsoft.com/office/drawing/2014/main" id="{DF8493DB-4175-CEB0-E4FA-498889A21E52}"/>
              </a:ext>
            </a:extLst>
          </p:cNvPr>
          <p:cNvSpPr>
            <a:spLocks noGrp="1"/>
          </p:cNvSpPr>
          <p:nvPr>
            <p:ph idx="1"/>
          </p:nvPr>
        </p:nvSpPr>
        <p:spPr/>
        <p:txBody>
          <a:bodyPr/>
          <a:lstStyle/>
          <a:p>
            <a:r>
              <a:rPr lang="en-IN" dirty="0">
                <a:hlinkClick r:id="rId2"/>
              </a:rPr>
              <a:t>https://www.oracle.com/in/java/technologies/javase/javase8-archive-downloads.html</a:t>
            </a:r>
            <a:endParaRPr lang="en-IN" dirty="0"/>
          </a:p>
          <a:p>
            <a:r>
              <a:rPr lang="en-US" dirty="0">
                <a:hlinkClick r:id="rId3"/>
              </a:rPr>
              <a:t>https://www.geeksforgeeks.org/download-and-install-java-development-kit-jdk-on-windows-mac-and-linux/</a:t>
            </a:r>
            <a:endParaRPr lang="en-IN" dirty="0"/>
          </a:p>
          <a:p>
            <a:endParaRPr lang="en-US" dirty="0"/>
          </a:p>
          <a:p>
            <a:endParaRPr lang="en-IN" dirty="0"/>
          </a:p>
        </p:txBody>
      </p:sp>
    </p:spTree>
    <p:extLst>
      <p:ext uri="{BB962C8B-B14F-4D97-AF65-F5344CB8AC3E}">
        <p14:creationId xmlns:p14="http://schemas.microsoft.com/office/powerpoint/2010/main" val="1154984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5512</TotalTime>
  <Words>461</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Data Streaming </vt:lpstr>
      <vt:lpstr>Agenda</vt:lpstr>
      <vt:lpstr>Example of streaming data</vt:lpstr>
      <vt:lpstr>Apache Kafka</vt:lpstr>
      <vt:lpstr>Apache Kafka Architecture</vt:lpstr>
      <vt:lpstr>Apache Kafka Architecture</vt:lpstr>
      <vt:lpstr>Apache Kafka Architecture</vt:lpstr>
      <vt:lpstr>Kafka Components</vt:lpstr>
      <vt:lpstr>Java installation</vt:lpstr>
      <vt:lpstr>https://kafka.apache.org/downloads</vt:lpstr>
      <vt:lpstr>PowerPoint Presentation</vt:lpstr>
      <vt:lpstr>Steps to run Kafka (ref command file)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nilay karade</dc:creator>
  <cp:lastModifiedBy>Nilay Karade</cp:lastModifiedBy>
  <cp:revision>26</cp:revision>
  <dcterms:created xsi:type="dcterms:W3CDTF">2023-07-28T05:33:56Z</dcterms:created>
  <dcterms:modified xsi:type="dcterms:W3CDTF">2025-04-04T18:34:04Z</dcterms:modified>
</cp:coreProperties>
</file>