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82" r:id="rId4"/>
    <p:sldId id="263" r:id="rId5"/>
    <p:sldId id="264" r:id="rId6"/>
    <p:sldId id="276" r:id="rId7"/>
    <p:sldId id="293" r:id="rId8"/>
    <p:sldId id="291" r:id="rId9"/>
    <p:sldId id="275" r:id="rId10"/>
    <p:sldId id="265" r:id="rId11"/>
    <p:sldId id="292" r:id="rId12"/>
    <p:sldId id="294" r:id="rId13"/>
    <p:sldId id="272" r:id="rId14"/>
    <p:sldId id="280" r:id="rId15"/>
    <p:sldId id="288" r:id="rId16"/>
    <p:sldId id="271" r:id="rId17"/>
    <p:sldId id="290" r:id="rId18"/>
    <p:sldId id="273" r:id="rId19"/>
    <p:sldId id="283" r:id="rId20"/>
    <p:sldId id="268" r:id="rId21"/>
    <p:sldId id="269" r:id="rId22"/>
    <p:sldId id="284" r:id="rId23"/>
    <p:sldId id="295" r:id="rId24"/>
    <p:sldId id="285" r:id="rId25"/>
    <p:sldId id="296" r:id="rId26"/>
    <p:sldId id="286" r:id="rId27"/>
    <p:sldId id="270" r:id="rId28"/>
    <p:sldId id="266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74" autoAdjust="0"/>
  </p:normalViewPr>
  <p:slideViewPr>
    <p:cSldViewPr snapToGrid="0">
      <p:cViewPr varScale="1">
        <p:scale>
          <a:sx n="83" d="100"/>
          <a:sy n="83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37E89-34F8-4FDC-BF95-494B818FB3F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F470216-3A7C-4A3D-B988-01BA4E008323}">
      <dgm:prSet phldrT="[Text]" custT="1"/>
      <dgm:spPr/>
      <dgm:t>
        <a:bodyPr/>
        <a:lstStyle/>
        <a:p>
          <a:r>
            <a:rPr lang="en-US" sz="2400" dirty="0"/>
            <a:t>App in local machine</a:t>
          </a:r>
          <a:endParaRPr lang="en-IN" sz="2400" dirty="0"/>
        </a:p>
      </dgm:t>
    </dgm:pt>
    <dgm:pt modelId="{5BDE0299-80B1-485D-9E1E-6C709BD164FF}" type="parTrans" cxnId="{AA3A0B6A-86C1-4285-A918-81D1DCF892E9}">
      <dgm:prSet/>
      <dgm:spPr/>
      <dgm:t>
        <a:bodyPr/>
        <a:lstStyle/>
        <a:p>
          <a:endParaRPr lang="en-IN"/>
        </a:p>
      </dgm:t>
    </dgm:pt>
    <dgm:pt modelId="{572389D0-16C4-4657-966F-D04AE78E7515}" type="sibTrans" cxnId="{AA3A0B6A-86C1-4285-A918-81D1DCF892E9}">
      <dgm:prSet/>
      <dgm:spPr/>
      <dgm:t>
        <a:bodyPr/>
        <a:lstStyle/>
        <a:p>
          <a:endParaRPr lang="en-IN"/>
        </a:p>
      </dgm:t>
    </dgm:pt>
    <dgm:pt modelId="{D7510A0C-56DE-4B03-9E09-5EC2EA12940B}">
      <dgm:prSet phldrT="[Text]"/>
      <dgm:spPr/>
      <dgm:t>
        <a:bodyPr/>
        <a:lstStyle/>
        <a:p>
          <a:r>
            <a:rPr lang="en-US" dirty="0" err="1"/>
            <a:t>Sklearn</a:t>
          </a:r>
          <a:r>
            <a:rPr lang="en-US" dirty="0"/>
            <a:t> 2.0</a:t>
          </a:r>
          <a:endParaRPr lang="en-IN" dirty="0"/>
        </a:p>
      </dgm:t>
    </dgm:pt>
    <dgm:pt modelId="{EA103457-6ED2-4AF5-BA11-22A54E59AB87}" type="parTrans" cxnId="{6723A34B-ECC6-4B27-8E09-471958435F0B}">
      <dgm:prSet/>
      <dgm:spPr/>
      <dgm:t>
        <a:bodyPr/>
        <a:lstStyle/>
        <a:p>
          <a:endParaRPr lang="en-IN"/>
        </a:p>
      </dgm:t>
    </dgm:pt>
    <dgm:pt modelId="{F0ACFCDB-424A-4CFF-9590-607FAD87667F}" type="sibTrans" cxnId="{6723A34B-ECC6-4B27-8E09-471958435F0B}">
      <dgm:prSet/>
      <dgm:spPr/>
      <dgm:t>
        <a:bodyPr/>
        <a:lstStyle/>
        <a:p>
          <a:endParaRPr lang="en-IN"/>
        </a:p>
      </dgm:t>
    </dgm:pt>
    <dgm:pt modelId="{0E67CF4F-AB7A-4C9F-BFDC-D8B443A94363}">
      <dgm:prSet phldrT="[Text]" custT="1"/>
      <dgm:spPr/>
      <dgm:t>
        <a:bodyPr/>
        <a:lstStyle/>
        <a:p>
          <a:r>
            <a:rPr lang="en-US" sz="2400" dirty="0"/>
            <a:t>App in tester / manager / client machine</a:t>
          </a:r>
          <a:endParaRPr lang="en-IN" sz="2400" dirty="0"/>
        </a:p>
      </dgm:t>
    </dgm:pt>
    <dgm:pt modelId="{C43FE571-F1B5-48CC-83B7-8E26108031C9}" type="parTrans" cxnId="{D5A2E022-7346-4DB8-85D8-FE0A0D5D00CE}">
      <dgm:prSet/>
      <dgm:spPr/>
      <dgm:t>
        <a:bodyPr/>
        <a:lstStyle/>
        <a:p>
          <a:endParaRPr lang="en-IN"/>
        </a:p>
      </dgm:t>
    </dgm:pt>
    <dgm:pt modelId="{F3568C82-265B-41FC-831D-1CA788A966E4}" type="sibTrans" cxnId="{D5A2E022-7346-4DB8-85D8-FE0A0D5D00CE}">
      <dgm:prSet/>
      <dgm:spPr/>
      <dgm:t>
        <a:bodyPr/>
        <a:lstStyle/>
        <a:p>
          <a:endParaRPr lang="en-IN"/>
        </a:p>
      </dgm:t>
    </dgm:pt>
    <dgm:pt modelId="{E520FD47-19F8-4CBE-A979-DB07757313B5}">
      <dgm:prSet phldrT="[Text]"/>
      <dgm:spPr/>
      <dgm:t>
        <a:bodyPr/>
        <a:lstStyle/>
        <a:p>
          <a:r>
            <a:rPr lang="en-US" dirty="0" err="1"/>
            <a:t>Sklearn</a:t>
          </a:r>
          <a:r>
            <a:rPr lang="en-US" dirty="0"/>
            <a:t> 1.5</a:t>
          </a:r>
          <a:endParaRPr lang="en-IN" dirty="0"/>
        </a:p>
      </dgm:t>
    </dgm:pt>
    <dgm:pt modelId="{EAF9CD92-BC2C-41C2-86BC-9D819E9CA315}" type="parTrans" cxnId="{5E4B644F-1410-4427-B1E5-175BF941F7CF}">
      <dgm:prSet/>
      <dgm:spPr/>
      <dgm:t>
        <a:bodyPr/>
        <a:lstStyle/>
        <a:p>
          <a:endParaRPr lang="en-IN"/>
        </a:p>
      </dgm:t>
    </dgm:pt>
    <dgm:pt modelId="{DB66E83A-316F-4D44-8410-167210F161B7}" type="sibTrans" cxnId="{5E4B644F-1410-4427-B1E5-175BF941F7CF}">
      <dgm:prSet/>
      <dgm:spPr/>
      <dgm:t>
        <a:bodyPr/>
        <a:lstStyle/>
        <a:p>
          <a:endParaRPr lang="en-IN"/>
        </a:p>
      </dgm:t>
    </dgm:pt>
    <dgm:pt modelId="{DDF2255C-46D5-4BDA-B6D9-CF9F767AAB58}" type="pres">
      <dgm:prSet presAssocID="{67B37E89-34F8-4FDC-BF95-494B818FB3FF}" presName="linearFlow" presStyleCnt="0">
        <dgm:presLayoutVars>
          <dgm:dir/>
          <dgm:animLvl val="lvl"/>
          <dgm:resizeHandles val="exact"/>
        </dgm:presLayoutVars>
      </dgm:prSet>
      <dgm:spPr/>
    </dgm:pt>
    <dgm:pt modelId="{571EC7F6-4D25-4378-B687-4046FAA4FD70}" type="pres">
      <dgm:prSet presAssocID="{EF470216-3A7C-4A3D-B988-01BA4E008323}" presName="composite" presStyleCnt="0"/>
      <dgm:spPr/>
    </dgm:pt>
    <dgm:pt modelId="{570BC3C0-D67C-4A40-8776-5534DB4C4DE2}" type="pres">
      <dgm:prSet presAssocID="{EF470216-3A7C-4A3D-B988-01BA4E00832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0312029-D52B-4181-823E-7CD3FE71A438}" type="pres">
      <dgm:prSet presAssocID="{EF470216-3A7C-4A3D-B988-01BA4E008323}" presName="parSh" presStyleLbl="node1" presStyleIdx="0" presStyleCnt="2"/>
      <dgm:spPr/>
    </dgm:pt>
    <dgm:pt modelId="{1F6A5382-84B4-45B7-AA02-CF13C75268CC}" type="pres">
      <dgm:prSet presAssocID="{EF470216-3A7C-4A3D-B988-01BA4E008323}" presName="desTx" presStyleLbl="fgAcc1" presStyleIdx="0" presStyleCnt="2" custScaleX="100277" custScaleY="33471" custLinFactNeighborX="-871" custLinFactNeighborY="-19947">
        <dgm:presLayoutVars>
          <dgm:bulletEnabled val="1"/>
        </dgm:presLayoutVars>
      </dgm:prSet>
      <dgm:spPr/>
    </dgm:pt>
    <dgm:pt modelId="{F83EFB46-F695-4935-AC41-7FE7A674AD79}" type="pres">
      <dgm:prSet presAssocID="{572389D0-16C4-4657-966F-D04AE78E7515}" presName="sibTrans" presStyleLbl="sibTrans2D1" presStyleIdx="0" presStyleCnt="1"/>
      <dgm:spPr/>
    </dgm:pt>
    <dgm:pt modelId="{380C822A-29BB-4CD5-B6F6-C9FAC8F01F00}" type="pres">
      <dgm:prSet presAssocID="{572389D0-16C4-4657-966F-D04AE78E7515}" presName="connTx" presStyleLbl="sibTrans2D1" presStyleIdx="0" presStyleCnt="1"/>
      <dgm:spPr/>
    </dgm:pt>
    <dgm:pt modelId="{EB497A7E-1CFD-4FD7-BFAE-0637D1E086C2}" type="pres">
      <dgm:prSet presAssocID="{0E67CF4F-AB7A-4C9F-BFDC-D8B443A94363}" presName="composite" presStyleCnt="0"/>
      <dgm:spPr/>
    </dgm:pt>
    <dgm:pt modelId="{777EBD9E-0CB4-4E8B-9FEC-EDAA10E7B712}" type="pres">
      <dgm:prSet presAssocID="{0E67CF4F-AB7A-4C9F-BFDC-D8B443A9436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98DD8CA-005F-4E2F-86E0-CA3FB7E58768}" type="pres">
      <dgm:prSet presAssocID="{0E67CF4F-AB7A-4C9F-BFDC-D8B443A94363}" presName="parSh" presStyleLbl="node1" presStyleIdx="1" presStyleCnt="2"/>
      <dgm:spPr/>
    </dgm:pt>
    <dgm:pt modelId="{2F5D363A-B8A5-48AD-B918-782F91E801A4}" type="pres">
      <dgm:prSet presAssocID="{0E67CF4F-AB7A-4C9F-BFDC-D8B443A94363}" presName="desTx" presStyleLbl="fgAcc1" presStyleIdx="1" presStyleCnt="2" custScaleY="31576" custLinFactNeighborX="-1742" custLinFactNeighborY="-21846">
        <dgm:presLayoutVars>
          <dgm:bulletEnabled val="1"/>
        </dgm:presLayoutVars>
      </dgm:prSet>
      <dgm:spPr/>
    </dgm:pt>
  </dgm:ptLst>
  <dgm:cxnLst>
    <dgm:cxn modelId="{D5A2E022-7346-4DB8-85D8-FE0A0D5D00CE}" srcId="{67B37E89-34F8-4FDC-BF95-494B818FB3FF}" destId="{0E67CF4F-AB7A-4C9F-BFDC-D8B443A94363}" srcOrd="1" destOrd="0" parTransId="{C43FE571-F1B5-48CC-83B7-8E26108031C9}" sibTransId="{F3568C82-265B-41FC-831D-1CA788A966E4}"/>
    <dgm:cxn modelId="{AA3A0B6A-86C1-4285-A918-81D1DCF892E9}" srcId="{67B37E89-34F8-4FDC-BF95-494B818FB3FF}" destId="{EF470216-3A7C-4A3D-B988-01BA4E008323}" srcOrd="0" destOrd="0" parTransId="{5BDE0299-80B1-485D-9E1E-6C709BD164FF}" sibTransId="{572389D0-16C4-4657-966F-D04AE78E7515}"/>
    <dgm:cxn modelId="{6723A34B-ECC6-4B27-8E09-471958435F0B}" srcId="{EF470216-3A7C-4A3D-B988-01BA4E008323}" destId="{D7510A0C-56DE-4B03-9E09-5EC2EA12940B}" srcOrd="0" destOrd="0" parTransId="{EA103457-6ED2-4AF5-BA11-22A54E59AB87}" sibTransId="{F0ACFCDB-424A-4CFF-9590-607FAD87667F}"/>
    <dgm:cxn modelId="{7A8A1B6D-373E-41EB-83C4-75416CBF8531}" type="presOf" srcId="{0E67CF4F-AB7A-4C9F-BFDC-D8B443A94363}" destId="{598DD8CA-005F-4E2F-86E0-CA3FB7E58768}" srcOrd="1" destOrd="0" presId="urn:microsoft.com/office/officeart/2005/8/layout/process3"/>
    <dgm:cxn modelId="{5E4B644F-1410-4427-B1E5-175BF941F7CF}" srcId="{0E67CF4F-AB7A-4C9F-BFDC-D8B443A94363}" destId="{E520FD47-19F8-4CBE-A979-DB07757313B5}" srcOrd="0" destOrd="0" parTransId="{EAF9CD92-BC2C-41C2-86BC-9D819E9CA315}" sibTransId="{DB66E83A-316F-4D44-8410-167210F161B7}"/>
    <dgm:cxn modelId="{1BF8C158-C29A-4A05-B1F1-8DD8BE27C10B}" type="presOf" srcId="{E520FD47-19F8-4CBE-A979-DB07757313B5}" destId="{2F5D363A-B8A5-48AD-B918-782F91E801A4}" srcOrd="0" destOrd="0" presId="urn:microsoft.com/office/officeart/2005/8/layout/process3"/>
    <dgm:cxn modelId="{43CE8080-3232-4FE0-8C44-2B6233E10515}" type="presOf" srcId="{D7510A0C-56DE-4B03-9E09-5EC2EA12940B}" destId="{1F6A5382-84B4-45B7-AA02-CF13C75268CC}" srcOrd="0" destOrd="0" presId="urn:microsoft.com/office/officeart/2005/8/layout/process3"/>
    <dgm:cxn modelId="{96858B97-3D5C-41EB-A187-3C3DF49D3A3A}" type="presOf" srcId="{EF470216-3A7C-4A3D-B988-01BA4E008323}" destId="{570BC3C0-D67C-4A40-8776-5534DB4C4DE2}" srcOrd="0" destOrd="0" presId="urn:microsoft.com/office/officeart/2005/8/layout/process3"/>
    <dgm:cxn modelId="{4444FFA3-E2EC-4034-9DC4-03938B026C13}" type="presOf" srcId="{0E67CF4F-AB7A-4C9F-BFDC-D8B443A94363}" destId="{777EBD9E-0CB4-4E8B-9FEC-EDAA10E7B712}" srcOrd="0" destOrd="0" presId="urn:microsoft.com/office/officeart/2005/8/layout/process3"/>
    <dgm:cxn modelId="{68373AC8-5B07-415F-852C-7FE54FF442E7}" type="presOf" srcId="{572389D0-16C4-4657-966F-D04AE78E7515}" destId="{380C822A-29BB-4CD5-B6F6-C9FAC8F01F00}" srcOrd="1" destOrd="0" presId="urn:microsoft.com/office/officeart/2005/8/layout/process3"/>
    <dgm:cxn modelId="{07C201E6-C811-4504-A8B1-74DEC22F2F3F}" type="presOf" srcId="{67B37E89-34F8-4FDC-BF95-494B818FB3FF}" destId="{DDF2255C-46D5-4BDA-B6D9-CF9F767AAB58}" srcOrd="0" destOrd="0" presId="urn:microsoft.com/office/officeart/2005/8/layout/process3"/>
    <dgm:cxn modelId="{81DA71ED-51FD-4D72-91EF-6237A0B4E88D}" type="presOf" srcId="{EF470216-3A7C-4A3D-B988-01BA4E008323}" destId="{60312029-D52B-4181-823E-7CD3FE71A438}" srcOrd="1" destOrd="0" presId="urn:microsoft.com/office/officeart/2005/8/layout/process3"/>
    <dgm:cxn modelId="{7B1EBCEF-4C10-47CE-BAE1-E2D7263332D3}" type="presOf" srcId="{572389D0-16C4-4657-966F-D04AE78E7515}" destId="{F83EFB46-F695-4935-AC41-7FE7A674AD79}" srcOrd="0" destOrd="0" presId="urn:microsoft.com/office/officeart/2005/8/layout/process3"/>
    <dgm:cxn modelId="{1F783D9A-FCBB-4E06-B203-384E4D5DD276}" type="presParOf" srcId="{DDF2255C-46D5-4BDA-B6D9-CF9F767AAB58}" destId="{571EC7F6-4D25-4378-B687-4046FAA4FD70}" srcOrd="0" destOrd="0" presId="urn:microsoft.com/office/officeart/2005/8/layout/process3"/>
    <dgm:cxn modelId="{6CFB2BFB-9DAD-4FB5-B44A-DEF22DCFFBA2}" type="presParOf" srcId="{571EC7F6-4D25-4378-B687-4046FAA4FD70}" destId="{570BC3C0-D67C-4A40-8776-5534DB4C4DE2}" srcOrd="0" destOrd="0" presId="urn:microsoft.com/office/officeart/2005/8/layout/process3"/>
    <dgm:cxn modelId="{9A191A16-50D0-4E34-9C97-7103F741F472}" type="presParOf" srcId="{571EC7F6-4D25-4378-B687-4046FAA4FD70}" destId="{60312029-D52B-4181-823E-7CD3FE71A438}" srcOrd="1" destOrd="0" presId="urn:microsoft.com/office/officeart/2005/8/layout/process3"/>
    <dgm:cxn modelId="{FCE6A628-A140-4A95-A8BA-4896E5AE2248}" type="presParOf" srcId="{571EC7F6-4D25-4378-B687-4046FAA4FD70}" destId="{1F6A5382-84B4-45B7-AA02-CF13C75268CC}" srcOrd="2" destOrd="0" presId="urn:microsoft.com/office/officeart/2005/8/layout/process3"/>
    <dgm:cxn modelId="{7C5F8150-8A83-40A3-9FA8-EA32F964BC2B}" type="presParOf" srcId="{DDF2255C-46D5-4BDA-B6D9-CF9F767AAB58}" destId="{F83EFB46-F695-4935-AC41-7FE7A674AD79}" srcOrd="1" destOrd="0" presId="urn:microsoft.com/office/officeart/2005/8/layout/process3"/>
    <dgm:cxn modelId="{3A42AE01-4BFC-4727-83C5-9DE061A527B4}" type="presParOf" srcId="{F83EFB46-F695-4935-AC41-7FE7A674AD79}" destId="{380C822A-29BB-4CD5-B6F6-C9FAC8F01F00}" srcOrd="0" destOrd="0" presId="urn:microsoft.com/office/officeart/2005/8/layout/process3"/>
    <dgm:cxn modelId="{280F1969-D4FC-4DEF-ABCC-D4A5F7128BAF}" type="presParOf" srcId="{DDF2255C-46D5-4BDA-B6D9-CF9F767AAB58}" destId="{EB497A7E-1CFD-4FD7-BFAE-0637D1E086C2}" srcOrd="2" destOrd="0" presId="urn:microsoft.com/office/officeart/2005/8/layout/process3"/>
    <dgm:cxn modelId="{5AB56F28-FDBE-40FE-BE3F-B434CEA93C37}" type="presParOf" srcId="{EB497A7E-1CFD-4FD7-BFAE-0637D1E086C2}" destId="{777EBD9E-0CB4-4E8B-9FEC-EDAA10E7B712}" srcOrd="0" destOrd="0" presId="urn:microsoft.com/office/officeart/2005/8/layout/process3"/>
    <dgm:cxn modelId="{53491B7D-3FF4-4A35-85AB-DA9AC7349539}" type="presParOf" srcId="{EB497A7E-1CFD-4FD7-BFAE-0637D1E086C2}" destId="{598DD8CA-005F-4E2F-86E0-CA3FB7E58768}" srcOrd="1" destOrd="0" presId="urn:microsoft.com/office/officeart/2005/8/layout/process3"/>
    <dgm:cxn modelId="{EE794AA8-C44C-44D6-97B8-1477B4E851FB}" type="presParOf" srcId="{EB497A7E-1CFD-4FD7-BFAE-0637D1E086C2}" destId="{2F5D363A-B8A5-48AD-B918-782F91E801A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02EB0-5D6D-4AEE-867C-89D87C86B58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6F5D0EA5-3CC0-44B4-AE9F-503968F9B8E8}">
      <dgm:prSet phldrT="[Text]" custT="1"/>
      <dgm:spPr/>
      <dgm:t>
        <a:bodyPr/>
        <a:lstStyle/>
        <a:p>
          <a:r>
            <a:rPr lang="en-US" sz="2800" b="1" dirty="0"/>
            <a:t>Developer</a:t>
          </a:r>
          <a:endParaRPr lang="en-US" sz="1400" b="1" dirty="0"/>
        </a:p>
        <a:p>
          <a:r>
            <a:rPr lang="en-US" sz="1800" b="0" i="0" dirty="0"/>
            <a:t>Develops app +</a:t>
          </a:r>
        </a:p>
        <a:p>
          <a:r>
            <a:rPr lang="en-US" sz="1800" b="1" i="0" dirty="0" err="1"/>
            <a:t>Dockerfile</a:t>
          </a:r>
          <a:endParaRPr lang="en-IN" sz="1800" b="1" dirty="0"/>
        </a:p>
      </dgm:t>
    </dgm:pt>
    <dgm:pt modelId="{F8F6E212-9B66-421C-8C5A-586383D36D92}" type="parTrans" cxnId="{CBD3C64B-9F80-4525-8390-C63FD5EB59A1}">
      <dgm:prSet/>
      <dgm:spPr/>
      <dgm:t>
        <a:bodyPr/>
        <a:lstStyle/>
        <a:p>
          <a:endParaRPr lang="en-IN"/>
        </a:p>
      </dgm:t>
    </dgm:pt>
    <dgm:pt modelId="{C73E51C8-1A17-4D4E-91AA-BEFCC65F5789}" type="sibTrans" cxnId="{CBD3C64B-9F80-4525-8390-C63FD5EB59A1}">
      <dgm:prSet/>
      <dgm:spPr/>
      <dgm:t>
        <a:bodyPr/>
        <a:lstStyle/>
        <a:p>
          <a:endParaRPr lang="en-IN"/>
        </a:p>
      </dgm:t>
    </dgm:pt>
    <dgm:pt modelId="{9C9E4CBD-53E4-41D3-87B3-A7035C3F21C1}">
      <dgm:prSet phldrT="[Text]" custT="1"/>
      <dgm:spPr/>
      <dgm:t>
        <a:bodyPr/>
        <a:lstStyle/>
        <a:p>
          <a:r>
            <a:rPr lang="en-US" sz="2800" b="1" dirty="0"/>
            <a:t>Docker Image</a:t>
          </a:r>
        </a:p>
        <a:p>
          <a:r>
            <a:rPr lang="en-US" sz="1800" b="0" i="0" dirty="0"/>
            <a:t>A blueprint for creating containers. </a:t>
          </a:r>
          <a:endParaRPr lang="en-IN" sz="1800" dirty="0"/>
        </a:p>
      </dgm:t>
    </dgm:pt>
    <dgm:pt modelId="{4F187106-E8A1-4862-BE01-9DBF9C818D5F}" type="parTrans" cxnId="{3032E434-D2EE-4E57-816C-17864884FEB4}">
      <dgm:prSet/>
      <dgm:spPr/>
      <dgm:t>
        <a:bodyPr/>
        <a:lstStyle/>
        <a:p>
          <a:endParaRPr lang="en-IN"/>
        </a:p>
      </dgm:t>
    </dgm:pt>
    <dgm:pt modelId="{016807BA-A75A-4755-A5E4-B939C348139D}" type="sibTrans" cxnId="{3032E434-D2EE-4E57-816C-17864884FEB4}">
      <dgm:prSet/>
      <dgm:spPr/>
      <dgm:t>
        <a:bodyPr/>
        <a:lstStyle/>
        <a:p>
          <a:endParaRPr lang="en-IN"/>
        </a:p>
      </dgm:t>
    </dgm:pt>
    <dgm:pt modelId="{FBA0F74A-6B6E-4D08-8592-9850DC3A2B01}">
      <dgm:prSet phldrT="[Text]" custT="1"/>
      <dgm:spPr/>
      <dgm:t>
        <a:bodyPr/>
        <a:lstStyle/>
        <a:p>
          <a:r>
            <a:rPr lang="en-US" sz="2800" b="1" dirty="0"/>
            <a:t>Docker container</a:t>
          </a:r>
        </a:p>
        <a:p>
          <a:r>
            <a:rPr lang="en-US" sz="1600" dirty="0"/>
            <a:t>A single instance of the application, that is live and running.</a:t>
          </a:r>
          <a:endParaRPr lang="en-IN" sz="1600" dirty="0"/>
        </a:p>
      </dgm:t>
    </dgm:pt>
    <dgm:pt modelId="{FBD895B7-D820-42FC-BAB3-169AD17ED122}" type="parTrans" cxnId="{6270FB5C-48CB-4EEF-B5BB-46CEC83E8DB2}">
      <dgm:prSet/>
      <dgm:spPr/>
      <dgm:t>
        <a:bodyPr/>
        <a:lstStyle/>
        <a:p>
          <a:endParaRPr lang="en-IN"/>
        </a:p>
      </dgm:t>
    </dgm:pt>
    <dgm:pt modelId="{918E4026-5C33-410B-82D0-EE5EE608431D}" type="sibTrans" cxnId="{6270FB5C-48CB-4EEF-B5BB-46CEC83E8DB2}">
      <dgm:prSet/>
      <dgm:spPr/>
      <dgm:t>
        <a:bodyPr/>
        <a:lstStyle/>
        <a:p>
          <a:endParaRPr lang="en-IN"/>
        </a:p>
      </dgm:t>
    </dgm:pt>
    <dgm:pt modelId="{D22F1AE0-F43C-48C0-A428-D572006B1E6A}">
      <dgm:prSet phldrT="[Text]" custT="1"/>
      <dgm:spPr/>
      <dgm:t>
        <a:bodyPr/>
        <a:lstStyle/>
        <a:p>
          <a:r>
            <a:rPr lang="en-US" sz="2800" b="1" dirty="0" err="1"/>
            <a:t>Dockerfile</a:t>
          </a:r>
          <a:endParaRPr lang="en-US" sz="1800" b="1" dirty="0"/>
        </a:p>
        <a:p>
          <a:r>
            <a:rPr lang="en-US" sz="1800" b="0" i="0" dirty="0"/>
            <a:t>A text file containing a list of commands to call when creating a Docker Image</a:t>
          </a:r>
          <a:endParaRPr lang="en-IN" sz="1800" dirty="0"/>
        </a:p>
      </dgm:t>
    </dgm:pt>
    <dgm:pt modelId="{D2A90BA9-36F8-4AE4-BBDB-810D92E1ACB5}" type="parTrans" cxnId="{21AB5313-F5DA-4B04-A6B2-C3EF8A5F4F02}">
      <dgm:prSet/>
      <dgm:spPr/>
      <dgm:t>
        <a:bodyPr/>
        <a:lstStyle/>
        <a:p>
          <a:endParaRPr lang="en-IN"/>
        </a:p>
      </dgm:t>
    </dgm:pt>
    <dgm:pt modelId="{670F2EC0-AB58-4D1B-8D7C-5FEEBC2CC538}" type="sibTrans" cxnId="{21AB5313-F5DA-4B04-A6B2-C3EF8A5F4F02}">
      <dgm:prSet/>
      <dgm:spPr/>
      <dgm:t>
        <a:bodyPr/>
        <a:lstStyle/>
        <a:p>
          <a:endParaRPr lang="en-IN"/>
        </a:p>
      </dgm:t>
    </dgm:pt>
    <dgm:pt modelId="{CF10410E-E3EA-4D91-83E6-2722D96BD82E}">
      <dgm:prSet phldrT="[Text]" custT="1"/>
      <dgm:spPr/>
      <dgm:t>
        <a:bodyPr/>
        <a:lstStyle/>
        <a:p>
          <a:r>
            <a:rPr lang="en-US" sz="2800" b="1" dirty="0"/>
            <a:t>Docker hub</a:t>
          </a:r>
        </a:p>
        <a:p>
          <a:r>
            <a:rPr lang="en-US" sz="1800" dirty="0"/>
            <a:t>Publish container here.</a:t>
          </a:r>
          <a:endParaRPr lang="en-IN" sz="1800" dirty="0"/>
        </a:p>
      </dgm:t>
    </dgm:pt>
    <dgm:pt modelId="{80F4B169-3984-4C61-87AE-79F4196C330A}" type="parTrans" cxnId="{18D7D416-BDFA-40E4-BCB6-DBC0A8775D29}">
      <dgm:prSet/>
      <dgm:spPr/>
      <dgm:t>
        <a:bodyPr/>
        <a:lstStyle/>
        <a:p>
          <a:endParaRPr lang="en-IN"/>
        </a:p>
      </dgm:t>
    </dgm:pt>
    <dgm:pt modelId="{B194245E-E0C4-4132-B438-0E79A792F71F}" type="sibTrans" cxnId="{18D7D416-BDFA-40E4-BCB6-DBC0A8775D29}">
      <dgm:prSet/>
      <dgm:spPr/>
      <dgm:t>
        <a:bodyPr/>
        <a:lstStyle/>
        <a:p>
          <a:endParaRPr lang="en-IN"/>
        </a:p>
      </dgm:t>
    </dgm:pt>
    <dgm:pt modelId="{A5F2E099-98E0-461D-B421-F279A0347894}">
      <dgm:prSet phldrT="[Text]" custT="1"/>
      <dgm:spPr/>
      <dgm:t>
        <a:bodyPr/>
        <a:lstStyle/>
        <a:p>
          <a:r>
            <a:rPr lang="en-US" sz="2800" b="1" dirty="0"/>
            <a:t>Other Developers</a:t>
          </a:r>
          <a:endParaRPr lang="en-US" sz="1800" b="1" dirty="0"/>
        </a:p>
        <a:p>
          <a:r>
            <a:rPr lang="en-US" sz="1800" b="0" i="0" dirty="0"/>
            <a:t>User/developer can use these container to run the app</a:t>
          </a:r>
          <a:endParaRPr lang="en-IN" sz="1800" dirty="0"/>
        </a:p>
      </dgm:t>
    </dgm:pt>
    <dgm:pt modelId="{71D93D29-F3F9-489C-801C-C264B91470F2}" type="parTrans" cxnId="{74B2D4DD-6217-4567-81A9-E2FED18BB1DB}">
      <dgm:prSet/>
      <dgm:spPr/>
      <dgm:t>
        <a:bodyPr/>
        <a:lstStyle/>
        <a:p>
          <a:endParaRPr lang="en-IN"/>
        </a:p>
      </dgm:t>
    </dgm:pt>
    <dgm:pt modelId="{C259605D-FE85-4C45-A14B-261D50278273}" type="sibTrans" cxnId="{74B2D4DD-6217-4567-81A9-E2FED18BB1DB}">
      <dgm:prSet/>
      <dgm:spPr/>
      <dgm:t>
        <a:bodyPr/>
        <a:lstStyle/>
        <a:p>
          <a:endParaRPr lang="en-IN"/>
        </a:p>
      </dgm:t>
    </dgm:pt>
    <dgm:pt modelId="{F8D1433B-CAD0-41EE-B34F-A9EBA92AF6C6}" type="pres">
      <dgm:prSet presAssocID="{13B02EB0-5D6D-4AEE-867C-89D87C86B580}" presName="diagram" presStyleCnt="0">
        <dgm:presLayoutVars>
          <dgm:dir/>
          <dgm:resizeHandles val="exact"/>
        </dgm:presLayoutVars>
      </dgm:prSet>
      <dgm:spPr/>
    </dgm:pt>
    <dgm:pt modelId="{49587E40-6087-48CF-B0A1-21E3181E1BB8}" type="pres">
      <dgm:prSet presAssocID="{6F5D0EA5-3CC0-44B4-AE9F-503968F9B8E8}" presName="node" presStyleLbl="node1" presStyleIdx="0" presStyleCnt="6">
        <dgm:presLayoutVars>
          <dgm:bulletEnabled val="1"/>
        </dgm:presLayoutVars>
      </dgm:prSet>
      <dgm:spPr/>
    </dgm:pt>
    <dgm:pt modelId="{6002C7EE-7638-4928-AA57-FD75A808B261}" type="pres">
      <dgm:prSet presAssocID="{C73E51C8-1A17-4D4E-91AA-BEFCC65F5789}" presName="sibTrans" presStyleLbl="sibTrans2D1" presStyleIdx="0" presStyleCnt="5"/>
      <dgm:spPr/>
    </dgm:pt>
    <dgm:pt modelId="{BBFBF196-AEFC-4FB8-91C9-E982637DAC2F}" type="pres">
      <dgm:prSet presAssocID="{C73E51C8-1A17-4D4E-91AA-BEFCC65F5789}" presName="connectorText" presStyleLbl="sibTrans2D1" presStyleIdx="0" presStyleCnt="5"/>
      <dgm:spPr/>
    </dgm:pt>
    <dgm:pt modelId="{E184537F-5C96-44B1-BE83-D9659D16B520}" type="pres">
      <dgm:prSet presAssocID="{D22F1AE0-F43C-48C0-A428-D572006B1E6A}" presName="node" presStyleLbl="node1" presStyleIdx="1" presStyleCnt="6">
        <dgm:presLayoutVars>
          <dgm:bulletEnabled val="1"/>
        </dgm:presLayoutVars>
      </dgm:prSet>
      <dgm:spPr/>
    </dgm:pt>
    <dgm:pt modelId="{1AF89111-932E-4FFD-A5F3-EA6D77A48C65}" type="pres">
      <dgm:prSet presAssocID="{670F2EC0-AB58-4D1B-8D7C-5FEEBC2CC538}" presName="sibTrans" presStyleLbl="sibTrans2D1" presStyleIdx="1" presStyleCnt="5"/>
      <dgm:spPr/>
    </dgm:pt>
    <dgm:pt modelId="{85DF48A3-1217-4CD1-9273-4B4656ABB300}" type="pres">
      <dgm:prSet presAssocID="{670F2EC0-AB58-4D1B-8D7C-5FEEBC2CC538}" presName="connectorText" presStyleLbl="sibTrans2D1" presStyleIdx="1" presStyleCnt="5"/>
      <dgm:spPr/>
    </dgm:pt>
    <dgm:pt modelId="{545B2C5E-F0D4-44B5-828C-56645FAF4170}" type="pres">
      <dgm:prSet presAssocID="{9C9E4CBD-53E4-41D3-87B3-A7035C3F21C1}" presName="node" presStyleLbl="node1" presStyleIdx="2" presStyleCnt="6">
        <dgm:presLayoutVars>
          <dgm:bulletEnabled val="1"/>
        </dgm:presLayoutVars>
      </dgm:prSet>
      <dgm:spPr/>
    </dgm:pt>
    <dgm:pt modelId="{91ACBDFD-6576-4821-9FFB-25BAF05AF855}" type="pres">
      <dgm:prSet presAssocID="{016807BA-A75A-4755-A5E4-B939C348139D}" presName="sibTrans" presStyleLbl="sibTrans2D1" presStyleIdx="2" presStyleCnt="5"/>
      <dgm:spPr/>
    </dgm:pt>
    <dgm:pt modelId="{41E640A0-5EC9-49B1-B392-1FBF72F2726D}" type="pres">
      <dgm:prSet presAssocID="{016807BA-A75A-4755-A5E4-B939C348139D}" presName="connectorText" presStyleLbl="sibTrans2D1" presStyleIdx="2" presStyleCnt="5"/>
      <dgm:spPr/>
    </dgm:pt>
    <dgm:pt modelId="{7C8D7A75-F8A1-4FB8-88D6-1BAFBE562575}" type="pres">
      <dgm:prSet presAssocID="{FBA0F74A-6B6E-4D08-8592-9850DC3A2B01}" presName="node" presStyleLbl="node1" presStyleIdx="3" presStyleCnt="6">
        <dgm:presLayoutVars>
          <dgm:bulletEnabled val="1"/>
        </dgm:presLayoutVars>
      </dgm:prSet>
      <dgm:spPr/>
    </dgm:pt>
    <dgm:pt modelId="{65E6AD9D-EEED-44D0-897A-4A91BC2548EA}" type="pres">
      <dgm:prSet presAssocID="{918E4026-5C33-410B-82D0-EE5EE608431D}" presName="sibTrans" presStyleLbl="sibTrans2D1" presStyleIdx="3" presStyleCnt="5"/>
      <dgm:spPr/>
    </dgm:pt>
    <dgm:pt modelId="{47BF9700-C323-4D0A-8657-BF7B7A86AF80}" type="pres">
      <dgm:prSet presAssocID="{918E4026-5C33-410B-82D0-EE5EE608431D}" presName="connectorText" presStyleLbl="sibTrans2D1" presStyleIdx="3" presStyleCnt="5"/>
      <dgm:spPr/>
    </dgm:pt>
    <dgm:pt modelId="{D4D47FCA-6699-4BB6-A123-B5A1B829ADE5}" type="pres">
      <dgm:prSet presAssocID="{CF10410E-E3EA-4D91-83E6-2722D96BD82E}" presName="node" presStyleLbl="node1" presStyleIdx="4" presStyleCnt="6">
        <dgm:presLayoutVars>
          <dgm:bulletEnabled val="1"/>
        </dgm:presLayoutVars>
      </dgm:prSet>
      <dgm:spPr/>
    </dgm:pt>
    <dgm:pt modelId="{B7D4FC80-0D53-4E83-896E-7E688A62AD8C}" type="pres">
      <dgm:prSet presAssocID="{B194245E-E0C4-4132-B438-0E79A792F71F}" presName="sibTrans" presStyleLbl="sibTrans2D1" presStyleIdx="4" presStyleCnt="5"/>
      <dgm:spPr/>
    </dgm:pt>
    <dgm:pt modelId="{FDA609BC-73AC-48E6-AC89-3B36402C259F}" type="pres">
      <dgm:prSet presAssocID="{B194245E-E0C4-4132-B438-0E79A792F71F}" presName="connectorText" presStyleLbl="sibTrans2D1" presStyleIdx="4" presStyleCnt="5"/>
      <dgm:spPr/>
    </dgm:pt>
    <dgm:pt modelId="{A867840D-503F-4358-8BBF-A0335E748242}" type="pres">
      <dgm:prSet presAssocID="{A5F2E099-98E0-461D-B421-F279A0347894}" presName="node" presStyleLbl="node1" presStyleIdx="5" presStyleCnt="6">
        <dgm:presLayoutVars>
          <dgm:bulletEnabled val="1"/>
        </dgm:presLayoutVars>
      </dgm:prSet>
      <dgm:spPr/>
    </dgm:pt>
  </dgm:ptLst>
  <dgm:cxnLst>
    <dgm:cxn modelId="{9E984000-2F66-4960-82CA-680730F4C53B}" type="presOf" srcId="{A5F2E099-98E0-461D-B421-F279A0347894}" destId="{A867840D-503F-4358-8BBF-A0335E748242}" srcOrd="0" destOrd="0" presId="urn:microsoft.com/office/officeart/2005/8/layout/process5"/>
    <dgm:cxn modelId="{1D75F704-E235-4258-92E5-CE1081948CDE}" type="presOf" srcId="{918E4026-5C33-410B-82D0-EE5EE608431D}" destId="{65E6AD9D-EEED-44D0-897A-4A91BC2548EA}" srcOrd="0" destOrd="0" presId="urn:microsoft.com/office/officeart/2005/8/layout/process5"/>
    <dgm:cxn modelId="{21AB5313-F5DA-4B04-A6B2-C3EF8A5F4F02}" srcId="{13B02EB0-5D6D-4AEE-867C-89D87C86B580}" destId="{D22F1AE0-F43C-48C0-A428-D572006B1E6A}" srcOrd="1" destOrd="0" parTransId="{D2A90BA9-36F8-4AE4-BBDB-810D92E1ACB5}" sibTransId="{670F2EC0-AB58-4D1B-8D7C-5FEEBC2CC538}"/>
    <dgm:cxn modelId="{594A8D13-DE88-4899-B8EA-578CC8D1D785}" type="presOf" srcId="{B194245E-E0C4-4132-B438-0E79A792F71F}" destId="{FDA609BC-73AC-48E6-AC89-3B36402C259F}" srcOrd="1" destOrd="0" presId="urn:microsoft.com/office/officeart/2005/8/layout/process5"/>
    <dgm:cxn modelId="{2755BB13-C0A8-4D0E-B6A8-747725E48CCD}" type="presOf" srcId="{918E4026-5C33-410B-82D0-EE5EE608431D}" destId="{47BF9700-C323-4D0A-8657-BF7B7A86AF80}" srcOrd="1" destOrd="0" presId="urn:microsoft.com/office/officeart/2005/8/layout/process5"/>
    <dgm:cxn modelId="{6B44EE13-856D-4E97-8243-5BF0508D3528}" type="presOf" srcId="{6F5D0EA5-3CC0-44B4-AE9F-503968F9B8E8}" destId="{49587E40-6087-48CF-B0A1-21E3181E1BB8}" srcOrd="0" destOrd="0" presId="urn:microsoft.com/office/officeart/2005/8/layout/process5"/>
    <dgm:cxn modelId="{18D7D416-BDFA-40E4-BCB6-DBC0A8775D29}" srcId="{13B02EB0-5D6D-4AEE-867C-89D87C86B580}" destId="{CF10410E-E3EA-4D91-83E6-2722D96BD82E}" srcOrd="4" destOrd="0" parTransId="{80F4B169-3984-4C61-87AE-79F4196C330A}" sibTransId="{B194245E-E0C4-4132-B438-0E79A792F71F}"/>
    <dgm:cxn modelId="{3032E434-D2EE-4E57-816C-17864884FEB4}" srcId="{13B02EB0-5D6D-4AEE-867C-89D87C86B580}" destId="{9C9E4CBD-53E4-41D3-87B3-A7035C3F21C1}" srcOrd="2" destOrd="0" parTransId="{4F187106-E8A1-4862-BE01-9DBF9C818D5F}" sibTransId="{016807BA-A75A-4755-A5E4-B939C348139D}"/>
    <dgm:cxn modelId="{F9225035-7EF3-4F90-AFF9-BD6DA8DC4919}" type="presOf" srcId="{C73E51C8-1A17-4D4E-91AA-BEFCC65F5789}" destId="{6002C7EE-7638-4928-AA57-FD75A808B261}" srcOrd="0" destOrd="0" presId="urn:microsoft.com/office/officeart/2005/8/layout/process5"/>
    <dgm:cxn modelId="{C5268639-C82A-4F59-83C6-30D40D5E4026}" type="presOf" srcId="{FBA0F74A-6B6E-4D08-8592-9850DC3A2B01}" destId="{7C8D7A75-F8A1-4FB8-88D6-1BAFBE562575}" srcOrd="0" destOrd="0" presId="urn:microsoft.com/office/officeart/2005/8/layout/process5"/>
    <dgm:cxn modelId="{6270FB5C-48CB-4EEF-B5BB-46CEC83E8DB2}" srcId="{13B02EB0-5D6D-4AEE-867C-89D87C86B580}" destId="{FBA0F74A-6B6E-4D08-8592-9850DC3A2B01}" srcOrd="3" destOrd="0" parTransId="{FBD895B7-D820-42FC-BAB3-169AD17ED122}" sibTransId="{918E4026-5C33-410B-82D0-EE5EE608431D}"/>
    <dgm:cxn modelId="{CBD3C64B-9F80-4525-8390-C63FD5EB59A1}" srcId="{13B02EB0-5D6D-4AEE-867C-89D87C86B580}" destId="{6F5D0EA5-3CC0-44B4-AE9F-503968F9B8E8}" srcOrd="0" destOrd="0" parTransId="{F8F6E212-9B66-421C-8C5A-586383D36D92}" sibTransId="{C73E51C8-1A17-4D4E-91AA-BEFCC65F5789}"/>
    <dgm:cxn modelId="{16D13952-1374-4DD8-9D8E-D91B2D5E1C5B}" type="presOf" srcId="{CF10410E-E3EA-4D91-83E6-2722D96BD82E}" destId="{D4D47FCA-6699-4BB6-A123-B5A1B829ADE5}" srcOrd="0" destOrd="0" presId="urn:microsoft.com/office/officeart/2005/8/layout/process5"/>
    <dgm:cxn modelId="{C2A82176-4CC0-409D-AF04-A9BEBC8A2C09}" type="presOf" srcId="{13B02EB0-5D6D-4AEE-867C-89D87C86B580}" destId="{F8D1433B-CAD0-41EE-B34F-A9EBA92AF6C6}" srcOrd="0" destOrd="0" presId="urn:microsoft.com/office/officeart/2005/8/layout/process5"/>
    <dgm:cxn modelId="{DD3F277D-B1E3-4B27-8EB2-34499D095CDF}" type="presOf" srcId="{B194245E-E0C4-4132-B438-0E79A792F71F}" destId="{B7D4FC80-0D53-4E83-896E-7E688A62AD8C}" srcOrd="0" destOrd="0" presId="urn:microsoft.com/office/officeart/2005/8/layout/process5"/>
    <dgm:cxn modelId="{4287267E-C8F2-48E1-BD73-B87C939F6C7B}" type="presOf" srcId="{670F2EC0-AB58-4D1B-8D7C-5FEEBC2CC538}" destId="{1AF89111-932E-4FFD-A5F3-EA6D77A48C65}" srcOrd="0" destOrd="0" presId="urn:microsoft.com/office/officeart/2005/8/layout/process5"/>
    <dgm:cxn modelId="{4C85178E-4E5C-4769-9DDA-A9F992C8B395}" type="presOf" srcId="{C73E51C8-1A17-4D4E-91AA-BEFCC65F5789}" destId="{BBFBF196-AEFC-4FB8-91C9-E982637DAC2F}" srcOrd="1" destOrd="0" presId="urn:microsoft.com/office/officeart/2005/8/layout/process5"/>
    <dgm:cxn modelId="{08E1D8AC-508A-422D-A6AA-A31D62F82FD5}" type="presOf" srcId="{D22F1AE0-F43C-48C0-A428-D572006B1E6A}" destId="{E184537F-5C96-44B1-BE83-D9659D16B520}" srcOrd="0" destOrd="0" presId="urn:microsoft.com/office/officeart/2005/8/layout/process5"/>
    <dgm:cxn modelId="{412A36C5-59BA-495D-96E9-46AB2B984AF7}" type="presOf" srcId="{016807BA-A75A-4755-A5E4-B939C348139D}" destId="{41E640A0-5EC9-49B1-B392-1FBF72F2726D}" srcOrd="1" destOrd="0" presId="urn:microsoft.com/office/officeart/2005/8/layout/process5"/>
    <dgm:cxn modelId="{74B2D4DD-6217-4567-81A9-E2FED18BB1DB}" srcId="{13B02EB0-5D6D-4AEE-867C-89D87C86B580}" destId="{A5F2E099-98E0-461D-B421-F279A0347894}" srcOrd="5" destOrd="0" parTransId="{71D93D29-F3F9-489C-801C-C264B91470F2}" sibTransId="{C259605D-FE85-4C45-A14B-261D50278273}"/>
    <dgm:cxn modelId="{A10F67DF-944B-458C-A423-BEE12E5B2944}" type="presOf" srcId="{9C9E4CBD-53E4-41D3-87B3-A7035C3F21C1}" destId="{545B2C5E-F0D4-44B5-828C-56645FAF4170}" srcOrd="0" destOrd="0" presId="urn:microsoft.com/office/officeart/2005/8/layout/process5"/>
    <dgm:cxn modelId="{ADBFE9DF-00E7-4C4A-865A-AF1211867FEB}" type="presOf" srcId="{016807BA-A75A-4755-A5E4-B939C348139D}" destId="{91ACBDFD-6576-4821-9FFB-25BAF05AF855}" srcOrd="0" destOrd="0" presId="urn:microsoft.com/office/officeart/2005/8/layout/process5"/>
    <dgm:cxn modelId="{E08816F5-3B9F-46ED-9D38-8E282EAA18AA}" type="presOf" srcId="{670F2EC0-AB58-4D1B-8D7C-5FEEBC2CC538}" destId="{85DF48A3-1217-4CD1-9273-4B4656ABB300}" srcOrd="1" destOrd="0" presId="urn:microsoft.com/office/officeart/2005/8/layout/process5"/>
    <dgm:cxn modelId="{90C70ECA-A68D-481B-B4FD-21AD7D405188}" type="presParOf" srcId="{F8D1433B-CAD0-41EE-B34F-A9EBA92AF6C6}" destId="{49587E40-6087-48CF-B0A1-21E3181E1BB8}" srcOrd="0" destOrd="0" presId="urn:microsoft.com/office/officeart/2005/8/layout/process5"/>
    <dgm:cxn modelId="{19BBF34B-8B84-4E2A-8D3E-84C6B380618A}" type="presParOf" srcId="{F8D1433B-CAD0-41EE-B34F-A9EBA92AF6C6}" destId="{6002C7EE-7638-4928-AA57-FD75A808B261}" srcOrd="1" destOrd="0" presId="urn:microsoft.com/office/officeart/2005/8/layout/process5"/>
    <dgm:cxn modelId="{C4421857-2BF8-4211-B501-4A08052EB821}" type="presParOf" srcId="{6002C7EE-7638-4928-AA57-FD75A808B261}" destId="{BBFBF196-AEFC-4FB8-91C9-E982637DAC2F}" srcOrd="0" destOrd="0" presId="urn:microsoft.com/office/officeart/2005/8/layout/process5"/>
    <dgm:cxn modelId="{02EC7D77-0116-4CE1-B3E4-6FCA098A8D0E}" type="presParOf" srcId="{F8D1433B-CAD0-41EE-B34F-A9EBA92AF6C6}" destId="{E184537F-5C96-44B1-BE83-D9659D16B520}" srcOrd="2" destOrd="0" presId="urn:microsoft.com/office/officeart/2005/8/layout/process5"/>
    <dgm:cxn modelId="{F894AE4E-4747-4A4A-BDE5-F7A185CBE3B3}" type="presParOf" srcId="{F8D1433B-CAD0-41EE-B34F-A9EBA92AF6C6}" destId="{1AF89111-932E-4FFD-A5F3-EA6D77A48C65}" srcOrd="3" destOrd="0" presId="urn:microsoft.com/office/officeart/2005/8/layout/process5"/>
    <dgm:cxn modelId="{98E68849-D452-4D53-9977-324054FF448C}" type="presParOf" srcId="{1AF89111-932E-4FFD-A5F3-EA6D77A48C65}" destId="{85DF48A3-1217-4CD1-9273-4B4656ABB300}" srcOrd="0" destOrd="0" presId="urn:microsoft.com/office/officeart/2005/8/layout/process5"/>
    <dgm:cxn modelId="{C88ADAAE-0FC4-410A-8B0B-B85BD2EEBAE5}" type="presParOf" srcId="{F8D1433B-CAD0-41EE-B34F-A9EBA92AF6C6}" destId="{545B2C5E-F0D4-44B5-828C-56645FAF4170}" srcOrd="4" destOrd="0" presId="urn:microsoft.com/office/officeart/2005/8/layout/process5"/>
    <dgm:cxn modelId="{A9B5D349-FAAA-4584-A73C-D892FE7132DA}" type="presParOf" srcId="{F8D1433B-CAD0-41EE-B34F-A9EBA92AF6C6}" destId="{91ACBDFD-6576-4821-9FFB-25BAF05AF855}" srcOrd="5" destOrd="0" presId="urn:microsoft.com/office/officeart/2005/8/layout/process5"/>
    <dgm:cxn modelId="{FD5BBCC8-FA3B-4716-9D06-7D379045E31D}" type="presParOf" srcId="{91ACBDFD-6576-4821-9FFB-25BAF05AF855}" destId="{41E640A0-5EC9-49B1-B392-1FBF72F2726D}" srcOrd="0" destOrd="0" presId="urn:microsoft.com/office/officeart/2005/8/layout/process5"/>
    <dgm:cxn modelId="{806FD0F4-0D12-44F6-95F8-B73F45F334A3}" type="presParOf" srcId="{F8D1433B-CAD0-41EE-B34F-A9EBA92AF6C6}" destId="{7C8D7A75-F8A1-4FB8-88D6-1BAFBE562575}" srcOrd="6" destOrd="0" presId="urn:microsoft.com/office/officeart/2005/8/layout/process5"/>
    <dgm:cxn modelId="{1B173334-0C86-42D4-BE2B-6F9370410F6B}" type="presParOf" srcId="{F8D1433B-CAD0-41EE-B34F-A9EBA92AF6C6}" destId="{65E6AD9D-EEED-44D0-897A-4A91BC2548EA}" srcOrd="7" destOrd="0" presId="urn:microsoft.com/office/officeart/2005/8/layout/process5"/>
    <dgm:cxn modelId="{11BF01A9-9015-4176-89E6-559D0342B61B}" type="presParOf" srcId="{65E6AD9D-EEED-44D0-897A-4A91BC2548EA}" destId="{47BF9700-C323-4D0A-8657-BF7B7A86AF80}" srcOrd="0" destOrd="0" presId="urn:microsoft.com/office/officeart/2005/8/layout/process5"/>
    <dgm:cxn modelId="{02449B29-7AD3-4347-9EDB-3ED672670AE2}" type="presParOf" srcId="{F8D1433B-CAD0-41EE-B34F-A9EBA92AF6C6}" destId="{D4D47FCA-6699-4BB6-A123-B5A1B829ADE5}" srcOrd="8" destOrd="0" presId="urn:microsoft.com/office/officeart/2005/8/layout/process5"/>
    <dgm:cxn modelId="{E09EEC2C-C443-4A66-8E04-80C5E5E99ABF}" type="presParOf" srcId="{F8D1433B-CAD0-41EE-B34F-A9EBA92AF6C6}" destId="{B7D4FC80-0D53-4E83-896E-7E688A62AD8C}" srcOrd="9" destOrd="0" presId="urn:microsoft.com/office/officeart/2005/8/layout/process5"/>
    <dgm:cxn modelId="{3BE3CF62-6CFC-4F96-A956-DE58CA677EF2}" type="presParOf" srcId="{B7D4FC80-0D53-4E83-896E-7E688A62AD8C}" destId="{FDA609BC-73AC-48E6-AC89-3B36402C259F}" srcOrd="0" destOrd="0" presId="urn:microsoft.com/office/officeart/2005/8/layout/process5"/>
    <dgm:cxn modelId="{434C80EA-195C-4AA6-8327-F5B4ABD639F2}" type="presParOf" srcId="{F8D1433B-CAD0-41EE-B34F-A9EBA92AF6C6}" destId="{A867840D-503F-4358-8BBF-A0335E74824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12029-D52B-4181-823E-7CD3FE71A438}">
      <dsp:nvSpPr>
        <dsp:cNvPr id="0" name=""/>
        <dsp:cNvSpPr/>
      </dsp:nvSpPr>
      <dsp:spPr>
        <a:xfrm>
          <a:off x="1364" y="241074"/>
          <a:ext cx="2888892" cy="198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 in local machine</a:t>
          </a:r>
          <a:endParaRPr lang="en-IN" sz="2400" kern="1200" dirty="0"/>
        </a:p>
      </dsp:txBody>
      <dsp:txXfrm>
        <a:off x="1364" y="241074"/>
        <a:ext cx="2888892" cy="1155557"/>
      </dsp:txXfrm>
    </dsp:sp>
    <dsp:sp modelId="{1F6A5382-84B4-45B7-AA02-CF13C75268CC}">
      <dsp:nvSpPr>
        <dsp:cNvPr id="0" name=""/>
        <dsp:cNvSpPr/>
      </dsp:nvSpPr>
      <dsp:spPr>
        <a:xfrm>
          <a:off x="563902" y="1749492"/>
          <a:ext cx="2896895" cy="886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Sklearn</a:t>
          </a:r>
          <a:r>
            <a:rPr lang="en-US" sz="2700" kern="1200" dirty="0"/>
            <a:t> 2.0</a:t>
          </a:r>
          <a:endParaRPr lang="en-IN" sz="2700" kern="1200" dirty="0"/>
        </a:p>
      </dsp:txBody>
      <dsp:txXfrm>
        <a:off x="589877" y="1775467"/>
        <a:ext cx="2844945" cy="834897"/>
      </dsp:txXfrm>
    </dsp:sp>
    <dsp:sp modelId="{F83EFB46-F695-4935-AC41-7FE7A674AD79}">
      <dsp:nvSpPr>
        <dsp:cNvPr id="0" name=""/>
        <dsp:cNvSpPr/>
      </dsp:nvSpPr>
      <dsp:spPr>
        <a:xfrm rot="9291">
          <a:off x="3329201" y="465575"/>
          <a:ext cx="930568" cy="719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3329201" y="609133"/>
        <a:ext cx="714793" cy="431550"/>
      </dsp:txXfrm>
    </dsp:sp>
    <dsp:sp modelId="{598DD8CA-005F-4E2F-86E0-CA3FB7E58768}">
      <dsp:nvSpPr>
        <dsp:cNvPr id="0" name=""/>
        <dsp:cNvSpPr/>
      </dsp:nvSpPr>
      <dsp:spPr>
        <a:xfrm>
          <a:off x="4646041" y="253627"/>
          <a:ext cx="2888892" cy="198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 in tester / manager / client machine</a:t>
          </a:r>
          <a:endParaRPr lang="en-IN" sz="2400" kern="1200" dirty="0"/>
        </a:p>
      </dsp:txBody>
      <dsp:txXfrm>
        <a:off x="4646041" y="253627"/>
        <a:ext cx="2888892" cy="1155557"/>
      </dsp:txXfrm>
    </dsp:sp>
    <dsp:sp modelId="{2F5D363A-B8A5-48AD-B918-782F91E801A4}">
      <dsp:nvSpPr>
        <dsp:cNvPr id="0" name=""/>
        <dsp:cNvSpPr/>
      </dsp:nvSpPr>
      <dsp:spPr>
        <a:xfrm>
          <a:off x="5187417" y="1736833"/>
          <a:ext cx="2888892" cy="836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Sklearn</a:t>
          </a:r>
          <a:r>
            <a:rPr lang="en-US" sz="2700" kern="1200" dirty="0"/>
            <a:t> 1.5</a:t>
          </a:r>
          <a:endParaRPr lang="en-IN" sz="2700" kern="1200" dirty="0"/>
        </a:p>
      </dsp:txBody>
      <dsp:txXfrm>
        <a:off x="5211921" y="1761337"/>
        <a:ext cx="2839884" cy="787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87E40-6087-48CF-B0A1-21E3181E1BB8}">
      <dsp:nvSpPr>
        <dsp:cNvPr id="0" name=""/>
        <dsp:cNvSpPr/>
      </dsp:nvSpPr>
      <dsp:spPr>
        <a:xfrm>
          <a:off x="118196" y="1587"/>
          <a:ext cx="3000374" cy="180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Developer</a:t>
          </a:r>
          <a:endParaRPr lang="en-US" sz="14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Develops app +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/>
            <a:t>Dockerfile</a:t>
          </a:r>
          <a:endParaRPr lang="en-IN" sz="1800" b="1" kern="1200" dirty="0"/>
        </a:p>
      </dsp:txBody>
      <dsp:txXfrm>
        <a:off x="170923" y="54314"/>
        <a:ext cx="2894920" cy="1694770"/>
      </dsp:txXfrm>
    </dsp:sp>
    <dsp:sp modelId="{6002C7EE-7638-4928-AA57-FD75A808B261}">
      <dsp:nvSpPr>
        <dsp:cNvPr id="0" name=""/>
        <dsp:cNvSpPr/>
      </dsp:nvSpPr>
      <dsp:spPr>
        <a:xfrm>
          <a:off x="3382604" y="529653"/>
          <a:ext cx="636079" cy="7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3382604" y="678471"/>
        <a:ext cx="445255" cy="446456"/>
      </dsp:txXfrm>
    </dsp:sp>
    <dsp:sp modelId="{E184537F-5C96-44B1-BE83-D9659D16B520}">
      <dsp:nvSpPr>
        <dsp:cNvPr id="0" name=""/>
        <dsp:cNvSpPr/>
      </dsp:nvSpPr>
      <dsp:spPr>
        <a:xfrm>
          <a:off x="4318721" y="1587"/>
          <a:ext cx="3000374" cy="180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Dockerfile</a:t>
          </a:r>
          <a:endParaRPr lang="en-US" sz="1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 text file containing a list of commands to call when creating a Docker Image</a:t>
          </a:r>
          <a:endParaRPr lang="en-IN" sz="1800" kern="1200" dirty="0"/>
        </a:p>
      </dsp:txBody>
      <dsp:txXfrm>
        <a:off x="4371448" y="54314"/>
        <a:ext cx="2894920" cy="1694770"/>
      </dsp:txXfrm>
    </dsp:sp>
    <dsp:sp modelId="{1AF89111-932E-4FFD-A5F3-EA6D77A48C65}">
      <dsp:nvSpPr>
        <dsp:cNvPr id="0" name=""/>
        <dsp:cNvSpPr/>
      </dsp:nvSpPr>
      <dsp:spPr>
        <a:xfrm>
          <a:off x="7583129" y="529653"/>
          <a:ext cx="636079" cy="7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7583129" y="678471"/>
        <a:ext cx="445255" cy="446456"/>
      </dsp:txXfrm>
    </dsp:sp>
    <dsp:sp modelId="{545B2C5E-F0D4-44B5-828C-56645FAF4170}">
      <dsp:nvSpPr>
        <dsp:cNvPr id="0" name=""/>
        <dsp:cNvSpPr/>
      </dsp:nvSpPr>
      <dsp:spPr>
        <a:xfrm>
          <a:off x="8519246" y="1587"/>
          <a:ext cx="3000374" cy="180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Docker Image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 blueprint for creating containers. </a:t>
          </a:r>
          <a:endParaRPr lang="en-IN" sz="1800" kern="1200" dirty="0"/>
        </a:p>
      </dsp:txBody>
      <dsp:txXfrm>
        <a:off x="8571973" y="54314"/>
        <a:ext cx="2894920" cy="1694770"/>
      </dsp:txXfrm>
    </dsp:sp>
    <dsp:sp modelId="{91ACBDFD-6576-4821-9FFB-25BAF05AF855}">
      <dsp:nvSpPr>
        <dsp:cNvPr id="0" name=""/>
        <dsp:cNvSpPr/>
      </dsp:nvSpPr>
      <dsp:spPr>
        <a:xfrm rot="5400000">
          <a:off x="9701394" y="2011838"/>
          <a:ext cx="636079" cy="7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 rot="-5400000">
        <a:off x="9796206" y="2065844"/>
        <a:ext cx="446456" cy="445255"/>
      </dsp:txXfrm>
    </dsp:sp>
    <dsp:sp modelId="{7C8D7A75-F8A1-4FB8-88D6-1BAFBE562575}">
      <dsp:nvSpPr>
        <dsp:cNvPr id="0" name=""/>
        <dsp:cNvSpPr/>
      </dsp:nvSpPr>
      <dsp:spPr>
        <a:xfrm>
          <a:off x="8519246" y="3001962"/>
          <a:ext cx="3000374" cy="180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Docker container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single instance of the application, that is live and running.</a:t>
          </a:r>
          <a:endParaRPr lang="en-IN" sz="1600" kern="1200" dirty="0"/>
        </a:p>
      </dsp:txBody>
      <dsp:txXfrm>
        <a:off x="8571973" y="3054689"/>
        <a:ext cx="2894920" cy="1694770"/>
      </dsp:txXfrm>
    </dsp:sp>
    <dsp:sp modelId="{65E6AD9D-EEED-44D0-897A-4A91BC2548EA}">
      <dsp:nvSpPr>
        <dsp:cNvPr id="0" name=""/>
        <dsp:cNvSpPr/>
      </dsp:nvSpPr>
      <dsp:spPr>
        <a:xfrm rot="10800000">
          <a:off x="7619133" y="3530028"/>
          <a:ext cx="636079" cy="7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 rot="10800000">
        <a:off x="7809957" y="3678846"/>
        <a:ext cx="445255" cy="446456"/>
      </dsp:txXfrm>
    </dsp:sp>
    <dsp:sp modelId="{D4D47FCA-6699-4BB6-A123-B5A1B829ADE5}">
      <dsp:nvSpPr>
        <dsp:cNvPr id="0" name=""/>
        <dsp:cNvSpPr/>
      </dsp:nvSpPr>
      <dsp:spPr>
        <a:xfrm>
          <a:off x="4318721" y="3001962"/>
          <a:ext cx="3000374" cy="180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Docker hub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Publish container here.</a:t>
          </a:r>
          <a:endParaRPr lang="en-IN" sz="1800" kern="1200" dirty="0"/>
        </a:p>
      </dsp:txBody>
      <dsp:txXfrm>
        <a:off x="4371448" y="3054689"/>
        <a:ext cx="2894920" cy="1694770"/>
      </dsp:txXfrm>
    </dsp:sp>
    <dsp:sp modelId="{B7D4FC80-0D53-4E83-896E-7E688A62AD8C}">
      <dsp:nvSpPr>
        <dsp:cNvPr id="0" name=""/>
        <dsp:cNvSpPr/>
      </dsp:nvSpPr>
      <dsp:spPr>
        <a:xfrm rot="10800000">
          <a:off x="3418609" y="3530028"/>
          <a:ext cx="636079" cy="744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 rot="10800000">
        <a:off x="3609433" y="3678846"/>
        <a:ext cx="445255" cy="446456"/>
      </dsp:txXfrm>
    </dsp:sp>
    <dsp:sp modelId="{A867840D-503F-4358-8BBF-A0335E748242}">
      <dsp:nvSpPr>
        <dsp:cNvPr id="0" name=""/>
        <dsp:cNvSpPr/>
      </dsp:nvSpPr>
      <dsp:spPr>
        <a:xfrm>
          <a:off x="118196" y="3001962"/>
          <a:ext cx="3000374" cy="18002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Other Developers</a:t>
          </a:r>
          <a:endParaRPr lang="en-US" sz="1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User/developer can use these container to run the app</a:t>
          </a:r>
          <a:endParaRPr lang="en-IN" sz="1800" kern="1200" dirty="0"/>
        </a:p>
      </dsp:txBody>
      <dsp:txXfrm>
        <a:off x="170923" y="3054689"/>
        <a:ext cx="2894920" cy="1694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708B1-AE4C-472D-98E1-412BE332432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8D5FB-8BAB-4B5D-B101-A5DBDA1B7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1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Container: A Docker container is a standalone and </a:t>
            </a:r>
            <a:r>
              <a:rPr lang="en-US" b="1" dirty="0"/>
              <a:t>executable</a:t>
            </a:r>
            <a:r>
              <a:rPr lang="en-US" dirty="0"/>
              <a:t> package that contains an application and its dependencies. Containers are isolated from the host system and from other containers, making them consistent and predictable.</a:t>
            </a:r>
          </a:p>
          <a:p>
            <a:r>
              <a:rPr lang="en-US" dirty="0"/>
              <a:t>Docker Image: A Docker image is a read-only blueprint for creating Docker containers. Images are used to package and distribute applications. They include the application code, runtime, libraries, and configuration.</a:t>
            </a:r>
          </a:p>
          <a:p>
            <a:r>
              <a:rPr lang="en-US" dirty="0"/>
              <a:t>Docker Engine: Docker Engine is the core component of Docker. It's responsible for building, running, and managing containers. Docker Engine consists of the Docker daemon (server) and the Docker client (CLI).</a:t>
            </a:r>
          </a:p>
          <a:p>
            <a:r>
              <a:rPr lang="en-US" dirty="0" err="1"/>
              <a:t>Dockerfile</a:t>
            </a:r>
            <a:r>
              <a:rPr lang="en-US" dirty="0"/>
              <a:t>: A </a:t>
            </a:r>
            <a:r>
              <a:rPr lang="en-US" dirty="0" err="1"/>
              <a:t>Dockerfile</a:t>
            </a:r>
            <a:r>
              <a:rPr lang="en-US" dirty="0"/>
              <a:t> is a text file that defines the configuration and steps for creating a Docker image. It specifies the base image, installation of dependencies, and the application to run.</a:t>
            </a:r>
          </a:p>
          <a:p>
            <a:r>
              <a:rPr lang="en-US" dirty="0"/>
              <a:t>Docker Hub: Docker Hub is a cloud-based repository where you can find and share Docker images. It's a central registry for Docker images, and it allows you to access and distribute public and private images.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8D5FB-8BAB-4B5D-B101-A5DBDA1B76B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6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3CF1-1CC0-B7F4-2D10-5D7D951FC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53D01-FBD5-D946-88D5-C8A7ACD0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2964-AB07-2D5E-8144-652D7B1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8D76-349A-1E7B-4693-2F277E06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BA60-14C1-AD1D-EAF5-2FC15C3A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3E2E-7ED2-313E-5269-6383F138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8911-A479-7ACD-D43B-CB926D6F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409E-5FFB-041F-FE96-1C8AFD0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F4D3-0A5B-28D3-9322-1E220B7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9712-A085-2EB5-239C-4601DF4E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03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E24F0-0A2B-BF1A-D1AD-D5C278895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03565-1B72-2BB0-15F9-738D427E5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24F1-CB23-B387-F176-50C2715E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A918-B93E-D8CE-408C-FA6610A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F6B5-4789-5776-9B80-8157834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E8AA-52A7-430F-104D-17A09E0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D152-2E64-13D8-0D52-1EF8A46A3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E8CA-C10C-06C6-7C88-498E261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FDD8-0B1F-8336-AF57-BD44805D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01AF-451F-3E0B-56BE-788F1C13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57ED59D-F6C4-F6C6-52A9-23025B4E6E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18" y="6300690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7CC-CA38-9C32-018B-43BD6901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99F1-C988-6692-E6CE-7AB71064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6423-50AE-DB02-676D-1A00C58B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A397-D1D5-ED45-4BE5-04BE2D1B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10CE-CBC0-35C7-88C3-4DEA83E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14F1-FEE1-C85A-8EE0-3D67E1D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7EBD-7C00-750C-ABD6-8FD58731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26300-D5A8-D110-E07E-E3A5147D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E522-4125-53F8-FF5B-8ACFAF0F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FA5AA-AB66-C5BA-B2CE-9960163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9F95-1B36-55DE-18E9-2FDB78CA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2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E57-40D0-A0EE-15D6-38064961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E0AA-AA5C-439A-3435-A137A8F42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EFDF-38E7-B50D-1E35-D97546C9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AB207-552A-F8DB-7990-F80F6A387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B3D98-66C9-4C61-FCC5-E617ACD7C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4E829-B679-26FF-0F21-25AA169D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C9222-0635-99B0-CDD5-F8DCBC8E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81FB4-405D-CBE9-9FC6-C80D6757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4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89F5-2EE3-322B-CD9D-89149309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8ADB7-047A-0EF8-EE73-0F0766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76587-8C40-E06F-AA5D-591E4702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2E7F-99AC-EE4C-B9A8-CB412508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9CC32-2B6B-9E00-94A5-12AEDA80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6D629-C06C-05EF-2505-B09C8B0F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B343-923C-221C-E350-B5AC5D9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2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F940-A1D0-445C-3760-EC21D649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F710-BB7E-1EC6-383C-3C6A37FF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75CE6-CE4C-0374-FC4C-079DF63D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2BD6-EBAE-BFAE-8444-B73F5B14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3206-5CE3-E1FE-B900-E7E823CE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FCFB-1B0E-BCBF-D3F6-3255D5A3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AE9-3702-3F55-BD8F-EC7A8CF5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B743-5B91-DDAD-8352-235C30E8F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F9D72-3B00-9001-5441-692051CB7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FDA3-2236-535D-1980-3E726C1D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FF7B4-080C-F001-5789-5EBBBCAF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940C-4533-435D-1B4D-8C1CC9E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1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81848-9C79-07A2-1C8B-61EC6AE8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E5C1-F469-2E62-A128-32C297FE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E140-D6C6-7B8E-37BE-F5C65A0D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43A3-E2B6-4A0E-998C-0F34B1248FEF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1B7E-1AAB-840B-CACB-66C2438A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E989-0457-AB7B-6B84-C792FC3F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70E3-438F-4422-9202-206CC318B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ru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desktop/install/windows-inst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FF4D-AF48-4ED8-5164-84E9E09F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875" y="3471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MLOps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(Applied Track)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Topic – Docker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68826-2160-B63B-A989-B5EFB54C8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7859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Image source: https://www.docker.com/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Dr. Nilay Karade</a:t>
            </a:r>
          </a:p>
          <a:p>
            <a:r>
              <a:rPr lang="en-US" dirty="0">
                <a:solidFill>
                  <a:schemeClr val="bg1"/>
                </a:solidFill>
              </a:rPr>
              <a:t>Academic Head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B9F6A4-593B-5B57-420B-315B4C4E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736" y="6034360"/>
            <a:ext cx="1886527" cy="4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ocker Basics | ARKSD Consultancy Private Limited">
            <a:extLst>
              <a:ext uri="{FF2B5EF4-FFF2-40B4-BE49-F238E27FC236}">
                <a16:creationId xmlns:a16="http://schemas.microsoft.com/office/drawing/2014/main" id="{50123B96-4E15-4785-5498-2CCDBF9F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40" y="2825647"/>
            <a:ext cx="1592718" cy="135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7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F700-16B4-8D50-CF36-6D2FDB2F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components of Docker include: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0A1F-5E6A-EC2F-597E-61C48CD42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Docker Container: A Docker container is a standalone and executable package that contains an application and its dependencies. Containers are isolated from the host system and from other containers, making them consistent and predictable.</a:t>
            </a:r>
          </a:p>
          <a:p>
            <a:r>
              <a:rPr lang="en-US" dirty="0"/>
              <a:t>Docker Image: A Docker image is a read-only blueprint for creating Docker containers. Images are used to package and distribute applications. They include the application code, runtime, libraries, and configuration.</a:t>
            </a:r>
          </a:p>
          <a:p>
            <a:r>
              <a:rPr lang="en-US" dirty="0"/>
              <a:t>Docker Engine: Docker Engine is the core component of Docker. It's responsible for building, running, and managing containers. Docker Engine consists of the Docker daemon (server) and the Docker client (CLI).</a:t>
            </a:r>
          </a:p>
          <a:p>
            <a:r>
              <a:rPr lang="en-US" dirty="0" err="1"/>
              <a:t>Dockerfile</a:t>
            </a:r>
            <a:r>
              <a:rPr lang="en-US" dirty="0"/>
              <a:t>: A </a:t>
            </a:r>
            <a:r>
              <a:rPr lang="en-US" dirty="0" err="1"/>
              <a:t>Dockerfile</a:t>
            </a:r>
            <a:r>
              <a:rPr lang="en-US" dirty="0"/>
              <a:t> is a text file that defines the configuration and steps for creating a Docker image. It specifies the base image, installation of dependencies, and the application to run.</a:t>
            </a:r>
          </a:p>
          <a:p>
            <a:r>
              <a:rPr lang="en-US" dirty="0"/>
              <a:t>Docker Hub: Docker Hub is a cloud-based repository where you can find and share Docker images. It's a central registry for Docker images, and it allows you to access and distribute public and private images.</a:t>
            </a:r>
          </a:p>
        </p:txBody>
      </p:sp>
    </p:spTree>
    <p:extLst>
      <p:ext uri="{BB962C8B-B14F-4D97-AF65-F5344CB8AC3E}">
        <p14:creationId xmlns:p14="http://schemas.microsoft.com/office/powerpoint/2010/main" val="828418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36A8-BCD4-F6F1-AF0B-CEC3B62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docker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4673-7E5F-FEC1-6FF1-B2919465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C7C61-33BA-6DD9-3546-212F1939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11" y="1825625"/>
            <a:ext cx="6013378" cy="48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5461-76AF-F7DE-802E-22399B1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5ECF-C1E7-EC8F-DB5E-57884E66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6C8CC-D977-6B3B-221D-4CF94F2F2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" y="220671"/>
            <a:ext cx="10793278" cy="60374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170178-9F5B-9191-F296-6868A403919A}"/>
              </a:ext>
            </a:extLst>
          </p:cNvPr>
          <p:cNvCxnSpPr/>
          <p:nvPr/>
        </p:nvCxnSpPr>
        <p:spPr>
          <a:xfrm>
            <a:off x="6653394" y="1120429"/>
            <a:ext cx="14025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567D9B-D203-9F1B-ED5B-6CDDD6C23B7F}"/>
              </a:ext>
            </a:extLst>
          </p:cNvPr>
          <p:cNvCxnSpPr/>
          <p:nvPr/>
        </p:nvCxnSpPr>
        <p:spPr>
          <a:xfrm>
            <a:off x="8240312" y="4015774"/>
            <a:ext cx="14025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5F402D-73FB-74A3-820C-EA35E74B23DE}"/>
              </a:ext>
            </a:extLst>
          </p:cNvPr>
          <p:cNvCxnSpPr>
            <a:cxnSpLocks/>
          </p:cNvCxnSpPr>
          <p:nvPr/>
        </p:nvCxnSpPr>
        <p:spPr>
          <a:xfrm>
            <a:off x="1520730" y="4838150"/>
            <a:ext cx="26737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2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4B93-196C-3C5A-C33F-341451B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9791-842F-0E0A-DF9B-6D72A573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images:</a:t>
            </a:r>
          </a:p>
          <a:p>
            <a:r>
              <a:rPr lang="en-US" dirty="0"/>
              <a:t>Use docker images to list all available Docker images on your local machine.</a:t>
            </a:r>
          </a:p>
          <a:p>
            <a:r>
              <a:rPr lang="en-US" dirty="0"/>
              <a:t>Example: </a:t>
            </a:r>
            <a:r>
              <a:rPr lang="en-US" i="1" dirty="0"/>
              <a:t>docker images </a:t>
            </a:r>
            <a:r>
              <a:rPr lang="en-US" dirty="0"/>
              <a:t>lists all locally available images.</a:t>
            </a:r>
          </a:p>
          <a:p>
            <a:endParaRPr lang="en-US" dirty="0"/>
          </a:p>
          <a:p>
            <a:r>
              <a:rPr lang="en-US" dirty="0"/>
              <a:t>docker rm:</a:t>
            </a:r>
          </a:p>
          <a:p>
            <a:r>
              <a:rPr lang="en-US" dirty="0"/>
              <a:t>Use docker rm to remove one or more containers by specifying their IDs or names.</a:t>
            </a:r>
          </a:p>
          <a:p>
            <a:r>
              <a:rPr lang="en-US" dirty="0"/>
              <a:t>Example: </a:t>
            </a:r>
            <a:r>
              <a:rPr lang="en-US" i="1" dirty="0"/>
              <a:t>docker rm my-container </a:t>
            </a:r>
            <a:r>
              <a:rPr lang="en-US" dirty="0"/>
              <a:t>removes a container named "my-container."</a:t>
            </a:r>
          </a:p>
        </p:txBody>
      </p:sp>
    </p:spTree>
    <p:extLst>
      <p:ext uri="{BB962C8B-B14F-4D97-AF65-F5344CB8AC3E}">
        <p14:creationId xmlns:p14="http://schemas.microsoft.com/office/powerpoint/2010/main" val="424962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5FDB-3F08-1D26-C5CD-C31131CE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Image and Container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CB63B-2450-0B8B-D4A0-3B96EB78DF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518" y="1825625"/>
          <a:ext cx="11637818" cy="480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16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23D6-EF34-9859-633C-32D1648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build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103C-E8BF-2DD9-D54F-471862BD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Builds a Docker image from a specified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docker build -t &lt;</a:t>
            </a:r>
            <a:r>
              <a:rPr lang="en-US" dirty="0" err="1"/>
              <a:t>image_name</a:t>
            </a:r>
            <a:r>
              <a:rPr lang="en-US" dirty="0"/>
              <a:t>&gt;:&lt;tag&gt; &lt;</a:t>
            </a:r>
            <a:r>
              <a:rPr lang="en-US" dirty="0" err="1"/>
              <a:t>path_to_Dockerfile_directory</a:t>
            </a:r>
            <a:r>
              <a:rPr lang="en-US" dirty="0"/>
              <a:t>&gt;</a:t>
            </a:r>
          </a:p>
          <a:p>
            <a:r>
              <a:rPr lang="en-US" dirty="0"/>
              <a:t>Explanation:</a:t>
            </a:r>
          </a:p>
          <a:p>
            <a:pPr lvl="1"/>
            <a:r>
              <a:rPr lang="en-US" dirty="0"/>
              <a:t>-t: Specifies the name and optionally a tag to the Docker image.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image_name</a:t>
            </a:r>
            <a:r>
              <a:rPr lang="en-US" dirty="0"/>
              <a:t>&gt;: The name you want to give to your Docker image.</a:t>
            </a:r>
          </a:p>
          <a:p>
            <a:pPr lvl="1"/>
            <a:r>
              <a:rPr lang="en-US" dirty="0"/>
              <a:t>&lt;tag&gt;: A version or label for the image.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path_to_Dockerfile_directory</a:t>
            </a:r>
            <a:r>
              <a:rPr lang="en-US" dirty="0"/>
              <a:t>&gt;: The path to the directory containing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docker build -t </a:t>
            </a:r>
            <a:r>
              <a:rPr lang="en-US" dirty="0" err="1"/>
              <a:t>myapp:latest</a:t>
            </a:r>
            <a:r>
              <a:rPr lang="en-US" dirty="0"/>
              <a:t> .</a:t>
            </a:r>
          </a:p>
          <a:p>
            <a:r>
              <a:rPr lang="en-US" sz="2600" dirty="0"/>
              <a:t>This command builds an image named </a:t>
            </a:r>
            <a:r>
              <a:rPr lang="en-US" sz="2600" dirty="0" err="1"/>
              <a:t>myapp</a:t>
            </a:r>
            <a:r>
              <a:rPr lang="en-US" sz="2600" dirty="0"/>
              <a:t> with the latest tag using the </a:t>
            </a:r>
            <a:r>
              <a:rPr lang="en-US" sz="2600" dirty="0" err="1"/>
              <a:t>Dockerfile</a:t>
            </a:r>
            <a:r>
              <a:rPr lang="en-US" sz="2600" dirty="0"/>
              <a:t> in the current directory (.).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43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4B93-196C-3C5A-C33F-341451B5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9791-842F-0E0A-DF9B-6D72A573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docker run:</a:t>
            </a:r>
          </a:p>
          <a:p>
            <a:r>
              <a:rPr lang="en-US" dirty="0"/>
              <a:t>This command is used to create and start a new container based on a specified image.</a:t>
            </a:r>
          </a:p>
          <a:p>
            <a:r>
              <a:rPr lang="en-US" dirty="0"/>
              <a:t>Example: </a:t>
            </a:r>
            <a:r>
              <a:rPr lang="en-US" i="1" dirty="0"/>
              <a:t>docker run -d -p 8080:8080 </a:t>
            </a:r>
            <a:r>
              <a:rPr lang="en-US" i="1" dirty="0" err="1"/>
              <a:t>MyAppDocker</a:t>
            </a:r>
            <a:endParaRPr lang="en-US" i="1" dirty="0"/>
          </a:p>
          <a:p>
            <a:r>
              <a:rPr lang="en-US" i="1" dirty="0" err="1"/>
              <a:t>MyAppDocker</a:t>
            </a:r>
            <a:r>
              <a:rPr lang="en-US" i="1" dirty="0"/>
              <a:t> </a:t>
            </a:r>
            <a:r>
              <a:rPr lang="en-US" dirty="0"/>
              <a:t>container in detached mode, mapping port 8080 on the host to port 8080 in the container.</a:t>
            </a:r>
          </a:p>
          <a:p>
            <a:endParaRPr lang="en-US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:</a:t>
            </a:r>
          </a:p>
          <a:p>
            <a:r>
              <a:rPr lang="en-US" dirty="0"/>
              <a:t>Use this command to list running containers. It provides information like container IDs, names, and status.</a:t>
            </a:r>
          </a:p>
          <a:p>
            <a:r>
              <a:rPr lang="en-US" dirty="0"/>
              <a:t>Example: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i="1" dirty="0"/>
              <a:t> </a:t>
            </a:r>
          </a:p>
          <a:p>
            <a:r>
              <a:rPr lang="en-US" dirty="0"/>
              <a:t>lists all running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204C-E7E9-76FE-CE99-4696336D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push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CB27-F216-6A91-F2A5-1A975C43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Pushes a Docker image to a specified container registry (e.g., Docker Hub).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docker push &lt;</a:t>
            </a:r>
            <a:r>
              <a:rPr lang="en-US" dirty="0" err="1"/>
              <a:t>image_name</a:t>
            </a:r>
            <a:r>
              <a:rPr lang="en-US" dirty="0"/>
              <a:t>&gt;:&lt;tag&gt;</a:t>
            </a:r>
          </a:p>
          <a:p>
            <a:r>
              <a:rPr lang="en-US" dirty="0"/>
              <a:t>Explanation: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image_name</a:t>
            </a:r>
            <a:r>
              <a:rPr lang="en-US" dirty="0"/>
              <a:t>&gt;: The name of the Docker image.</a:t>
            </a:r>
          </a:p>
          <a:p>
            <a:pPr lvl="1"/>
            <a:r>
              <a:rPr lang="en-US" dirty="0"/>
              <a:t>&lt;tag&gt;: The version or label of the image.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docker push </a:t>
            </a:r>
            <a:r>
              <a:rPr lang="en-US" dirty="0" err="1"/>
              <a:t>myapp:latest</a:t>
            </a:r>
            <a:endParaRPr lang="en-US" dirty="0"/>
          </a:p>
          <a:p>
            <a:r>
              <a:rPr lang="en-US" dirty="0"/>
              <a:t>This command pushes the locally built Docker image named </a:t>
            </a:r>
            <a:r>
              <a:rPr lang="en-US" dirty="0" err="1"/>
              <a:t>myapp</a:t>
            </a:r>
            <a:r>
              <a:rPr lang="en-US" dirty="0"/>
              <a:t> with the latest tag to a container registry.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28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158D-D8E2-8B82-A1DE-06EE1F9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779B-B674-A210-7A7C-E036FF0A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pull:</a:t>
            </a:r>
          </a:p>
          <a:p>
            <a:r>
              <a:rPr lang="en-US" dirty="0"/>
              <a:t>This command fetches a Docker image from a container registry like Docker Hub.</a:t>
            </a:r>
          </a:p>
          <a:p>
            <a:r>
              <a:rPr lang="en-US" dirty="0"/>
              <a:t>Example: </a:t>
            </a:r>
            <a:r>
              <a:rPr lang="en-US" i="1" dirty="0"/>
              <a:t>docker pull nginx </a:t>
            </a:r>
          </a:p>
          <a:p>
            <a:r>
              <a:rPr lang="en-US" dirty="0"/>
              <a:t>fetches the Nginx image from Docker Hub.</a:t>
            </a:r>
          </a:p>
          <a:p>
            <a:endParaRPr lang="en-US" dirty="0"/>
          </a:p>
          <a:p>
            <a:r>
              <a:rPr lang="en-US" dirty="0"/>
              <a:t>docker stop:</a:t>
            </a:r>
          </a:p>
          <a:p>
            <a:r>
              <a:rPr lang="en-US" dirty="0"/>
              <a:t>This command stops a running container by specifying its container ID or name.</a:t>
            </a:r>
          </a:p>
          <a:p>
            <a:r>
              <a:rPr lang="en-US" dirty="0"/>
              <a:t>Example: </a:t>
            </a:r>
            <a:r>
              <a:rPr lang="en-US" i="1" dirty="0"/>
              <a:t>docker stop my-container</a:t>
            </a:r>
          </a:p>
          <a:p>
            <a:r>
              <a:rPr lang="en-US" dirty="0"/>
              <a:t> stops a container named "my-container."</a:t>
            </a:r>
          </a:p>
        </p:txBody>
      </p:sp>
    </p:spTree>
    <p:extLst>
      <p:ext uri="{BB962C8B-B14F-4D97-AF65-F5344CB8AC3E}">
        <p14:creationId xmlns:p14="http://schemas.microsoft.com/office/powerpoint/2010/main" val="214585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9594-D075-45BC-DBA5-241ACFDC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D644-ED4E-D8D8-3851-5A1D4846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addiotional</a:t>
            </a:r>
            <a:r>
              <a:rPr lang="en-US" dirty="0"/>
              <a:t> docker commands visit </a:t>
            </a:r>
            <a:r>
              <a:rPr lang="en-IN" dirty="0">
                <a:hlinkClick r:id="rId2"/>
              </a:rPr>
              <a:t>https://docs.docker.com/engine/reference/run/</a:t>
            </a:r>
            <a:r>
              <a:rPr lang="en-IN" dirty="0"/>
              <a:t> and check left side-bar menu</a:t>
            </a:r>
          </a:p>
        </p:txBody>
      </p:sp>
    </p:spTree>
    <p:extLst>
      <p:ext uri="{BB962C8B-B14F-4D97-AF65-F5344CB8AC3E}">
        <p14:creationId xmlns:p14="http://schemas.microsoft.com/office/powerpoint/2010/main" val="157757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3A97-9634-30E3-2BBA-EB036A40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565-F559-F122-D1BA-047268BA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Docker ?</a:t>
            </a:r>
          </a:p>
          <a:p>
            <a:pPr lvl="1"/>
            <a:r>
              <a:rPr lang="en-US" dirty="0"/>
              <a:t>Dependency issues</a:t>
            </a:r>
          </a:p>
          <a:p>
            <a:r>
              <a:rPr lang="en-US" dirty="0"/>
              <a:t>What is Docker ?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commands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Docker container </a:t>
            </a:r>
          </a:p>
          <a:p>
            <a:pPr lvl="1"/>
            <a:r>
              <a:rPr lang="en-US" dirty="0"/>
              <a:t>Docker hub</a:t>
            </a:r>
          </a:p>
          <a:p>
            <a:r>
              <a:rPr lang="en-US" dirty="0"/>
              <a:t>Docker file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2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74F0-C9D7-41D3-5659-A147A6F0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0E0F-3D03-191C-E56E-A7B027FE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459865"/>
            <a:ext cx="11062063" cy="52283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Use an official Python runtime as a parent image</a:t>
            </a:r>
          </a:p>
          <a:p>
            <a:pPr marL="0" indent="0">
              <a:buNone/>
            </a:pPr>
            <a:r>
              <a:rPr lang="en-US" dirty="0"/>
              <a:t>FROM python:3.9-slim</a:t>
            </a:r>
          </a:p>
          <a:p>
            <a:pPr marL="0" indent="0">
              <a:buNone/>
            </a:pPr>
            <a:r>
              <a:rPr lang="en-US" dirty="0"/>
              <a:t># Set the working directory to /app</a:t>
            </a:r>
          </a:p>
          <a:p>
            <a:pPr marL="0" indent="0">
              <a:buNone/>
            </a:pPr>
            <a:r>
              <a:rPr lang="en-US" dirty="0"/>
              <a:t>WORKDIR /app</a:t>
            </a:r>
          </a:p>
          <a:p>
            <a:pPr marL="0" indent="0">
              <a:buNone/>
            </a:pPr>
            <a:r>
              <a:rPr lang="en-US" dirty="0"/>
              <a:t># Copy the current directory contents into the container at /app</a:t>
            </a:r>
          </a:p>
          <a:p>
            <a:pPr marL="0" indent="0">
              <a:buNone/>
            </a:pPr>
            <a:r>
              <a:rPr lang="en-US" dirty="0"/>
              <a:t>COPY . /app</a:t>
            </a:r>
          </a:p>
          <a:p>
            <a:pPr marL="0" indent="0">
              <a:buNone/>
            </a:pPr>
            <a:r>
              <a:rPr lang="en-US" dirty="0"/>
              <a:t># Install any needed packages specified in requirements.txt</a:t>
            </a:r>
          </a:p>
          <a:p>
            <a:pPr marL="0" indent="0">
              <a:buNone/>
            </a:pPr>
            <a:r>
              <a:rPr lang="en-US" dirty="0"/>
              <a:t>RUN pip install --trusted-host pypi.python.org -r requirements.txt</a:t>
            </a:r>
          </a:p>
          <a:p>
            <a:pPr marL="0" indent="0">
              <a:buNone/>
            </a:pPr>
            <a:r>
              <a:rPr lang="en-US" dirty="0"/>
              <a:t># Make port 80 available to the world outside this container</a:t>
            </a:r>
          </a:p>
          <a:p>
            <a:pPr marL="0" indent="0">
              <a:buNone/>
            </a:pPr>
            <a:r>
              <a:rPr lang="en-US" dirty="0"/>
              <a:t>EXPOSE 80</a:t>
            </a:r>
          </a:p>
          <a:p>
            <a:pPr marL="0" indent="0">
              <a:buNone/>
            </a:pPr>
            <a:r>
              <a:rPr lang="en-US" dirty="0"/>
              <a:t># Run app.py when the container launches</a:t>
            </a:r>
          </a:p>
          <a:p>
            <a:pPr marL="0" indent="0">
              <a:buNone/>
            </a:pPr>
            <a:r>
              <a:rPr lang="en-US" dirty="0"/>
              <a:t>CMD ["python", "app.py"]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07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4FF5-0472-61F2-BC65-75427194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06E4-7EE1-A346-11D9-E22547B3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FROM:</a:t>
            </a:r>
          </a:p>
          <a:p>
            <a:r>
              <a:rPr lang="en-US" dirty="0"/>
              <a:t>The FROM command is the first instruction in a </a:t>
            </a:r>
            <a:r>
              <a:rPr lang="en-US" dirty="0" err="1"/>
              <a:t>Dockerfile</a:t>
            </a:r>
            <a:r>
              <a:rPr lang="en-US" dirty="0"/>
              <a:t>, and it specifies the base image from which you want to build your custom image.</a:t>
            </a:r>
          </a:p>
          <a:p>
            <a:r>
              <a:rPr lang="en-US" dirty="0"/>
              <a:t>It sets the foundation for your image and determines the starting point of your container.</a:t>
            </a:r>
          </a:p>
          <a:p>
            <a:r>
              <a:rPr lang="en-US" dirty="0"/>
              <a:t>For example, you can use an official Docker image like ubuntu, alpine, or a language-specific image like python:3.8 as your base image.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05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E6FF-E5A9-2BE3-8B36-27F8560E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E3F0-FD56-91F7-661A-C7AA5164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WORKDIR:</a:t>
            </a:r>
          </a:p>
          <a:p>
            <a:r>
              <a:rPr lang="en-US" dirty="0"/>
              <a:t>The WORKDIR command is used to set the working directory for any subsequent RUN, CMD, ENTRYPOINT, COPY, and ADD instructions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r>
              <a:rPr lang="en-US" dirty="0"/>
              <a:t>It changes the current directory within the container, which can make it easier to manage files and execute commands.</a:t>
            </a:r>
          </a:p>
          <a:p>
            <a:r>
              <a:rPr lang="en-US" dirty="0"/>
              <a:t>You can use both absolute and relative paths as arguments to WORKDIR.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4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8415-A054-E2FD-23F0-2BEDBA60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21D1-A687-9691-3F5F-1CB02105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. /app: This copies the contents of the current directory (including your Flask application code) into the /app directory in the container.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68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D913-1C5B-B2CE-E2FE-17198BBA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9ED9-2CA0-AB94-2D94-A1056235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RUN:</a:t>
            </a:r>
          </a:p>
          <a:p>
            <a:r>
              <a:rPr lang="en-US" dirty="0"/>
              <a:t>The RUN command is used to execute a command or a script within the container during the image build process.</a:t>
            </a:r>
          </a:p>
          <a:p>
            <a:r>
              <a:rPr lang="en-US" dirty="0"/>
              <a:t>It allows you to install packages, update software, and make other changes to the container's file system.</a:t>
            </a:r>
          </a:p>
          <a:p>
            <a:r>
              <a:rPr lang="en-US" dirty="0"/>
              <a:t>Each RUN instruction creates a new image layer, which means that changes made in one RUN command won't persist into subsequent layers unless explicitly saved to a file.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RUN pip install -r requirements.txt</a:t>
            </a:r>
          </a:p>
          <a:p>
            <a:pPr lvl="1"/>
            <a:r>
              <a:rPr lang="en-US" dirty="0"/>
              <a:t>RUN pip install --trusted-host pypi.python.org -r requirements.txt</a:t>
            </a:r>
          </a:p>
          <a:p>
            <a:pPr lvl="1"/>
            <a:r>
              <a:rPr lang="en-US" dirty="0"/>
              <a:t>RUN apt-get update &amp;&amp; apt-get install -y some-package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E191-76C3-2E8F-9B27-13A2F143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8823-F79E-3045-9942-73050218C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80: This exposes port 80 on the container to allow external access to your Flask application. You can change the port number as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7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E8E-A25B-BDF6-D72D-8AE2122B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253E-A651-99E7-E72D-1A19B16E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effectLst/>
                <a:latin typeface="Söhne"/>
              </a:rPr>
              <a:t>CMD</a:t>
            </a:r>
            <a:endParaRPr lang="en-US" i="0" dirty="0">
              <a:effectLst/>
              <a:latin typeface="Söhne"/>
            </a:endParaRPr>
          </a:p>
          <a:p>
            <a:r>
              <a:rPr lang="en-US" dirty="0">
                <a:latin typeface="Söhne"/>
              </a:rPr>
              <a:t>In</a:t>
            </a:r>
            <a:r>
              <a:rPr lang="en-US" dirty="0"/>
              <a:t> a </a:t>
            </a:r>
            <a:r>
              <a:rPr lang="en-US" dirty="0" err="1"/>
              <a:t>Dockerfile</a:t>
            </a:r>
            <a:r>
              <a:rPr lang="en-US" dirty="0"/>
              <a:t>, the CMD instruction is used to specify the default command to run when a container based on the image is started. </a:t>
            </a:r>
          </a:p>
          <a:p>
            <a:r>
              <a:rPr lang="en-US" dirty="0"/>
              <a:t>It defines what executable should be run and any arguments that should be passed to it. </a:t>
            </a:r>
          </a:p>
          <a:p>
            <a:r>
              <a:rPr lang="en-US" dirty="0"/>
              <a:t>Each </a:t>
            </a:r>
            <a:r>
              <a:rPr lang="en-US" dirty="0" err="1"/>
              <a:t>Dockerfile</a:t>
            </a:r>
            <a:r>
              <a:rPr lang="en-US" dirty="0"/>
              <a:t> should have only one CMD instruction, although it can be overridden when starting the container.</a:t>
            </a:r>
          </a:p>
          <a:p>
            <a:r>
              <a:rPr lang="en-IN" dirty="0"/>
              <a:t>Example: CMD ["python", "app.py"]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72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4FF5-0472-61F2-BC65-75427194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06E4-7EE1-A346-11D9-E22547B3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 err="1"/>
              <a:t>Dockerfile</a:t>
            </a:r>
            <a:r>
              <a:rPr lang="en-US" dirty="0"/>
              <a:t>, the FROM, WORKDIR, RUN and CMD commands are used to define and configure the base image and specify how to build a new image layer. </a:t>
            </a:r>
          </a:p>
        </p:txBody>
      </p:sp>
    </p:spTree>
    <p:extLst>
      <p:ext uri="{BB962C8B-B14F-4D97-AF65-F5344CB8AC3E}">
        <p14:creationId xmlns:p14="http://schemas.microsoft.com/office/powerpoint/2010/main" val="272548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962-3783-14FB-25AC-A9608AEA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Docker include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F8A-299F-5F95-CC8A-7F0BC32E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Portability: Docker containers can run consistently across different environments, ensuring that an application behaves the same way in development, testing, and production.</a:t>
            </a:r>
          </a:p>
          <a:p>
            <a:r>
              <a:rPr lang="en-US" dirty="0"/>
              <a:t>Isolation: Containers are isolated from each other and from the host system, minimizing conflicts and dependencies.</a:t>
            </a:r>
          </a:p>
          <a:p>
            <a:r>
              <a:rPr lang="en-US" dirty="0"/>
              <a:t>Resource Efficiency: Containers are lightweight and share the host OS kernel, which reduces resource overhead and allows for efficient use of system resources.</a:t>
            </a:r>
          </a:p>
          <a:p>
            <a:r>
              <a:rPr lang="en-US" dirty="0"/>
              <a:t>Rapid Deployment: Docker containers can be created and deployed quickly, making it easier to scale applications as needed.</a:t>
            </a:r>
          </a:p>
          <a:p>
            <a:r>
              <a:rPr lang="en-US" dirty="0"/>
              <a:t>Version Control: Docker images are versioned, making it easy to roll back to previous versions of an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291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3A97-9634-30E3-2BBA-EB036A40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565-F559-F122-D1BA-047268BA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Docker ?</a:t>
            </a:r>
          </a:p>
          <a:p>
            <a:pPr lvl="1"/>
            <a:r>
              <a:rPr lang="en-US" dirty="0"/>
              <a:t>Dependency issues</a:t>
            </a:r>
          </a:p>
          <a:p>
            <a:pPr lvl="1"/>
            <a:r>
              <a:rPr lang="en-US" dirty="0"/>
              <a:t>Virtual machine</a:t>
            </a:r>
          </a:p>
          <a:p>
            <a:r>
              <a:rPr lang="en-US" dirty="0"/>
              <a:t>What is Docker ?</a:t>
            </a:r>
          </a:p>
          <a:p>
            <a:r>
              <a:rPr lang="en-US" dirty="0"/>
              <a:t>Docker installation</a:t>
            </a:r>
          </a:p>
          <a:p>
            <a:r>
              <a:rPr lang="en-US" dirty="0"/>
              <a:t>Docker commands</a:t>
            </a:r>
          </a:p>
          <a:p>
            <a:pPr lvl="1"/>
            <a:r>
              <a:rPr lang="en-US" dirty="0"/>
              <a:t>Docker image</a:t>
            </a:r>
          </a:p>
          <a:p>
            <a:pPr lvl="1"/>
            <a:r>
              <a:rPr lang="en-US" dirty="0"/>
              <a:t>Docker container </a:t>
            </a:r>
          </a:p>
          <a:p>
            <a:pPr lvl="1"/>
            <a:r>
              <a:rPr lang="en-US" dirty="0"/>
              <a:t>Docker hub</a:t>
            </a:r>
          </a:p>
          <a:p>
            <a:r>
              <a:rPr lang="en-US" dirty="0"/>
              <a:t>Docker file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8E0D-D173-1E52-66D2-92DC263D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things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19E9-F2EA-2873-721C-3B021043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CB934-EF6A-B484-FBA5-49F5D06F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55" y="2598519"/>
            <a:ext cx="4208318" cy="2805545"/>
          </a:xfrm>
          <a:prstGeom prst="rect">
            <a:avLst/>
          </a:prstGeom>
        </p:spPr>
      </p:pic>
      <p:pic>
        <p:nvPicPr>
          <p:cNvPr id="2050" name="Picture 2" descr="a person holding a stack of brown boxes">
            <a:extLst>
              <a:ext uri="{FF2B5EF4-FFF2-40B4-BE49-F238E27FC236}">
                <a16:creationId xmlns:a16="http://schemas.microsoft.com/office/drawing/2014/main" id="{A58188F5-E01A-FFB8-B7CF-F75CB46B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84" y="1825623"/>
            <a:ext cx="3552586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7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4A80-152A-BC25-1A20-E88C5249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3689-C281-057E-A886-63F70026F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issues</a:t>
            </a:r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03E359-890D-1C93-DD4F-4B13BB1E6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80979"/>
              </p:ext>
            </p:extLst>
          </p:nvPr>
        </p:nvGraphicFramePr>
        <p:xfrm>
          <a:off x="2032000" y="2771033"/>
          <a:ext cx="8128000" cy="340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45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1D14-4882-0B12-B39D-CA2A51F3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275A-4825-6B20-E064-27803528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Docker is a platform for developing, shipping, and running applications inside containers.</a:t>
            </a:r>
          </a:p>
          <a:p>
            <a:pPr>
              <a:spcBef>
                <a:spcPts val="1200"/>
              </a:spcBef>
            </a:pPr>
            <a:r>
              <a:rPr lang="en-US" dirty="0"/>
              <a:t> 🧱 Docker Image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What it is: A read-only blueprint or template.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Contains: Everything needed to run an application — code, libraries, dependencies, configuration.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State: Static and immutable.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Analogy: Like a class in object-oriented programming.</a:t>
            </a:r>
          </a:p>
          <a:p>
            <a:pPr>
              <a:spcBef>
                <a:spcPts val="1200"/>
              </a:spcBef>
            </a:pPr>
            <a:r>
              <a:rPr lang="en-US" dirty="0"/>
              <a:t>📦 Docker Container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What it is: A running instance of a Docker image.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Contains: The image + a writable layer for runtime changes.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State: Dynamic and can change during runtime.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Analogy: Like an object created from a class.</a:t>
            </a:r>
          </a:p>
          <a:p>
            <a:pPr>
              <a:spcBef>
                <a:spcPts val="12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5890-3F72-4CED-4B43-3A364A62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account on https://hub.docker.com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2680-BA99-262C-F7E1-B51B7D709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42387-99C9-7166-8ED2-18ACDF2A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65" y="1825625"/>
            <a:ext cx="7817669" cy="439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9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17D3-ACEA-4829-9CB5-A89C811F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Dockerhub</a:t>
            </a:r>
            <a:r>
              <a:rPr lang="en-US" dirty="0"/>
              <a:t> – hub.docker.com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7298-5DD5-C6C9-9447-D2BEB77C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0AE1B-6046-6FF9-6948-EFA382D9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42290"/>
            <a:ext cx="11353800" cy="4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A6BC-8A48-BB34-5EFF-38976407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E153-B378-7E70-50B3-A82FBE93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PDF of Docker installation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5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3D3A-E3E1-75CC-33D6-6D5C30C9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docker installer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707FB-5339-554C-0AF5-7C1A0DA0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https://docs.docker.com/desktop/install/windows-install/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BBB35-95A3-0E6F-3CC5-96B73602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98" y="2395069"/>
            <a:ext cx="8011003" cy="40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1775</Words>
  <Application>Microsoft Office PowerPoint</Application>
  <PresentationFormat>Widescreen</PresentationFormat>
  <Paragraphs>176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Söhne</vt:lpstr>
      <vt:lpstr>Office Theme</vt:lpstr>
      <vt:lpstr>MLOps (Applied Track)  Topic – Docker</vt:lpstr>
      <vt:lpstr>Agenda</vt:lpstr>
      <vt:lpstr>Shifting things</vt:lpstr>
      <vt:lpstr>Why Docker ?</vt:lpstr>
      <vt:lpstr>What is Docker?</vt:lpstr>
      <vt:lpstr>Create an account on https://hub.docker.com</vt:lpstr>
      <vt:lpstr>Dockerhub – hub.docker.com</vt:lpstr>
      <vt:lpstr>Docker installation </vt:lpstr>
      <vt:lpstr>Download docker installer </vt:lpstr>
      <vt:lpstr>Key concepts and components of Docker include:</vt:lpstr>
      <vt:lpstr>Open docker app</vt:lpstr>
      <vt:lpstr>PowerPoint Presentation</vt:lpstr>
      <vt:lpstr>Docker commands</vt:lpstr>
      <vt:lpstr>Create Docker Image and Container</vt:lpstr>
      <vt:lpstr>docker build</vt:lpstr>
      <vt:lpstr>Docker commands</vt:lpstr>
      <vt:lpstr>docker push</vt:lpstr>
      <vt:lpstr>Docker commands</vt:lpstr>
      <vt:lpstr>Docker commands</vt:lpstr>
      <vt:lpstr>Dockerfile</vt:lpstr>
      <vt:lpstr>Dockerfile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Dockerfile</vt:lpstr>
      <vt:lpstr>Benefits of Docker include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nilay karade</dc:creator>
  <cp:lastModifiedBy>Nilay Karade</cp:lastModifiedBy>
  <cp:revision>43</cp:revision>
  <dcterms:created xsi:type="dcterms:W3CDTF">2023-07-28T05:33:56Z</dcterms:created>
  <dcterms:modified xsi:type="dcterms:W3CDTF">2025-05-09T18:24:23Z</dcterms:modified>
</cp:coreProperties>
</file>