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4" r:id="rId3"/>
    <p:sldId id="259" r:id="rId4"/>
    <p:sldId id="320" r:id="rId5"/>
    <p:sldId id="329" r:id="rId6"/>
    <p:sldId id="331" r:id="rId7"/>
    <p:sldId id="332" r:id="rId8"/>
    <p:sldId id="333" r:id="rId9"/>
    <p:sldId id="334" r:id="rId10"/>
    <p:sldId id="321" r:id="rId11"/>
    <p:sldId id="302" r:id="rId12"/>
    <p:sldId id="306" r:id="rId13"/>
    <p:sldId id="307" r:id="rId14"/>
    <p:sldId id="308" r:id="rId15"/>
    <p:sldId id="309" r:id="rId16"/>
    <p:sldId id="325" r:id="rId17"/>
    <p:sldId id="322" r:id="rId18"/>
    <p:sldId id="310" r:id="rId19"/>
    <p:sldId id="311" r:id="rId20"/>
    <p:sldId id="335" r:id="rId21"/>
    <p:sldId id="336" r:id="rId22"/>
    <p:sldId id="313" r:id="rId23"/>
    <p:sldId id="314" r:id="rId24"/>
    <p:sldId id="315" r:id="rId25"/>
    <p:sldId id="337" r:id="rId26"/>
    <p:sldId id="316" r:id="rId27"/>
    <p:sldId id="338" r:id="rId28"/>
    <p:sldId id="317" r:id="rId29"/>
    <p:sldId id="318"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23-03-2024</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23-03-2024</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amboard.google.com/d/1HBB5NYy8-sbC8NAtdmd8d3OLo1fMkE1K1HfpUSiuL58/edit?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hoenixnap.com/kb/how-to-install-git-windows" TargetMode="External"/><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a:xfrm>
            <a:off x="1524000" y="2439436"/>
            <a:ext cx="9144000" cy="2387600"/>
          </a:xfrm>
        </p:spPr>
        <p:txBody>
          <a:bodyPr>
            <a:normAutofit fontScale="90000"/>
          </a:bodyPr>
          <a:lstStyle/>
          <a:p>
            <a:r>
              <a:rPr lang="en-US" dirty="0" err="1">
                <a:solidFill>
                  <a:schemeClr val="bg1"/>
                </a:solidFill>
              </a:rPr>
              <a:t>MLOps</a:t>
            </a:r>
            <a:br>
              <a:rPr lang="en-US" dirty="0">
                <a:solidFill>
                  <a:schemeClr val="bg1"/>
                </a:solidFill>
              </a:rPr>
            </a:br>
            <a:r>
              <a:rPr lang="en-US" sz="3200" dirty="0">
                <a:solidFill>
                  <a:schemeClr val="bg1"/>
                </a:solidFill>
              </a:rPr>
              <a:t>(Applied Track)</a:t>
            </a: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4900" b="1" dirty="0">
                <a:solidFill>
                  <a:schemeClr val="bg1"/>
                </a:solidFill>
              </a:rPr>
              <a:t>&amp;</a:t>
            </a:r>
            <a:br>
              <a:rPr lang="en-US" sz="3200" dirty="0">
                <a:solidFill>
                  <a:schemeClr val="bg1"/>
                </a:solidFill>
              </a:rPr>
            </a:br>
            <a:br>
              <a:rPr lang="en-US" sz="3200" dirty="0">
                <a:solidFill>
                  <a:schemeClr val="bg1"/>
                </a:solidFill>
              </a:rPr>
            </a:br>
            <a:br>
              <a:rPr lang="en-US" sz="3200" dirty="0">
                <a:solidFill>
                  <a:schemeClr val="bg1"/>
                </a:solidFill>
              </a:rPr>
            </a:br>
            <a:r>
              <a:rPr lang="en-US" sz="3100" dirty="0">
                <a:solidFill>
                  <a:schemeClr val="bg1"/>
                </a:solidFill>
              </a:rPr>
              <a:t>Git                      </a:t>
            </a:r>
            <a:r>
              <a:rPr lang="en-US" sz="3100" dirty="0" err="1">
                <a:solidFill>
                  <a:schemeClr val="bg1"/>
                </a:solidFill>
              </a:rPr>
              <a:t>Github</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a:xfrm>
            <a:off x="1524000" y="4885555"/>
            <a:ext cx="9144000" cy="1655762"/>
          </a:xfrm>
        </p:spPr>
        <p:txBody>
          <a:bodyPr/>
          <a:lstStyle/>
          <a:p>
            <a:endParaRPr lang="en-US" dirty="0">
              <a:solidFill>
                <a:schemeClr val="bg1"/>
              </a:solidFill>
            </a:endParaRPr>
          </a:p>
          <a:p>
            <a:r>
              <a:rPr lang="en-US" sz="1600" dirty="0">
                <a:solidFill>
                  <a:schemeClr val="bg1"/>
                </a:solidFill>
              </a:rPr>
              <a:t>Dr. Nilay Karade</a:t>
            </a:r>
          </a:p>
          <a:p>
            <a:r>
              <a:rPr lang="en-US" sz="1600" dirty="0">
                <a:solidFill>
                  <a:schemeClr val="bg1"/>
                </a:solidFill>
              </a:rPr>
              <a:t>Academic Program Manager</a:t>
            </a:r>
            <a:endParaRPr lang="en-IN" sz="1600"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E8EE9BA-3B48-21F9-7EA4-AA5744E545B9}"/>
              </a:ext>
            </a:extLst>
          </p:cNvPr>
          <p:cNvPicPr>
            <a:picLocks noChangeAspect="1"/>
          </p:cNvPicPr>
          <p:nvPr/>
        </p:nvPicPr>
        <p:blipFill>
          <a:blip r:embed="rId3"/>
          <a:stretch>
            <a:fillRect/>
          </a:stretch>
        </p:blipFill>
        <p:spPr>
          <a:xfrm>
            <a:off x="4043492" y="2413468"/>
            <a:ext cx="1577129" cy="1577129"/>
          </a:xfrm>
          <a:prstGeom prst="rect">
            <a:avLst/>
          </a:prstGeom>
        </p:spPr>
      </p:pic>
      <p:pic>
        <p:nvPicPr>
          <p:cNvPr id="7" name="Picture 6">
            <a:extLst>
              <a:ext uri="{FF2B5EF4-FFF2-40B4-BE49-F238E27FC236}">
                <a16:creationId xmlns:a16="http://schemas.microsoft.com/office/drawing/2014/main" id="{D8E65240-7C80-E6F6-2EC2-2185ED5C1D30}"/>
              </a:ext>
            </a:extLst>
          </p:cNvPr>
          <p:cNvPicPr>
            <a:picLocks noChangeAspect="1"/>
          </p:cNvPicPr>
          <p:nvPr/>
        </p:nvPicPr>
        <p:blipFill>
          <a:blip r:embed="rId4"/>
          <a:stretch>
            <a:fillRect/>
          </a:stretch>
        </p:blipFill>
        <p:spPr>
          <a:xfrm>
            <a:off x="6571380" y="2584045"/>
            <a:ext cx="1406552" cy="1406552"/>
          </a:xfrm>
          <a:prstGeom prst="rect">
            <a:avLst/>
          </a:prstGeom>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3E5B-5D42-34D1-4336-44CDB51D4637}"/>
              </a:ext>
            </a:extLst>
          </p:cNvPr>
          <p:cNvSpPr>
            <a:spLocks noGrp="1"/>
          </p:cNvSpPr>
          <p:nvPr>
            <p:ph type="title"/>
          </p:nvPr>
        </p:nvSpPr>
        <p:spPr/>
        <p:txBody>
          <a:bodyPr/>
          <a:lstStyle/>
          <a:p>
            <a:r>
              <a:rPr lang="en-US" dirty="0"/>
              <a:t>Recording Changes to the Repository</a:t>
            </a:r>
            <a:endParaRPr lang="en-IN" dirty="0"/>
          </a:p>
        </p:txBody>
      </p:sp>
      <p:sp>
        <p:nvSpPr>
          <p:cNvPr id="3" name="Content Placeholder 2">
            <a:extLst>
              <a:ext uri="{FF2B5EF4-FFF2-40B4-BE49-F238E27FC236}">
                <a16:creationId xmlns:a16="http://schemas.microsoft.com/office/drawing/2014/main" id="{0687A0C2-9E4C-9B87-3794-D4B374608AF2}"/>
              </a:ext>
            </a:extLst>
          </p:cNvPr>
          <p:cNvSpPr>
            <a:spLocks noGrp="1"/>
          </p:cNvSpPr>
          <p:nvPr>
            <p:ph idx="1"/>
          </p:nvPr>
        </p:nvSpPr>
        <p:spPr/>
        <p:txBody>
          <a:bodyPr/>
          <a:lstStyle/>
          <a:p>
            <a:endParaRPr lang="en-IN"/>
          </a:p>
        </p:txBody>
      </p:sp>
      <p:pic>
        <p:nvPicPr>
          <p:cNvPr id="1026" name="Picture 2" descr="The lifecycle of the status of your files">
            <a:extLst>
              <a:ext uri="{FF2B5EF4-FFF2-40B4-BE49-F238E27FC236}">
                <a16:creationId xmlns:a16="http://schemas.microsoft.com/office/drawing/2014/main" id="{E9526F6B-F23C-26EC-F5B6-EC0C91156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78" y="1908969"/>
            <a:ext cx="9273418" cy="38252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9225D-D9D1-555C-C2D9-A1AC2BAB9E01}"/>
              </a:ext>
            </a:extLst>
          </p:cNvPr>
          <p:cNvSpPr txBox="1"/>
          <p:nvPr/>
        </p:nvSpPr>
        <p:spPr>
          <a:xfrm>
            <a:off x="1848010" y="5817597"/>
            <a:ext cx="9343040" cy="369332"/>
          </a:xfrm>
          <a:prstGeom prst="rect">
            <a:avLst/>
          </a:prstGeom>
          <a:noFill/>
        </p:spPr>
        <p:txBody>
          <a:bodyPr wrap="square">
            <a:spAutoFit/>
          </a:bodyPr>
          <a:lstStyle/>
          <a:p>
            <a:r>
              <a:rPr lang="en-IN" dirty="0">
                <a:solidFill>
                  <a:schemeClr val="bg1"/>
                </a:solidFill>
              </a:rPr>
              <a:t>SOURCE: https://git-scm.com/book/en/v2/Git-Basics-Recording-Changes-to-the-Repository</a:t>
            </a:r>
          </a:p>
        </p:txBody>
      </p:sp>
    </p:spTree>
    <p:extLst>
      <p:ext uri="{BB962C8B-B14F-4D97-AF65-F5344CB8AC3E}">
        <p14:creationId xmlns:p14="http://schemas.microsoft.com/office/powerpoint/2010/main" val="387441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A764-21BA-AA20-650E-439DD5BA973D}"/>
              </a:ext>
            </a:extLst>
          </p:cNvPr>
          <p:cNvSpPr>
            <a:spLocks noGrp="1"/>
          </p:cNvSpPr>
          <p:nvPr>
            <p:ph type="title"/>
          </p:nvPr>
        </p:nvSpPr>
        <p:spPr/>
        <p:txBody>
          <a:bodyPr/>
          <a:lstStyle/>
          <a:p>
            <a:r>
              <a:rPr lang="en-US" dirty="0"/>
              <a:t>config</a:t>
            </a:r>
            <a:endParaRPr lang="en-IN" dirty="0"/>
          </a:p>
        </p:txBody>
      </p:sp>
      <p:sp>
        <p:nvSpPr>
          <p:cNvPr id="3" name="Content Placeholder 2">
            <a:extLst>
              <a:ext uri="{FF2B5EF4-FFF2-40B4-BE49-F238E27FC236}">
                <a16:creationId xmlns:a16="http://schemas.microsoft.com/office/drawing/2014/main" id="{02C95E2F-2FA1-C22E-7FA6-114231D6E1AA}"/>
              </a:ext>
            </a:extLst>
          </p:cNvPr>
          <p:cNvSpPr>
            <a:spLocks noGrp="1"/>
          </p:cNvSpPr>
          <p:nvPr>
            <p:ph idx="1"/>
          </p:nvPr>
        </p:nvSpPr>
        <p:spPr/>
        <p:txBody>
          <a:bodyPr>
            <a:normAutofit/>
          </a:bodyPr>
          <a:lstStyle/>
          <a:p>
            <a:r>
              <a:rPr lang="en-US" dirty="0"/>
              <a:t>git config is used to configure Git settings, such as user name and email.</a:t>
            </a:r>
          </a:p>
          <a:p>
            <a:r>
              <a:rPr lang="en-US" dirty="0"/>
              <a:t>Example:</a:t>
            </a:r>
          </a:p>
          <a:p>
            <a:r>
              <a:rPr lang="en-US" dirty="0"/>
              <a:t>git config --global user.name "Your Name"</a:t>
            </a:r>
          </a:p>
          <a:p>
            <a:r>
              <a:rPr lang="en-US" dirty="0"/>
              <a:t>git config --global </a:t>
            </a:r>
            <a:r>
              <a:rPr lang="en-US" dirty="0" err="1"/>
              <a:t>user.email</a:t>
            </a:r>
            <a:r>
              <a:rPr lang="en-US" dirty="0"/>
              <a:t> "youremail@example.com"</a:t>
            </a:r>
          </a:p>
        </p:txBody>
      </p:sp>
    </p:spTree>
    <p:extLst>
      <p:ext uri="{BB962C8B-B14F-4D97-AF65-F5344CB8AC3E}">
        <p14:creationId xmlns:p14="http://schemas.microsoft.com/office/powerpoint/2010/main" val="27139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03D-0100-EDCB-4A5B-C64A813363DE}"/>
              </a:ext>
            </a:extLst>
          </p:cNvPr>
          <p:cNvSpPr>
            <a:spLocks noGrp="1"/>
          </p:cNvSpPr>
          <p:nvPr>
            <p:ph type="title"/>
          </p:nvPr>
        </p:nvSpPr>
        <p:spPr/>
        <p:txBody>
          <a:bodyPr/>
          <a:lstStyle/>
          <a:p>
            <a:r>
              <a:rPr lang="en-US" dirty="0" err="1"/>
              <a:t>init</a:t>
            </a:r>
            <a:endParaRPr lang="en-IN" dirty="0"/>
          </a:p>
        </p:txBody>
      </p:sp>
      <p:sp>
        <p:nvSpPr>
          <p:cNvPr id="3" name="Content Placeholder 2">
            <a:extLst>
              <a:ext uri="{FF2B5EF4-FFF2-40B4-BE49-F238E27FC236}">
                <a16:creationId xmlns:a16="http://schemas.microsoft.com/office/drawing/2014/main" id="{9F748108-2EA4-01E6-EF7E-50A28B8D84BA}"/>
              </a:ext>
            </a:extLst>
          </p:cNvPr>
          <p:cNvSpPr>
            <a:spLocks noGrp="1"/>
          </p:cNvSpPr>
          <p:nvPr>
            <p:ph idx="1"/>
          </p:nvPr>
        </p:nvSpPr>
        <p:spPr/>
        <p:txBody>
          <a:bodyPr/>
          <a:lstStyle/>
          <a:p>
            <a:r>
              <a:rPr lang="en-US" dirty="0"/>
              <a:t>git </a:t>
            </a:r>
            <a:r>
              <a:rPr lang="en-US" dirty="0" err="1"/>
              <a:t>init</a:t>
            </a:r>
            <a:r>
              <a:rPr lang="en-US" dirty="0"/>
              <a:t> initializes a new Git repository in the current directory.</a:t>
            </a:r>
          </a:p>
          <a:p>
            <a:r>
              <a:rPr lang="en-US" dirty="0"/>
              <a:t>Example:</a:t>
            </a:r>
          </a:p>
          <a:p>
            <a:r>
              <a:rPr lang="en-US" dirty="0"/>
              <a:t>git </a:t>
            </a:r>
            <a:r>
              <a:rPr lang="en-US" dirty="0" err="1"/>
              <a:t>init</a:t>
            </a:r>
            <a:endParaRPr lang="en-IN" dirty="0"/>
          </a:p>
        </p:txBody>
      </p:sp>
    </p:spTree>
    <p:extLst>
      <p:ext uri="{BB962C8B-B14F-4D97-AF65-F5344CB8AC3E}">
        <p14:creationId xmlns:p14="http://schemas.microsoft.com/office/powerpoint/2010/main" val="178956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6E0-21EE-7EA3-9B90-AF8AB58B3A31}"/>
              </a:ext>
            </a:extLst>
          </p:cNvPr>
          <p:cNvSpPr>
            <a:spLocks noGrp="1"/>
          </p:cNvSpPr>
          <p:nvPr>
            <p:ph type="title"/>
          </p:nvPr>
        </p:nvSpPr>
        <p:spPr/>
        <p:txBody>
          <a:bodyPr/>
          <a:lstStyle/>
          <a:p>
            <a:r>
              <a:rPr lang="en-US" dirty="0"/>
              <a:t>status</a:t>
            </a:r>
            <a:endParaRPr lang="en-IN" dirty="0"/>
          </a:p>
        </p:txBody>
      </p:sp>
      <p:sp>
        <p:nvSpPr>
          <p:cNvPr id="3" name="Content Placeholder 2">
            <a:extLst>
              <a:ext uri="{FF2B5EF4-FFF2-40B4-BE49-F238E27FC236}">
                <a16:creationId xmlns:a16="http://schemas.microsoft.com/office/drawing/2014/main" id="{180CD20F-36A4-0941-0194-66EFDC135B87}"/>
              </a:ext>
            </a:extLst>
          </p:cNvPr>
          <p:cNvSpPr>
            <a:spLocks noGrp="1"/>
          </p:cNvSpPr>
          <p:nvPr>
            <p:ph idx="1"/>
          </p:nvPr>
        </p:nvSpPr>
        <p:spPr/>
        <p:txBody>
          <a:bodyPr/>
          <a:lstStyle/>
          <a:p>
            <a:r>
              <a:rPr lang="en-US" dirty="0"/>
              <a:t>git status shows the current state of your working directory and staging area. It displays files that are modified, untracked, or staged.</a:t>
            </a:r>
          </a:p>
          <a:p>
            <a:r>
              <a:rPr lang="en-US" dirty="0"/>
              <a:t>Example:</a:t>
            </a:r>
          </a:p>
          <a:p>
            <a:r>
              <a:rPr lang="en-US" dirty="0"/>
              <a:t>git status</a:t>
            </a:r>
          </a:p>
          <a:p>
            <a:endParaRPr lang="en-IN" dirty="0"/>
          </a:p>
        </p:txBody>
      </p:sp>
    </p:spTree>
    <p:extLst>
      <p:ext uri="{BB962C8B-B14F-4D97-AF65-F5344CB8AC3E}">
        <p14:creationId xmlns:p14="http://schemas.microsoft.com/office/powerpoint/2010/main" val="98948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5F8-AA8F-2431-C259-55F60DA94EBD}"/>
              </a:ext>
            </a:extLst>
          </p:cNvPr>
          <p:cNvSpPr>
            <a:spLocks noGrp="1"/>
          </p:cNvSpPr>
          <p:nvPr>
            <p:ph type="title"/>
          </p:nvPr>
        </p:nvSpPr>
        <p:spPr/>
        <p:txBody>
          <a:bodyPr/>
          <a:lstStyle/>
          <a:p>
            <a:r>
              <a:rPr lang="en-US" dirty="0"/>
              <a:t>add</a:t>
            </a:r>
            <a:endParaRPr lang="en-IN" dirty="0"/>
          </a:p>
        </p:txBody>
      </p:sp>
      <p:sp>
        <p:nvSpPr>
          <p:cNvPr id="3" name="Content Placeholder 2">
            <a:extLst>
              <a:ext uri="{FF2B5EF4-FFF2-40B4-BE49-F238E27FC236}">
                <a16:creationId xmlns:a16="http://schemas.microsoft.com/office/drawing/2014/main" id="{57C0D593-5D09-BA83-B5C2-ADA8092C055F}"/>
              </a:ext>
            </a:extLst>
          </p:cNvPr>
          <p:cNvSpPr>
            <a:spLocks noGrp="1"/>
          </p:cNvSpPr>
          <p:nvPr>
            <p:ph idx="1"/>
          </p:nvPr>
        </p:nvSpPr>
        <p:spPr/>
        <p:txBody>
          <a:bodyPr/>
          <a:lstStyle/>
          <a:p>
            <a:r>
              <a:rPr lang="en-US" dirty="0"/>
              <a:t>git add stages changes, preparing them for the next commit.</a:t>
            </a:r>
          </a:p>
          <a:p>
            <a:r>
              <a:rPr lang="en-US" dirty="0"/>
              <a:t>Example:</a:t>
            </a:r>
          </a:p>
          <a:p>
            <a:r>
              <a:rPr lang="en-US" dirty="0"/>
              <a:t>git add filename.txt</a:t>
            </a:r>
          </a:p>
          <a:p>
            <a:r>
              <a:rPr lang="en-IN" b="0" i="0" dirty="0">
                <a:solidFill>
                  <a:srgbClr val="E2EEFF"/>
                </a:solidFill>
                <a:effectLst/>
                <a:latin typeface="Google Sans"/>
              </a:rPr>
              <a:t>git add --all</a:t>
            </a:r>
            <a:r>
              <a:rPr lang="en-IN" b="0" i="0" dirty="0">
                <a:solidFill>
                  <a:srgbClr val="E8EAED"/>
                </a:solidFill>
                <a:effectLst/>
                <a:latin typeface="Google Sans"/>
              </a:rPr>
              <a:t> </a:t>
            </a:r>
          </a:p>
          <a:p>
            <a:r>
              <a:rPr lang="en-US" dirty="0"/>
              <a:t>git add -A</a:t>
            </a:r>
          </a:p>
          <a:p>
            <a:endParaRPr lang="en-IN" dirty="0"/>
          </a:p>
        </p:txBody>
      </p:sp>
    </p:spTree>
    <p:extLst>
      <p:ext uri="{BB962C8B-B14F-4D97-AF65-F5344CB8AC3E}">
        <p14:creationId xmlns:p14="http://schemas.microsoft.com/office/powerpoint/2010/main" val="245802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75E2-7F9D-2E29-15E9-3761CFE1BBED}"/>
              </a:ext>
            </a:extLst>
          </p:cNvPr>
          <p:cNvSpPr>
            <a:spLocks noGrp="1"/>
          </p:cNvSpPr>
          <p:nvPr>
            <p:ph type="title"/>
          </p:nvPr>
        </p:nvSpPr>
        <p:spPr/>
        <p:txBody>
          <a:bodyPr/>
          <a:lstStyle/>
          <a:p>
            <a:r>
              <a:rPr lang="en-US" dirty="0"/>
              <a:t>commit</a:t>
            </a:r>
            <a:endParaRPr lang="en-IN" dirty="0"/>
          </a:p>
        </p:txBody>
      </p:sp>
      <p:sp>
        <p:nvSpPr>
          <p:cNvPr id="3" name="Content Placeholder 2">
            <a:extLst>
              <a:ext uri="{FF2B5EF4-FFF2-40B4-BE49-F238E27FC236}">
                <a16:creationId xmlns:a16="http://schemas.microsoft.com/office/drawing/2014/main" id="{C22EA6B2-C303-48EC-0A08-18E50D07806D}"/>
              </a:ext>
            </a:extLst>
          </p:cNvPr>
          <p:cNvSpPr>
            <a:spLocks noGrp="1"/>
          </p:cNvSpPr>
          <p:nvPr>
            <p:ph idx="1"/>
          </p:nvPr>
        </p:nvSpPr>
        <p:spPr/>
        <p:txBody>
          <a:bodyPr/>
          <a:lstStyle/>
          <a:p>
            <a:r>
              <a:rPr lang="en-US" dirty="0"/>
              <a:t>git commit records staged changes as a new commit in the Git history.</a:t>
            </a:r>
          </a:p>
          <a:p>
            <a:r>
              <a:rPr lang="en-US" dirty="0"/>
              <a:t>Example:</a:t>
            </a:r>
          </a:p>
          <a:p>
            <a:r>
              <a:rPr lang="en-US" dirty="0"/>
              <a:t>git commit -m "Add new feature“</a:t>
            </a:r>
          </a:p>
          <a:p>
            <a:r>
              <a:rPr lang="en-US" dirty="0"/>
              <a:t>git add -A &amp;&amp; git commit -m "Your Message"</a:t>
            </a:r>
            <a:endParaRPr lang="en-IN" dirty="0"/>
          </a:p>
        </p:txBody>
      </p:sp>
    </p:spTree>
    <p:extLst>
      <p:ext uri="{BB962C8B-B14F-4D97-AF65-F5344CB8AC3E}">
        <p14:creationId xmlns:p14="http://schemas.microsoft.com/office/powerpoint/2010/main" val="306933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6C63-4900-CDC0-798D-E6F6207D5520}"/>
              </a:ext>
            </a:extLst>
          </p:cNvPr>
          <p:cNvSpPr>
            <a:spLocks noGrp="1"/>
          </p:cNvSpPr>
          <p:nvPr>
            <p:ph type="title"/>
          </p:nvPr>
        </p:nvSpPr>
        <p:spPr/>
        <p:txBody>
          <a:bodyPr/>
          <a:lstStyle/>
          <a:p>
            <a:r>
              <a:rPr lang="en-US" dirty="0"/>
              <a:t>Assignment - Git</a:t>
            </a:r>
            <a:endParaRPr lang="en-IN" dirty="0"/>
          </a:p>
        </p:txBody>
      </p:sp>
      <p:sp>
        <p:nvSpPr>
          <p:cNvPr id="3" name="Content Placeholder 2">
            <a:extLst>
              <a:ext uri="{FF2B5EF4-FFF2-40B4-BE49-F238E27FC236}">
                <a16:creationId xmlns:a16="http://schemas.microsoft.com/office/drawing/2014/main" id="{25997CA4-D07A-08FE-885D-2EAD1673C01A}"/>
              </a:ext>
            </a:extLst>
          </p:cNvPr>
          <p:cNvSpPr>
            <a:spLocks noGrp="1"/>
          </p:cNvSpPr>
          <p:nvPr>
            <p:ph idx="1"/>
          </p:nvPr>
        </p:nvSpPr>
        <p:spPr/>
        <p:txBody>
          <a:bodyPr>
            <a:normAutofit/>
          </a:bodyPr>
          <a:lstStyle/>
          <a:p>
            <a:r>
              <a:rPr lang="en-US" dirty="0"/>
              <a:t>Create new project folder and apply following git commands</a:t>
            </a:r>
          </a:p>
          <a:p>
            <a:pPr lvl="1"/>
            <a:r>
              <a:rPr lang="en-US" dirty="0"/>
              <a:t>Create a file</a:t>
            </a:r>
          </a:p>
          <a:p>
            <a:pPr lvl="1"/>
            <a:r>
              <a:rPr lang="en-US" dirty="0"/>
              <a:t>Initialize git</a:t>
            </a:r>
          </a:p>
          <a:p>
            <a:pPr lvl="1"/>
            <a:r>
              <a:rPr lang="en-US" dirty="0"/>
              <a:t>Check the status of a file</a:t>
            </a:r>
          </a:p>
          <a:p>
            <a:pPr lvl="1"/>
            <a:r>
              <a:rPr lang="en-US" dirty="0"/>
              <a:t>Add file to staging area </a:t>
            </a:r>
          </a:p>
          <a:p>
            <a:pPr lvl="1"/>
            <a:r>
              <a:rPr lang="en-US" dirty="0"/>
              <a:t>Check status of a file</a:t>
            </a:r>
          </a:p>
          <a:p>
            <a:pPr lvl="1"/>
            <a:r>
              <a:rPr lang="en-US" dirty="0"/>
              <a:t>Modify file content</a:t>
            </a:r>
          </a:p>
          <a:p>
            <a:pPr lvl="1"/>
            <a:r>
              <a:rPr lang="en-US" dirty="0"/>
              <a:t>Check status of a file</a:t>
            </a:r>
          </a:p>
          <a:p>
            <a:pPr lvl="1"/>
            <a:r>
              <a:rPr lang="en-US" dirty="0"/>
              <a:t>Add file to staged area </a:t>
            </a:r>
          </a:p>
          <a:p>
            <a:pPr lvl="1"/>
            <a:r>
              <a:rPr lang="en-US" dirty="0"/>
              <a:t>Apply commit with message</a:t>
            </a:r>
            <a:endParaRPr lang="en-IN" dirty="0"/>
          </a:p>
        </p:txBody>
      </p:sp>
    </p:spTree>
    <p:extLst>
      <p:ext uri="{BB962C8B-B14F-4D97-AF65-F5344CB8AC3E}">
        <p14:creationId xmlns:p14="http://schemas.microsoft.com/office/powerpoint/2010/main" val="182333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745-B95E-F740-AF02-443A55C81C34}"/>
              </a:ext>
            </a:extLst>
          </p:cNvPr>
          <p:cNvSpPr>
            <a:spLocks noGrp="1"/>
          </p:cNvSpPr>
          <p:nvPr>
            <p:ph type="title"/>
          </p:nvPr>
        </p:nvSpPr>
        <p:spPr/>
        <p:txBody>
          <a:bodyPr/>
          <a:lstStyle/>
          <a:p>
            <a:r>
              <a:rPr lang="en-US" dirty="0" err="1"/>
              <a:t>Jamboard</a:t>
            </a:r>
            <a:r>
              <a:rPr lang="en-US" dirty="0"/>
              <a:t> activity</a:t>
            </a:r>
            <a:endParaRPr lang="en-IN" dirty="0"/>
          </a:p>
        </p:txBody>
      </p:sp>
      <p:sp>
        <p:nvSpPr>
          <p:cNvPr id="3" name="Content Placeholder 2">
            <a:extLst>
              <a:ext uri="{FF2B5EF4-FFF2-40B4-BE49-F238E27FC236}">
                <a16:creationId xmlns:a16="http://schemas.microsoft.com/office/drawing/2014/main" id="{7E56D849-C3BE-051F-5204-6DADB51554BF}"/>
              </a:ext>
            </a:extLst>
          </p:cNvPr>
          <p:cNvSpPr>
            <a:spLocks noGrp="1"/>
          </p:cNvSpPr>
          <p:nvPr>
            <p:ph idx="1"/>
          </p:nvPr>
        </p:nvSpPr>
        <p:spPr/>
        <p:txBody>
          <a:bodyPr/>
          <a:lstStyle/>
          <a:p>
            <a:r>
              <a:rPr lang="en-IN" dirty="0">
                <a:hlinkClick r:id="rId2"/>
              </a:rPr>
              <a:t>https://jamboard.google.com/d/1HBB5NYy8-sbC8NAtdmd8d3OLo1fMkE1K1HfpUSiuL58/edit?usp=sharing</a:t>
            </a:r>
            <a:endParaRPr lang="en-IN" dirty="0"/>
          </a:p>
          <a:p>
            <a:endParaRPr lang="en-IN" dirty="0"/>
          </a:p>
        </p:txBody>
      </p:sp>
    </p:spTree>
    <p:extLst>
      <p:ext uri="{BB962C8B-B14F-4D97-AF65-F5344CB8AC3E}">
        <p14:creationId xmlns:p14="http://schemas.microsoft.com/office/powerpoint/2010/main" val="395774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C7D-426D-F752-205C-76275C0EF904}"/>
              </a:ext>
            </a:extLst>
          </p:cNvPr>
          <p:cNvSpPr>
            <a:spLocks noGrp="1"/>
          </p:cNvSpPr>
          <p:nvPr>
            <p:ph type="title"/>
          </p:nvPr>
        </p:nvSpPr>
        <p:spPr/>
        <p:txBody>
          <a:bodyPr/>
          <a:lstStyle/>
          <a:p>
            <a:r>
              <a:rPr lang="en-US" dirty="0"/>
              <a:t>log</a:t>
            </a:r>
            <a:endParaRPr lang="en-IN" dirty="0"/>
          </a:p>
        </p:txBody>
      </p:sp>
      <p:sp>
        <p:nvSpPr>
          <p:cNvPr id="3" name="Content Placeholder 2">
            <a:extLst>
              <a:ext uri="{FF2B5EF4-FFF2-40B4-BE49-F238E27FC236}">
                <a16:creationId xmlns:a16="http://schemas.microsoft.com/office/drawing/2014/main" id="{16B30A6C-7D11-FD45-F894-74BBF17130E1}"/>
              </a:ext>
            </a:extLst>
          </p:cNvPr>
          <p:cNvSpPr>
            <a:spLocks noGrp="1"/>
          </p:cNvSpPr>
          <p:nvPr>
            <p:ph idx="1"/>
          </p:nvPr>
        </p:nvSpPr>
        <p:spPr/>
        <p:txBody>
          <a:bodyPr>
            <a:normAutofit fontScale="62500" lnSpcReduction="20000"/>
          </a:bodyPr>
          <a:lstStyle/>
          <a:p>
            <a:r>
              <a:rPr lang="en-US" dirty="0"/>
              <a:t>git log displays a history of commits in the repository, including commit messages, authors, and commit IDs.</a:t>
            </a:r>
          </a:p>
          <a:p>
            <a:r>
              <a:rPr lang="en-US" dirty="0"/>
              <a:t>Example:</a:t>
            </a:r>
          </a:p>
          <a:p>
            <a:r>
              <a:rPr lang="en-US" dirty="0"/>
              <a:t>git log</a:t>
            </a:r>
          </a:p>
          <a:p>
            <a:r>
              <a:rPr lang="en-US" dirty="0"/>
              <a:t>Parameters: </a:t>
            </a:r>
          </a:p>
          <a:p>
            <a:r>
              <a:rPr lang="en-US" dirty="0"/>
              <a:t>-&lt;n&gt;, --max-count=&lt;n&gt;: Limits the number of commits displayed to &lt;n&gt;.</a:t>
            </a:r>
          </a:p>
          <a:p>
            <a:r>
              <a:rPr lang="en-US" dirty="0"/>
              <a:t>--since=&lt;date&gt;: Shows commits more recent than a specific date.</a:t>
            </a:r>
          </a:p>
          <a:p>
            <a:r>
              <a:rPr lang="en-US" dirty="0"/>
              <a:t>--until=&lt;date&gt;: Shows commits older than a specific date.</a:t>
            </a:r>
          </a:p>
          <a:p>
            <a:r>
              <a:rPr lang="en-US" dirty="0"/>
              <a:t>--author=&lt;pattern&gt;: Shows commits made by authors matching the specified pattern.</a:t>
            </a:r>
          </a:p>
          <a:p>
            <a:r>
              <a:rPr lang="en-US" dirty="0"/>
              <a:t>--grep=&lt;pattern&gt;: Shows commits with commit messages that match the specified pattern.</a:t>
            </a:r>
          </a:p>
          <a:p>
            <a:r>
              <a:rPr lang="en-US" dirty="0"/>
              <a:t>--graph: Displays the commit history as a text-based graph, showing the branching and merging of commits.</a:t>
            </a:r>
          </a:p>
          <a:p>
            <a:r>
              <a:rPr lang="en-US" dirty="0"/>
              <a:t>--stat: Displays summary statistics for each commit, showing the number of files changed and the number of lines added or removed.</a:t>
            </a:r>
            <a:endParaRPr lang="en-IN" dirty="0"/>
          </a:p>
        </p:txBody>
      </p:sp>
    </p:spTree>
    <p:extLst>
      <p:ext uri="{BB962C8B-B14F-4D97-AF65-F5344CB8AC3E}">
        <p14:creationId xmlns:p14="http://schemas.microsoft.com/office/powerpoint/2010/main" val="3468178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07D-E686-3EA2-3BEA-21F9549554FF}"/>
              </a:ext>
            </a:extLst>
          </p:cNvPr>
          <p:cNvSpPr>
            <a:spLocks noGrp="1"/>
          </p:cNvSpPr>
          <p:nvPr>
            <p:ph type="title"/>
          </p:nvPr>
        </p:nvSpPr>
        <p:spPr/>
        <p:txBody>
          <a:bodyPr/>
          <a:lstStyle/>
          <a:p>
            <a:r>
              <a:rPr lang="en-US" dirty="0"/>
              <a:t>diff</a:t>
            </a:r>
            <a:endParaRPr lang="en-IN" dirty="0"/>
          </a:p>
        </p:txBody>
      </p:sp>
      <p:sp>
        <p:nvSpPr>
          <p:cNvPr id="3" name="Content Placeholder 2">
            <a:extLst>
              <a:ext uri="{FF2B5EF4-FFF2-40B4-BE49-F238E27FC236}">
                <a16:creationId xmlns:a16="http://schemas.microsoft.com/office/drawing/2014/main" id="{963022E1-05EE-C9F0-155E-FAA2DB14A935}"/>
              </a:ext>
            </a:extLst>
          </p:cNvPr>
          <p:cNvSpPr>
            <a:spLocks noGrp="1"/>
          </p:cNvSpPr>
          <p:nvPr>
            <p:ph idx="1"/>
          </p:nvPr>
        </p:nvSpPr>
        <p:spPr/>
        <p:txBody>
          <a:bodyPr>
            <a:normAutofit/>
          </a:bodyPr>
          <a:lstStyle/>
          <a:p>
            <a:r>
              <a:rPr lang="en-US" sz="2000" dirty="0"/>
              <a:t>When you run git diff without any arguments, Git will show you the differences between the changes in your working directory and the staging area. This includes changes that have been made but not yet staged for commit.</a:t>
            </a:r>
          </a:p>
          <a:p>
            <a:r>
              <a:rPr lang="en-US" sz="2000" dirty="0"/>
              <a:t>Example:</a:t>
            </a:r>
          </a:p>
          <a:p>
            <a:r>
              <a:rPr lang="en-US" sz="2000" dirty="0"/>
              <a:t>git diff</a:t>
            </a:r>
            <a:endParaRPr lang="en-IN" sz="2000" dirty="0"/>
          </a:p>
          <a:p>
            <a:r>
              <a:rPr lang="en-US" sz="2000" dirty="0"/>
              <a:t>You can also specify files or directories as arguments to git diff to compare changes between different commits, branches, or specific files. For example:</a:t>
            </a:r>
          </a:p>
          <a:p>
            <a:r>
              <a:rPr lang="en-US" sz="2000" dirty="0"/>
              <a:t>git diff &lt;commit&gt;: Shows the differences between the working directory and the specified commit.</a:t>
            </a:r>
          </a:p>
          <a:p>
            <a:r>
              <a:rPr lang="en-US" sz="2000" dirty="0"/>
              <a:t>git diff &lt;commit&gt; &lt;file&gt;: Shows the differences between the specified commit and the version of the file in the working directory. </a:t>
            </a:r>
          </a:p>
        </p:txBody>
      </p:sp>
    </p:spTree>
    <p:extLst>
      <p:ext uri="{BB962C8B-B14F-4D97-AF65-F5344CB8AC3E}">
        <p14:creationId xmlns:p14="http://schemas.microsoft.com/office/powerpoint/2010/main" val="224989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630D-8DF0-49F8-78D7-F2CF22BD438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2CDCD8B-FF21-8543-458A-9D87BB3B7ECF}"/>
              </a:ext>
            </a:extLst>
          </p:cNvPr>
          <p:cNvSpPr>
            <a:spLocks noGrp="1"/>
          </p:cNvSpPr>
          <p:nvPr>
            <p:ph idx="1"/>
          </p:nvPr>
        </p:nvSpPr>
        <p:spPr/>
        <p:txBody>
          <a:bodyPr/>
          <a:lstStyle/>
          <a:p>
            <a:r>
              <a:rPr lang="en-US" dirty="0" err="1"/>
              <a:t>MLOps</a:t>
            </a:r>
            <a:r>
              <a:rPr lang="en-US" dirty="0"/>
              <a:t> lesson plan</a:t>
            </a:r>
          </a:p>
          <a:p>
            <a:r>
              <a:rPr lang="en-US" dirty="0"/>
              <a:t>Git &amp; </a:t>
            </a:r>
            <a:r>
              <a:rPr lang="en-US" dirty="0" err="1"/>
              <a:t>Github</a:t>
            </a:r>
            <a:r>
              <a:rPr lang="en-US" dirty="0"/>
              <a:t> setup</a:t>
            </a:r>
          </a:p>
          <a:p>
            <a:pPr lvl="1"/>
            <a:r>
              <a:rPr lang="en-US" dirty="0">
                <a:hlinkClick r:id="rId2"/>
              </a:rPr>
              <a:t>https://git-scm.com/book/en/v2/Getting-Started-Installing-Git</a:t>
            </a:r>
            <a:r>
              <a:rPr lang="en-US" dirty="0"/>
              <a:t> or </a:t>
            </a:r>
            <a:r>
              <a:rPr lang="en-IN"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https://phoenixnap.com/kb/how-to-install-git-windows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github.com</a:t>
            </a:r>
          </a:p>
          <a:p>
            <a:r>
              <a:rPr lang="en-US" dirty="0"/>
              <a:t>Git commands</a:t>
            </a:r>
          </a:p>
          <a:p>
            <a:endParaRPr lang="en-IN" dirty="0"/>
          </a:p>
        </p:txBody>
      </p:sp>
    </p:spTree>
    <p:extLst>
      <p:ext uri="{BB962C8B-B14F-4D97-AF65-F5344CB8AC3E}">
        <p14:creationId xmlns:p14="http://schemas.microsoft.com/office/powerpoint/2010/main" val="23793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A6FF-B0D3-90CC-B0F4-1969640EC31D}"/>
              </a:ext>
            </a:extLst>
          </p:cNvPr>
          <p:cNvSpPr>
            <a:spLocks noGrp="1"/>
          </p:cNvSpPr>
          <p:nvPr>
            <p:ph type="title"/>
          </p:nvPr>
        </p:nvSpPr>
        <p:spPr/>
        <p:txBody>
          <a:bodyPr/>
          <a:lstStyle/>
          <a:p>
            <a:r>
              <a:rPr lang="en-US" dirty="0"/>
              <a:t>rm</a:t>
            </a:r>
            <a:endParaRPr lang="en-IN" dirty="0"/>
          </a:p>
        </p:txBody>
      </p:sp>
      <p:sp>
        <p:nvSpPr>
          <p:cNvPr id="3" name="Content Placeholder 2">
            <a:extLst>
              <a:ext uri="{FF2B5EF4-FFF2-40B4-BE49-F238E27FC236}">
                <a16:creationId xmlns:a16="http://schemas.microsoft.com/office/drawing/2014/main" id="{CAA31FC5-3987-2965-E2D9-A2AC218EBEC2}"/>
              </a:ext>
            </a:extLst>
          </p:cNvPr>
          <p:cNvSpPr>
            <a:spLocks noGrp="1"/>
          </p:cNvSpPr>
          <p:nvPr>
            <p:ph idx="1"/>
          </p:nvPr>
        </p:nvSpPr>
        <p:spPr/>
        <p:txBody>
          <a:bodyPr>
            <a:normAutofit fontScale="62500" lnSpcReduction="20000"/>
          </a:bodyPr>
          <a:lstStyle/>
          <a:p>
            <a:r>
              <a:rPr lang="en-US" dirty="0"/>
              <a:t>The git rm command is used to remove files from your Git repository. It's similar to the rm command in Unix-like operating systems, but it also stages the removal of the file in Git's staging area.</a:t>
            </a:r>
          </a:p>
          <a:p>
            <a:r>
              <a:rPr lang="en-US" dirty="0"/>
              <a:t>To remove a file from both your working directory and the staging area: </a:t>
            </a:r>
          </a:p>
          <a:p>
            <a:pPr lvl="1"/>
            <a:r>
              <a:rPr lang="en-US" dirty="0"/>
              <a:t>git rm &lt;file&gt;</a:t>
            </a:r>
          </a:p>
          <a:p>
            <a:pPr lvl="1"/>
            <a:r>
              <a:rPr lang="en-US" dirty="0"/>
              <a:t>This command removes the specified file from your working directory and stages the removal. It will also be removed from future commits.</a:t>
            </a:r>
          </a:p>
          <a:p>
            <a:r>
              <a:rPr lang="en-US" dirty="0"/>
              <a:t>To remove multiple files: </a:t>
            </a:r>
          </a:p>
          <a:p>
            <a:pPr lvl="1"/>
            <a:r>
              <a:rPr lang="en-US" dirty="0"/>
              <a:t>git rm &lt;file1&gt; &lt;file2&gt; &lt;file3&gt; ...</a:t>
            </a:r>
          </a:p>
          <a:p>
            <a:pPr lvl="1"/>
            <a:r>
              <a:rPr lang="en-US" dirty="0"/>
              <a:t>You can specify multiple files to be removed in a single command.</a:t>
            </a:r>
          </a:p>
          <a:p>
            <a:r>
              <a:rPr lang="en-US" dirty="0"/>
              <a:t>To remove files while keeping them in your working directory:</a:t>
            </a:r>
          </a:p>
          <a:p>
            <a:pPr lvl="1"/>
            <a:r>
              <a:rPr lang="en-US" dirty="0"/>
              <a:t>git rm --cached &lt;file&gt;</a:t>
            </a:r>
          </a:p>
          <a:p>
            <a:pPr lvl="1"/>
            <a:r>
              <a:rPr lang="en-US" dirty="0"/>
              <a:t>This command removes the specified file from the staging area but leaves it in your working directory. It means the file will be untracked by Git, but it won't be deleted from your file system.</a:t>
            </a:r>
          </a:p>
          <a:p>
            <a:r>
              <a:rPr lang="en-US" dirty="0"/>
              <a:t>To remove a directory: </a:t>
            </a:r>
          </a:p>
          <a:p>
            <a:pPr lvl="1"/>
            <a:r>
              <a:rPr lang="en-US" dirty="0"/>
              <a:t>git rm -r &lt;directory&gt;</a:t>
            </a:r>
          </a:p>
          <a:p>
            <a:pPr lvl="1"/>
            <a:r>
              <a:rPr lang="en-US" dirty="0"/>
              <a:t>This command recursively removes all files and directories within the specified directory.</a:t>
            </a:r>
            <a:endParaRPr lang="en-IN" dirty="0"/>
          </a:p>
        </p:txBody>
      </p:sp>
    </p:spTree>
    <p:extLst>
      <p:ext uri="{BB962C8B-B14F-4D97-AF65-F5344CB8AC3E}">
        <p14:creationId xmlns:p14="http://schemas.microsoft.com/office/powerpoint/2010/main" val="99780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C974-832D-8232-FE9D-AC30135CB2FD}"/>
              </a:ext>
            </a:extLst>
          </p:cNvPr>
          <p:cNvSpPr>
            <a:spLocks noGrp="1"/>
          </p:cNvSpPr>
          <p:nvPr>
            <p:ph type="title"/>
          </p:nvPr>
        </p:nvSpPr>
        <p:spPr/>
        <p:txBody>
          <a:bodyPr/>
          <a:lstStyle/>
          <a:p>
            <a:r>
              <a:rPr lang="en-US" dirty="0"/>
              <a:t>Assignment - Git</a:t>
            </a:r>
            <a:endParaRPr lang="en-IN" dirty="0"/>
          </a:p>
        </p:txBody>
      </p:sp>
      <p:sp>
        <p:nvSpPr>
          <p:cNvPr id="3" name="Content Placeholder 2">
            <a:extLst>
              <a:ext uri="{FF2B5EF4-FFF2-40B4-BE49-F238E27FC236}">
                <a16:creationId xmlns:a16="http://schemas.microsoft.com/office/drawing/2014/main" id="{0D1BC135-8AB7-C7E7-0C04-34E13AB71830}"/>
              </a:ext>
            </a:extLst>
          </p:cNvPr>
          <p:cNvSpPr>
            <a:spLocks noGrp="1"/>
          </p:cNvSpPr>
          <p:nvPr>
            <p:ph idx="1"/>
          </p:nvPr>
        </p:nvSpPr>
        <p:spPr/>
        <p:txBody>
          <a:bodyPr/>
          <a:lstStyle/>
          <a:p>
            <a:r>
              <a:rPr lang="en-US" dirty="0"/>
              <a:t>Explore following commands with </a:t>
            </a:r>
            <a:r>
              <a:rPr lang="en-US" dirty="0" err="1"/>
              <a:t>atleast</a:t>
            </a:r>
            <a:r>
              <a:rPr lang="en-US" dirty="0"/>
              <a:t> 2 parameters</a:t>
            </a:r>
          </a:p>
          <a:p>
            <a:pPr lvl="1"/>
            <a:r>
              <a:rPr lang="en-US" dirty="0"/>
              <a:t>log</a:t>
            </a:r>
          </a:p>
          <a:p>
            <a:pPr lvl="1"/>
            <a:r>
              <a:rPr lang="en-US" dirty="0"/>
              <a:t>diff</a:t>
            </a:r>
          </a:p>
          <a:p>
            <a:pPr lvl="1"/>
            <a:r>
              <a:rPr lang="en-US" dirty="0"/>
              <a:t>rm </a:t>
            </a:r>
            <a:endParaRPr lang="en-IN" dirty="0"/>
          </a:p>
        </p:txBody>
      </p:sp>
    </p:spTree>
    <p:extLst>
      <p:ext uri="{BB962C8B-B14F-4D97-AF65-F5344CB8AC3E}">
        <p14:creationId xmlns:p14="http://schemas.microsoft.com/office/powerpoint/2010/main" val="31109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952-1339-53B7-CF42-42E9F4BA00E5}"/>
              </a:ext>
            </a:extLst>
          </p:cNvPr>
          <p:cNvSpPr>
            <a:spLocks noGrp="1"/>
          </p:cNvSpPr>
          <p:nvPr>
            <p:ph type="title"/>
          </p:nvPr>
        </p:nvSpPr>
        <p:spPr/>
        <p:txBody>
          <a:bodyPr/>
          <a:lstStyle/>
          <a:p>
            <a:r>
              <a:rPr lang="en-US" dirty="0"/>
              <a:t>.</a:t>
            </a:r>
            <a:r>
              <a:rPr lang="en-US" dirty="0" err="1"/>
              <a:t>gitignore</a:t>
            </a:r>
            <a:endParaRPr lang="en-IN" dirty="0"/>
          </a:p>
        </p:txBody>
      </p:sp>
      <p:sp>
        <p:nvSpPr>
          <p:cNvPr id="3" name="Content Placeholder 2">
            <a:extLst>
              <a:ext uri="{FF2B5EF4-FFF2-40B4-BE49-F238E27FC236}">
                <a16:creationId xmlns:a16="http://schemas.microsoft.com/office/drawing/2014/main" id="{266E427F-94AF-2D7E-50A2-EB2B62083ACA}"/>
              </a:ext>
            </a:extLst>
          </p:cNvPr>
          <p:cNvSpPr>
            <a:spLocks noGrp="1"/>
          </p:cNvSpPr>
          <p:nvPr>
            <p:ph idx="1"/>
          </p:nvPr>
        </p:nvSpPr>
        <p:spPr/>
        <p:txBody>
          <a:bodyPr>
            <a:normAutofit/>
          </a:bodyPr>
          <a:lstStyle/>
          <a:p>
            <a:r>
              <a:rPr lang="en-US" dirty="0"/>
              <a:t>.</a:t>
            </a:r>
            <a:r>
              <a:rPr lang="en-US" dirty="0" err="1"/>
              <a:t>gitignore</a:t>
            </a:r>
            <a:r>
              <a:rPr lang="en-US" dirty="0"/>
              <a:t> is a file where you specify files or directories that should be ignored by Git (e.g., temporary files, logs).</a:t>
            </a:r>
          </a:p>
          <a:p>
            <a:r>
              <a:rPr lang="en-US" dirty="0"/>
              <a:t>Example: Create a .</a:t>
            </a:r>
            <a:r>
              <a:rPr lang="en-US" dirty="0" err="1"/>
              <a:t>gitignore</a:t>
            </a:r>
            <a:r>
              <a:rPr lang="en-US" dirty="0"/>
              <a:t> file with contents like:</a:t>
            </a:r>
          </a:p>
          <a:p>
            <a:r>
              <a:rPr lang="en-US" dirty="0"/>
              <a:t>data.csv</a:t>
            </a:r>
          </a:p>
          <a:p>
            <a:r>
              <a:rPr lang="en-US" dirty="0"/>
              <a:t>Copy code</a:t>
            </a:r>
          </a:p>
          <a:p>
            <a:r>
              <a:rPr lang="en-US" dirty="0"/>
              <a:t>*.txt</a:t>
            </a:r>
          </a:p>
          <a:p>
            <a:r>
              <a:rPr lang="en-US" dirty="0" err="1"/>
              <a:t>Json_data</a:t>
            </a:r>
            <a:r>
              <a:rPr lang="en-US" dirty="0"/>
              <a:t>/</a:t>
            </a:r>
          </a:p>
          <a:p>
            <a:endParaRPr lang="en-IN" dirty="0"/>
          </a:p>
        </p:txBody>
      </p:sp>
    </p:spTree>
    <p:extLst>
      <p:ext uri="{BB962C8B-B14F-4D97-AF65-F5344CB8AC3E}">
        <p14:creationId xmlns:p14="http://schemas.microsoft.com/office/powerpoint/2010/main" val="159124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7EE-DD20-DEC2-AFA9-C17E4777A75B}"/>
              </a:ext>
            </a:extLst>
          </p:cNvPr>
          <p:cNvSpPr>
            <a:spLocks noGrp="1"/>
          </p:cNvSpPr>
          <p:nvPr>
            <p:ph type="title"/>
          </p:nvPr>
        </p:nvSpPr>
        <p:spPr/>
        <p:txBody>
          <a:bodyPr/>
          <a:lstStyle/>
          <a:p>
            <a:r>
              <a:rPr lang="en-US" dirty="0"/>
              <a:t>branch</a:t>
            </a:r>
            <a:endParaRPr lang="en-IN" dirty="0"/>
          </a:p>
        </p:txBody>
      </p:sp>
      <p:sp>
        <p:nvSpPr>
          <p:cNvPr id="3" name="Content Placeholder 2">
            <a:extLst>
              <a:ext uri="{FF2B5EF4-FFF2-40B4-BE49-F238E27FC236}">
                <a16:creationId xmlns:a16="http://schemas.microsoft.com/office/drawing/2014/main" id="{3D93E579-C0E3-CCAA-342C-8BDDD6A3BA3E}"/>
              </a:ext>
            </a:extLst>
          </p:cNvPr>
          <p:cNvSpPr>
            <a:spLocks noGrp="1"/>
          </p:cNvSpPr>
          <p:nvPr>
            <p:ph idx="1"/>
          </p:nvPr>
        </p:nvSpPr>
        <p:spPr/>
        <p:txBody>
          <a:bodyPr/>
          <a:lstStyle/>
          <a:p>
            <a:r>
              <a:rPr lang="en-US" dirty="0"/>
              <a:t>git branch lists all branches in the repository, showing the current branch with an asterisk.</a:t>
            </a:r>
          </a:p>
          <a:p>
            <a:r>
              <a:rPr lang="en-US" dirty="0"/>
              <a:t>Example:</a:t>
            </a:r>
          </a:p>
          <a:p>
            <a:r>
              <a:rPr lang="en-US" dirty="0"/>
              <a:t>git branch</a:t>
            </a:r>
          </a:p>
          <a:p>
            <a:endParaRPr lang="en-IN" dirty="0"/>
          </a:p>
        </p:txBody>
      </p:sp>
    </p:spTree>
    <p:extLst>
      <p:ext uri="{BB962C8B-B14F-4D97-AF65-F5344CB8AC3E}">
        <p14:creationId xmlns:p14="http://schemas.microsoft.com/office/powerpoint/2010/main" val="300404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7C-71C1-FEE5-2A50-A91E582CAE15}"/>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4AEE5B6A-BBE8-983C-54E4-496017E96319}"/>
              </a:ext>
            </a:extLst>
          </p:cNvPr>
          <p:cNvSpPr>
            <a:spLocks noGrp="1"/>
          </p:cNvSpPr>
          <p:nvPr>
            <p:ph idx="1"/>
          </p:nvPr>
        </p:nvSpPr>
        <p:spPr/>
        <p:txBody>
          <a:bodyPr/>
          <a:lstStyle/>
          <a:p>
            <a:r>
              <a:rPr lang="en-US" dirty="0"/>
              <a:t>git checkout switches to a different branch or commit. It's used for branch management and code navigation.</a:t>
            </a:r>
          </a:p>
          <a:p>
            <a:r>
              <a:rPr lang="en-US" dirty="0"/>
              <a:t>Example:</a:t>
            </a:r>
          </a:p>
          <a:p>
            <a:r>
              <a:rPr lang="en-US" dirty="0"/>
              <a:t>git checkout new-feature-branch</a:t>
            </a:r>
          </a:p>
          <a:p>
            <a:endParaRPr lang="en-IN" dirty="0"/>
          </a:p>
        </p:txBody>
      </p:sp>
    </p:spTree>
    <p:extLst>
      <p:ext uri="{BB962C8B-B14F-4D97-AF65-F5344CB8AC3E}">
        <p14:creationId xmlns:p14="http://schemas.microsoft.com/office/powerpoint/2010/main" val="13577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3274-41BF-2679-2494-835D122CFEAF}"/>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B919BA29-DE6B-D69C-6A01-2EB341E3771E}"/>
              </a:ext>
            </a:extLst>
          </p:cNvPr>
          <p:cNvSpPr>
            <a:spLocks noGrp="1"/>
          </p:cNvSpPr>
          <p:nvPr>
            <p:ph idx="1"/>
          </p:nvPr>
        </p:nvSpPr>
        <p:spPr>
          <a:xfrm>
            <a:off x="838200" y="1376303"/>
            <a:ext cx="10515600" cy="4351338"/>
          </a:xfrm>
        </p:spPr>
        <p:txBody>
          <a:bodyPr>
            <a:noAutofit/>
          </a:bodyPr>
          <a:lstStyle/>
          <a:p>
            <a:r>
              <a:rPr lang="en-US" sz="2400" dirty="0"/>
              <a:t>The git checkout command in Git is a versatile command used for various purposes, depending on the arguments provided. Here are some common use cases:</a:t>
            </a:r>
          </a:p>
          <a:p>
            <a:r>
              <a:rPr lang="en-US" sz="2400" dirty="0"/>
              <a:t>Switch Branches: If you want to switch to a different branch, you use git checkout followed by the name of the branch you want to switch to. For example:</a:t>
            </a:r>
          </a:p>
          <a:p>
            <a:pPr lvl="1"/>
            <a:r>
              <a:rPr lang="en-US" dirty="0"/>
              <a:t>git checkout &lt;</a:t>
            </a:r>
            <a:r>
              <a:rPr lang="en-US" dirty="0" err="1"/>
              <a:t>branch_name</a:t>
            </a:r>
            <a:r>
              <a:rPr lang="en-US" dirty="0"/>
              <a:t>&gt;</a:t>
            </a:r>
          </a:p>
          <a:p>
            <a:r>
              <a:rPr lang="en-US" sz="2400" dirty="0"/>
              <a:t>Create a New Branch: You can also use git checkout to create and switch to a new branch in one step. For example:</a:t>
            </a:r>
          </a:p>
          <a:p>
            <a:pPr lvl="1"/>
            <a:r>
              <a:rPr lang="en-US" dirty="0"/>
              <a:t>git checkout -b &lt;</a:t>
            </a:r>
            <a:r>
              <a:rPr lang="en-US" dirty="0" err="1"/>
              <a:t>new_branch_name</a:t>
            </a:r>
            <a:r>
              <a:rPr lang="en-US" dirty="0"/>
              <a:t>&gt;</a:t>
            </a:r>
          </a:p>
          <a:p>
            <a:r>
              <a:rPr lang="en-US" sz="2400" dirty="0"/>
              <a:t>This creates a new branch with the specified name and switches to it.</a:t>
            </a:r>
          </a:p>
        </p:txBody>
      </p:sp>
    </p:spTree>
    <p:extLst>
      <p:ext uri="{BB962C8B-B14F-4D97-AF65-F5344CB8AC3E}">
        <p14:creationId xmlns:p14="http://schemas.microsoft.com/office/powerpoint/2010/main" val="129877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6A7-F667-B62D-CB46-A62C4F3A79F8}"/>
              </a:ext>
            </a:extLst>
          </p:cNvPr>
          <p:cNvSpPr>
            <a:spLocks noGrp="1"/>
          </p:cNvSpPr>
          <p:nvPr>
            <p:ph type="title"/>
          </p:nvPr>
        </p:nvSpPr>
        <p:spPr/>
        <p:txBody>
          <a:bodyPr/>
          <a:lstStyle/>
          <a:p>
            <a:r>
              <a:rPr lang="en-US" dirty="0"/>
              <a:t>merge</a:t>
            </a:r>
            <a:endParaRPr lang="en-IN" dirty="0"/>
          </a:p>
        </p:txBody>
      </p:sp>
      <p:sp>
        <p:nvSpPr>
          <p:cNvPr id="3" name="Content Placeholder 2">
            <a:extLst>
              <a:ext uri="{FF2B5EF4-FFF2-40B4-BE49-F238E27FC236}">
                <a16:creationId xmlns:a16="http://schemas.microsoft.com/office/drawing/2014/main" id="{99D01784-7D8A-F65E-1CA6-9B52A28E91E3}"/>
              </a:ext>
            </a:extLst>
          </p:cNvPr>
          <p:cNvSpPr>
            <a:spLocks noGrp="1"/>
          </p:cNvSpPr>
          <p:nvPr>
            <p:ph idx="1"/>
          </p:nvPr>
        </p:nvSpPr>
        <p:spPr/>
        <p:txBody>
          <a:bodyPr/>
          <a:lstStyle/>
          <a:p>
            <a:r>
              <a:rPr lang="en-US" dirty="0"/>
              <a:t>git merge combines changes from one branch into another. It's used to integrate feature branches into the main branch.</a:t>
            </a:r>
          </a:p>
          <a:p>
            <a:r>
              <a:rPr lang="en-US" dirty="0"/>
              <a:t>Example:</a:t>
            </a:r>
          </a:p>
          <a:p>
            <a:r>
              <a:rPr lang="en-US" dirty="0"/>
              <a:t>git merge feature-branch</a:t>
            </a:r>
          </a:p>
          <a:p>
            <a:endParaRPr lang="en-IN" dirty="0"/>
          </a:p>
        </p:txBody>
      </p:sp>
    </p:spTree>
    <p:extLst>
      <p:ext uri="{BB962C8B-B14F-4D97-AF65-F5344CB8AC3E}">
        <p14:creationId xmlns:p14="http://schemas.microsoft.com/office/powerpoint/2010/main" val="2393124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3274-41BF-2679-2494-835D122CFEAF}"/>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B919BA29-DE6B-D69C-6A01-2EB341E3771E}"/>
              </a:ext>
            </a:extLst>
          </p:cNvPr>
          <p:cNvSpPr>
            <a:spLocks noGrp="1"/>
          </p:cNvSpPr>
          <p:nvPr>
            <p:ph idx="1"/>
          </p:nvPr>
        </p:nvSpPr>
        <p:spPr>
          <a:xfrm>
            <a:off x="838200" y="1376303"/>
            <a:ext cx="10515600" cy="4351338"/>
          </a:xfrm>
        </p:spPr>
        <p:txBody>
          <a:bodyPr>
            <a:noAutofit/>
          </a:bodyPr>
          <a:lstStyle/>
          <a:p>
            <a:r>
              <a:rPr lang="en-US" sz="2400" dirty="0"/>
              <a:t>Discard Changes in a File: If you've made changes to a file in your working directory and want to discard those changes and revert the file to its state in the last commit, you can use git checkout followed by the file name. For example:</a:t>
            </a:r>
          </a:p>
          <a:p>
            <a:pPr lvl="1"/>
            <a:r>
              <a:rPr lang="en-US" dirty="0"/>
              <a:t>git checkout &lt;</a:t>
            </a:r>
            <a:r>
              <a:rPr lang="en-US" dirty="0" err="1"/>
              <a:t>file_name</a:t>
            </a:r>
            <a:r>
              <a:rPr lang="en-US" dirty="0"/>
              <a:t>&gt;</a:t>
            </a:r>
          </a:p>
          <a:p>
            <a:r>
              <a:rPr lang="en-US" sz="2400" dirty="0"/>
              <a:t>Discard All Changes: To discard all changes in your working directory and revert it to the state of the last commit, you can use git checkout with a dot (.) as the argument. For example:</a:t>
            </a:r>
          </a:p>
          <a:p>
            <a:r>
              <a:rPr lang="en-US" sz="2400" dirty="0"/>
              <a:t>git checkout .</a:t>
            </a:r>
          </a:p>
          <a:p>
            <a:r>
              <a:rPr lang="en-US" sz="2400" dirty="0"/>
              <a:t>Checkout Specific Commit: You can also checkout a specific commit by providing its hash or identifier. For example:</a:t>
            </a:r>
          </a:p>
          <a:p>
            <a:pPr lvl="1"/>
            <a:r>
              <a:rPr lang="en-US" dirty="0"/>
              <a:t>git checkout &lt;</a:t>
            </a:r>
            <a:r>
              <a:rPr lang="en-US" dirty="0" err="1"/>
              <a:t>commit_hash</a:t>
            </a:r>
            <a:r>
              <a:rPr lang="en-US" dirty="0"/>
              <a:t>&gt;</a:t>
            </a:r>
            <a:endParaRPr lang="en-IN" dirty="0"/>
          </a:p>
        </p:txBody>
      </p:sp>
    </p:spTree>
    <p:extLst>
      <p:ext uri="{BB962C8B-B14F-4D97-AF65-F5344CB8AC3E}">
        <p14:creationId xmlns:p14="http://schemas.microsoft.com/office/powerpoint/2010/main" val="321501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9C9-35B7-9DE5-815F-6A00F0AF9536}"/>
              </a:ext>
            </a:extLst>
          </p:cNvPr>
          <p:cNvSpPr>
            <a:spLocks noGrp="1"/>
          </p:cNvSpPr>
          <p:nvPr>
            <p:ph type="title"/>
          </p:nvPr>
        </p:nvSpPr>
        <p:spPr/>
        <p:txBody>
          <a:bodyPr/>
          <a:lstStyle/>
          <a:p>
            <a:r>
              <a:rPr lang="en-US" dirty="0"/>
              <a:t>remote</a:t>
            </a:r>
            <a:endParaRPr lang="en-IN" dirty="0"/>
          </a:p>
        </p:txBody>
      </p:sp>
      <p:sp>
        <p:nvSpPr>
          <p:cNvPr id="3" name="Content Placeholder 2">
            <a:extLst>
              <a:ext uri="{FF2B5EF4-FFF2-40B4-BE49-F238E27FC236}">
                <a16:creationId xmlns:a16="http://schemas.microsoft.com/office/drawing/2014/main" id="{3BF8204C-DCAF-83E4-3EA9-62BB0F7DA906}"/>
              </a:ext>
            </a:extLst>
          </p:cNvPr>
          <p:cNvSpPr>
            <a:spLocks noGrp="1"/>
          </p:cNvSpPr>
          <p:nvPr>
            <p:ph idx="1"/>
          </p:nvPr>
        </p:nvSpPr>
        <p:spPr/>
        <p:txBody>
          <a:bodyPr/>
          <a:lstStyle/>
          <a:p>
            <a:r>
              <a:rPr lang="en-US" dirty="0"/>
              <a:t>git remote shows a list of remote repositories connected to your local repository.</a:t>
            </a:r>
          </a:p>
          <a:p>
            <a:r>
              <a:rPr lang="en-US" dirty="0"/>
              <a:t>Example:</a:t>
            </a:r>
          </a:p>
          <a:p>
            <a:r>
              <a:rPr lang="en-US" dirty="0"/>
              <a:t>git remote add origin https://github.com/nilaykarade/test2.git</a:t>
            </a:r>
            <a:endParaRPr lang="en-IN" dirty="0"/>
          </a:p>
          <a:p>
            <a:endParaRPr lang="en-IN" dirty="0"/>
          </a:p>
        </p:txBody>
      </p:sp>
    </p:spTree>
    <p:extLst>
      <p:ext uri="{BB962C8B-B14F-4D97-AF65-F5344CB8AC3E}">
        <p14:creationId xmlns:p14="http://schemas.microsoft.com/office/powerpoint/2010/main" val="63690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22E-1A11-14E4-EEB6-E9961BE99690}"/>
              </a:ext>
            </a:extLst>
          </p:cNvPr>
          <p:cNvSpPr>
            <a:spLocks noGrp="1"/>
          </p:cNvSpPr>
          <p:nvPr>
            <p:ph type="title"/>
          </p:nvPr>
        </p:nvSpPr>
        <p:spPr/>
        <p:txBody>
          <a:bodyPr/>
          <a:lstStyle/>
          <a:p>
            <a:r>
              <a:rPr lang="en-US" dirty="0"/>
              <a:t>push</a:t>
            </a:r>
            <a:endParaRPr lang="en-IN" dirty="0"/>
          </a:p>
        </p:txBody>
      </p:sp>
      <p:sp>
        <p:nvSpPr>
          <p:cNvPr id="3" name="Content Placeholder 2">
            <a:extLst>
              <a:ext uri="{FF2B5EF4-FFF2-40B4-BE49-F238E27FC236}">
                <a16:creationId xmlns:a16="http://schemas.microsoft.com/office/drawing/2014/main" id="{156E226B-2793-2288-9912-2C70AB75E0B3}"/>
              </a:ext>
            </a:extLst>
          </p:cNvPr>
          <p:cNvSpPr>
            <a:spLocks noGrp="1"/>
          </p:cNvSpPr>
          <p:nvPr>
            <p:ph idx="1"/>
          </p:nvPr>
        </p:nvSpPr>
        <p:spPr/>
        <p:txBody>
          <a:bodyPr/>
          <a:lstStyle/>
          <a:p>
            <a:r>
              <a:rPr lang="en-US" dirty="0"/>
              <a:t>git push sends your local commits to a remote repository, typically on a service like GitHub or GitLab.</a:t>
            </a:r>
          </a:p>
          <a:p>
            <a:r>
              <a:rPr lang="en-US" dirty="0"/>
              <a:t>Example:</a:t>
            </a:r>
          </a:p>
          <a:p>
            <a:r>
              <a:rPr lang="en-US" dirty="0"/>
              <a:t>git push origin main</a:t>
            </a:r>
          </a:p>
          <a:p>
            <a:endParaRPr lang="en-IN" dirty="0"/>
          </a:p>
        </p:txBody>
      </p:sp>
    </p:spTree>
    <p:extLst>
      <p:ext uri="{BB962C8B-B14F-4D97-AF65-F5344CB8AC3E}">
        <p14:creationId xmlns:p14="http://schemas.microsoft.com/office/powerpoint/2010/main" val="37830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77500" lnSpcReduction="20000"/>
          </a:bodyPr>
          <a:lstStyle/>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r>
              <a:rPr lang="en-US" dirty="0"/>
              <a:t>pull</a:t>
            </a:r>
          </a:p>
        </p:txBody>
      </p:sp>
    </p:spTree>
    <p:extLst>
      <p:ext uri="{BB962C8B-B14F-4D97-AF65-F5344CB8AC3E}">
        <p14:creationId xmlns:p14="http://schemas.microsoft.com/office/powerpoint/2010/main" val="9223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70000" lnSpcReduction="20000"/>
          </a:bodyPr>
          <a:lstStyle/>
          <a:p>
            <a:r>
              <a:rPr lang="en-US" dirty="0"/>
              <a:t>Git &amp; </a:t>
            </a:r>
            <a:r>
              <a:rPr lang="en-US" dirty="0" err="1"/>
              <a:t>Github</a:t>
            </a:r>
            <a:r>
              <a:rPr lang="en-US" dirty="0"/>
              <a:t> setup</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endParaRPr lang="en-US" dirty="0"/>
          </a:p>
        </p:txBody>
      </p:sp>
    </p:spTree>
    <p:extLst>
      <p:ext uri="{BB962C8B-B14F-4D97-AF65-F5344CB8AC3E}">
        <p14:creationId xmlns:p14="http://schemas.microsoft.com/office/powerpoint/2010/main" val="281988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A84-08C1-4C25-DB0D-61119CC86391}"/>
              </a:ext>
            </a:extLst>
          </p:cNvPr>
          <p:cNvSpPr>
            <a:spLocks noGrp="1"/>
          </p:cNvSpPr>
          <p:nvPr>
            <p:ph type="title"/>
          </p:nvPr>
        </p:nvSpPr>
        <p:spPr/>
        <p:txBody>
          <a:bodyPr/>
          <a:lstStyle/>
          <a:p>
            <a:r>
              <a:rPr lang="en-US" dirty="0" err="1"/>
              <a:t>MLOps</a:t>
            </a:r>
            <a:r>
              <a:rPr lang="en-US" dirty="0"/>
              <a:t> (Machine Learning Operations)</a:t>
            </a:r>
            <a:endParaRPr lang="en-IN" dirty="0"/>
          </a:p>
        </p:txBody>
      </p:sp>
      <p:sp>
        <p:nvSpPr>
          <p:cNvPr id="3" name="Content Placeholder 2">
            <a:extLst>
              <a:ext uri="{FF2B5EF4-FFF2-40B4-BE49-F238E27FC236}">
                <a16:creationId xmlns:a16="http://schemas.microsoft.com/office/drawing/2014/main" id="{E4352D4D-4FE2-5A43-B54A-2B64DC359E95}"/>
              </a:ext>
            </a:extLst>
          </p:cNvPr>
          <p:cNvSpPr>
            <a:spLocks noGrp="1"/>
          </p:cNvSpPr>
          <p:nvPr>
            <p:ph idx="1"/>
          </p:nvPr>
        </p:nvSpPr>
        <p:spPr/>
        <p:txBody>
          <a:bodyPr>
            <a:normAutofit/>
          </a:bodyPr>
          <a:lstStyle/>
          <a:p>
            <a:r>
              <a:rPr lang="en-US" sz="2400" dirty="0"/>
              <a:t>Definition: </a:t>
            </a:r>
            <a:r>
              <a:rPr lang="en-US" sz="2400" dirty="0" err="1"/>
              <a:t>MLOps</a:t>
            </a:r>
            <a:r>
              <a:rPr lang="en-US" sz="2400" dirty="0"/>
              <a:t> is a set of practices and tools that combine machine learning (ML) system development and machine learning system operations (DevOps). It aims to streamline and automate the entire ML lifecycle, including model development, testing, deployment, monitoring, and maintenance.</a:t>
            </a:r>
          </a:p>
          <a:p>
            <a:r>
              <a:rPr lang="en-US" sz="2400" dirty="0"/>
              <a:t>Key Components:</a:t>
            </a:r>
          </a:p>
          <a:p>
            <a:pPr lvl="1"/>
            <a:r>
              <a:rPr lang="en-US" sz="2000" dirty="0"/>
              <a:t>Version Control: Git and GitHub </a:t>
            </a:r>
          </a:p>
          <a:p>
            <a:pPr lvl="1"/>
            <a:r>
              <a:rPr lang="en-US" sz="2000" dirty="0"/>
              <a:t>Containerization: Docker</a:t>
            </a:r>
          </a:p>
          <a:p>
            <a:pPr lvl="1"/>
            <a:r>
              <a:rPr lang="en-US" sz="2000" dirty="0"/>
              <a:t>Model Registry: </a:t>
            </a:r>
            <a:r>
              <a:rPr lang="en-US" sz="2000" dirty="0" err="1"/>
              <a:t>MLFlow</a:t>
            </a:r>
            <a:endParaRPr lang="en-US" sz="2000" dirty="0"/>
          </a:p>
          <a:p>
            <a:pPr lvl="1"/>
            <a:r>
              <a:rPr lang="en-US" sz="2000" dirty="0" err="1"/>
              <a:t>AutoML</a:t>
            </a:r>
            <a:r>
              <a:rPr lang="en-US" sz="2000" dirty="0"/>
              <a:t>: </a:t>
            </a:r>
            <a:r>
              <a:rPr lang="en-US" sz="2000" dirty="0" err="1"/>
              <a:t>Pycaret</a:t>
            </a:r>
            <a:endParaRPr lang="en-US" sz="2000" dirty="0"/>
          </a:p>
          <a:p>
            <a:r>
              <a:rPr lang="en-US" sz="2400" dirty="0"/>
              <a:t>Benefits: </a:t>
            </a:r>
            <a:r>
              <a:rPr lang="en-US" sz="2400" dirty="0" err="1"/>
              <a:t>MLOps</a:t>
            </a:r>
            <a:r>
              <a:rPr lang="en-US" sz="2400" dirty="0"/>
              <a:t> improves collaboration, reproducibility, and reliability in ML projects, accelerating the development and deployment of models in production.</a:t>
            </a:r>
            <a:endParaRPr lang="en-IN" sz="2400" dirty="0"/>
          </a:p>
        </p:txBody>
      </p:sp>
    </p:spTree>
    <p:extLst>
      <p:ext uri="{BB962C8B-B14F-4D97-AF65-F5344CB8AC3E}">
        <p14:creationId xmlns:p14="http://schemas.microsoft.com/office/powerpoint/2010/main" val="101948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1800" dirty="0"/>
              <a:t>Git is a distributed version control system (DVCS) designed to track changes in source code during software development. It allows multiple developers to collaborate on projects simultaneously.</a:t>
            </a:r>
          </a:p>
          <a:p>
            <a:r>
              <a:rPr lang="en-US" sz="1800" dirty="0"/>
              <a:t>Here's how it works:</a:t>
            </a:r>
          </a:p>
          <a:p>
            <a:r>
              <a:rPr lang="en-US" sz="1800" dirty="0"/>
              <a:t>Repository: Git operates within a repository, which is like a project folder that contains all the files and directories associated with your project. Each repository has its own history of changes.</a:t>
            </a:r>
          </a:p>
        </p:txBody>
      </p:sp>
      <p:pic>
        <p:nvPicPr>
          <p:cNvPr id="6" name="Picture 5">
            <a:extLst>
              <a:ext uri="{FF2B5EF4-FFF2-40B4-BE49-F238E27FC236}">
                <a16:creationId xmlns:a16="http://schemas.microsoft.com/office/drawing/2014/main" id="{2947B6C8-8636-0DB2-1EDB-569B694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954" y="3988242"/>
            <a:ext cx="2504633" cy="2504633"/>
          </a:xfrm>
          <a:prstGeom prst="rect">
            <a:avLst/>
          </a:prstGeom>
        </p:spPr>
      </p:pic>
    </p:spTree>
    <p:extLst>
      <p:ext uri="{BB962C8B-B14F-4D97-AF65-F5344CB8AC3E}">
        <p14:creationId xmlns:p14="http://schemas.microsoft.com/office/powerpoint/2010/main" val="7086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Commits: Git records changes to files in the repository through commits. A commit represents a snapshot of the project at a specific point in time. It includes the changes made to files since the last commit, along with a message describing the changes.</a:t>
            </a:r>
          </a:p>
        </p:txBody>
      </p:sp>
      <p:pic>
        <p:nvPicPr>
          <p:cNvPr id="5" name="Picture 4">
            <a:extLst>
              <a:ext uri="{FF2B5EF4-FFF2-40B4-BE49-F238E27FC236}">
                <a16:creationId xmlns:a16="http://schemas.microsoft.com/office/drawing/2014/main" id="{A1E6B02F-8074-541D-7E86-8C677C1FACA5}"/>
              </a:ext>
            </a:extLst>
          </p:cNvPr>
          <p:cNvPicPr>
            <a:picLocks noChangeAspect="1"/>
          </p:cNvPicPr>
          <p:nvPr/>
        </p:nvPicPr>
        <p:blipFill>
          <a:blip r:embed="rId2"/>
          <a:stretch>
            <a:fillRect/>
          </a:stretch>
        </p:blipFill>
        <p:spPr>
          <a:xfrm>
            <a:off x="1824256" y="3036698"/>
            <a:ext cx="2684594" cy="2684594"/>
          </a:xfrm>
          <a:prstGeom prst="rect">
            <a:avLst/>
          </a:prstGeom>
        </p:spPr>
      </p:pic>
      <p:pic>
        <p:nvPicPr>
          <p:cNvPr id="7" name="Picture 6">
            <a:extLst>
              <a:ext uri="{FF2B5EF4-FFF2-40B4-BE49-F238E27FC236}">
                <a16:creationId xmlns:a16="http://schemas.microsoft.com/office/drawing/2014/main" id="{B80290AA-7690-EE5C-F238-0026A49ED418}"/>
              </a:ext>
            </a:extLst>
          </p:cNvPr>
          <p:cNvPicPr>
            <a:picLocks noChangeAspect="1"/>
          </p:cNvPicPr>
          <p:nvPr/>
        </p:nvPicPr>
        <p:blipFill>
          <a:blip r:embed="rId3"/>
          <a:stretch>
            <a:fillRect/>
          </a:stretch>
        </p:blipFill>
        <p:spPr>
          <a:xfrm>
            <a:off x="5662787" y="3741752"/>
            <a:ext cx="4943475" cy="1085850"/>
          </a:xfrm>
          <a:prstGeom prst="rect">
            <a:avLst/>
          </a:prstGeom>
        </p:spPr>
      </p:pic>
    </p:spTree>
    <p:extLst>
      <p:ext uri="{BB962C8B-B14F-4D97-AF65-F5344CB8AC3E}">
        <p14:creationId xmlns:p14="http://schemas.microsoft.com/office/powerpoint/2010/main" val="255983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Branches: Git allows for branching, which is like creating a parallel version of the project. Branches enable developers to work on new features or fixes without affecting the main project until they are ready. Once the changes are complete, they can be merged back into the main branch.</a:t>
            </a:r>
          </a:p>
        </p:txBody>
      </p:sp>
      <p:pic>
        <p:nvPicPr>
          <p:cNvPr id="5" name="Picture 4">
            <a:extLst>
              <a:ext uri="{FF2B5EF4-FFF2-40B4-BE49-F238E27FC236}">
                <a16:creationId xmlns:a16="http://schemas.microsoft.com/office/drawing/2014/main" id="{C8DEC027-F2F5-4F0F-522E-00AA879CA495}"/>
              </a:ext>
            </a:extLst>
          </p:cNvPr>
          <p:cNvPicPr>
            <a:picLocks noChangeAspect="1"/>
          </p:cNvPicPr>
          <p:nvPr/>
        </p:nvPicPr>
        <p:blipFill>
          <a:blip r:embed="rId2"/>
          <a:stretch>
            <a:fillRect/>
          </a:stretch>
        </p:blipFill>
        <p:spPr>
          <a:xfrm>
            <a:off x="3657600" y="2612471"/>
            <a:ext cx="4345497" cy="4345497"/>
          </a:xfrm>
          <a:prstGeom prst="rect">
            <a:avLst/>
          </a:prstGeom>
        </p:spPr>
      </p:pic>
    </p:spTree>
    <p:extLst>
      <p:ext uri="{BB962C8B-B14F-4D97-AF65-F5344CB8AC3E}">
        <p14:creationId xmlns:p14="http://schemas.microsoft.com/office/powerpoint/2010/main" val="354945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52775B-B0E1-6FDE-093C-EAF845452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086" y="4447806"/>
            <a:ext cx="1864094" cy="1864094"/>
          </a:xfrm>
          <a:prstGeom prst="rect">
            <a:avLst/>
          </a:prstGeom>
        </p:spPr>
      </p:pic>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Remote Repositories: Git supports remote repositories, which are copies of the repository hosted on a remote server (e.g., GitHub, GitLab). Remote repositories enable collaboration between developers by allowing them to push changes to a shared repository and pull changes made by others.</a:t>
            </a:r>
          </a:p>
        </p:txBody>
      </p:sp>
      <p:pic>
        <p:nvPicPr>
          <p:cNvPr id="5" name="Picture 4">
            <a:extLst>
              <a:ext uri="{FF2B5EF4-FFF2-40B4-BE49-F238E27FC236}">
                <a16:creationId xmlns:a16="http://schemas.microsoft.com/office/drawing/2014/main" id="{C01B83C5-262C-C3F1-2BF4-83A1790D4010}"/>
              </a:ext>
            </a:extLst>
          </p:cNvPr>
          <p:cNvPicPr>
            <a:picLocks noChangeAspect="1"/>
          </p:cNvPicPr>
          <p:nvPr/>
        </p:nvPicPr>
        <p:blipFill>
          <a:blip r:embed="rId3"/>
          <a:stretch>
            <a:fillRect/>
          </a:stretch>
        </p:blipFill>
        <p:spPr>
          <a:xfrm>
            <a:off x="7264866" y="3547159"/>
            <a:ext cx="2056531" cy="2056531"/>
          </a:xfrm>
          <a:prstGeom prst="rect">
            <a:avLst/>
          </a:prstGeom>
        </p:spPr>
      </p:pic>
      <p:pic>
        <p:nvPicPr>
          <p:cNvPr id="7" name="Picture 6">
            <a:extLst>
              <a:ext uri="{FF2B5EF4-FFF2-40B4-BE49-F238E27FC236}">
                <a16:creationId xmlns:a16="http://schemas.microsoft.com/office/drawing/2014/main" id="{597F5030-AC5D-45E7-0084-3BAC2E9C328F}"/>
              </a:ext>
            </a:extLst>
          </p:cNvPr>
          <p:cNvPicPr>
            <a:picLocks noChangeAspect="1"/>
          </p:cNvPicPr>
          <p:nvPr/>
        </p:nvPicPr>
        <p:blipFill>
          <a:blip r:embed="rId4"/>
          <a:stretch>
            <a:fillRect/>
          </a:stretch>
        </p:blipFill>
        <p:spPr>
          <a:xfrm>
            <a:off x="1879126" y="3429000"/>
            <a:ext cx="3285688" cy="3285688"/>
          </a:xfrm>
          <a:prstGeom prst="rect">
            <a:avLst/>
          </a:prstGeom>
        </p:spPr>
      </p:pic>
    </p:spTree>
    <p:extLst>
      <p:ext uri="{BB962C8B-B14F-4D97-AF65-F5344CB8AC3E}">
        <p14:creationId xmlns:p14="http://schemas.microsoft.com/office/powerpoint/2010/main" val="263609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400" dirty="0"/>
              <a:t>Version History: Git maintains a complete history of changes made to the project, including who made the changes, when they were made, and the commit message associated with each change. This allows developers to track the evolution of the project over time and revert to previous versions if needed.</a:t>
            </a:r>
          </a:p>
        </p:txBody>
      </p:sp>
      <p:pic>
        <p:nvPicPr>
          <p:cNvPr id="4" name="Picture 3">
            <a:extLst>
              <a:ext uri="{FF2B5EF4-FFF2-40B4-BE49-F238E27FC236}">
                <a16:creationId xmlns:a16="http://schemas.microsoft.com/office/drawing/2014/main" id="{54B3C739-CBCD-6804-2014-503103E11FE7}"/>
              </a:ext>
            </a:extLst>
          </p:cNvPr>
          <p:cNvPicPr>
            <a:picLocks noChangeAspect="1"/>
          </p:cNvPicPr>
          <p:nvPr/>
        </p:nvPicPr>
        <p:blipFill>
          <a:blip r:embed="rId2"/>
          <a:stretch>
            <a:fillRect/>
          </a:stretch>
        </p:blipFill>
        <p:spPr>
          <a:xfrm>
            <a:off x="3624262" y="3859198"/>
            <a:ext cx="4943475" cy="1085850"/>
          </a:xfrm>
          <a:prstGeom prst="rect">
            <a:avLst/>
          </a:prstGeom>
        </p:spPr>
      </p:pic>
    </p:spTree>
    <p:extLst>
      <p:ext uri="{BB962C8B-B14F-4D97-AF65-F5344CB8AC3E}">
        <p14:creationId xmlns:p14="http://schemas.microsoft.com/office/powerpoint/2010/main" val="337362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1634</Words>
  <Application>Microsoft Office PowerPoint</Application>
  <PresentationFormat>Widescreen</PresentationFormat>
  <Paragraphs>182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Google Sans</vt:lpstr>
      <vt:lpstr>Office Theme</vt:lpstr>
      <vt:lpstr>MLOps (Applied Track)    &amp;   Git                      Github</vt:lpstr>
      <vt:lpstr>Agenda</vt:lpstr>
      <vt:lpstr>Agenda</vt:lpstr>
      <vt:lpstr>MLOps (Machine Learning Operations)</vt:lpstr>
      <vt:lpstr>Git</vt:lpstr>
      <vt:lpstr>Git</vt:lpstr>
      <vt:lpstr>Git</vt:lpstr>
      <vt:lpstr>Git</vt:lpstr>
      <vt:lpstr>Git</vt:lpstr>
      <vt:lpstr>Recording Changes to the Repository</vt:lpstr>
      <vt:lpstr>config</vt:lpstr>
      <vt:lpstr>init</vt:lpstr>
      <vt:lpstr>status</vt:lpstr>
      <vt:lpstr>add</vt:lpstr>
      <vt:lpstr>commit</vt:lpstr>
      <vt:lpstr>Assignment - Git</vt:lpstr>
      <vt:lpstr>Jamboard activity</vt:lpstr>
      <vt:lpstr>log</vt:lpstr>
      <vt:lpstr>diff</vt:lpstr>
      <vt:lpstr>rm</vt:lpstr>
      <vt:lpstr>Assignment - Git</vt:lpstr>
      <vt:lpstr>.gitignore</vt:lpstr>
      <vt:lpstr>branch</vt:lpstr>
      <vt:lpstr>checkout</vt:lpstr>
      <vt:lpstr>checkout</vt:lpstr>
      <vt:lpstr>merge</vt:lpstr>
      <vt:lpstr>checkout</vt:lpstr>
      <vt:lpstr>remote</vt:lpstr>
      <vt:lpstr>push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28</cp:revision>
  <dcterms:created xsi:type="dcterms:W3CDTF">2023-07-28T05:33:56Z</dcterms:created>
  <dcterms:modified xsi:type="dcterms:W3CDTF">2024-03-23T10:05:51Z</dcterms:modified>
</cp:coreProperties>
</file>