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9" r:id="rId3"/>
    <p:sldId id="280" r:id="rId4"/>
    <p:sldId id="264" r:id="rId5"/>
    <p:sldId id="265" r:id="rId6"/>
    <p:sldId id="292" r:id="rId7"/>
    <p:sldId id="283" r:id="rId8"/>
    <p:sldId id="311" r:id="rId9"/>
    <p:sldId id="293" r:id="rId10"/>
    <p:sldId id="284" r:id="rId11"/>
    <p:sldId id="303" r:id="rId12"/>
    <p:sldId id="304" r:id="rId13"/>
    <p:sldId id="305" r:id="rId14"/>
    <p:sldId id="306" r:id="rId15"/>
    <p:sldId id="307" r:id="rId16"/>
    <p:sldId id="308" r:id="rId17"/>
    <p:sldId id="309" r:id="rId18"/>
    <p:sldId id="312" r:id="rId19"/>
    <p:sldId id="313" r:id="rId20"/>
    <p:sldId id="285" r:id="rId21"/>
    <p:sldId id="288" r:id="rId22"/>
    <p:sldId id="286" r:id="rId23"/>
    <p:sldId id="287" r:id="rId24"/>
    <p:sldId id="294" r:id="rId25"/>
    <p:sldId id="310" r:id="rId26"/>
    <p:sldId id="290" r:id="rId27"/>
    <p:sldId id="291" r:id="rId28"/>
    <p:sldId id="26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98" d="100"/>
          <a:sy n="98" d="100"/>
        </p:scale>
        <p:origin x="10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9T07:45:01.760"/>
    </inkml:context>
    <inkml:brush xml:id="br0">
      <inkml:brushProperty name="width" value="0.05" units="cm"/>
      <inkml:brushProperty name="height" value="0.05" units="cm"/>
      <inkml:brushProperty name="color" value="#FFFFFF"/>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08B1-AE4C-472D-98E1-412BE332432A}" type="datetimeFigureOut">
              <a:rPr lang="en-IN" smtClean="0"/>
              <a:t>09-02-2024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8D5FB-8BAB-4B5D-B101-A5DBDA1B76B8}" type="slidenum">
              <a:rPr lang="en-IN" smtClean="0"/>
              <a:t>‹#›</a:t>
            </a:fld>
            <a:endParaRPr lang="en-IN"/>
          </a:p>
        </p:txBody>
      </p:sp>
    </p:spTree>
    <p:extLst>
      <p:ext uri="{BB962C8B-B14F-4D97-AF65-F5344CB8AC3E}">
        <p14:creationId xmlns:p14="http://schemas.microsoft.com/office/powerpoint/2010/main" val="142581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CF1-1CC0-B7F4-2D10-5D7D951FC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53D01-FBD5-D946-88D5-C8A7ACD0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72964-AB07-2D5E-8144-652D7B102EA7}"/>
              </a:ext>
            </a:extLst>
          </p:cNvPr>
          <p:cNvSpPr>
            <a:spLocks noGrp="1"/>
          </p:cNvSpPr>
          <p:nvPr>
            <p:ph type="dt" sz="half" idx="10"/>
          </p:nvPr>
        </p:nvSpPr>
        <p:spPr/>
        <p:txBody>
          <a:bodyPr/>
          <a:lstStyle/>
          <a:p>
            <a:fld id="{D0C143A3-E2B6-4A0E-998C-0F34B1248FEF}" type="datetimeFigureOut">
              <a:rPr lang="en-IN" smtClean="0"/>
              <a:t>09-02-2024</a:t>
            </a:fld>
            <a:endParaRPr lang="en-IN"/>
          </a:p>
        </p:txBody>
      </p:sp>
      <p:sp>
        <p:nvSpPr>
          <p:cNvPr id="5" name="Footer Placeholder 4">
            <a:extLst>
              <a:ext uri="{FF2B5EF4-FFF2-40B4-BE49-F238E27FC236}">
                <a16:creationId xmlns:a16="http://schemas.microsoft.com/office/drawing/2014/main" id="{FCA08D76-349A-1E7B-4693-2F277E063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5BA60-14C1-AD1D-EAF5-2FC15C3A90EF}"/>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236997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E2E-7ED2-313E-5269-6383F1386E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38911-A479-7ACD-D43B-CB926D6F5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0409E-5FFB-041F-FE96-1C8AFD0EE2D4}"/>
              </a:ext>
            </a:extLst>
          </p:cNvPr>
          <p:cNvSpPr>
            <a:spLocks noGrp="1"/>
          </p:cNvSpPr>
          <p:nvPr>
            <p:ph type="dt" sz="half" idx="10"/>
          </p:nvPr>
        </p:nvSpPr>
        <p:spPr/>
        <p:txBody>
          <a:bodyPr/>
          <a:lstStyle/>
          <a:p>
            <a:fld id="{D0C143A3-E2B6-4A0E-998C-0F34B1248FEF}" type="datetimeFigureOut">
              <a:rPr lang="en-IN" smtClean="0"/>
              <a:t>09-02-2024</a:t>
            </a:fld>
            <a:endParaRPr lang="en-IN"/>
          </a:p>
        </p:txBody>
      </p:sp>
      <p:sp>
        <p:nvSpPr>
          <p:cNvPr id="5" name="Footer Placeholder 4">
            <a:extLst>
              <a:ext uri="{FF2B5EF4-FFF2-40B4-BE49-F238E27FC236}">
                <a16:creationId xmlns:a16="http://schemas.microsoft.com/office/drawing/2014/main" id="{D80BF4D3-0A5B-28D3-9322-1E220B7C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99712-A085-2EB5-239C-4601DF4EA75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0150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E24F0-0A2B-BF1A-D1AD-D5C2788958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03565-1B72-2BB0-15F9-738D427E5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824F1-CB23-B387-F176-50C2715EEA9A}"/>
              </a:ext>
            </a:extLst>
          </p:cNvPr>
          <p:cNvSpPr>
            <a:spLocks noGrp="1"/>
          </p:cNvSpPr>
          <p:nvPr>
            <p:ph type="dt" sz="half" idx="10"/>
          </p:nvPr>
        </p:nvSpPr>
        <p:spPr/>
        <p:txBody>
          <a:bodyPr/>
          <a:lstStyle/>
          <a:p>
            <a:fld id="{D0C143A3-E2B6-4A0E-998C-0F34B1248FEF}" type="datetimeFigureOut">
              <a:rPr lang="en-IN" smtClean="0"/>
              <a:t>09-02-2024</a:t>
            </a:fld>
            <a:endParaRPr lang="en-IN"/>
          </a:p>
        </p:txBody>
      </p:sp>
      <p:sp>
        <p:nvSpPr>
          <p:cNvPr id="5" name="Footer Placeholder 4">
            <a:extLst>
              <a:ext uri="{FF2B5EF4-FFF2-40B4-BE49-F238E27FC236}">
                <a16:creationId xmlns:a16="http://schemas.microsoft.com/office/drawing/2014/main" id="{365BA918-B93E-D8CE-408C-FA6610A09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DF6B5-4789-5776-9B80-81578345556C}"/>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3007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E8AA-52A7-430F-104D-17A09E05F75D}"/>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E32D152-2E64-13D8-0D52-1EF8A46A3BFC}"/>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20EE8CA-C10C-06C6-7C88-498E261FA36B}"/>
              </a:ext>
            </a:extLst>
          </p:cNvPr>
          <p:cNvSpPr>
            <a:spLocks noGrp="1"/>
          </p:cNvSpPr>
          <p:nvPr>
            <p:ph type="dt" sz="half" idx="10"/>
          </p:nvPr>
        </p:nvSpPr>
        <p:spPr/>
        <p:txBody>
          <a:bodyPr/>
          <a:lstStyle/>
          <a:p>
            <a:fld id="{D0C143A3-E2B6-4A0E-998C-0F34B1248FEF}" type="datetimeFigureOut">
              <a:rPr lang="en-IN" smtClean="0"/>
              <a:t>09-02-2024</a:t>
            </a:fld>
            <a:endParaRPr lang="en-IN"/>
          </a:p>
        </p:txBody>
      </p:sp>
      <p:sp>
        <p:nvSpPr>
          <p:cNvPr id="5" name="Footer Placeholder 4">
            <a:extLst>
              <a:ext uri="{FF2B5EF4-FFF2-40B4-BE49-F238E27FC236}">
                <a16:creationId xmlns:a16="http://schemas.microsoft.com/office/drawing/2014/main" id="{60BAFDD8-0B1F-8336-AF57-BD44805DB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D01AF-451F-3E0B-56BE-788F1C13F6BA}"/>
              </a:ext>
            </a:extLst>
          </p:cNvPr>
          <p:cNvSpPr>
            <a:spLocks noGrp="1"/>
          </p:cNvSpPr>
          <p:nvPr>
            <p:ph type="sldNum" sz="quarter" idx="12"/>
          </p:nvPr>
        </p:nvSpPr>
        <p:spPr/>
        <p:txBody>
          <a:bodyPr/>
          <a:lstStyle/>
          <a:p>
            <a:fld id="{857B70E3-438F-4422-9202-206CC318B3E0}" type="slidenum">
              <a:rPr lang="en-IN" smtClean="0"/>
              <a:t>‹#›</a:t>
            </a:fld>
            <a:endParaRPr lang="en-IN"/>
          </a:p>
        </p:txBody>
      </p:sp>
      <p:pic>
        <p:nvPicPr>
          <p:cNvPr id="9" name="Picture 2">
            <a:extLst>
              <a:ext uri="{FF2B5EF4-FFF2-40B4-BE49-F238E27FC236}">
                <a16:creationId xmlns:a16="http://schemas.microsoft.com/office/drawing/2014/main" id="{157ED59D-F6C4-F6C6-52A9-23025B4E6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05473" y="204593"/>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3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A7CC-CA38-9C32-018B-43BD69015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899F1-C988-6692-E6CE-7AB71064D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26423-50AE-DB02-676D-1A00C58BECB9}"/>
              </a:ext>
            </a:extLst>
          </p:cNvPr>
          <p:cNvSpPr>
            <a:spLocks noGrp="1"/>
          </p:cNvSpPr>
          <p:nvPr>
            <p:ph type="dt" sz="half" idx="10"/>
          </p:nvPr>
        </p:nvSpPr>
        <p:spPr/>
        <p:txBody>
          <a:bodyPr/>
          <a:lstStyle/>
          <a:p>
            <a:fld id="{D0C143A3-E2B6-4A0E-998C-0F34B1248FEF}" type="datetimeFigureOut">
              <a:rPr lang="en-IN" smtClean="0"/>
              <a:t>09-02-2024</a:t>
            </a:fld>
            <a:endParaRPr lang="en-IN"/>
          </a:p>
        </p:txBody>
      </p:sp>
      <p:sp>
        <p:nvSpPr>
          <p:cNvPr id="5" name="Footer Placeholder 4">
            <a:extLst>
              <a:ext uri="{FF2B5EF4-FFF2-40B4-BE49-F238E27FC236}">
                <a16:creationId xmlns:a16="http://schemas.microsoft.com/office/drawing/2014/main" id="{63E4A397-D1D5-ED45-4BE5-04BE2D1BE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810CE-CBC0-35C7-88C3-4DEA83EA172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77979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14F1-FEE1-C85A-8EE0-3D67E1D15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C7EBD-7C00-750C-ABD6-8FD587314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26300-D5A8-D110-E07E-E3A5147D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73E522-4125-53F8-FF5B-8ACFAF0F8E73}"/>
              </a:ext>
            </a:extLst>
          </p:cNvPr>
          <p:cNvSpPr>
            <a:spLocks noGrp="1"/>
          </p:cNvSpPr>
          <p:nvPr>
            <p:ph type="dt" sz="half" idx="10"/>
          </p:nvPr>
        </p:nvSpPr>
        <p:spPr/>
        <p:txBody>
          <a:bodyPr/>
          <a:lstStyle/>
          <a:p>
            <a:fld id="{D0C143A3-E2B6-4A0E-998C-0F34B1248FEF}" type="datetimeFigureOut">
              <a:rPr lang="en-IN" smtClean="0"/>
              <a:t>09-02-2024</a:t>
            </a:fld>
            <a:endParaRPr lang="en-IN"/>
          </a:p>
        </p:txBody>
      </p:sp>
      <p:sp>
        <p:nvSpPr>
          <p:cNvPr id="6" name="Footer Placeholder 5">
            <a:extLst>
              <a:ext uri="{FF2B5EF4-FFF2-40B4-BE49-F238E27FC236}">
                <a16:creationId xmlns:a16="http://schemas.microsoft.com/office/drawing/2014/main" id="{C8EFA5AA-AB66-C5BA-B2CE-996016384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59F95-1B36-55DE-18E9-2FDB78CA87F3}"/>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7617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E57-40D0-A0EE-15D6-38064961A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3E0AA-AA5C-439A-3435-A137A8F42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0EFDF-38E7-B50D-1E35-D97546C98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AB207-552A-F8DB-7990-F80F6A387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B3D98-66C9-4C61-FCC5-E617ACD7C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04E829-B679-26FF-0F21-25AA169DE3E5}"/>
              </a:ext>
            </a:extLst>
          </p:cNvPr>
          <p:cNvSpPr>
            <a:spLocks noGrp="1"/>
          </p:cNvSpPr>
          <p:nvPr>
            <p:ph type="dt" sz="half" idx="10"/>
          </p:nvPr>
        </p:nvSpPr>
        <p:spPr/>
        <p:txBody>
          <a:bodyPr/>
          <a:lstStyle/>
          <a:p>
            <a:fld id="{D0C143A3-E2B6-4A0E-998C-0F34B1248FEF}" type="datetimeFigureOut">
              <a:rPr lang="en-IN" smtClean="0"/>
              <a:t>09-02-2024</a:t>
            </a:fld>
            <a:endParaRPr lang="en-IN"/>
          </a:p>
        </p:txBody>
      </p:sp>
      <p:sp>
        <p:nvSpPr>
          <p:cNvPr id="8" name="Footer Placeholder 7">
            <a:extLst>
              <a:ext uri="{FF2B5EF4-FFF2-40B4-BE49-F238E27FC236}">
                <a16:creationId xmlns:a16="http://schemas.microsoft.com/office/drawing/2014/main" id="{A14C9222-0635-99B0-CDD5-F8DCBC8EE1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81FB4-405D-CBE9-9FC6-C80D6757996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8049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9F5-2EE3-322B-CD9D-89149309B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F8ADB7-047A-0EF8-EE73-0F0766A7D0D6}"/>
              </a:ext>
            </a:extLst>
          </p:cNvPr>
          <p:cNvSpPr>
            <a:spLocks noGrp="1"/>
          </p:cNvSpPr>
          <p:nvPr>
            <p:ph type="dt" sz="half" idx="10"/>
          </p:nvPr>
        </p:nvSpPr>
        <p:spPr/>
        <p:txBody>
          <a:bodyPr/>
          <a:lstStyle/>
          <a:p>
            <a:fld id="{D0C143A3-E2B6-4A0E-998C-0F34B1248FEF}" type="datetimeFigureOut">
              <a:rPr lang="en-IN" smtClean="0"/>
              <a:t>09-02-2024</a:t>
            </a:fld>
            <a:endParaRPr lang="en-IN"/>
          </a:p>
        </p:txBody>
      </p:sp>
      <p:sp>
        <p:nvSpPr>
          <p:cNvPr id="4" name="Footer Placeholder 3">
            <a:extLst>
              <a:ext uri="{FF2B5EF4-FFF2-40B4-BE49-F238E27FC236}">
                <a16:creationId xmlns:a16="http://schemas.microsoft.com/office/drawing/2014/main" id="{69476587-8C40-E06F-AA5D-591E47028B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82E7F-99AC-EE4C-B9A8-CB412508E6F8}"/>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5987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9CC32-2B6B-9E00-94A5-12AEDA80FC88}"/>
              </a:ext>
            </a:extLst>
          </p:cNvPr>
          <p:cNvSpPr>
            <a:spLocks noGrp="1"/>
          </p:cNvSpPr>
          <p:nvPr>
            <p:ph type="dt" sz="half" idx="10"/>
          </p:nvPr>
        </p:nvSpPr>
        <p:spPr/>
        <p:txBody>
          <a:bodyPr/>
          <a:lstStyle/>
          <a:p>
            <a:fld id="{D0C143A3-E2B6-4A0E-998C-0F34B1248FEF}" type="datetimeFigureOut">
              <a:rPr lang="en-IN" smtClean="0"/>
              <a:t>09-02-2024</a:t>
            </a:fld>
            <a:endParaRPr lang="en-IN"/>
          </a:p>
        </p:txBody>
      </p:sp>
      <p:sp>
        <p:nvSpPr>
          <p:cNvPr id="3" name="Footer Placeholder 2">
            <a:extLst>
              <a:ext uri="{FF2B5EF4-FFF2-40B4-BE49-F238E27FC236}">
                <a16:creationId xmlns:a16="http://schemas.microsoft.com/office/drawing/2014/main" id="{0E66D629-C06C-05EF-2505-B09C8B0FF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8B343-923C-221C-E350-B5AC5D99687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88172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F940-A1D0-445C-3760-EC21D6498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FF710-BB7E-1EC6-383C-3C6A37FF0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B75CE6-CE4C-0374-FC4C-079DF63D4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72BD6-EBAE-BFAE-8444-B73F5B14CD8A}"/>
              </a:ext>
            </a:extLst>
          </p:cNvPr>
          <p:cNvSpPr>
            <a:spLocks noGrp="1"/>
          </p:cNvSpPr>
          <p:nvPr>
            <p:ph type="dt" sz="half" idx="10"/>
          </p:nvPr>
        </p:nvSpPr>
        <p:spPr/>
        <p:txBody>
          <a:bodyPr/>
          <a:lstStyle/>
          <a:p>
            <a:fld id="{D0C143A3-E2B6-4A0E-998C-0F34B1248FEF}" type="datetimeFigureOut">
              <a:rPr lang="en-IN" smtClean="0"/>
              <a:t>09-02-2024</a:t>
            </a:fld>
            <a:endParaRPr lang="en-IN"/>
          </a:p>
        </p:txBody>
      </p:sp>
      <p:sp>
        <p:nvSpPr>
          <p:cNvPr id="6" name="Footer Placeholder 5">
            <a:extLst>
              <a:ext uri="{FF2B5EF4-FFF2-40B4-BE49-F238E27FC236}">
                <a16:creationId xmlns:a16="http://schemas.microsoft.com/office/drawing/2014/main" id="{A4F33206-5CE3-E1FE-B900-E7E823CE4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FCFB-1B0E-BCBF-D3F6-3255D5A32247}"/>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4448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2AE9-3702-3F55-BD8F-EC7A8CF57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C4B743-5B91-DDAD-8352-235C30E8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F9D72-3B00-9001-5441-692051CB7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8FDA3-2236-535D-1980-3E726C1D2769}"/>
              </a:ext>
            </a:extLst>
          </p:cNvPr>
          <p:cNvSpPr>
            <a:spLocks noGrp="1"/>
          </p:cNvSpPr>
          <p:nvPr>
            <p:ph type="dt" sz="half" idx="10"/>
          </p:nvPr>
        </p:nvSpPr>
        <p:spPr/>
        <p:txBody>
          <a:bodyPr/>
          <a:lstStyle/>
          <a:p>
            <a:fld id="{D0C143A3-E2B6-4A0E-998C-0F34B1248FEF}" type="datetimeFigureOut">
              <a:rPr lang="en-IN" smtClean="0"/>
              <a:t>09-02-2024</a:t>
            </a:fld>
            <a:endParaRPr lang="en-IN"/>
          </a:p>
        </p:txBody>
      </p:sp>
      <p:sp>
        <p:nvSpPr>
          <p:cNvPr id="6" name="Footer Placeholder 5">
            <a:extLst>
              <a:ext uri="{FF2B5EF4-FFF2-40B4-BE49-F238E27FC236}">
                <a16:creationId xmlns:a16="http://schemas.microsoft.com/office/drawing/2014/main" id="{D0DFF7B4-080C-F001-5789-5EBBBCAF7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5940C-4533-435D-1B4D-8C1CC9E0A281}"/>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06201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1848-9C79-07A2-1C8B-61EC6AE83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6E5C1-F469-2E62-A128-32C297FE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FE140-D6C6-7B8E-37BE-F5C65A0DC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143A3-E2B6-4A0E-998C-0F34B1248FEF}" type="datetimeFigureOut">
              <a:rPr lang="en-IN" smtClean="0"/>
              <a:t>09-02-2024</a:t>
            </a:fld>
            <a:endParaRPr lang="en-IN"/>
          </a:p>
        </p:txBody>
      </p:sp>
      <p:sp>
        <p:nvSpPr>
          <p:cNvPr id="5" name="Footer Placeholder 4">
            <a:extLst>
              <a:ext uri="{FF2B5EF4-FFF2-40B4-BE49-F238E27FC236}">
                <a16:creationId xmlns:a16="http://schemas.microsoft.com/office/drawing/2014/main" id="{E6EE1B7E-1AAB-840B-CACB-66C2438A6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EE989-0457-AB7B-6B84-C792FC3F1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B70E3-438F-4422-9202-206CC318B3E0}" type="slidenum">
              <a:rPr lang="en-IN" smtClean="0"/>
              <a:t>‹#›</a:t>
            </a:fld>
            <a:endParaRPr lang="en-IN"/>
          </a:p>
        </p:txBody>
      </p:sp>
    </p:spTree>
    <p:extLst>
      <p:ext uri="{BB962C8B-B14F-4D97-AF65-F5344CB8AC3E}">
        <p14:creationId xmlns:p14="http://schemas.microsoft.com/office/powerpoint/2010/main" val="35006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cli.amazonaws.com/AWSCLIV2.msi" TargetMode="External"/><Relationship Id="rId2" Type="http://schemas.openxmlformats.org/officeDocument/2006/relationships/hyperlink" Target="https://docs.aws.amazon.com/cli/latest/userguide/getting-started-install.html#getting-started-install-instruction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F4D-AF48-4ED8-5164-84E9E09F88B7}"/>
              </a:ext>
            </a:extLst>
          </p:cNvPr>
          <p:cNvSpPr>
            <a:spLocks noGrp="1"/>
          </p:cNvSpPr>
          <p:nvPr>
            <p:ph type="ctrTitle"/>
          </p:nvPr>
        </p:nvSpPr>
        <p:spPr/>
        <p:txBody>
          <a:bodyPr>
            <a:normAutofit/>
          </a:bodyPr>
          <a:lstStyle/>
          <a:p>
            <a:r>
              <a:rPr lang="en-US" dirty="0">
                <a:solidFill>
                  <a:schemeClr val="bg1"/>
                </a:solidFill>
              </a:rPr>
              <a:t>AMAZON WEB SERVICES</a:t>
            </a:r>
            <a:br>
              <a:rPr lang="en-US" dirty="0">
                <a:solidFill>
                  <a:schemeClr val="bg1"/>
                </a:solidFill>
              </a:rPr>
            </a:br>
            <a:r>
              <a:rPr lang="en-US" sz="3200" dirty="0">
                <a:solidFill>
                  <a:schemeClr val="bg1"/>
                </a:solidFill>
              </a:rPr>
              <a:t>(Applied Data Science)</a:t>
            </a:r>
            <a:br>
              <a:rPr lang="en-US" sz="3200" dirty="0">
                <a:solidFill>
                  <a:schemeClr val="bg1"/>
                </a:solidFill>
              </a:rPr>
            </a:br>
            <a:r>
              <a:rPr lang="en-US" sz="4000" dirty="0">
                <a:solidFill>
                  <a:schemeClr val="bg1"/>
                </a:solidFill>
              </a:rPr>
              <a:t>Session 2</a:t>
            </a:r>
            <a:br>
              <a:rPr lang="en-US" sz="4000" dirty="0">
                <a:solidFill>
                  <a:schemeClr val="bg1"/>
                </a:solidFill>
              </a:rPr>
            </a:br>
            <a:r>
              <a:rPr lang="en-US" sz="3100" dirty="0">
                <a:solidFill>
                  <a:schemeClr val="bg1"/>
                </a:solidFill>
              </a:rPr>
              <a:t>Topics - S3, CLI</a:t>
            </a:r>
            <a:endParaRPr lang="en-IN" dirty="0">
              <a:solidFill>
                <a:schemeClr val="bg1"/>
              </a:solidFill>
            </a:endParaRPr>
          </a:p>
        </p:txBody>
      </p:sp>
      <p:sp>
        <p:nvSpPr>
          <p:cNvPr id="3" name="Subtitle 2">
            <a:extLst>
              <a:ext uri="{FF2B5EF4-FFF2-40B4-BE49-F238E27FC236}">
                <a16:creationId xmlns:a16="http://schemas.microsoft.com/office/drawing/2014/main" id="{7BD68826-2160-B63B-A989-B5EFB54C8983}"/>
              </a:ext>
            </a:extLst>
          </p:cNvPr>
          <p:cNvSpPr>
            <a:spLocks noGrp="1"/>
          </p:cNvSpPr>
          <p:nvPr>
            <p:ph type="subTitle" idx="1"/>
          </p:nvPr>
        </p:nvSpPr>
        <p:spPr/>
        <p:txBody>
          <a:bodyPr/>
          <a:lstStyle/>
          <a:p>
            <a:endParaRPr lang="en-US" dirty="0">
              <a:solidFill>
                <a:schemeClr val="bg1"/>
              </a:solidFill>
            </a:endParaRPr>
          </a:p>
          <a:p>
            <a:r>
              <a:rPr lang="en-US" dirty="0">
                <a:solidFill>
                  <a:schemeClr val="bg1"/>
                </a:solidFill>
              </a:rPr>
              <a:t>Dr. Nilay Karade</a:t>
            </a:r>
          </a:p>
          <a:p>
            <a:r>
              <a:rPr lang="en-US" dirty="0">
                <a:solidFill>
                  <a:schemeClr val="bg1"/>
                </a:solidFill>
              </a:rPr>
              <a:t>Academic Program Manager</a:t>
            </a:r>
            <a:endParaRPr lang="en-IN" dirty="0">
              <a:solidFill>
                <a:schemeClr val="bg1"/>
              </a:solidFill>
            </a:endParaRPr>
          </a:p>
        </p:txBody>
      </p:sp>
      <p:pic>
        <p:nvPicPr>
          <p:cNvPr id="4" name="Picture 2">
            <a:extLst>
              <a:ext uri="{FF2B5EF4-FFF2-40B4-BE49-F238E27FC236}">
                <a16:creationId xmlns:a16="http://schemas.microsoft.com/office/drawing/2014/main" id="{99B9F6A4-593B-5B57-420B-315B4C4E8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736" y="603436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A3FA-3D19-F720-3663-EFF1C5E899D2}"/>
              </a:ext>
            </a:extLst>
          </p:cNvPr>
          <p:cNvSpPr>
            <a:spLocks noGrp="1"/>
          </p:cNvSpPr>
          <p:nvPr>
            <p:ph type="title"/>
          </p:nvPr>
        </p:nvSpPr>
        <p:spPr/>
        <p:txBody>
          <a:bodyPr/>
          <a:lstStyle/>
          <a:p>
            <a:r>
              <a:rPr lang="en-US" dirty="0"/>
              <a:t>AWS CLI Installation</a:t>
            </a:r>
            <a:endParaRPr lang="en-IN" dirty="0"/>
          </a:p>
        </p:txBody>
      </p:sp>
      <p:sp>
        <p:nvSpPr>
          <p:cNvPr id="3" name="Content Placeholder 2">
            <a:extLst>
              <a:ext uri="{FF2B5EF4-FFF2-40B4-BE49-F238E27FC236}">
                <a16:creationId xmlns:a16="http://schemas.microsoft.com/office/drawing/2014/main" id="{685EE365-0729-D983-049F-2B3F51B4B0C8}"/>
              </a:ext>
            </a:extLst>
          </p:cNvPr>
          <p:cNvSpPr>
            <a:spLocks noGrp="1"/>
          </p:cNvSpPr>
          <p:nvPr>
            <p:ph idx="1"/>
          </p:nvPr>
        </p:nvSpPr>
        <p:spPr/>
        <p:txBody>
          <a:bodyPr/>
          <a:lstStyle/>
          <a:p>
            <a:r>
              <a:rPr lang="en-IN" dirty="0"/>
              <a:t>Installation guide </a:t>
            </a:r>
            <a:r>
              <a:rPr lang="en-IN" dirty="0">
                <a:hlinkClick r:id="rId2"/>
              </a:rPr>
              <a:t>https://docs.aws.amazon.com/cli/latest/userguide/getting-started-install.html#getting-started-install-instructions</a:t>
            </a:r>
            <a:endParaRPr lang="en-IN" dirty="0"/>
          </a:p>
          <a:p>
            <a:r>
              <a:rPr lang="en-IN" dirty="0"/>
              <a:t>Windows AWS CLI download link - </a:t>
            </a:r>
            <a:r>
              <a:rPr lang="en-IN" dirty="0">
                <a:hlinkClick r:id="rId3"/>
              </a:rPr>
              <a:t>https://awscli.amazonaws.com/AWSCLIV2.msi</a:t>
            </a:r>
            <a:endParaRPr lang="en-IN" dirty="0"/>
          </a:p>
          <a:p>
            <a:endParaRPr lang="en-IN" dirty="0"/>
          </a:p>
          <a:p>
            <a:endParaRPr lang="en-IN" dirty="0"/>
          </a:p>
        </p:txBody>
      </p:sp>
    </p:spTree>
    <p:extLst>
      <p:ext uri="{BB962C8B-B14F-4D97-AF65-F5344CB8AC3E}">
        <p14:creationId xmlns:p14="http://schemas.microsoft.com/office/powerpoint/2010/main" val="228746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F9D6-7219-B0F2-9092-C1FF5D343C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7966D0-143D-7215-D14F-BBCAB6A0AC2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01A5079-6577-7A40-081F-53F3958B58F8}"/>
              </a:ext>
            </a:extLst>
          </p:cNvPr>
          <p:cNvPicPr>
            <a:picLocks noChangeAspect="1"/>
          </p:cNvPicPr>
          <p:nvPr/>
        </p:nvPicPr>
        <p:blipFill>
          <a:blip r:embed="rId2"/>
          <a:stretch>
            <a:fillRect/>
          </a:stretch>
        </p:blipFill>
        <p:spPr>
          <a:xfrm>
            <a:off x="4191020" y="2391713"/>
            <a:ext cx="3809959" cy="2977320"/>
          </a:xfrm>
          <a:prstGeom prst="rect">
            <a:avLst/>
          </a:prstGeom>
        </p:spPr>
      </p:pic>
    </p:spTree>
    <p:extLst>
      <p:ext uri="{BB962C8B-B14F-4D97-AF65-F5344CB8AC3E}">
        <p14:creationId xmlns:p14="http://schemas.microsoft.com/office/powerpoint/2010/main" val="183987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F4A-EBB6-3C1A-C10B-A8B86EACB2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57DCF9-2CE2-B559-C722-38895A3E15C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8F9615C-63B4-A7F1-A848-B897B790C3B5}"/>
              </a:ext>
            </a:extLst>
          </p:cNvPr>
          <p:cNvPicPr>
            <a:picLocks noChangeAspect="1"/>
          </p:cNvPicPr>
          <p:nvPr/>
        </p:nvPicPr>
        <p:blipFill>
          <a:blip r:embed="rId2"/>
          <a:stretch>
            <a:fillRect/>
          </a:stretch>
        </p:blipFill>
        <p:spPr>
          <a:xfrm>
            <a:off x="4191020" y="2337469"/>
            <a:ext cx="3809959" cy="2977320"/>
          </a:xfrm>
          <a:prstGeom prst="rect">
            <a:avLst/>
          </a:prstGeom>
        </p:spPr>
      </p:pic>
    </p:spTree>
    <p:extLst>
      <p:ext uri="{BB962C8B-B14F-4D97-AF65-F5344CB8AC3E}">
        <p14:creationId xmlns:p14="http://schemas.microsoft.com/office/powerpoint/2010/main" val="1805390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42FD-2BF0-0B7B-2F5D-743C453ADF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39B380-A662-A435-0BA0-7E4EDB342EDB}"/>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30E5EC2-184E-4586-0819-A34DF0BD2619}"/>
              </a:ext>
            </a:extLst>
          </p:cNvPr>
          <p:cNvPicPr>
            <a:picLocks noChangeAspect="1"/>
          </p:cNvPicPr>
          <p:nvPr/>
        </p:nvPicPr>
        <p:blipFill>
          <a:blip r:embed="rId2"/>
          <a:stretch>
            <a:fillRect/>
          </a:stretch>
        </p:blipFill>
        <p:spPr>
          <a:xfrm>
            <a:off x="4438418" y="2147708"/>
            <a:ext cx="3315163" cy="2562583"/>
          </a:xfrm>
          <a:prstGeom prst="rect">
            <a:avLst/>
          </a:prstGeom>
        </p:spPr>
      </p:pic>
    </p:spTree>
    <p:extLst>
      <p:ext uri="{BB962C8B-B14F-4D97-AF65-F5344CB8AC3E}">
        <p14:creationId xmlns:p14="http://schemas.microsoft.com/office/powerpoint/2010/main" val="2216211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0FB-361C-BCA0-8D58-11B2371335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1CF3C3-1D82-2684-4FFC-AA25153474F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B1E2F92-5A8B-5B07-BB8D-F74DF0D2D02A}"/>
              </a:ext>
            </a:extLst>
          </p:cNvPr>
          <p:cNvPicPr>
            <a:picLocks noChangeAspect="1"/>
          </p:cNvPicPr>
          <p:nvPr/>
        </p:nvPicPr>
        <p:blipFill>
          <a:blip r:embed="rId2"/>
          <a:stretch>
            <a:fillRect/>
          </a:stretch>
        </p:blipFill>
        <p:spPr>
          <a:xfrm>
            <a:off x="4457471" y="2147708"/>
            <a:ext cx="3277057" cy="2562583"/>
          </a:xfrm>
          <a:prstGeom prst="rect">
            <a:avLst/>
          </a:prstGeom>
        </p:spPr>
      </p:pic>
    </p:spTree>
    <p:extLst>
      <p:ext uri="{BB962C8B-B14F-4D97-AF65-F5344CB8AC3E}">
        <p14:creationId xmlns:p14="http://schemas.microsoft.com/office/powerpoint/2010/main" val="36478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B822-A691-8469-4EAE-2724747CC7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F27CBB-13C2-8FF4-11B1-B510C4FA161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7AFE8D1-018E-2CE1-D333-E1CD34624F14}"/>
              </a:ext>
            </a:extLst>
          </p:cNvPr>
          <p:cNvPicPr>
            <a:picLocks noChangeAspect="1"/>
          </p:cNvPicPr>
          <p:nvPr/>
        </p:nvPicPr>
        <p:blipFill>
          <a:blip r:embed="rId2"/>
          <a:stretch>
            <a:fillRect/>
          </a:stretch>
        </p:blipFill>
        <p:spPr>
          <a:xfrm>
            <a:off x="4705156" y="2328709"/>
            <a:ext cx="2781688" cy="2200582"/>
          </a:xfrm>
          <a:prstGeom prst="rect">
            <a:avLst/>
          </a:prstGeom>
        </p:spPr>
      </p:pic>
    </p:spTree>
    <p:extLst>
      <p:ext uri="{BB962C8B-B14F-4D97-AF65-F5344CB8AC3E}">
        <p14:creationId xmlns:p14="http://schemas.microsoft.com/office/powerpoint/2010/main" val="2302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7211-E5B3-819B-8459-4C360BDAEF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00CA23-37A7-9B19-273F-830EE964C2D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8E6A691-5774-9986-938C-A026736D01A8}"/>
              </a:ext>
            </a:extLst>
          </p:cNvPr>
          <p:cNvPicPr>
            <a:picLocks noChangeAspect="1"/>
          </p:cNvPicPr>
          <p:nvPr/>
        </p:nvPicPr>
        <p:blipFill>
          <a:blip r:embed="rId2"/>
          <a:stretch>
            <a:fillRect/>
          </a:stretch>
        </p:blipFill>
        <p:spPr>
          <a:xfrm>
            <a:off x="3814444" y="1580892"/>
            <a:ext cx="4563112" cy="3696216"/>
          </a:xfrm>
          <a:prstGeom prst="rect">
            <a:avLst/>
          </a:prstGeom>
        </p:spPr>
      </p:pic>
    </p:spTree>
    <p:extLst>
      <p:ext uri="{BB962C8B-B14F-4D97-AF65-F5344CB8AC3E}">
        <p14:creationId xmlns:p14="http://schemas.microsoft.com/office/powerpoint/2010/main" val="271128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0EE1-FEBA-D834-0BD5-BDD16C169E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35EB14-04ED-90E9-08CD-4C79FA737A6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31FEF5E-76FB-7186-161D-644C58C28ECC}"/>
              </a:ext>
            </a:extLst>
          </p:cNvPr>
          <p:cNvPicPr>
            <a:picLocks noChangeAspect="1"/>
          </p:cNvPicPr>
          <p:nvPr/>
        </p:nvPicPr>
        <p:blipFill>
          <a:blip r:embed="rId2"/>
          <a:stretch>
            <a:fillRect/>
          </a:stretch>
        </p:blipFill>
        <p:spPr>
          <a:xfrm>
            <a:off x="780308" y="2038156"/>
            <a:ext cx="10631384" cy="2781688"/>
          </a:xfrm>
          <a:prstGeom prst="rect">
            <a:avLst/>
          </a:prstGeom>
        </p:spPr>
      </p:pic>
    </p:spTree>
    <p:extLst>
      <p:ext uri="{BB962C8B-B14F-4D97-AF65-F5344CB8AC3E}">
        <p14:creationId xmlns:p14="http://schemas.microsoft.com/office/powerpoint/2010/main" val="267573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4079-6821-65C2-DD57-E0B72B9DCB12}"/>
              </a:ext>
            </a:extLst>
          </p:cNvPr>
          <p:cNvSpPr>
            <a:spLocks noGrp="1"/>
          </p:cNvSpPr>
          <p:nvPr>
            <p:ph type="title"/>
          </p:nvPr>
        </p:nvSpPr>
        <p:spPr/>
        <p:txBody>
          <a:bodyPr/>
          <a:lstStyle/>
          <a:p>
            <a:r>
              <a:rPr lang="en-US" dirty="0"/>
              <a:t>CLI Login</a:t>
            </a:r>
            <a:endParaRPr lang="en-IN" dirty="0"/>
          </a:p>
        </p:txBody>
      </p:sp>
      <p:sp>
        <p:nvSpPr>
          <p:cNvPr id="3" name="Content Placeholder 2">
            <a:extLst>
              <a:ext uri="{FF2B5EF4-FFF2-40B4-BE49-F238E27FC236}">
                <a16:creationId xmlns:a16="http://schemas.microsoft.com/office/drawing/2014/main" id="{0E211E4B-8AB1-E420-9D93-276548AE34C1}"/>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77F215FD-43C3-5BB7-CB10-F8E6E98DF424}"/>
              </a:ext>
            </a:extLst>
          </p:cNvPr>
          <p:cNvPicPr>
            <a:picLocks noChangeAspect="1"/>
          </p:cNvPicPr>
          <p:nvPr/>
        </p:nvPicPr>
        <p:blipFill>
          <a:blip r:embed="rId2"/>
          <a:stretch>
            <a:fillRect/>
          </a:stretch>
        </p:blipFill>
        <p:spPr>
          <a:xfrm>
            <a:off x="4429152" y="1690688"/>
            <a:ext cx="4239217" cy="4972744"/>
          </a:xfrm>
          <a:prstGeom prst="rect">
            <a:avLst/>
          </a:prstGeom>
        </p:spPr>
      </p:pic>
    </p:spTree>
    <p:extLst>
      <p:ext uri="{BB962C8B-B14F-4D97-AF65-F5344CB8AC3E}">
        <p14:creationId xmlns:p14="http://schemas.microsoft.com/office/powerpoint/2010/main" val="194640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7970-DF90-D2DA-88A1-D1999E1083FD}"/>
              </a:ext>
            </a:extLst>
          </p:cNvPr>
          <p:cNvSpPr>
            <a:spLocks noGrp="1"/>
          </p:cNvSpPr>
          <p:nvPr>
            <p:ph type="title"/>
          </p:nvPr>
        </p:nvSpPr>
        <p:spPr/>
        <p:txBody>
          <a:bodyPr/>
          <a:lstStyle/>
          <a:p>
            <a:r>
              <a:rPr lang="en-IN" dirty="0"/>
              <a:t>Create access key</a:t>
            </a:r>
          </a:p>
        </p:txBody>
      </p:sp>
      <p:sp>
        <p:nvSpPr>
          <p:cNvPr id="3" name="Content Placeholder 2">
            <a:extLst>
              <a:ext uri="{FF2B5EF4-FFF2-40B4-BE49-F238E27FC236}">
                <a16:creationId xmlns:a16="http://schemas.microsoft.com/office/drawing/2014/main" id="{F8890377-50D7-87BF-F1D0-5E9B8410F74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8615F67-7A85-8D3E-6CBD-379772722262}"/>
              </a:ext>
            </a:extLst>
          </p:cNvPr>
          <p:cNvPicPr>
            <a:picLocks noChangeAspect="1"/>
          </p:cNvPicPr>
          <p:nvPr/>
        </p:nvPicPr>
        <p:blipFill>
          <a:blip r:embed="rId2"/>
          <a:stretch>
            <a:fillRect/>
          </a:stretch>
        </p:blipFill>
        <p:spPr>
          <a:xfrm>
            <a:off x="0" y="1864839"/>
            <a:ext cx="12192000" cy="3128322"/>
          </a:xfrm>
          <a:prstGeom prst="rect">
            <a:avLst/>
          </a:prstGeom>
        </p:spPr>
      </p:pic>
    </p:spTree>
    <p:extLst>
      <p:ext uri="{BB962C8B-B14F-4D97-AF65-F5344CB8AC3E}">
        <p14:creationId xmlns:p14="http://schemas.microsoft.com/office/powerpoint/2010/main" val="56303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3A97-9634-30E3-2BBA-EB036A4058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FCA2565-F559-F122-D1BA-047268BAFE24}"/>
              </a:ext>
            </a:extLst>
          </p:cNvPr>
          <p:cNvSpPr>
            <a:spLocks noGrp="1"/>
          </p:cNvSpPr>
          <p:nvPr>
            <p:ph idx="1"/>
          </p:nvPr>
        </p:nvSpPr>
        <p:spPr/>
        <p:txBody>
          <a:bodyPr>
            <a:normAutofit fontScale="92500" lnSpcReduction="20000"/>
          </a:bodyPr>
          <a:lstStyle/>
          <a:p>
            <a:r>
              <a:rPr lang="en-US" dirty="0"/>
              <a:t>Budget</a:t>
            </a:r>
          </a:p>
          <a:p>
            <a:r>
              <a:rPr lang="en-US" dirty="0"/>
              <a:t>S3 bucket storage</a:t>
            </a:r>
          </a:p>
          <a:p>
            <a:pPr lvl="1"/>
            <a:r>
              <a:rPr lang="en-US" dirty="0"/>
              <a:t>Create bucket</a:t>
            </a:r>
          </a:p>
          <a:p>
            <a:pPr lvl="1"/>
            <a:r>
              <a:rPr lang="en-US" dirty="0"/>
              <a:t>Upload and download objects</a:t>
            </a:r>
          </a:p>
          <a:p>
            <a:pPr lvl="1"/>
            <a:r>
              <a:rPr lang="en-US" dirty="0"/>
              <a:t>Versioning</a:t>
            </a:r>
          </a:p>
          <a:p>
            <a:pPr lvl="1"/>
            <a:r>
              <a:rPr lang="en-US" dirty="0"/>
              <a:t>Encryption </a:t>
            </a:r>
          </a:p>
          <a:p>
            <a:pPr lvl="1"/>
            <a:r>
              <a:rPr lang="en-US" dirty="0"/>
              <a:t>Lifecycle rules</a:t>
            </a:r>
          </a:p>
          <a:p>
            <a:r>
              <a:rPr lang="en-US" dirty="0"/>
              <a:t>Command line interface</a:t>
            </a:r>
          </a:p>
          <a:p>
            <a:pPr lvl="1"/>
            <a:r>
              <a:rPr lang="en-US" dirty="0"/>
              <a:t>Installation</a:t>
            </a:r>
          </a:p>
          <a:p>
            <a:pPr lvl="1"/>
            <a:r>
              <a:rPr lang="en-US" dirty="0"/>
              <a:t>Keys </a:t>
            </a:r>
          </a:p>
          <a:p>
            <a:pPr lvl="1"/>
            <a:r>
              <a:rPr lang="en-US" dirty="0"/>
              <a:t>Login</a:t>
            </a:r>
          </a:p>
          <a:p>
            <a:pPr lvl="1"/>
            <a:r>
              <a:rPr lang="en-US" dirty="0"/>
              <a:t>S3 commands</a:t>
            </a:r>
          </a:p>
          <a:p>
            <a:r>
              <a:rPr lang="en-US" dirty="0"/>
              <a:t>Assignment</a:t>
            </a:r>
          </a:p>
          <a:p>
            <a:endParaRPr lang="en-US" dirty="0"/>
          </a:p>
          <a:p>
            <a:endParaRPr lang="en-US" dirty="0"/>
          </a:p>
          <a:p>
            <a:endParaRPr lang="en-IN" dirty="0"/>
          </a:p>
        </p:txBody>
      </p:sp>
    </p:spTree>
    <p:extLst>
      <p:ext uri="{BB962C8B-B14F-4D97-AF65-F5344CB8AC3E}">
        <p14:creationId xmlns:p14="http://schemas.microsoft.com/office/powerpoint/2010/main" val="922352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40A8-5359-9669-966A-C1FD67BA4CD1}"/>
              </a:ext>
            </a:extLst>
          </p:cNvPr>
          <p:cNvSpPr>
            <a:spLocks noGrp="1"/>
          </p:cNvSpPr>
          <p:nvPr>
            <p:ph type="title"/>
          </p:nvPr>
        </p:nvSpPr>
        <p:spPr/>
        <p:txBody>
          <a:bodyPr/>
          <a:lstStyle/>
          <a:p>
            <a:r>
              <a:rPr lang="en-US" dirty="0"/>
              <a:t>AWS CLI Command structure</a:t>
            </a:r>
            <a:br>
              <a:rPr lang="en-US" dirty="0"/>
            </a:br>
            <a:r>
              <a:rPr lang="en-US" sz="2000" dirty="0"/>
              <a:t>Source- https://docs.aws.amazon.com/</a:t>
            </a:r>
            <a:endParaRPr lang="en-IN" dirty="0"/>
          </a:p>
        </p:txBody>
      </p:sp>
      <p:sp>
        <p:nvSpPr>
          <p:cNvPr id="3" name="Content Placeholder 2">
            <a:extLst>
              <a:ext uri="{FF2B5EF4-FFF2-40B4-BE49-F238E27FC236}">
                <a16:creationId xmlns:a16="http://schemas.microsoft.com/office/drawing/2014/main" id="{3F077BF2-980D-13CB-D714-860F3ABA9988}"/>
              </a:ext>
            </a:extLst>
          </p:cNvPr>
          <p:cNvSpPr>
            <a:spLocks noGrp="1"/>
          </p:cNvSpPr>
          <p:nvPr>
            <p:ph idx="1"/>
          </p:nvPr>
        </p:nvSpPr>
        <p:spPr>
          <a:xfrm>
            <a:off x="838199" y="1825624"/>
            <a:ext cx="10857411" cy="4879975"/>
          </a:xfrm>
        </p:spPr>
        <p:txBody>
          <a:bodyPr>
            <a:normAutofit fontScale="77500" lnSpcReduction="20000"/>
          </a:bodyPr>
          <a:lstStyle/>
          <a:p>
            <a:r>
              <a:rPr lang="en-US" dirty="0"/>
              <a:t>The AWS CLI uses a multipart structure on the command line that must be specified in this order:</a:t>
            </a:r>
          </a:p>
          <a:p>
            <a:pPr lvl="1"/>
            <a:r>
              <a:rPr lang="en-US" dirty="0"/>
              <a:t>The base call to the </a:t>
            </a:r>
            <a:r>
              <a:rPr lang="en-US" dirty="0" err="1"/>
              <a:t>aws</a:t>
            </a:r>
            <a:r>
              <a:rPr lang="en-US" dirty="0"/>
              <a:t> program.</a:t>
            </a:r>
          </a:p>
          <a:p>
            <a:pPr lvl="1"/>
            <a:r>
              <a:rPr lang="en-US" dirty="0"/>
              <a:t>The top-level command, which typically corresponds to an AWS service supported by the AWS CLI.</a:t>
            </a:r>
          </a:p>
          <a:p>
            <a:pPr lvl="1"/>
            <a:r>
              <a:rPr lang="en-US" dirty="0"/>
              <a:t>The subcommand that specifies which operation to perform.</a:t>
            </a:r>
          </a:p>
          <a:p>
            <a:pPr lvl="1"/>
            <a:r>
              <a:rPr lang="en-US" dirty="0"/>
              <a:t>General AWS CLI options or parameters required by the operation. You can specify these in any order as long as they follow the first three parts. If an exclusive parameter is specified multiple times, only the last value applies.</a:t>
            </a:r>
          </a:p>
          <a:p>
            <a:r>
              <a:rPr lang="en-US" dirty="0"/>
              <a:t>$ </a:t>
            </a:r>
            <a:r>
              <a:rPr lang="en-US" dirty="0" err="1"/>
              <a:t>aws</a:t>
            </a:r>
            <a:r>
              <a:rPr lang="en-US" dirty="0"/>
              <a:t> &lt;command&gt; &lt;subcommand&gt; [options and parameters]</a:t>
            </a:r>
          </a:p>
          <a:p>
            <a:r>
              <a:rPr lang="en-US" dirty="0"/>
              <a:t>Parameters can take various types of input values, such as numbers, strings, lists, maps, and JSON structures. What is supported is dependent upon the command and subcommand you specify.</a:t>
            </a:r>
          </a:p>
          <a:p>
            <a:r>
              <a:rPr lang="en-US" dirty="0"/>
              <a:t>The following example lists all of your Amazon S3 buckets.</a:t>
            </a:r>
          </a:p>
          <a:p>
            <a:pPr marL="457200" lvl="1" indent="0">
              <a:buNone/>
            </a:pPr>
            <a:r>
              <a:rPr lang="en-US" sz="2900" dirty="0" err="1"/>
              <a:t>aws</a:t>
            </a:r>
            <a:r>
              <a:rPr lang="en-US" sz="2900" dirty="0"/>
              <a:t> s3 ls</a:t>
            </a:r>
          </a:p>
          <a:p>
            <a:pPr marL="457200" lvl="1" indent="0">
              <a:buNone/>
            </a:pPr>
            <a:r>
              <a:rPr lang="en-US" sz="2900" dirty="0"/>
              <a:t>2018-12-11 17:08:50 my-bucket</a:t>
            </a:r>
          </a:p>
          <a:p>
            <a:pPr marL="457200" lvl="1" indent="0">
              <a:buNone/>
            </a:pPr>
            <a:r>
              <a:rPr lang="en-US" sz="2900" dirty="0"/>
              <a:t>2018-12-14 14:55:44 my-bucket2</a:t>
            </a:r>
          </a:p>
        </p:txBody>
      </p:sp>
    </p:spTree>
    <p:extLst>
      <p:ext uri="{BB962C8B-B14F-4D97-AF65-F5344CB8AC3E}">
        <p14:creationId xmlns:p14="http://schemas.microsoft.com/office/powerpoint/2010/main" val="3311593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DC1D-F58B-5BA0-A56E-7FDE41825C46}"/>
              </a:ext>
            </a:extLst>
          </p:cNvPr>
          <p:cNvSpPr>
            <a:spLocks noGrp="1"/>
          </p:cNvSpPr>
          <p:nvPr>
            <p:ph type="title"/>
          </p:nvPr>
        </p:nvSpPr>
        <p:spPr/>
        <p:txBody>
          <a:bodyPr/>
          <a:lstStyle/>
          <a:p>
            <a:r>
              <a:rPr lang="en-US" dirty="0"/>
              <a:t>AWS CLI commands</a:t>
            </a:r>
            <a:endParaRPr lang="en-IN" dirty="0"/>
          </a:p>
        </p:txBody>
      </p:sp>
      <p:sp>
        <p:nvSpPr>
          <p:cNvPr id="3" name="Content Placeholder 2">
            <a:extLst>
              <a:ext uri="{FF2B5EF4-FFF2-40B4-BE49-F238E27FC236}">
                <a16:creationId xmlns:a16="http://schemas.microsoft.com/office/drawing/2014/main" id="{AA9A2C38-E38B-BA99-4E00-57D83145E92F}"/>
              </a:ext>
            </a:extLst>
          </p:cNvPr>
          <p:cNvSpPr>
            <a:spLocks noGrp="1"/>
          </p:cNvSpPr>
          <p:nvPr>
            <p:ph idx="1"/>
          </p:nvPr>
        </p:nvSpPr>
        <p:spPr/>
        <p:txBody>
          <a:bodyPr>
            <a:normAutofit/>
          </a:bodyPr>
          <a:lstStyle/>
          <a:p>
            <a:r>
              <a:rPr lang="en-US" dirty="0"/>
              <a:t>Listing Buckets:</a:t>
            </a:r>
          </a:p>
          <a:p>
            <a:pPr lvl="1"/>
            <a:r>
              <a:rPr lang="en-US" dirty="0"/>
              <a:t>Command: </a:t>
            </a:r>
            <a:r>
              <a:rPr lang="en-US" dirty="0" err="1"/>
              <a:t>aws</a:t>
            </a:r>
            <a:r>
              <a:rPr lang="en-US" dirty="0"/>
              <a:t> s3 ls</a:t>
            </a:r>
          </a:p>
          <a:p>
            <a:pPr lvl="1"/>
            <a:r>
              <a:rPr lang="en-US" dirty="0"/>
              <a:t>Example: </a:t>
            </a:r>
            <a:r>
              <a:rPr lang="en-US" dirty="0" err="1"/>
              <a:t>aws</a:t>
            </a:r>
            <a:r>
              <a:rPr lang="en-US" dirty="0"/>
              <a:t> s3 ls</a:t>
            </a:r>
          </a:p>
          <a:p>
            <a:pPr lvl="1"/>
            <a:r>
              <a:rPr lang="en-US" dirty="0"/>
              <a:t>This command lists all the S3 buckets in your AWS account along with their creation dates.</a:t>
            </a:r>
          </a:p>
          <a:p>
            <a:r>
              <a:rPr lang="en-US" dirty="0"/>
              <a:t>Listing Objects in a Bucket:</a:t>
            </a:r>
          </a:p>
          <a:p>
            <a:pPr lvl="1"/>
            <a:r>
              <a:rPr lang="en-US" dirty="0"/>
              <a:t>Command: </a:t>
            </a:r>
            <a:r>
              <a:rPr lang="en-US" dirty="0" err="1"/>
              <a:t>aws</a:t>
            </a:r>
            <a:r>
              <a:rPr lang="en-US" dirty="0"/>
              <a:t> s3 ls s3://your-bucket-name</a:t>
            </a:r>
          </a:p>
          <a:p>
            <a:pPr lvl="1"/>
            <a:r>
              <a:rPr lang="en-US" dirty="0"/>
              <a:t>Example: </a:t>
            </a:r>
            <a:r>
              <a:rPr lang="en-US" dirty="0" err="1"/>
              <a:t>aws</a:t>
            </a:r>
            <a:r>
              <a:rPr lang="en-US" dirty="0"/>
              <a:t> s3 ls s3://my-example-bucket</a:t>
            </a:r>
          </a:p>
          <a:p>
            <a:pPr lvl="1"/>
            <a:r>
              <a:rPr lang="en-US" dirty="0"/>
              <a:t>This command lists all the objects (files and folders) in the "my-example-bucket".</a:t>
            </a:r>
          </a:p>
          <a:p>
            <a:endParaRPr lang="en-IN" dirty="0"/>
          </a:p>
        </p:txBody>
      </p:sp>
    </p:spTree>
    <p:extLst>
      <p:ext uri="{BB962C8B-B14F-4D97-AF65-F5344CB8AC3E}">
        <p14:creationId xmlns:p14="http://schemas.microsoft.com/office/powerpoint/2010/main" val="2154007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8F8C-2E7B-26DC-E6CB-8E45CBF814B7}"/>
              </a:ext>
            </a:extLst>
          </p:cNvPr>
          <p:cNvSpPr>
            <a:spLocks noGrp="1"/>
          </p:cNvSpPr>
          <p:nvPr>
            <p:ph type="title"/>
          </p:nvPr>
        </p:nvSpPr>
        <p:spPr/>
        <p:txBody>
          <a:bodyPr/>
          <a:lstStyle/>
          <a:p>
            <a:r>
              <a:rPr lang="en-US" dirty="0"/>
              <a:t>AWS CLI commands</a:t>
            </a:r>
            <a:endParaRPr lang="en-IN" dirty="0"/>
          </a:p>
        </p:txBody>
      </p:sp>
      <p:sp>
        <p:nvSpPr>
          <p:cNvPr id="3" name="Content Placeholder 2">
            <a:extLst>
              <a:ext uri="{FF2B5EF4-FFF2-40B4-BE49-F238E27FC236}">
                <a16:creationId xmlns:a16="http://schemas.microsoft.com/office/drawing/2014/main" id="{AC0EAFDF-CD74-1981-BE16-A7559FD26025}"/>
              </a:ext>
            </a:extLst>
          </p:cNvPr>
          <p:cNvSpPr>
            <a:spLocks noGrp="1"/>
          </p:cNvSpPr>
          <p:nvPr>
            <p:ph idx="1"/>
          </p:nvPr>
        </p:nvSpPr>
        <p:spPr>
          <a:xfrm>
            <a:off x="838200" y="1825625"/>
            <a:ext cx="10898080" cy="4351338"/>
          </a:xfrm>
        </p:spPr>
        <p:txBody>
          <a:bodyPr>
            <a:normAutofit/>
          </a:bodyPr>
          <a:lstStyle/>
          <a:p>
            <a:r>
              <a:rPr lang="en-US" dirty="0"/>
              <a:t>Creating a Bucket:</a:t>
            </a:r>
          </a:p>
          <a:p>
            <a:pPr lvl="1"/>
            <a:r>
              <a:rPr lang="en-US" dirty="0"/>
              <a:t>Command: </a:t>
            </a:r>
            <a:r>
              <a:rPr lang="en-US" dirty="0" err="1"/>
              <a:t>aws</a:t>
            </a:r>
            <a:r>
              <a:rPr lang="en-US" dirty="0"/>
              <a:t> s3 mb s3://your-bucket-name</a:t>
            </a:r>
          </a:p>
          <a:p>
            <a:pPr lvl="1"/>
            <a:r>
              <a:rPr lang="en-US" dirty="0"/>
              <a:t>Example: </a:t>
            </a:r>
            <a:r>
              <a:rPr lang="en-US" dirty="0" err="1"/>
              <a:t>aws</a:t>
            </a:r>
            <a:r>
              <a:rPr lang="en-US" dirty="0"/>
              <a:t> s3 mb s3://my-example-bucket</a:t>
            </a:r>
          </a:p>
          <a:p>
            <a:pPr lvl="1"/>
            <a:r>
              <a:rPr lang="en-US" dirty="0"/>
              <a:t>This command creates a new S3 bucket named "my-example-bucket".</a:t>
            </a:r>
          </a:p>
          <a:p>
            <a:r>
              <a:rPr lang="en-US" dirty="0"/>
              <a:t>Uploading Objects to a Bucket:</a:t>
            </a:r>
          </a:p>
          <a:p>
            <a:pPr lvl="1"/>
            <a:r>
              <a:rPr lang="en-US" dirty="0"/>
              <a:t>Command: </a:t>
            </a:r>
            <a:r>
              <a:rPr lang="en-US" dirty="0" err="1"/>
              <a:t>aws</a:t>
            </a:r>
            <a:r>
              <a:rPr lang="en-US" dirty="0"/>
              <a:t> s3 cp /path/to/local/file s3://your-bucket-name/destination-key</a:t>
            </a:r>
          </a:p>
          <a:p>
            <a:pPr lvl="1"/>
            <a:r>
              <a:rPr lang="en-US" dirty="0"/>
              <a:t>Example: </a:t>
            </a:r>
            <a:r>
              <a:rPr lang="en-US" dirty="0" err="1"/>
              <a:t>aws</a:t>
            </a:r>
            <a:r>
              <a:rPr lang="en-US" dirty="0"/>
              <a:t> s3 cp ~/Documents/example.txt s3://my-example-bucket/documents/</a:t>
            </a:r>
          </a:p>
          <a:p>
            <a:pPr lvl="1"/>
            <a:r>
              <a:rPr lang="en-US" dirty="0"/>
              <a:t>This command uploads the file "example.txt" from the local machine's "~/Documents" directory to the "documents" folder in the S3 bucket "my-example-bucket".</a:t>
            </a:r>
          </a:p>
        </p:txBody>
      </p:sp>
    </p:spTree>
    <p:extLst>
      <p:ext uri="{BB962C8B-B14F-4D97-AF65-F5344CB8AC3E}">
        <p14:creationId xmlns:p14="http://schemas.microsoft.com/office/powerpoint/2010/main" val="3338202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BAD1-C503-AA23-7AF2-7C7D139023B4}"/>
              </a:ext>
            </a:extLst>
          </p:cNvPr>
          <p:cNvSpPr>
            <a:spLocks noGrp="1"/>
          </p:cNvSpPr>
          <p:nvPr>
            <p:ph type="title"/>
          </p:nvPr>
        </p:nvSpPr>
        <p:spPr/>
        <p:txBody>
          <a:bodyPr/>
          <a:lstStyle/>
          <a:p>
            <a:r>
              <a:rPr lang="en-US" dirty="0"/>
              <a:t>AWS CLI commands</a:t>
            </a:r>
            <a:endParaRPr lang="en-IN" dirty="0"/>
          </a:p>
        </p:txBody>
      </p:sp>
      <p:sp>
        <p:nvSpPr>
          <p:cNvPr id="3" name="Content Placeholder 2">
            <a:extLst>
              <a:ext uri="{FF2B5EF4-FFF2-40B4-BE49-F238E27FC236}">
                <a16:creationId xmlns:a16="http://schemas.microsoft.com/office/drawing/2014/main" id="{E1B4E78D-9CC0-6A7D-907A-19783D29BFF6}"/>
              </a:ext>
            </a:extLst>
          </p:cNvPr>
          <p:cNvSpPr>
            <a:spLocks noGrp="1"/>
          </p:cNvSpPr>
          <p:nvPr>
            <p:ph idx="1"/>
          </p:nvPr>
        </p:nvSpPr>
        <p:spPr/>
        <p:txBody>
          <a:bodyPr>
            <a:normAutofit fontScale="92500" lnSpcReduction="10000"/>
          </a:bodyPr>
          <a:lstStyle/>
          <a:p>
            <a:r>
              <a:rPr lang="en-US" dirty="0"/>
              <a:t>Downloading Objects from a Bucket:</a:t>
            </a:r>
          </a:p>
          <a:p>
            <a:pPr lvl="1"/>
            <a:r>
              <a:rPr lang="en-US" dirty="0"/>
              <a:t>Command: </a:t>
            </a:r>
            <a:r>
              <a:rPr lang="en-US" dirty="0" err="1"/>
              <a:t>aws</a:t>
            </a:r>
            <a:r>
              <a:rPr lang="en-US" dirty="0"/>
              <a:t> s3 cp s3://your-bucket-name/source-key /path/to/local/destination</a:t>
            </a:r>
          </a:p>
          <a:p>
            <a:pPr lvl="1"/>
            <a:r>
              <a:rPr lang="en-US" dirty="0"/>
              <a:t>Example: </a:t>
            </a:r>
            <a:r>
              <a:rPr lang="en-US" dirty="0" err="1"/>
              <a:t>aws</a:t>
            </a:r>
            <a:r>
              <a:rPr lang="en-US" dirty="0"/>
              <a:t> s3 cp s3://my-example-bucket/images/cat.jpg ~/Downloads/</a:t>
            </a:r>
          </a:p>
          <a:p>
            <a:pPr lvl="1"/>
            <a:r>
              <a:rPr lang="en-US" dirty="0"/>
              <a:t>This command downloads the file "cat.jpg" from the "images" folder in the S3 bucket "my-example-bucket" to the local machine's "~/Downloads" directory.</a:t>
            </a:r>
          </a:p>
          <a:p>
            <a:r>
              <a:rPr lang="en-US" sz="2400" dirty="0"/>
              <a:t>Copying Objects between Buckets or Locations:</a:t>
            </a:r>
          </a:p>
          <a:p>
            <a:pPr lvl="1"/>
            <a:r>
              <a:rPr lang="en-US" dirty="0"/>
              <a:t>Command:</a:t>
            </a:r>
          </a:p>
          <a:p>
            <a:pPr lvl="1"/>
            <a:r>
              <a:rPr lang="en-US" dirty="0" err="1"/>
              <a:t>aws</a:t>
            </a:r>
            <a:r>
              <a:rPr lang="en-US" dirty="0"/>
              <a:t> s3 cp s3://source-bucket/source-key s3://destination-bucket/destination-key</a:t>
            </a:r>
          </a:p>
          <a:p>
            <a:pPr lvl="1"/>
            <a:r>
              <a:rPr lang="en-US" dirty="0"/>
              <a:t>Example: </a:t>
            </a:r>
          </a:p>
          <a:p>
            <a:pPr lvl="1"/>
            <a:r>
              <a:rPr lang="en-US" dirty="0" err="1"/>
              <a:t>aws</a:t>
            </a:r>
            <a:r>
              <a:rPr lang="en-US" dirty="0"/>
              <a:t> s3 cp s3://my-source-bucket/images/cat.jpg s3://my-destination-bucket/backups/</a:t>
            </a:r>
          </a:p>
          <a:p>
            <a:pPr lvl="1"/>
            <a:r>
              <a:rPr lang="en-US" dirty="0"/>
              <a:t>This command copies the file "cat.jpg" from "my-source-bucket" to the "backups" folder in "my-destination-bucket".</a:t>
            </a:r>
          </a:p>
        </p:txBody>
      </p:sp>
    </p:spTree>
    <p:extLst>
      <p:ext uri="{BB962C8B-B14F-4D97-AF65-F5344CB8AC3E}">
        <p14:creationId xmlns:p14="http://schemas.microsoft.com/office/powerpoint/2010/main" val="1443925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874E-9C82-4DFE-0438-AB1B3DC10963}"/>
              </a:ext>
            </a:extLst>
          </p:cNvPr>
          <p:cNvSpPr>
            <a:spLocks noGrp="1"/>
          </p:cNvSpPr>
          <p:nvPr>
            <p:ph type="title"/>
          </p:nvPr>
        </p:nvSpPr>
        <p:spPr/>
        <p:txBody>
          <a:bodyPr/>
          <a:lstStyle/>
          <a:p>
            <a:r>
              <a:rPr lang="en-US" dirty="0"/>
              <a:t>AWS CLI commands</a:t>
            </a:r>
            <a:endParaRPr lang="en-IN" dirty="0"/>
          </a:p>
        </p:txBody>
      </p:sp>
      <p:sp>
        <p:nvSpPr>
          <p:cNvPr id="3" name="Content Placeholder 2">
            <a:extLst>
              <a:ext uri="{FF2B5EF4-FFF2-40B4-BE49-F238E27FC236}">
                <a16:creationId xmlns:a16="http://schemas.microsoft.com/office/drawing/2014/main" id="{F721CDAC-9295-1302-27BF-D3B609F3179A}"/>
              </a:ext>
            </a:extLst>
          </p:cNvPr>
          <p:cNvSpPr>
            <a:spLocks noGrp="1"/>
          </p:cNvSpPr>
          <p:nvPr>
            <p:ph idx="1"/>
          </p:nvPr>
        </p:nvSpPr>
        <p:spPr/>
        <p:txBody>
          <a:bodyPr>
            <a:normAutofit/>
          </a:bodyPr>
          <a:lstStyle/>
          <a:p>
            <a:r>
              <a:rPr lang="en-US" dirty="0"/>
              <a:t>Deleting Objects from a Bucket:</a:t>
            </a:r>
          </a:p>
          <a:p>
            <a:pPr lvl="1"/>
            <a:r>
              <a:rPr lang="en-US" sz="2000" dirty="0"/>
              <a:t>Command: </a:t>
            </a:r>
            <a:r>
              <a:rPr lang="en-US" sz="2000" dirty="0" err="1"/>
              <a:t>aws</a:t>
            </a:r>
            <a:r>
              <a:rPr lang="en-US" sz="2000" dirty="0"/>
              <a:t> s3 rm s3://your-bucket-name/object-key</a:t>
            </a:r>
          </a:p>
          <a:p>
            <a:pPr lvl="1"/>
            <a:r>
              <a:rPr lang="en-US" sz="2000" dirty="0"/>
              <a:t>Example: </a:t>
            </a:r>
            <a:r>
              <a:rPr lang="en-US" sz="2000" dirty="0" err="1"/>
              <a:t>aws</a:t>
            </a:r>
            <a:r>
              <a:rPr lang="en-US" sz="2000" dirty="0"/>
              <a:t> s3 rm s3://my-example-bucket/documents/old-file.txt</a:t>
            </a:r>
          </a:p>
          <a:p>
            <a:pPr lvl="1"/>
            <a:r>
              <a:rPr lang="en-US" sz="2000" dirty="0"/>
              <a:t>This command deletes the file "old-file.txt" from the "documents" folder in "my-example-bucket".</a:t>
            </a:r>
          </a:p>
          <a:p>
            <a:r>
              <a:rPr lang="en-US" dirty="0"/>
              <a:t>Enabling Bucket Versioning:</a:t>
            </a:r>
          </a:p>
          <a:p>
            <a:pPr lvl="1"/>
            <a:r>
              <a:rPr lang="en-US" sz="2000" dirty="0"/>
              <a:t>Command: </a:t>
            </a:r>
            <a:r>
              <a:rPr lang="en-US" sz="2000" dirty="0" err="1"/>
              <a:t>aws</a:t>
            </a:r>
            <a:r>
              <a:rPr lang="en-US" sz="2000" dirty="0"/>
              <a:t> s3api put-bucket-versioning --bucket your-bucket-name --versioning-configuration Status=Enabled</a:t>
            </a:r>
          </a:p>
          <a:p>
            <a:pPr lvl="1"/>
            <a:r>
              <a:rPr lang="en-US" sz="2000" dirty="0"/>
              <a:t>Example: </a:t>
            </a:r>
            <a:r>
              <a:rPr lang="en-US" sz="2000" dirty="0" err="1"/>
              <a:t>aws</a:t>
            </a:r>
            <a:r>
              <a:rPr lang="en-US" sz="2000" dirty="0"/>
              <a:t> s3api put-bucket-versioning --bucket my-versioned-bucket --versioning-configuration Status=Enabled</a:t>
            </a:r>
          </a:p>
          <a:p>
            <a:pPr lvl="1"/>
            <a:r>
              <a:rPr lang="en-US" sz="2000" dirty="0"/>
              <a:t>This command enables versioning for the S3 bucket "my-versioned-bucket", allowing multiple versions of objects to be stored.</a:t>
            </a:r>
          </a:p>
          <a:p>
            <a:endParaRPr lang="en-IN" dirty="0"/>
          </a:p>
          <a:p>
            <a:endParaRPr lang="en-IN" sz="4400" dirty="0"/>
          </a:p>
        </p:txBody>
      </p:sp>
    </p:spTree>
    <p:extLst>
      <p:ext uri="{BB962C8B-B14F-4D97-AF65-F5344CB8AC3E}">
        <p14:creationId xmlns:p14="http://schemas.microsoft.com/office/powerpoint/2010/main" val="1449160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2341-AE05-2AFB-3C0B-B47901DA5953}"/>
              </a:ext>
            </a:extLst>
          </p:cNvPr>
          <p:cNvSpPr>
            <a:spLocks noGrp="1"/>
          </p:cNvSpPr>
          <p:nvPr>
            <p:ph type="title"/>
          </p:nvPr>
        </p:nvSpPr>
        <p:spPr/>
        <p:txBody>
          <a:bodyPr/>
          <a:lstStyle/>
          <a:p>
            <a:r>
              <a:rPr lang="en-US" dirty="0"/>
              <a:t>Boto</a:t>
            </a:r>
            <a:endParaRPr lang="en-IN" dirty="0"/>
          </a:p>
        </p:txBody>
      </p:sp>
      <p:sp>
        <p:nvSpPr>
          <p:cNvPr id="3" name="Content Placeholder 2">
            <a:extLst>
              <a:ext uri="{FF2B5EF4-FFF2-40B4-BE49-F238E27FC236}">
                <a16:creationId xmlns:a16="http://schemas.microsoft.com/office/drawing/2014/main" id="{C5FD470D-B7D9-978A-81E4-683A1D7B62BB}"/>
              </a:ext>
            </a:extLst>
          </p:cNvPr>
          <p:cNvSpPr>
            <a:spLocks noGrp="1"/>
          </p:cNvSpPr>
          <p:nvPr>
            <p:ph idx="1"/>
          </p:nvPr>
        </p:nvSpPr>
        <p:spPr/>
        <p:txBody>
          <a:bodyPr/>
          <a:lstStyle/>
          <a:p>
            <a:r>
              <a:rPr lang="en-US" dirty="0"/>
              <a:t>Boto is the Python SDK (Software Development Kit) provided by Amazon Web Services (AWS) for interacting with various AWS services, including Amazon S3 (Simple Storage Service). </a:t>
            </a:r>
          </a:p>
          <a:p>
            <a:r>
              <a:rPr lang="en-US" dirty="0"/>
              <a:t>You can use Boto to programmatically access and manipulate S3 buckets and objects from your Python applications.</a:t>
            </a:r>
            <a:endParaRPr lang="en-IN" dirty="0"/>
          </a:p>
        </p:txBody>
      </p:sp>
    </p:spTree>
    <p:extLst>
      <p:ext uri="{BB962C8B-B14F-4D97-AF65-F5344CB8AC3E}">
        <p14:creationId xmlns:p14="http://schemas.microsoft.com/office/powerpoint/2010/main" val="3645353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0199D-FC32-3DC0-4942-FF60678D5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6701EF-2E33-6001-61C6-961C1BF5EC2F}"/>
              </a:ext>
            </a:extLst>
          </p:cNvPr>
          <p:cNvSpPr>
            <a:spLocks noGrp="1"/>
          </p:cNvSpPr>
          <p:nvPr>
            <p:ph type="title"/>
          </p:nvPr>
        </p:nvSpPr>
        <p:spPr/>
        <p:txBody>
          <a:bodyPr/>
          <a:lstStyle/>
          <a:p>
            <a:r>
              <a:rPr lang="en-US" dirty="0"/>
              <a:t>AWS Identity and Access Management (IAM)</a:t>
            </a:r>
            <a:endParaRPr lang="en-IN" dirty="0"/>
          </a:p>
        </p:txBody>
      </p:sp>
      <p:sp>
        <p:nvSpPr>
          <p:cNvPr id="3" name="Content Placeholder 2">
            <a:extLst>
              <a:ext uri="{FF2B5EF4-FFF2-40B4-BE49-F238E27FC236}">
                <a16:creationId xmlns:a16="http://schemas.microsoft.com/office/drawing/2014/main" id="{4AC6674B-5196-6C79-17E8-794EE98CDE2C}"/>
              </a:ext>
            </a:extLst>
          </p:cNvPr>
          <p:cNvSpPr>
            <a:spLocks noGrp="1"/>
          </p:cNvSpPr>
          <p:nvPr>
            <p:ph idx="1"/>
          </p:nvPr>
        </p:nvSpPr>
        <p:spPr/>
        <p:txBody>
          <a:bodyPr>
            <a:normAutofit/>
          </a:bodyPr>
          <a:lstStyle/>
          <a:p>
            <a:r>
              <a:rPr lang="en-US" dirty="0"/>
              <a:t>AWS IAM) that enables you to securely manage access to AWS resources. </a:t>
            </a:r>
          </a:p>
          <a:p>
            <a:r>
              <a:rPr lang="en-US" dirty="0"/>
              <a:t>IAM allows you to control who can use your AWS services (authentication) and what actions they can perform on those resources (authorization). </a:t>
            </a:r>
          </a:p>
          <a:p>
            <a:r>
              <a:rPr lang="en-US" dirty="0"/>
              <a:t>It is a fundamental component of AWS security, and it helps you maintain security and compliance in your AWS environment.</a:t>
            </a:r>
          </a:p>
        </p:txBody>
      </p:sp>
    </p:spTree>
    <p:extLst>
      <p:ext uri="{BB962C8B-B14F-4D97-AF65-F5344CB8AC3E}">
        <p14:creationId xmlns:p14="http://schemas.microsoft.com/office/powerpoint/2010/main" val="3520243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5553F-FA5C-48FB-1C84-B7D544A55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318E27-4A03-D2E0-9CE1-BE2E7BCC8C95}"/>
              </a:ext>
            </a:extLst>
          </p:cNvPr>
          <p:cNvSpPr>
            <a:spLocks noGrp="1"/>
          </p:cNvSpPr>
          <p:nvPr>
            <p:ph type="title"/>
          </p:nvPr>
        </p:nvSpPr>
        <p:spPr/>
        <p:txBody>
          <a:bodyPr>
            <a:normAutofit/>
          </a:bodyPr>
          <a:lstStyle/>
          <a:p>
            <a:r>
              <a:rPr lang="en-US" sz="4000" dirty="0"/>
              <a:t>IAM (Identity  Access Manager)</a:t>
            </a:r>
            <a:endParaRPr lang="en-IN" sz="4000" dirty="0"/>
          </a:p>
        </p:txBody>
      </p:sp>
      <p:sp>
        <p:nvSpPr>
          <p:cNvPr id="3" name="Content Placeholder 2">
            <a:extLst>
              <a:ext uri="{FF2B5EF4-FFF2-40B4-BE49-F238E27FC236}">
                <a16:creationId xmlns:a16="http://schemas.microsoft.com/office/drawing/2014/main" id="{4133DD25-DE68-0874-64D3-B837DA5243AD}"/>
              </a:ext>
            </a:extLst>
          </p:cNvPr>
          <p:cNvSpPr>
            <a:spLocks noGrp="1"/>
          </p:cNvSpPr>
          <p:nvPr>
            <p:ph idx="1"/>
          </p:nvPr>
        </p:nvSpPr>
        <p:spPr/>
        <p:txBody>
          <a:bodyPr>
            <a:normAutofit fontScale="70000" lnSpcReduction="20000"/>
          </a:bodyPr>
          <a:lstStyle/>
          <a:p>
            <a:r>
              <a:rPr lang="en-US" dirty="0"/>
              <a:t>AWS Identity and Access Management (IAM) is a crucial service provided by Amazon Web Services (AWS) that allows you to securely control access to AWS resources and services.</a:t>
            </a:r>
          </a:p>
          <a:p>
            <a:r>
              <a:rPr lang="en-US" dirty="0"/>
              <a:t>Users and Groups:</a:t>
            </a:r>
          </a:p>
          <a:p>
            <a:pPr lvl="1"/>
            <a:r>
              <a:rPr lang="en-US" dirty="0"/>
              <a:t>IAM allows you to create IAM users, which represent individual people or applications, and IAM groups, which are collections of IAM users. By creating users and groups, you can manage permissions and access for multiple users together.</a:t>
            </a:r>
          </a:p>
          <a:p>
            <a:r>
              <a:rPr lang="en-US" dirty="0"/>
              <a:t>Roles: </a:t>
            </a:r>
          </a:p>
          <a:p>
            <a:pPr lvl="1"/>
            <a:r>
              <a:rPr lang="en-US" dirty="0"/>
              <a:t>IAM roles are similar to IAM users, but they are not associated with a specific person or application. Instead, IAM roles are used to grant permissions to entities outside of AWS, such as EC2 instances, Lambda functions, or other AWS services.</a:t>
            </a:r>
          </a:p>
          <a:p>
            <a:r>
              <a:rPr lang="en-US" dirty="0"/>
              <a:t>Policies: </a:t>
            </a:r>
          </a:p>
          <a:p>
            <a:pPr lvl="1"/>
            <a:r>
              <a:rPr lang="en-US" dirty="0"/>
              <a:t>IAM policies are JSON documents that define the permissions and actions that are allowed or denied for specific IAM users, groups, or roles. You can attach policies to IAM entities to manage their access to AWS resources.</a:t>
            </a:r>
          </a:p>
          <a:p>
            <a:r>
              <a:rPr lang="en-US" dirty="0"/>
              <a:t>Credential Management: </a:t>
            </a:r>
          </a:p>
          <a:p>
            <a:pPr lvl="1"/>
            <a:r>
              <a:rPr lang="en-US" dirty="0"/>
              <a:t>IAM provides access to security credentials (access keys, secret access keys, and session tokens) that can be used to access AWS resources programmatically through APIs or AWS CLI.</a:t>
            </a:r>
            <a:endParaRPr lang="en-IN" dirty="0"/>
          </a:p>
          <a:p>
            <a:endParaRPr lang="en-IN" dirty="0"/>
          </a:p>
        </p:txBody>
      </p:sp>
    </p:spTree>
    <p:extLst>
      <p:ext uri="{BB962C8B-B14F-4D97-AF65-F5344CB8AC3E}">
        <p14:creationId xmlns:p14="http://schemas.microsoft.com/office/powerpoint/2010/main" val="3959900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60D-4106-ACC4-5068-C01C0335DFFA}"/>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414E5FFE-9D5F-0A08-344D-1D54E5B811D3}"/>
              </a:ext>
            </a:extLst>
          </p:cNvPr>
          <p:cNvSpPr>
            <a:spLocks noGrp="1"/>
          </p:cNvSpPr>
          <p:nvPr>
            <p:ph idx="1"/>
          </p:nvPr>
        </p:nvSpPr>
        <p:spPr/>
        <p:txBody>
          <a:bodyPr>
            <a:normAutofit lnSpcReduction="10000"/>
          </a:bodyPr>
          <a:lstStyle/>
          <a:p>
            <a:r>
              <a:rPr lang="en-US" dirty="0"/>
              <a:t>S3 bucket storage</a:t>
            </a:r>
          </a:p>
          <a:p>
            <a:pPr lvl="1"/>
            <a:r>
              <a:rPr lang="en-US" b="0" i="0" dirty="0">
                <a:solidFill>
                  <a:srgbClr val="ECECF1"/>
                </a:solidFill>
                <a:effectLst/>
                <a:latin typeface="Söhne"/>
              </a:rPr>
              <a:t>Create a Bucket, </a:t>
            </a:r>
          </a:p>
          <a:p>
            <a:pPr lvl="1"/>
            <a:r>
              <a:rPr lang="en-US" b="0" i="0" dirty="0">
                <a:solidFill>
                  <a:srgbClr val="ECECF1"/>
                </a:solidFill>
                <a:effectLst/>
                <a:latin typeface="Söhne"/>
              </a:rPr>
              <a:t>Upload Objects, </a:t>
            </a:r>
          </a:p>
          <a:p>
            <a:pPr lvl="1"/>
            <a:r>
              <a:rPr lang="en-US" b="0" i="0" dirty="0">
                <a:solidFill>
                  <a:srgbClr val="ECECF1"/>
                </a:solidFill>
                <a:effectLst/>
                <a:latin typeface="Söhne"/>
              </a:rPr>
              <a:t>Download Objects, </a:t>
            </a:r>
          </a:p>
          <a:p>
            <a:pPr lvl="1"/>
            <a:r>
              <a:rPr lang="en-US" b="0" i="0" dirty="0">
                <a:solidFill>
                  <a:srgbClr val="ECECF1"/>
                </a:solidFill>
                <a:effectLst/>
                <a:latin typeface="Söhne"/>
              </a:rPr>
              <a:t>Manage Object Permissions,</a:t>
            </a:r>
          </a:p>
          <a:p>
            <a:pPr lvl="1"/>
            <a:r>
              <a:rPr lang="en-US" b="0" i="0" dirty="0">
                <a:solidFill>
                  <a:srgbClr val="ECECF1"/>
                </a:solidFill>
                <a:effectLst/>
                <a:latin typeface="Söhne"/>
              </a:rPr>
              <a:t>Versioning, </a:t>
            </a:r>
          </a:p>
          <a:p>
            <a:pPr lvl="1"/>
            <a:r>
              <a:rPr lang="en-US" b="0" i="0" dirty="0">
                <a:solidFill>
                  <a:srgbClr val="ECECF1"/>
                </a:solidFill>
                <a:effectLst/>
                <a:latin typeface="Söhne"/>
              </a:rPr>
              <a:t>Server-Side Encryption,</a:t>
            </a:r>
          </a:p>
          <a:p>
            <a:pPr lvl="1"/>
            <a:r>
              <a:rPr lang="en-US" b="0" i="0" dirty="0">
                <a:solidFill>
                  <a:srgbClr val="ECECF1"/>
                </a:solidFill>
                <a:effectLst/>
                <a:latin typeface="Söhne"/>
              </a:rPr>
              <a:t>Lifecycle Policies</a:t>
            </a:r>
            <a:endParaRPr lang="en-US" dirty="0"/>
          </a:p>
          <a:p>
            <a:r>
              <a:rPr lang="en-US" dirty="0"/>
              <a:t>Command line interface</a:t>
            </a:r>
          </a:p>
          <a:p>
            <a:pPr lvl="1"/>
            <a:r>
              <a:rPr lang="en-US" dirty="0"/>
              <a:t>Installation</a:t>
            </a:r>
          </a:p>
          <a:p>
            <a:pPr lvl="1"/>
            <a:r>
              <a:rPr lang="en-US" dirty="0"/>
              <a:t>S3 related commands</a:t>
            </a:r>
          </a:p>
          <a:p>
            <a:endParaRPr lang="en-US" dirty="0"/>
          </a:p>
          <a:p>
            <a:endParaRPr lang="en-US" dirty="0"/>
          </a:p>
          <a:p>
            <a:endParaRPr lang="en-IN" dirty="0"/>
          </a:p>
        </p:txBody>
      </p:sp>
    </p:spTree>
    <p:extLst>
      <p:ext uri="{BB962C8B-B14F-4D97-AF65-F5344CB8AC3E}">
        <p14:creationId xmlns:p14="http://schemas.microsoft.com/office/powerpoint/2010/main" val="281988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FF81-8E03-A563-906F-1C76A066B1AE}"/>
              </a:ext>
            </a:extLst>
          </p:cNvPr>
          <p:cNvSpPr>
            <a:spLocks noGrp="1"/>
          </p:cNvSpPr>
          <p:nvPr>
            <p:ph type="title"/>
          </p:nvPr>
        </p:nvSpPr>
        <p:spPr/>
        <p:txBody>
          <a:bodyPr/>
          <a:lstStyle/>
          <a:p>
            <a:r>
              <a:rPr lang="en-US" dirty="0"/>
              <a:t>AWS Budget &amp; Billing</a:t>
            </a:r>
            <a:endParaRPr lang="en-IN" dirty="0"/>
          </a:p>
        </p:txBody>
      </p:sp>
      <p:sp>
        <p:nvSpPr>
          <p:cNvPr id="3" name="Content Placeholder 2">
            <a:extLst>
              <a:ext uri="{FF2B5EF4-FFF2-40B4-BE49-F238E27FC236}">
                <a16:creationId xmlns:a16="http://schemas.microsoft.com/office/drawing/2014/main" id="{6B5F2F77-0AEB-BBD8-9EB3-F920EE836D36}"/>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9DAEC778-D19F-5734-E583-0AB59C136A56}"/>
              </a:ext>
            </a:extLst>
          </p:cNvPr>
          <p:cNvPicPr>
            <a:picLocks noChangeAspect="1"/>
          </p:cNvPicPr>
          <p:nvPr/>
        </p:nvPicPr>
        <p:blipFill>
          <a:blip r:embed="rId2"/>
          <a:stretch>
            <a:fillRect/>
          </a:stretch>
        </p:blipFill>
        <p:spPr>
          <a:xfrm>
            <a:off x="838200" y="1825625"/>
            <a:ext cx="10734675" cy="4181475"/>
          </a:xfrm>
          <a:prstGeom prst="rect">
            <a:avLst/>
          </a:prstGeom>
        </p:spPr>
      </p:pic>
    </p:spTree>
    <p:extLst>
      <p:ext uri="{BB962C8B-B14F-4D97-AF65-F5344CB8AC3E}">
        <p14:creationId xmlns:p14="http://schemas.microsoft.com/office/powerpoint/2010/main" val="344390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6F5F-E326-3CD4-5F5D-2768A4ECF33F}"/>
              </a:ext>
            </a:extLst>
          </p:cNvPr>
          <p:cNvSpPr>
            <a:spLocks noGrp="1"/>
          </p:cNvSpPr>
          <p:nvPr>
            <p:ph type="title"/>
          </p:nvPr>
        </p:nvSpPr>
        <p:spPr/>
        <p:txBody>
          <a:bodyPr/>
          <a:lstStyle/>
          <a:p>
            <a:r>
              <a:rPr lang="en-US" dirty="0"/>
              <a:t>Amazon Simple Storage Service (S3)</a:t>
            </a:r>
            <a:endParaRPr lang="en-IN" dirty="0"/>
          </a:p>
        </p:txBody>
      </p:sp>
      <p:sp>
        <p:nvSpPr>
          <p:cNvPr id="3" name="Content Placeholder 2">
            <a:extLst>
              <a:ext uri="{FF2B5EF4-FFF2-40B4-BE49-F238E27FC236}">
                <a16:creationId xmlns:a16="http://schemas.microsoft.com/office/drawing/2014/main" id="{23A41014-65EF-4111-02B8-EFEF085C7478}"/>
              </a:ext>
            </a:extLst>
          </p:cNvPr>
          <p:cNvSpPr>
            <a:spLocks noGrp="1"/>
          </p:cNvSpPr>
          <p:nvPr>
            <p:ph idx="1"/>
          </p:nvPr>
        </p:nvSpPr>
        <p:spPr/>
        <p:txBody>
          <a:bodyPr>
            <a:normAutofit lnSpcReduction="10000"/>
          </a:bodyPr>
          <a:lstStyle/>
          <a:p>
            <a:r>
              <a:rPr lang="en-US" dirty="0"/>
              <a:t>Amazon Simple Storage Service (S3) is a highly scalable and durable object storage service provided by Amazon Web Services (AWS). </a:t>
            </a:r>
          </a:p>
          <a:p>
            <a:r>
              <a:rPr lang="en-US" dirty="0"/>
              <a:t>It allows users to store and retrieve virtually any amount of data in the cloud, making it one of the most popular cloud storage solutions available. </a:t>
            </a:r>
          </a:p>
          <a:p>
            <a:r>
              <a:rPr lang="en-US" dirty="0"/>
              <a:t>An S3 bucket is a container used to store objects (files) in S3. Buckets have a unique name globally across all AWS accounts. </a:t>
            </a:r>
          </a:p>
          <a:p>
            <a:r>
              <a:rPr lang="en-US" dirty="0"/>
              <a:t>It is used in the URL to access the objects stored in the bucket. </a:t>
            </a:r>
          </a:p>
          <a:p>
            <a:r>
              <a:rPr lang="en-US" dirty="0"/>
              <a:t>S3 allows you to create multiple buckets, and each bucket can store an unlimited number of objects.</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FEDCE23-2383-F367-4B21-2BBD1E64949E}"/>
                  </a:ext>
                </a:extLst>
              </p14:cNvPr>
              <p14:cNvContentPartPr/>
              <p14:nvPr/>
            </p14:nvContentPartPr>
            <p14:xfrm>
              <a:off x="373937" y="3674657"/>
              <a:ext cx="360" cy="360"/>
            </p14:xfrm>
          </p:contentPart>
        </mc:Choice>
        <mc:Fallback xmlns="">
          <p:pic>
            <p:nvPicPr>
              <p:cNvPr id="4" name="Ink 3">
                <a:extLst>
                  <a:ext uri="{FF2B5EF4-FFF2-40B4-BE49-F238E27FC236}">
                    <a16:creationId xmlns:a16="http://schemas.microsoft.com/office/drawing/2014/main" id="{0FEDCE23-2383-F367-4B21-2BBD1E64949E}"/>
                  </a:ext>
                </a:extLst>
              </p:cNvPr>
              <p:cNvPicPr/>
              <p:nvPr/>
            </p:nvPicPr>
            <p:blipFill>
              <a:blip r:embed="rId3"/>
              <a:stretch>
                <a:fillRect/>
              </a:stretch>
            </p:blipFill>
            <p:spPr>
              <a:xfrm>
                <a:off x="365297" y="3665657"/>
                <a:ext cx="18000" cy="18000"/>
              </a:xfrm>
              <a:prstGeom prst="rect">
                <a:avLst/>
              </a:prstGeom>
            </p:spPr>
          </p:pic>
        </mc:Fallback>
      </mc:AlternateContent>
    </p:spTree>
    <p:extLst>
      <p:ext uri="{BB962C8B-B14F-4D97-AF65-F5344CB8AC3E}">
        <p14:creationId xmlns:p14="http://schemas.microsoft.com/office/powerpoint/2010/main" val="89216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81F2-9BAF-8580-9E2B-FFEC301105AA}"/>
              </a:ext>
            </a:extLst>
          </p:cNvPr>
          <p:cNvSpPr>
            <a:spLocks noGrp="1"/>
          </p:cNvSpPr>
          <p:nvPr>
            <p:ph type="title"/>
          </p:nvPr>
        </p:nvSpPr>
        <p:spPr/>
        <p:txBody>
          <a:bodyPr/>
          <a:lstStyle/>
          <a:p>
            <a:r>
              <a:rPr lang="en-US" dirty="0"/>
              <a:t>Operations Performed with S3</a:t>
            </a:r>
            <a:endParaRPr lang="en-IN" dirty="0"/>
          </a:p>
        </p:txBody>
      </p:sp>
      <p:sp>
        <p:nvSpPr>
          <p:cNvPr id="3" name="Content Placeholder 2">
            <a:extLst>
              <a:ext uri="{FF2B5EF4-FFF2-40B4-BE49-F238E27FC236}">
                <a16:creationId xmlns:a16="http://schemas.microsoft.com/office/drawing/2014/main" id="{D94504B2-DE2A-C3B4-B11F-2C610AA6338C}"/>
              </a:ext>
            </a:extLst>
          </p:cNvPr>
          <p:cNvSpPr>
            <a:spLocks noGrp="1"/>
          </p:cNvSpPr>
          <p:nvPr>
            <p:ph idx="1"/>
          </p:nvPr>
        </p:nvSpPr>
        <p:spPr>
          <a:xfrm>
            <a:off x="838199" y="1825624"/>
            <a:ext cx="10960224" cy="5032376"/>
          </a:xfrm>
        </p:spPr>
        <p:txBody>
          <a:bodyPr>
            <a:normAutofit/>
          </a:bodyPr>
          <a:lstStyle/>
          <a:p>
            <a:r>
              <a:rPr lang="en-US" sz="2400" dirty="0"/>
              <a:t>Create a Bucket: Users can create an S3 bucket through the AWS Management Console, AWS CLI, or SDKs. The bucket name, region, and access control settings need to be specified during the creation process.</a:t>
            </a:r>
          </a:p>
          <a:p>
            <a:r>
              <a:rPr lang="en-US" sz="2400" dirty="0"/>
              <a:t>Upload Objects: Users can upload objects (files) to an S3 bucket. These objects can be of any type, such as images, videos, documents, etc. Users can upload objects through the AWS Management Console, AWS CLI, SDKs.</a:t>
            </a:r>
          </a:p>
          <a:p>
            <a:r>
              <a:rPr lang="en-US" sz="2400" dirty="0"/>
              <a:t>Download Objects: Objects stored in an S3 bucket can be downloaded by users with the appropriate permissions. Users can download objects through the AWS Management Console, AWS CLI, SDKs, or using direct URLs.</a:t>
            </a:r>
          </a:p>
          <a:p>
            <a:r>
              <a:rPr lang="en-US" sz="2400" dirty="0"/>
              <a:t>Manage Object Permissions: S3 allows fine-grained control over object access permissions. Users can set permissions for objects at the bucket level or at the individual object level. This includes granting read, write, and delete permissions to specific users or groups.</a:t>
            </a:r>
          </a:p>
        </p:txBody>
      </p:sp>
    </p:spTree>
    <p:extLst>
      <p:ext uri="{BB962C8B-B14F-4D97-AF65-F5344CB8AC3E}">
        <p14:creationId xmlns:p14="http://schemas.microsoft.com/office/powerpoint/2010/main" val="395773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81F2-9BAF-8580-9E2B-FFEC301105AA}"/>
              </a:ext>
            </a:extLst>
          </p:cNvPr>
          <p:cNvSpPr>
            <a:spLocks noGrp="1"/>
          </p:cNvSpPr>
          <p:nvPr>
            <p:ph type="title"/>
          </p:nvPr>
        </p:nvSpPr>
        <p:spPr/>
        <p:txBody>
          <a:bodyPr/>
          <a:lstStyle/>
          <a:p>
            <a:r>
              <a:rPr lang="en-US" dirty="0"/>
              <a:t>Operations Performed with S3</a:t>
            </a:r>
            <a:endParaRPr lang="en-IN" dirty="0"/>
          </a:p>
        </p:txBody>
      </p:sp>
      <p:sp>
        <p:nvSpPr>
          <p:cNvPr id="3" name="Content Placeholder 2">
            <a:extLst>
              <a:ext uri="{FF2B5EF4-FFF2-40B4-BE49-F238E27FC236}">
                <a16:creationId xmlns:a16="http://schemas.microsoft.com/office/drawing/2014/main" id="{D94504B2-DE2A-C3B4-B11F-2C610AA6338C}"/>
              </a:ext>
            </a:extLst>
          </p:cNvPr>
          <p:cNvSpPr>
            <a:spLocks noGrp="1"/>
          </p:cNvSpPr>
          <p:nvPr>
            <p:ph idx="1"/>
          </p:nvPr>
        </p:nvSpPr>
        <p:spPr>
          <a:xfrm>
            <a:off x="838199" y="1825624"/>
            <a:ext cx="10960224" cy="5032376"/>
          </a:xfrm>
        </p:spPr>
        <p:txBody>
          <a:bodyPr>
            <a:normAutofit/>
          </a:bodyPr>
          <a:lstStyle/>
          <a:p>
            <a:r>
              <a:rPr lang="en-US" sz="2400" dirty="0"/>
              <a:t>Versioning: S3 provides versioning support, allowing users to keep multiple versions of an object. This feature helps in maintaining data integrity and recovering from accidental deletions.</a:t>
            </a:r>
          </a:p>
          <a:p>
            <a:r>
              <a:rPr lang="en-US" sz="2400" dirty="0"/>
              <a:t>Server-Side Encryption: S3 allows users to enable server-side encryption for their objects. This ensures that the data stored in S3 is encrypted at rest, providing an additional layer of security.</a:t>
            </a:r>
          </a:p>
          <a:p>
            <a:r>
              <a:rPr lang="en-US" sz="2400" dirty="0"/>
              <a:t>Lifecycle Policies: S3 offers lifecycle policies that automate the management of objects based on predefined rules. Users can define policies to transition objects to cheaper storage classes or delete them after a specified period.</a:t>
            </a:r>
          </a:p>
          <a:p>
            <a:r>
              <a:rPr lang="en-US" sz="2400" dirty="0"/>
              <a:t>Static Website Hosting: Users can host static websites by enabling static website hosting on an S3 bucket. This allows the bucket to serve HTML, CSS, JavaScript, and other files to users as a public website.</a:t>
            </a:r>
          </a:p>
        </p:txBody>
      </p:sp>
    </p:spTree>
    <p:extLst>
      <p:ext uri="{BB962C8B-B14F-4D97-AF65-F5344CB8AC3E}">
        <p14:creationId xmlns:p14="http://schemas.microsoft.com/office/powerpoint/2010/main" val="186972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F5BE-711E-F77F-0FDC-164D337B3754}"/>
              </a:ext>
            </a:extLst>
          </p:cNvPr>
          <p:cNvSpPr>
            <a:spLocks noGrp="1"/>
          </p:cNvSpPr>
          <p:nvPr>
            <p:ph type="title"/>
          </p:nvPr>
        </p:nvSpPr>
        <p:spPr/>
        <p:txBody>
          <a:bodyPr/>
          <a:lstStyle/>
          <a:p>
            <a:r>
              <a:rPr lang="en-US" dirty="0"/>
              <a:t>AWS Command Line Interface (CLI)</a:t>
            </a:r>
            <a:endParaRPr lang="en-IN" dirty="0"/>
          </a:p>
        </p:txBody>
      </p:sp>
      <p:sp>
        <p:nvSpPr>
          <p:cNvPr id="3" name="Content Placeholder 2">
            <a:extLst>
              <a:ext uri="{FF2B5EF4-FFF2-40B4-BE49-F238E27FC236}">
                <a16:creationId xmlns:a16="http://schemas.microsoft.com/office/drawing/2014/main" id="{5FB73483-AED6-7C60-D721-5BB0EA82CA60}"/>
              </a:ext>
            </a:extLst>
          </p:cNvPr>
          <p:cNvSpPr>
            <a:spLocks noGrp="1"/>
          </p:cNvSpPr>
          <p:nvPr>
            <p:ph idx="1"/>
          </p:nvPr>
        </p:nvSpPr>
        <p:spPr/>
        <p:txBody>
          <a:bodyPr>
            <a:normAutofit/>
          </a:bodyPr>
          <a:lstStyle/>
          <a:p>
            <a:pPr>
              <a:lnSpc>
                <a:spcPct val="120000"/>
              </a:lnSpc>
              <a:spcBef>
                <a:spcPts val="600"/>
              </a:spcBef>
            </a:pPr>
            <a:r>
              <a:rPr lang="en-US" baseline="-25000" dirty="0"/>
              <a:t>It is a unified tool provided by Amazon Web Services (AWS) that allows users to interact with various AWS services from the command line of your operating system. </a:t>
            </a:r>
          </a:p>
          <a:p>
            <a:pPr>
              <a:lnSpc>
                <a:spcPct val="120000"/>
              </a:lnSpc>
              <a:spcBef>
                <a:spcPts val="600"/>
              </a:spcBef>
            </a:pPr>
            <a:r>
              <a:rPr lang="en-US" baseline="-25000" dirty="0"/>
              <a:t>With AWS CLI, you can manage and automate AWS resources and services directly from the terminal or command prompt, making it a powerful and efficient tool for developers, system administrators, and anyone working with AWS.</a:t>
            </a:r>
          </a:p>
        </p:txBody>
      </p:sp>
    </p:spTree>
    <p:extLst>
      <p:ext uri="{BB962C8B-B14F-4D97-AF65-F5344CB8AC3E}">
        <p14:creationId xmlns:p14="http://schemas.microsoft.com/office/powerpoint/2010/main" val="76880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94401-C894-E914-BE1D-19620D95B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772F0D-851B-E495-2831-3E023E8C952C}"/>
              </a:ext>
            </a:extLst>
          </p:cNvPr>
          <p:cNvSpPr>
            <a:spLocks noGrp="1"/>
          </p:cNvSpPr>
          <p:nvPr>
            <p:ph type="title"/>
          </p:nvPr>
        </p:nvSpPr>
        <p:spPr/>
        <p:txBody>
          <a:bodyPr>
            <a:normAutofit/>
          </a:bodyPr>
          <a:lstStyle/>
          <a:p>
            <a:r>
              <a:rPr lang="en-US" sz="5400" baseline="-25000" dirty="0"/>
              <a:t>Key features of AWS CLI include</a:t>
            </a:r>
            <a:endParaRPr lang="en-IN" sz="5400" dirty="0"/>
          </a:p>
        </p:txBody>
      </p:sp>
      <p:sp>
        <p:nvSpPr>
          <p:cNvPr id="3" name="Content Placeholder 2">
            <a:extLst>
              <a:ext uri="{FF2B5EF4-FFF2-40B4-BE49-F238E27FC236}">
                <a16:creationId xmlns:a16="http://schemas.microsoft.com/office/drawing/2014/main" id="{67429BA5-30A7-3A69-0847-DF8D18BF41CF}"/>
              </a:ext>
            </a:extLst>
          </p:cNvPr>
          <p:cNvSpPr>
            <a:spLocks noGrp="1"/>
          </p:cNvSpPr>
          <p:nvPr>
            <p:ph idx="1"/>
          </p:nvPr>
        </p:nvSpPr>
        <p:spPr>
          <a:xfrm>
            <a:off x="838199" y="1825624"/>
            <a:ext cx="10853691" cy="4894771"/>
          </a:xfrm>
        </p:spPr>
        <p:txBody>
          <a:bodyPr>
            <a:normAutofit/>
          </a:bodyPr>
          <a:lstStyle/>
          <a:p>
            <a:pPr>
              <a:lnSpc>
                <a:spcPct val="110000"/>
              </a:lnSpc>
              <a:spcBef>
                <a:spcPts val="0"/>
              </a:spcBef>
              <a:spcAft>
                <a:spcPts val="1200"/>
              </a:spcAft>
            </a:pPr>
            <a:r>
              <a:rPr lang="en-US" sz="4000" baseline="-25000" dirty="0"/>
              <a:t>Unified Tool: </a:t>
            </a:r>
          </a:p>
          <a:p>
            <a:pPr lvl="1">
              <a:lnSpc>
                <a:spcPct val="110000"/>
              </a:lnSpc>
              <a:spcBef>
                <a:spcPts val="0"/>
              </a:spcBef>
              <a:spcAft>
                <a:spcPts val="1200"/>
              </a:spcAft>
            </a:pPr>
            <a:r>
              <a:rPr lang="en-US" sz="3200" baseline="-25000" dirty="0"/>
              <a:t>AWS CLI provides a single, unified interface for interacting with multiple AWS services. This means you can use the same commands and syntax to work with different AWS resources.</a:t>
            </a:r>
          </a:p>
          <a:p>
            <a:pPr>
              <a:lnSpc>
                <a:spcPct val="110000"/>
              </a:lnSpc>
              <a:spcBef>
                <a:spcPts val="0"/>
              </a:spcBef>
              <a:spcAft>
                <a:spcPts val="1200"/>
              </a:spcAft>
            </a:pPr>
            <a:r>
              <a:rPr lang="en-US" sz="4000" baseline="-25000" dirty="0"/>
              <a:t>Command Autocompletion: </a:t>
            </a:r>
          </a:p>
          <a:p>
            <a:pPr lvl="1">
              <a:lnSpc>
                <a:spcPct val="110000"/>
              </a:lnSpc>
              <a:spcBef>
                <a:spcPts val="0"/>
              </a:spcBef>
              <a:spcAft>
                <a:spcPts val="1200"/>
              </a:spcAft>
            </a:pPr>
            <a:r>
              <a:rPr lang="en-US" sz="3200" baseline="-25000" dirty="0"/>
              <a:t>AWS CLI offers autocompletion support, allowing you to quickly discover and complete commands, options, and resource names by pressing the "Tab" key.</a:t>
            </a:r>
          </a:p>
          <a:p>
            <a:pPr>
              <a:lnSpc>
                <a:spcPct val="110000"/>
              </a:lnSpc>
              <a:spcBef>
                <a:spcPts val="0"/>
              </a:spcBef>
              <a:spcAft>
                <a:spcPts val="1200"/>
              </a:spcAft>
            </a:pPr>
            <a:r>
              <a:rPr lang="en-US" sz="4000" baseline="-25000" dirty="0"/>
              <a:t>Scripting and Automation: </a:t>
            </a:r>
          </a:p>
          <a:p>
            <a:pPr lvl="1">
              <a:lnSpc>
                <a:spcPct val="110000"/>
              </a:lnSpc>
              <a:spcBef>
                <a:spcPts val="0"/>
              </a:spcBef>
              <a:spcAft>
                <a:spcPts val="1200"/>
              </a:spcAft>
            </a:pPr>
            <a:r>
              <a:rPr lang="en-US" sz="3200" baseline="-25000" dirty="0"/>
              <a:t>With AWS CLI, you can write scripts and automate tasks, making it easier to manage and configure AWS resources in a programmatic way.</a:t>
            </a:r>
          </a:p>
        </p:txBody>
      </p:sp>
    </p:spTree>
    <p:extLst>
      <p:ext uri="{BB962C8B-B14F-4D97-AF65-F5344CB8AC3E}">
        <p14:creationId xmlns:p14="http://schemas.microsoft.com/office/powerpoint/2010/main" val="83287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5610-AC0F-2BF8-E9C8-EA483785F97A}"/>
              </a:ext>
            </a:extLst>
          </p:cNvPr>
          <p:cNvSpPr>
            <a:spLocks noGrp="1"/>
          </p:cNvSpPr>
          <p:nvPr>
            <p:ph type="title"/>
          </p:nvPr>
        </p:nvSpPr>
        <p:spPr/>
        <p:txBody>
          <a:bodyPr>
            <a:normAutofit/>
          </a:bodyPr>
          <a:lstStyle/>
          <a:p>
            <a:r>
              <a:rPr lang="en-US" sz="5400" baseline="-25000" dirty="0"/>
              <a:t>Key features of AWS CLI include</a:t>
            </a:r>
            <a:endParaRPr lang="en-IN" sz="5400" dirty="0"/>
          </a:p>
        </p:txBody>
      </p:sp>
      <p:sp>
        <p:nvSpPr>
          <p:cNvPr id="3" name="Content Placeholder 2">
            <a:extLst>
              <a:ext uri="{FF2B5EF4-FFF2-40B4-BE49-F238E27FC236}">
                <a16:creationId xmlns:a16="http://schemas.microsoft.com/office/drawing/2014/main" id="{EBD7D696-ADCD-BC7A-A74F-B38F75BBE9D5}"/>
              </a:ext>
            </a:extLst>
          </p:cNvPr>
          <p:cNvSpPr>
            <a:spLocks noGrp="1"/>
          </p:cNvSpPr>
          <p:nvPr>
            <p:ph idx="1"/>
          </p:nvPr>
        </p:nvSpPr>
        <p:spPr>
          <a:xfrm>
            <a:off x="838199" y="1825624"/>
            <a:ext cx="10853691" cy="4894771"/>
          </a:xfrm>
        </p:spPr>
        <p:txBody>
          <a:bodyPr>
            <a:normAutofit/>
          </a:bodyPr>
          <a:lstStyle/>
          <a:p>
            <a:pPr>
              <a:lnSpc>
                <a:spcPct val="110000"/>
              </a:lnSpc>
              <a:spcBef>
                <a:spcPts val="0"/>
              </a:spcBef>
              <a:spcAft>
                <a:spcPts val="1200"/>
              </a:spcAft>
            </a:pPr>
            <a:r>
              <a:rPr lang="en-US" sz="4000" baseline="-25000" dirty="0"/>
              <a:t>Support for AWS Profiles: </a:t>
            </a:r>
          </a:p>
          <a:p>
            <a:pPr lvl="1">
              <a:lnSpc>
                <a:spcPct val="110000"/>
              </a:lnSpc>
              <a:spcBef>
                <a:spcPts val="0"/>
              </a:spcBef>
              <a:spcAft>
                <a:spcPts val="1200"/>
              </a:spcAft>
            </a:pPr>
            <a:r>
              <a:rPr lang="en-US" sz="3200" baseline="-25000" dirty="0"/>
              <a:t>AWS CLI supports multiple profiles, allowing you to switch between different AWS accounts or IAM roles when working on different projects.</a:t>
            </a:r>
          </a:p>
          <a:p>
            <a:pPr>
              <a:lnSpc>
                <a:spcPct val="110000"/>
              </a:lnSpc>
              <a:spcBef>
                <a:spcPts val="0"/>
              </a:spcBef>
              <a:spcAft>
                <a:spcPts val="1200"/>
              </a:spcAft>
            </a:pPr>
            <a:r>
              <a:rPr lang="en-US" sz="4000" baseline="-25000" dirty="0"/>
              <a:t>Output Formats: </a:t>
            </a:r>
          </a:p>
          <a:p>
            <a:pPr lvl="1">
              <a:lnSpc>
                <a:spcPct val="110000"/>
              </a:lnSpc>
              <a:spcBef>
                <a:spcPts val="0"/>
              </a:spcBef>
              <a:spcAft>
                <a:spcPts val="1200"/>
              </a:spcAft>
            </a:pPr>
            <a:r>
              <a:rPr lang="en-US" sz="3200" baseline="-25000" dirty="0"/>
              <a:t>You can customize the output format of AWS CLI commands, making it easier to parse and use the command outputs in scripts or pipelines.</a:t>
            </a:r>
          </a:p>
          <a:p>
            <a:pPr>
              <a:lnSpc>
                <a:spcPct val="110000"/>
              </a:lnSpc>
              <a:spcBef>
                <a:spcPts val="0"/>
              </a:spcBef>
              <a:spcAft>
                <a:spcPts val="1200"/>
              </a:spcAft>
            </a:pPr>
            <a:r>
              <a:rPr lang="en-US" sz="4000" baseline="-25000" dirty="0"/>
              <a:t>AWS Service Coverage: </a:t>
            </a:r>
          </a:p>
          <a:p>
            <a:pPr lvl="1">
              <a:lnSpc>
                <a:spcPct val="110000"/>
              </a:lnSpc>
              <a:spcBef>
                <a:spcPts val="0"/>
              </a:spcBef>
              <a:spcAft>
                <a:spcPts val="1200"/>
              </a:spcAft>
            </a:pPr>
            <a:r>
              <a:rPr lang="en-US" sz="3200" baseline="-25000" dirty="0"/>
              <a:t>AWS CLI covers a wide range of AWS services, including EC2, S3, RDS, Lambda, CloudFormation, IAM, and many more.</a:t>
            </a:r>
          </a:p>
          <a:p>
            <a:pPr>
              <a:lnSpc>
                <a:spcPct val="110000"/>
              </a:lnSpc>
              <a:spcBef>
                <a:spcPts val="0"/>
              </a:spcBef>
              <a:spcAft>
                <a:spcPts val="1200"/>
              </a:spcAft>
            </a:pPr>
            <a:endParaRPr lang="en-IN" sz="4000" dirty="0"/>
          </a:p>
        </p:txBody>
      </p:sp>
    </p:spTree>
    <p:extLst>
      <p:ext uri="{BB962C8B-B14F-4D97-AF65-F5344CB8AC3E}">
        <p14:creationId xmlns:p14="http://schemas.microsoft.com/office/powerpoint/2010/main" val="3379375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2051</TotalTime>
  <Words>1791</Words>
  <Application>Microsoft Office PowerPoint</Application>
  <PresentationFormat>Widescreen</PresentationFormat>
  <Paragraphs>138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Söhne</vt:lpstr>
      <vt:lpstr>Office Theme</vt:lpstr>
      <vt:lpstr>AMAZON WEB SERVICES (Applied Data Science) Session 2 Topics - S3, CLI</vt:lpstr>
      <vt:lpstr>Agenda</vt:lpstr>
      <vt:lpstr>AWS Budget &amp; Billing</vt:lpstr>
      <vt:lpstr>Amazon Simple Storage Service (S3)</vt:lpstr>
      <vt:lpstr>Operations Performed with S3</vt:lpstr>
      <vt:lpstr>Operations Performed with S3</vt:lpstr>
      <vt:lpstr>AWS Command Line Interface (CLI)</vt:lpstr>
      <vt:lpstr>Key features of AWS CLI include</vt:lpstr>
      <vt:lpstr>Key features of AWS CLI include</vt:lpstr>
      <vt:lpstr>AWS CLI 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 Login</vt:lpstr>
      <vt:lpstr>Create access key</vt:lpstr>
      <vt:lpstr>AWS CLI Command structure Source- https://docs.aws.amazon.com/</vt:lpstr>
      <vt:lpstr>AWS CLI commands</vt:lpstr>
      <vt:lpstr>AWS CLI commands</vt:lpstr>
      <vt:lpstr>AWS CLI commands</vt:lpstr>
      <vt:lpstr>AWS CLI commands</vt:lpstr>
      <vt:lpstr>Boto</vt:lpstr>
      <vt:lpstr>AWS Identity and Access Management (IAM)</vt:lpstr>
      <vt:lpstr>IAM (Identity  Access Manager)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nilay karade</dc:creator>
  <cp:lastModifiedBy>nilay karade</cp:lastModifiedBy>
  <cp:revision>20</cp:revision>
  <dcterms:created xsi:type="dcterms:W3CDTF">2023-07-28T05:33:56Z</dcterms:created>
  <dcterms:modified xsi:type="dcterms:W3CDTF">2024-02-10T07:30:22Z</dcterms:modified>
</cp:coreProperties>
</file>