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708B1-AE4C-472D-98E1-412BE332432A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8D5FB-8BAB-4B5D-B101-A5DBDA1B7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1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3CF1-1CC0-B7F4-2D10-5D7D951FC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53D01-FBD5-D946-88D5-C8A7ACD0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2964-AB07-2D5E-8144-652D7B10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8D76-349A-1E7B-4693-2F277E06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BA60-14C1-AD1D-EAF5-2FC15C3A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7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3E2E-7ED2-313E-5269-6383F138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8911-A479-7ACD-D43B-CB926D6F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409E-5FFB-041F-FE96-1C8AFD0E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F4D3-0A5B-28D3-9322-1E220B7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9712-A085-2EB5-239C-4601DF4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0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E24F0-0A2B-BF1A-D1AD-D5C278895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03565-1B72-2BB0-15F9-738D427E5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24F1-CB23-B387-F176-50C2715E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A918-B93E-D8CE-408C-FA6610A0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F6B5-4789-5776-9B80-81578345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E8AA-52A7-430F-104D-17A09E0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152-2E64-13D8-0D52-1EF8A46A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E8CA-C10C-06C6-7C88-498E261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FDD8-0B1F-8336-AF57-BD44805D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01AF-451F-3E0B-56BE-788F1C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57ED59D-F6C4-F6C6-52A9-23025B4E6E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345" y="185738"/>
            <a:ext cx="1886527" cy="4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A7CC-CA38-9C32-018B-43BD6901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99F1-C988-6692-E6CE-7AB71064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6423-50AE-DB02-676D-1A00C58B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A397-D1D5-ED45-4BE5-04BE2D1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10CE-CBC0-35C7-88C3-4DEA83EA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14F1-FEE1-C85A-8EE0-3D67E1D1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7EBD-7C00-750C-ABD6-8FD587314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26300-D5A8-D110-E07E-E3A5147D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E522-4125-53F8-FF5B-8ACFAF0F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A5AA-AB66-C5BA-B2CE-99601638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9F95-1B36-55DE-18E9-2FDB78CA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0E57-40D0-A0EE-15D6-38064961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E0AA-AA5C-439A-3435-A137A8F4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EFDF-38E7-B50D-1E35-D97546C9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AB207-552A-F8DB-7990-F80F6A387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B3D98-66C9-4C61-FCC5-E617ACD7C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E829-B679-26FF-0F21-25AA169D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C9222-0635-99B0-CDD5-F8DCBC8E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81FB4-405D-CBE9-9FC6-C80D675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89F5-2EE3-322B-CD9D-89149309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8ADB7-047A-0EF8-EE73-0F0766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76587-8C40-E06F-AA5D-591E4702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2E7F-99AC-EE4C-B9A8-CB412508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9CC32-2B6B-9E00-94A5-12AEDA80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6D629-C06C-05EF-2505-B09C8B0F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B343-923C-221C-E350-B5AC5D99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940-A1D0-445C-3760-EC21D649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F710-BB7E-1EC6-383C-3C6A37FF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75CE6-CE4C-0374-FC4C-079DF63D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2BD6-EBAE-BFAE-8444-B73F5B14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3206-5CE3-E1FE-B900-E7E823CE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2FCFB-1B0E-BCBF-D3F6-3255D5A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AE9-3702-3F55-BD8F-EC7A8CF5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B743-5B91-DDAD-8352-235C30E8F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F9D72-3B00-9001-5441-692051CB7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FDA3-2236-535D-1980-3E726C1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F7B4-080C-F001-5789-5EBBBCAF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5940C-4533-435D-1B4D-8C1CC9E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1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81848-9C79-07A2-1C8B-61EC6AE8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E5C1-F469-2E62-A128-32C297FE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E140-D6C6-7B8E-37BE-F5C65A0D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43A3-E2B6-4A0E-998C-0F34B1248FEF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1B7E-1AAB-840B-CACB-66C2438A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E989-0457-AB7B-6B84-C792FC3F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3A97-9634-30E3-2BBA-EB036A40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Lesson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565-F559-F122-D1BA-047268BA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Session 1</a:t>
            </a:r>
          </a:p>
          <a:p>
            <a:pPr lvl="1"/>
            <a:r>
              <a:rPr lang="en-US" dirty="0"/>
              <a:t>Introduction Big Data &amp; Distributed Computing</a:t>
            </a:r>
          </a:p>
          <a:p>
            <a:pPr lvl="1"/>
            <a:r>
              <a:rPr lang="en-US" dirty="0"/>
              <a:t>Databricks account setup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Session 2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 err="1"/>
              <a:t>PySpark</a:t>
            </a:r>
            <a:r>
              <a:rPr lang="en-US" dirty="0"/>
              <a:t> SQL</a:t>
            </a:r>
          </a:p>
          <a:p>
            <a:r>
              <a:rPr lang="en-US" dirty="0"/>
              <a:t>Session 3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ML</a:t>
            </a:r>
          </a:p>
          <a:p>
            <a:r>
              <a:rPr lang="en-US" dirty="0"/>
              <a:t>Session 4</a:t>
            </a:r>
          </a:p>
          <a:p>
            <a:pPr lvl="1"/>
            <a:r>
              <a:rPr lang="en-US" dirty="0" err="1"/>
              <a:t>PySpark</a:t>
            </a:r>
            <a:r>
              <a:rPr lang="en-US" dirty="0"/>
              <a:t> NLP</a:t>
            </a:r>
          </a:p>
          <a:p>
            <a:r>
              <a:rPr lang="en-US" dirty="0"/>
              <a:t>Session 5</a:t>
            </a:r>
          </a:p>
          <a:p>
            <a:pPr lvl="1"/>
            <a:r>
              <a:rPr lang="en-US" dirty="0"/>
              <a:t>Streaming with Apache Kafka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35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0222-1612-A7C6-389E-13E6C99D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1: Introduction to Big Data &amp; Distributed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B0A9-43BC-1584-A22E-B15D7670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Introduction to Big Data</a:t>
            </a:r>
          </a:p>
          <a:p>
            <a:pPr lvl="1"/>
            <a:r>
              <a:rPr lang="en-US" dirty="0"/>
              <a:t>Definition of Big Data</a:t>
            </a:r>
          </a:p>
          <a:p>
            <a:pPr lvl="1"/>
            <a:r>
              <a:rPr lang="en-US" dirty="0"/>
              <a:t>Characteristics of Big Data (Volume, Velocity, Variety, Veracity)</a:t>
            </a:r>
          </a:p>
          <a:p>
            <a:pPr lvl="1"/>
            <a:r>
              <a:rPr lang="en-US" dirty="0"/>
              <a:t>Importance of Big Data in modern industries</a:t>
            </a:r>
          </a:p>
          <a:p>
            <a:r>
              <a:rPr lang="en-US" dirty="0"/>
              <a:t>Principles of Distributed Computing</a:t>
            </a:r>
          </a:p>
          <a:p>
            <a:pPr lvl="1"/>
            <a:r>
              <a:rPr lang="en-US" dirty="0"/>
              <a:t>Overview of distributed computing</a:t>
            </a:r>
          </a:p>
          <a:p>
            <a:pPr lvl="1"/>
            <a:r>
              <a:rPr lang="en-US" dirty="0"/>
              <a:t>Distributed file systems (e.g., Hadoop Distributed File System)</a:t>
            </a:r>
          </a:p>
          <a:p>
            <a:pPr lvl="1"/>
            <a:r>
              <a:rPr lang="en-US" dirty="0"/>
              <a:t>Parallel processing and scalability</a:t>
            </a:r>
          </a:p>
          <a:p>
            <a:r>
              <a:rPr lang="en-US" dirty="0"/>
              <a:t>Databricks Account Setup</a:t>
            </a:r>
          </a:p>
          <a:p>
            <a:pPr lvl="1"/>
            <a:r>
              <a:rPr lang="en-US" dirty="0"/>
              <a:t>Introduction to Databricks platform</a:t>
            </a:r>
          </a:p>
          <a:p>
            <a:pPr lvl="1"/>
            <a:r>
              <a:rPr lang="en-US" dirty="0"/>
              <a:t>Steps to set up a Databricks account</a:t>
            </a:r>
          </a:p>
          <a:p>
            <a:pPr lvl="1"/>
            <a:r>
              <a:rPr lang="en-US" dirty="0"/>
              <a:t>Navigating Databricks workspace</a:t>
            </a:r>
          </a:p>
          <a:p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Introduction to Apache Spark and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Basics of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(creation, manipulation, filtering)</a:t>
            </a:r>
          </a:p>
          <a:p>
            <a:pPr lvl="1"/>
            <a:r>
              <a:rPr lang="en-US" dirty="0"/>
              <a:t>Hands-on exercises with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operations</a:t>
            </a:r>
          </a:p>
          <a:p>
            <a:r>
              <a:rPr lang="en-US" dirty="0"/>
              <a:t>Learning Outcomes:</a:t>
            </a:r>
          </a:p>
          <a:p>
            <a:pPr lvl="1"/>
            <a:r>
              <a:rPr lang="en-US" dirty="0"/>
              <a:t>Understand the concept and significance of Big Data and its key characteristics.</a:t>
            </a:r>
          </a:p>
          <a:p>
            <a:pPr lvl="1"/>
            <a:r>
              <a:rPr lang="en-US" dirty="0"/>
              <a:t>Grasp the fundamentals of distributed computing and its relevance in handling Big Data.</a:t>
            </a:r>
          </a:p>
          <a:p>
            <a:pPr lvl="1"/>
            <a:r>
              <a:rPr lang="en-US" dirty="0"/>
              <a:t>Successfully set up a Databricks account and navigate the platform.</a:t>
            </a:r>
          </a:p>
          <a:p>
            <a:pPr lvl="1"/>
            <a:r>
              <a:rPr lang="en-US" dirty="0"/>
              <a:t>Gain practical skills in using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for data manipulation and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25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8C97-8975-B8FB-2301-049F4C55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solidFill>
                  <a:srgbClr val="ECECEC"/>
                </a:solidFill>
                <a:effectLst/>
                <a:latin typeface="Söhne"/>
              </a:rPr>
              <a:t>Session 2: </a:t>
            </a:r>
            <a:r>
              <a:rPr lang="en-IN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i="0" dirty="0" err="1">
                <a:solidFill>
                  <a:srgbClr val="ECECEC"/>
                </a:solidFill>
                <a:effectLst/>
                <a:latin typeface="Söhne"/>
              </a:rPr>
              <a:t>DataFrame</a:t>
            </a:r>
            <a:r>
              <a:rPr lang="en-IN" i="0" dirty="0">
                <a:solidFill>
                  <a:srgbClr val="ECECEC"/>
                </a:solidFill>
                <a:effectLst/>
                <a:latin typeface="Söhne"/>
              </a:rPr>
              <a:t> &amp; </a:t>
            </a:r>
            <a:r>
              <a:rPr lang="en-IN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i="0" dirty="0">
                <a:solidFill>
                  <a:srgbClr val="ECECEC"/>
                </a:solidFill>
                <a:effectLst/>
                <a:latin typeface="Söhne"/>
              </a:rPr>
              <a:t>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FAD4-4E3D-D665-C55B-46924443A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Advanced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DataFrame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Usage</a:t>
            </a:r>
          </a:p>
          <a:p>
            <a:pPr lvl="1"/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Advanced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DataFrame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operations (joins,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groupBy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agg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Working with user-defined functions (UDFs) in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endParaRPr lang="en-IN" b="0" i="0" dirty="0">
              <a:solidFill>
                <a:srgbClr val="ECECEC"/>
              </a:solidFill>
              <a:effectLst/>
              <a:latin typeface="Söhne"/>
            </a:endParaRPr>
          </a:p>
          <a:p>
            <a:pPr lvl="1"/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Handling missing data and outliers</a:t>
            </a:r>
          </a:p>
          <a:p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Introduction to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SQL</a:t>
            </a:r>
          </a:p>
          <a:p>
            <a:pPr lvl="1"/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Overview of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SQL module</a:t>
            </a:r>
          </a:p>
          <a:p>
            <a:pPr lvl="1"/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Executing SQL queries on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DataFrame</a:t>
            </a:r>
            <a:endParaRPr lang="en-IN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/>
            <a:r>
              <a:rPr lang="en-IN" i="0" dirty="0">
                <a:solidFill>
                  <a:srgbClr val="ECECEC"/>
                </a:solidFill>
                <a:effectLst/>
                <a:latin typeface="Söhne"/>
              </a:rPr>
              <a:t>Learning Outcomes:</a:t>
            </a:r>
          </a:p>
          <a:p>
            <a:pPr lvl="1"/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Master advanced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DataFrame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operations for complex data transformations.</a:t>
            </a:r>
          </a:p>
          <a:p>
            <a:pPr lvl="1"/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Execute SQL queries directly on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DataFrame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using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PySpark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 SQL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73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A966-FC94-4EF1-CDE7-C04867A7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3: </a:t>
            </a:r>
            <a:r>
              <a:rPr lang="en-US" dirty="0" err="1"/>
              <a:t>PySpark</a:t>
            </a:r>
            <a:r>
              <a:rPr lang="en-US" dirty="0"/>
              <a:t> ML (Machine Learning)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F845-F23D-B6E1-D5B2-BF54CCB8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PySpark</a:t>
            </a:r>
            <a:r>
              <a:rPr lang="en-US" dirty="0"/>
              <a:t> ML</a:t>
            </a:r>
          </a:p>
          <a:p>
            <a:pPr lvl="1"/>
            <a:r>
              <a:rPr lang="en-US" dirty="0"/>
              <a:t>Overview of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MLlib</a:t>
            </a:r>
            <a:r>
              <a:rPr lang="en-US" dirty="0"/>
              <a:t> and ML packages</a:t>
            </a:r>
          </a:p>
          <a:p>
            <a:pPr lvl="1"/>
            <a:r>
              <a:rPr lang="en-US" dirty="0"/>
              <a:t>Advantages of </a:t>
            </a:r>
            <a:r>
              <a:rPr lang="en-US" dirty="0" err="1"/>
              <a:t>PySpark</a:t>
            </a:r>
            <a:r>
              <a:rPr lang="en-US" dirty="0"/>
              <a:t> ML for scalable machine learning</a:t>
            </a:r>
          </a:p>
          <a:p>
            <a:r>
              <a:rPr lang="en-US" dirty="0"/>
              <a:t>Machine Learning Algorithms in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Regression models (Linear Regression)</a:t>
            </a:r>
          </a:p>
          <a:p>
            <a:pPr lvl="1"/>
            <a:r>
              <a:rPr lang="en-US" dirty="0"/>
              <a:t>Classification models (Logistic Regression, Random Forest)</a:t>
            </a:r>
          </a:p>
          <a:p>
            <a:r>
              <a:rPr lang="en-US" dirty="0"/>
              <a:t>Learning Outcomes:</a:t>
            </a:r>
          </a:p>
          <a:p>
            <a:pPr lvl="1"/>
            <a:r>
              <a:rPr lang="en-US" dirty="0"/>
              <a:t>Understand the principles of scalable machine learning and its application in Big Data analytics.</a:t>
            </a:r>
          </a:p>
          <a:p>
            <a:pPr lvl="1"/>
            <a:r>
              <a:rPr lang="en-US" dirty="0"/>
              <a:t>Gain practical experience in building and evaluating machine learning models using </a:t>
            </a:r>
            <a:r>
              <a:rPr lang="en-US" dirty="0" err="1"/>
              <a:t>PySpark</a:t>
            </a:r>
            <a:r>
              <a:rPr lang="en-US" dirty="0"/>
              <a:t> 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66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4C2F-D5F8-46C9-FE11-27C38729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Session 4: </a:t>
            </a:r>
            <a:r>
              <a:rPr lang="en-IN" dirty="0" err="1"/>
              <a:t>PySpark</a:t>
            </a:r>
            <a:r>
              <a:rPr lang="en-IN" dirty="0"/>
              <a:t> NLP (Natural Language 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35FA-913F-A790-F79D-5ADF5D5F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</a:t>
            </a:r>
            <a:r>
              <a:rPr lang="en-IN" dirty="0" err="1"/>
              <a:t>PySpark</a:t>
            </a:r>
            <a:r>
              <a:rPr lang="en-IN" dirty="0"/>
              <a:t> NLP</a:t>
            </a:r>
          </a:p>
          <a:p>
            <a:pPr lvl="1"/>
            <a:r>
              <a:rPr lang="en-IN" dirty="0"/>
              <a:t>Overview of </a:t>
            </a:r>
            <a:r>
              <a:rPr lang="en-IN" dirty="0" err="1"/>
              <a:t>PySpark</a:t>
            </a:r>
            <a:r>
              <a:rPr lang="en-IN" dirty="0"/>
              <a:t> NLP module</a:t>
            </a:r>
          </a:p>
          <a:p>
            <a:pPr lvl="1"/>
            <a:r>
              <a:rPr lang="en-IN" dirty="0"/>
              <a:t>Importance of NLP in Big Data analytics</a:t>
            </a:r>
          </a:p>
          <a:p>
            <a:r>
              <a:rPr lang="en-IN" dirty="0"/>
              <a:t>Common NLP Techniques in </a:t>
            </a:r>
            <a:r>
              <a:rPr lang="en-IN" dirty="0" err="1"/>
              <a:t>PySpark</a:t>
            </a:r>
            <a:endParaRPr lang="en-IN" dirty="0"/>
          </a:p>
          <a:p>
            <a:pPr lvl="1"/>
            <a:r>
              <a:rPr lang="en-IN" dirty="0"/>
              <a:t>Text preprocessing techniques (tokenization, stemming, lemmatization)</a:t>
            </a:r>
          </a:p>
          <a:p>
            <a:pPr lvl="1"/>
            <a:r>
              <a:rPr lang="en-IN" dirty="0"/>
              <a:t>Text classification using </a:t>
            </a:r>
            <a:r>
              <a:rPr lang="en-IN" dirty="0" err="1"/>
              <a:t>PySpark</a:t>
            </a:r>
            <a:endParaRPr lang="en-IN" dirty="0"/>
          </a:p>
          <a:p>
            <a:r>
              <a:rPr lang="en-IN" dirty="0"/>
              <a:t>Learning Outcomes:</a:t>
            </a:r>
          </a:p>
          <a:p>
            <a:pPr lvl="1"/>
            <a:r>
              <a:rPr lang="en-IN" dirty="0"/>
              <a:t>Understand the significance of natural language processing (NLP) in </a:t>
            </a:r>
            <a:r>
              <a:rPr lang="en-IN" dirty="0" err="1"/>
              <a:t>analyzing</a:t>
            </a:r>
            <a:r>
              <a:rPr lang="en-IN" dirty="0"/>
              <a:t> text data in Big Data environments.</a:t>
            </a:r>
          </a:p>
          <a:p>
            <a:pPr lvl="1"/>
            <a:r>
              <a:rPr lang="en-IN" dirty="0"/>
              <a:t>Gain proficiency in performing various NLP tasks using </a:t>
            </a:r>
            <a:r>
              <a:rPr lang="en-IN" dirty="0" err="1"/>
              <a:t>PySpark</a:t>
            </a:r>
            <a:r>
              <a:rPr lang="en-IN" dirty="0"/>
              <a:t> NLP module.</a:t>
            </a:r>
          </a:p>
        </p:txBody>
      </p:sp>
    </p:spTree>
    <p:extLst>
      <p:ext uri="{BB962C8B-B14F-4D97-AF65-F5344CB8AC3E}">
        <p14:creationId xmlns:p14="http://schemas.microsoft.com/office/powerpoint/2010/main" val="283137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F059-A3F9-DE24-70B6-8D28EB92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5: Streaming with 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9F67-D1FF-437A-CCA1-AEA07147D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Introduction to Apache Kafka</a:t>
            </a:r>
          </a:p>
          <a:p>
            <a:pPr lvl="1"/>
            <a:r>
              <a:rPr lang="en-IN" dirty="0"/>
              <a:t>Overview of Apache Kafka and its architecture</a:t>
            </a:r>
          </a:p>
          <a:p>
            <a:pPr lvl="1"/>
            <a:r>
              <a:rPr lang="en-IN" dirty="0"/>
              <a:t>Kafka topics, partitions, and brokers</a:t>
            </a:r>
          </a:p>
          <a:p>
            <a:r>
              <a:rPr lang="en-IN" dirty="0"/>
              <a:t>Setting up Apache Kafka</a:t>
            </a:r>
          </a:p>
          <a:p>
            <a:pPr lvl="1"/>
            <a:r>
              <a:rPr lang="en-IN" dirty="0"/>
              <a:t>Installation and configuration of Apache Kafka</a:t>
            </a:r>
          </a:p>
          <a:p>
            <a:pPr lvl="1"/>
            <a:r>
              <a:rPr lang="en-IN" dirty="0"/>
              <a:t>Creating Kafka topics and producers/consumers</a:t>
            </a:r>
          </a:p>
          <a:p>
            <a:pPr lvl="1"/>
            <a:r>
              <a:rPr lang="en-IN" dirty="0"/>
              <a:t>Hands-on exercises with real-time data streaming using Apache Kafka</a:t>
            </a:r>
          </a:p>
          <a:p>
            <a:r>
              <a:rPr lang="en-US" dirty="0"/>
              <a:t>Learning Outcomes:</a:t>
            </a:r>
          </a:p>
          <a:p>
            <a:pPr lvl="1"/>
            <a:r>
              <a:rPr lang="en-US" dirty="0"/>
              <a:t>Understand the principles of stream processing and event-driven architectures.</a:t>
            </a:r>
          </a:p>
          <a:p>
            <a:pPr lvl="1"/>
            <a:r>
              <a:rPr lang="en-US" dirty="0"/>
              <a:t>Gain practical experience in setting up and working with Apache Kafka for real-time data streaming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56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0CF2-4D08-D024-D2F1-BCA7FD50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7888-86D4-A3CC-5644-3C77B842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4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512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Big Data Lesson Plan</vt:lpstr>
      <vt:lpstr>Session 1: Introduction to Big Data &amp; Distributed Computing</vt:lpstr>
      <vt:lpstr>Session 2: PySpark DataFrame &amp; PySpark SQL</vt:lpstr>
      <vt:lpstr>Session 3: PySpark ML (Machine Learning)</vt:lpstr>
      <vt:lpstr>Session 4: PySpark NLP (Natural Language Processing)</vt:lpstr>
      <vt:lpstr>Session 5: Streaming with Apache Kafka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karade</dc:creator>
  <cp:lastModifiedBy>Nilay Karade</cp:lastModifiedBy>
  <cp:revision>15</cp:revision>
  <dcterms:created xsi:type="dcterms:W3CDTF">2023-07-28T05:33:56Z</dcterms:created>
  <dcterms:modified xsi:type="dcterms:W3CDTF">2024-02-18T08:33:38Z</dcterms:modified>
</cp:coreProperties>
</file>