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1" r:id="rId3"/>
    <p:sldId id="276" r:id="rId4"/>
    <p:sldId id="277" r:id="rId5"/>
    <p:sldId id="259" r:id="rId6"/>
    <p:sldId id="260" r:id="rId7"/>
    <p:sldId id="263" r:id="rId8"/>
    <p:sldId id="266" r:id="rId9"/>
    <p:sldId id="267" r:id="rId10"/>
    <p:sldId id="268" r:id="rId11"/>
    <p:sldId id="269" r:id="rId12"/>
    <p:sldId id="272" r:id="rId13"/>
    <p:sldId id="270" r:id="rId14"/>
    <p:sldId id="274" r:id="rId15"/>
    <p:sldId id="275" r:id="rId16"/>
    <p:sldId id="273" r:id="rId17"/>
    <p:sldId id="282" r:id="rId18"/>
    <p:sldId id="279" r:id="rId19"/>
    <p:sldId id="281" r:id="rId20"/>
    <p:sldId id="280" r:id="rId21"/>
    <p:sldId id="283" r:id="rId22"/>
    <p:sldId id="264" r:id="rId23"/>
    <p:sldId id="265" r:id="rId24"/>
    <p:sldId id="271" r:id="rId25"/>
    <p:sldId id="278"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708B1-AE4C-472D-98E1-412BE332432A}" type="datetimeFigureOut">
              <a:rPr lang="en-IN" smtClean="0"/>
              <a:t>28-07-2023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8D5FB-8BAB-4B5D-B101-A5DBDA1B76B8}" type="slidenum">
              <a:rPr lang="en-IN" smtClean="0"/>
              <a:t>‹#›</a:t>
            </a:fld>
            <a:endParaRPr lang="en-IN"/>
          </a:p>
        </p:txBody>
      </p:sp>
    </p:spTree>
    <p:extLst>
      <p:ext uri="{BB962C8B-B14F-4D97-AF65-F5344CB8AC3E}">
        <p14:creationId xmlns:p14="http://schemas.microsoft.com/office/powerpoint/2010/main" val="142581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Ground rules for online classes are essential to maintain a productive and respectful learning environment. These rules set clear expectations for both students and teachers, ensuring that everyone can engage effectively and make the most of the online learning experience. Here are some common ground rules for online classes:</a:t>
            </a:r>
          </a:p>
          <a:p>
            <a:endParaRPr lang="en-IN" dirty="0"/>
          </a:p>
        </p:txBody>
      </p:sp>
      <p:sp>
        <p:nvSpPr>
          <p:cNvPr id="4" name="Slide Number Placeholder 3"/>
          <p:cNvSpPr>
            <a:spLocks noGrp="1"/>
          </p:cNvSpPr>
          <p:nvPr>
            <p:ph type="sldNum" sz="quarter" idx="5"/>
          </p:nvPr>
        </p:nvSpPr>
        <p:spPr/>
        <p:txBody>
          <a:bodyPr/>
          <a:lstStyle/>
          <a:p>
            <a:fld id="{07D8D5FB-8BAB-4B5D-B101-A5DBDA1B76B8}" type="slidenum">
              <a:rPr lang="en-IN" smtClean="0"/>
              <a:t>3</a:t>
            </a:fld>
            <a:endParaRPr lang="en-IN"/>
          </a:p>
        </p:txBody>
      </p:sp>
    </p:spTree>
    <p:extLst>
      <p:ext uri="{BB962C8B-B14F-4D97-AF65-F5344CB8AC3E}">
        <p14:creationId xmlns:p14="http://schemas.microsoft.com/office/powerpoint/2010/main" val="2312037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3CF1-1CC0-B7F4-2D10-5D7D951FC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53D01-FBD5-D946-88D5-C8A7ACD0D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72964-AB07-2D5E-8144-652D7B102EA7}"/>
              </a:ext>
            </a:extLst>
          </p:cNvPr>
          <p:cNvSpPr>
            <a:spLocks noGrp="1"/>
          </p:cNvSpPr>
          <p:nvPr>
            <p:ph type="dt" sz="half" idx="10"/>
          </p:nvPr>
        </p:nvSpPr>
        <p:spPr/>
        <p:txBody>
          <a:bodyPr/>
          <a:lstStyle/>
          <a:p>
            <a:fld id="{D0C143A3-E2B6-4A0E-998C-0F34B1248FEF}" type="datetimeFigureOut">
              <a:rPr lang="en-IN" smtClean="0"/>
              <a:t>28-07-2023</a:t>
            </a:fld>
            <a:endParaRPr lang="en-IN"/>
          </a:p>
        </p:txBody>
      </p:sp>
      <p:sp>
        <p:nvSpPr>
          <p:cNvPr id="5" name="Footer Placeholder 4">
            <a:extLst>
              <a:ext uri="{FF2B5EF4-FFF2-40B4-BE49-F238E27FC236}">
                <a16:creationId xmlns:a16="http://schemas.microsoft.com/office/drawing/2014/main" id="{FCA08D76-349A-1E7B-4693-2F277E063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5BA60-14C1-AD1D-EAF5-2FC15C3A90EF}"/>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236997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3E2E-7ED2-313E-5269-6383F1386E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38911-A479-7ACD-D43B-CB926D6F5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0409E-5FFB-041F-FE96-1C8AFD0EE2D4}"/>
              </a:ext>
            </a:extLst>
          </p:cNvPr>
          <p:cNvSpPr>
            <a:spLocks noGrp="1"/>
          </p:cNvSpPr>
          <p:nvPr>
            <p:ph type="dt" sz="half" idx="10"/>
          </p:nvPr>
        </p:nvSpPr>
        <p:spPr/>
        <p:txBody>
          <a:bodyPr/>
          <a:lstStyle/>
          <a:p>
            <a:fld id="{D0C143A3-E2B6-4A0E-998C-0F34B1248FEF}" type="datetimeFigureOut">
              <a:rPr lang="en-IN" smtClean="0"/>
              <a:t>28-07-2023</a:t>
            </a:fld>
            <a:endParaRPr lang="en-IN"/>
          </a:p>
        </p:txBody>
      </p:sp>
      <p:sp>
        <p:nvSpPr>
          <p:cNvPr id="5" name="Footer Placeholder 4">
            <a:extLst>
              <a:ext uri="{FF2B5EF4-FFF2-40B4-BE49-F238E27FC236}">
                <a16:creationId xmlns:a16="http://schemas.microsoft.com/office/drawing/2014/main" id="{D80BF4D3-0A5B-28D3-9322-1E220B7C8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99712-A085-2EB5-239C-4601DF4EA75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0150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E24F0-0A2B-BF1A-D1AD-D5C2788958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603565-1B72-2BB0-15F9-738D427E5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824F1-CB23-B387-F176-50C2715EEA9A}"/>
              </a:ext>
            </a:extLst>
          </p:cNvPr>
          <p:cNvSpPr>
            <a:spLocks noGrp="1"/>
          </p:cNvSpPr>
          <p:nvPr>
            <p:ph type="dt" sz="half" idx="10"/>
          </p:nvPr>
        </p:nvSpPr>
        <p:spPr/>
        <p:txBody>
          <a:bodyPr/>
          <a:lstStyle/>
          <a:p>
            <a:fld id="{D0C143A3-E2B6-4A0E-998C-0F34B1248FEF}" type="datetimeFigureOut">
              <a:rPr lang="en-IN" smtClean="0"/>
              <a:t>28-07-2023</a:t>
            </a:fld>
            <a:endParaRPr lang="en-IN"/>
          </a:p>
        </p:txBody>
      </p:sp>
      <p:sp>
        <p:nvSpPr>
          <p:cNvPr id="5" name="Footer Placeholder 4">
            <a:extLst>
              <a:ext uri="{FF2B5EF4-FFF2-40B4-BE49-F238E27FC236}">
                <a16:creationId xmlns:a16="http://schemas.microsoft.com/office/drawing/2014/main" id="{365BA918-B93E-D8CE-408C-FA6610A09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DF6B5-4789-5776-9B80-81578345556C}"/>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3007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E8AA-52A7-430F-104D-17A09E05F75D}"/>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CE32D152-2E64-13D8-0D52-1EF8A46A3BFC}"/>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20EE8CA-C10C-06C6-7C88-498E261FA36B}"/>
              </a:ext>
            </a:extLst>
          </p:cNvPr>
          <p:cNvSpPr>
            <a:spLocks noGrp="1"/>
          </p:cNvSpPr>
          <p:nvPr>
            <p:ph type="dt" sz="half" idx="10"/>
          </p:nvPr>
        </p:nvSpPr>
        <p:spPr/>
        <p:txBody>
          <a:bodyPr/>
          <a:lstStyle/>
          <a:p>
            <a:fld id="{D0C143A3-E2B6-4A0E-998C-0F34B1248FEF}" type="datetimeFigureOut">
              <a:rPr lang="en-IN" smtClean="0"/>
              <a:t>28-07-2023</a:t>
            </a:fld>
            <a:endParaRPr lang="en-IN"/>
          </a:p>
        </p:txBody>
      </p:sp>
      <p:sp>
        <p:nvSpPr>
          <p:cNvPr id="5" name="Footer Placeholder 4">
            <a:extLst>
              <a:ext uri="{FF2B5EF4-FFF2-40B4-BE49-F238E27FC236}">
                <a16:creationId xmlns:a16="http://schemas.microsoft.com/office/drawing/2014/main" id="{60BAFDD8-0B1F-8336-AF57-BD44805DB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D01AF-451F-3E0B-56BE-788F1C13F6BA}"/>
              </a:ext>
            </a:extLst>
          </p:cNvPr>
          <p:cNvSpPr>
            <a:spLocks noGrp="1"/>
          </p:cNvSpPr>
          <p:nvPr>
            <p:ph type="sldNum" sz="quarter" idx="12"/>
          </p:nvPr>
        </p:nvSpPr>
        <p:spPr/>
        <p:txBody>
          <a:bodyPr/>
          <a:lstStyle/>
          <a:p>
            <a:fld id="{857B70E3-438F-4422-9202-206CC318B3E0}" type="slidenum">
              <a:rPr lang="en-IN" smtClean="0"/>
              <a:t>‹#›</a:t>
            </a:fld>
            <a:endParaRPr lang="en-IN"/>
          </a:p>
        </p:txBody>
      </p:sp>
      <p:pic>
        <p:nvPicPr>
          <p:cNvPr id="9" name="Picture 2">
            <a:extLst>
              <a:ext uri="{FF2B5EF4-FFF2-40B4-BE49-F238E27FC236}">
                <a16:creationId xmlns:a16="http://schemas.microsoft.com/office/drawing/2014/main" id="{157ED59D-F6C4-F6C6-52A9-23025B4E6E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39218" y="6300690"/>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3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A7CC-CA38-9C32-018B-43BD69015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899F1-C988-6692-E6CE-7AB71064D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26423-50AE-DB02-676D-1A00C58BECB9}"/>
              </a:ext>
            </a:extLst>
          </p:cNvPr>
          <p:cNvSpPr>
            <a:spLocks noGrp="1"/>
          </p:cNvSpPr>
          <p:nvPr>
            <p:ph type="dt" sz="half" idx="10"/>
          </p:nvPr>
        </p:nvSpPr>
        <p:spPr/>
        <p:txBody>
          <a:bodyPr/>
          <a:lstStyle/>
          <a:p>
            <a:fld id="{D0C143A3-E2B6-4A0E-998C-0F34B1248FEF}" type="datetimeFigureOut">
              <a:rPr lang="en-IN" smtClean="0"/>
              <a:t>28-07-2023</a:t>
            </a:fld>
            <a:endParaRPr lang="en-IN"/>
          </a:p>
        </p:txBody>
      </p:sp>
      <p:sp>
        <p:nvSpPr>
          <p:cNvPr id="5" name="Footer Placeholder 4">
            <a:extLst>
              <a:ext uri="{FF2B5EF4-FFF2-40B4-BE49-F238E27FC236}">
                <a16:creationId xmlns:a16="http://schemas.microsoft.com/office/drawing/2014/main" id="{63E4A397-D1D5-ED45-4BE5-04BE2D1BE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810CE-CBC0-35C7-88C3-4DEA83EA172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77979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14F1-FEE1-C85A-8EE0-3D67E1D15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C7EBD-7C00-750C-ABD6-8FD587314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26300-D5A8-D110-E07E-E3A5147D5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73E522-4125-53F8-FF5B-8ACFAF0F8E73}"/>
              </a:ext>
            </a:extLst>
          </p:cNvPr>
          <p:cNvSpPr>
            <a:spLocks noGrp="1"/>
          </p:cNvSpPr>
          <p:nvPr>
            <p:ph type="dt" sz="half" idx="10"/>
          </p:nvPr>
        </p:nvSpPr>
        <p:spPr/>
        <p:txBody>
          <a:bodyPr/>
          <a:lstStyle/>
          <a:p>
            <a:fld id="{D0C143A3-E2B6-4A0E-998C-0F34B1248FEF}" type="datetimeFigureOut">
              <a:rPr lang="en-IN" smtClean="0"/>
              <a:t>28-07-2023</a:t>
            </a:fld>
            <a:endParaRPr lang="en-IN"/>
          </a:p>
        </p:txBody>
      </p:sp>
      <p:sp>
        <p:nvSpPr>
          <p:cNvPr id="6" name="Footer Placeholder 5">
            <a:extLst>
              <a:ext uri="{FF2B5EF4-FFF2-40B4-BE49-F238E27FC236}">
                <a16:creationId xmlns:a16="http://schemas.microsoft.com/office/drawing/2014/main" id="{C8EFA5AA-AB66-C5BA-B2CE-996016384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59F95-1B36-55DE-18E9-2FDB78CA87F3}"/>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76172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0E57-40D0-A0EE-15D6-38064961A8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3E0AA-AA5C-439A-3435-A137A8F42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0EFDF-38E7-B50D-1E35-D97546C98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AB207-552A-F8DB-7990-F80F6A387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8B3D98-66C9-4C61-FCC5-E617ACD7C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04E829-B679-26FF-0F21-25AA169DE3E5}"/>
              </a:ext>
            </a:extLst>
          </p:cNvPr>
          <p:cNvSpPr>
            <a:spLocks noGrp="1"/>
          </p:cNvSpPr>
          <p:nvPr>
            <p:ph type="dt" sz="half" idx="10"/>
          </p:nvPr>
        </p:nvSpPr>
        <p:spPr/>
        <p:txBody>
          <a:bodyPr/>
          <a:lstStyle/>
          <a:p>
            <a:fld id="{D0C143A3-E2B6-4A0E-998C-0F34B1248FEF}" type="datetimeFigureOut">
              <a:rPr lang="en-IN" smtClean="0"/>
              <a:t>28-07-2023</a:t>
            </a:fld>
            <a:endParaRPr lang="en-IN"/>
          </a:p>
        </p:txBody>
      </p:sp>
      <p:sp>
        <p:nvSpPr>
          <p:cNvPr id="8" name="Footer Placeholder 7">
            <a:extLst>
              <a:ext uri="{FF2B5EF4-FFF2-40B4-BE49-F238E27FC236}">
                <a16:creationId xmlns:a16="http://schemas.microsoft.com/office/drawing/2014/main" id="{A14C9222-0635-99B0-CDD5-F8DCBC8EE1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081FB4-405D-CBE9-9FC6-C80D6757996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80494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9F5-2EE3-322B-CD9D-89149309B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F8ADB7-047A-0EF8-EE73-0F0766A7D0D6}"/>
              </a:ext>
            </a:extLst>
          </p:cNvPr>
          <p:cNvSpPr>
            <a:spLocks noGrp="1"/>
          </p:cNvSpPr>
          <p:nvPr>
            <p:ph type="dt" sz="half" idx="10"/>
          </p:nvPr>
        </p:nvSpPr>
        <p:spPr/>
        <p:txBody>
          <a:bodyPr/>
          <a:lstStyle/>
          <a:p>
            <a:fld id="{D0C143A3-E2B6-4A0E-998C-0F34B1248FEF}" type="datetimeFigureOut">
              <a:rPr lang="en-IN" smtClean="0"/>
              <a:t>28-07-2023</a:t>
            </a:fld>
            <a:endParaRPr lang="en-IN"/>
          </a:p>
        </p:txBody>
      </p:sp>
      <p:sp>
        <p:nvSpPr>
          <p:cNvPr id="4" name="Footer Placeholder 3">
            <a:extLst>
              <a:ext uri="{FF2B5EF4-FFF2-40B4-BE49-F238E27FC236}">
                <a16:creationId xmlns:a16="http://schemas.microsoft.com/office/drawing/2014/main" id="{69476587-8C40-E06F-AA5D-591E47028B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E82E7F-99AC-EE4C-B9A8-CB412508E6F8}"/>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5987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9CC32-2B6B-9E00-94A5-12AEDA80FC88}"/>
              </a:ext>
            </a:extLst>
          </p:cNvPr>
          <p:cNvSpPr>
            <a:spLocks noGrp="1"/>
          </p:cNvSpPr>
          <p:nvPr>
            <p:ph type="dt" sz="half" idx="10"/>
          </p:nvPr>
        </p:nvSpPr>
        <p:spPr/>
        <p:txBody>
          <a:bodyPr/>
          <a:lstStyle/>
          <a:p>
            <a:fld id="{D0C143A3-E2B6-4A0E-998C-0F34B1248FEF}" type="datetimeFigureOut">
              <a:rPr lang="en-IN" smtClean="0"/>
              <a:t>28-07-2023</a:t>
            </a:fld>
            <a:endParaRPr lang="en-IN"/>
          </a:p>
        </p:txBody>
      </p:sp>
      <p:sp>
        <p:nvSpPr>
          <p:cNvPr id="3" name="Footer Placeholder 2">
            <a:extLst>
              <a:ext uri="{FF2B5EF4-FFF2-40B4-BE49-F238E27FC236}">
                <a16:creationId xmlns:a16="http://schemas.microsoft.com/office/drawing/2014/main" id="{0E66D629-C06C-05EF-2505-B09C8B0FF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C8B343-923C-221C-E350-B5AC5D99687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88172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F940-A1D0-445C-3760-EC21D6498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BFF710-BB7E-1EC6-383C-3C6A37FF0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B75CE6-CE4C-0374-FC4C-079DF63D4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72BD6-EBAE-BFAE-8444-B73F5B14CD8A}"/>
              </a:ext>
            </a:extLst>
          </p:cNvPr>
          <p:cNvSpPr>
            <a:spLocks noGrp="1"/>
          </p:cNvSpPr>
          <p:nvPr>
            <p:ph type="dt" sz="half" idx="10"/>
          </p:nvPr>
        </p:nvSpPr>
        <p:spPr/>
        <p:txBody>
          <a:bodyPr/>
          <a:lstStyle/>
          <a:p>
            <a:fld id="{D0C143A3-E2B6-4A0E-998C-0F34B1248FEF}" type="datetimeFigureOut">
              <a:rPr lang="en-IN" smtClean="0"/>
              <a:t>28-07-2023</a:t>
            </a:fld>
            <a:endParaRPr lang="en-IN"/>
          </a:p>
        </p:txBody>
      </p:sp>
      <p:sp>
        <p:nvSpPr>
          <p:cNvPr id="6" name="Footer Placeholder 5">
            <a:extLst>
              <a:ext uri="{FF2B5EF4-FFF2-40B4-BE49-F238E27FC236}">
                <a16:creationId xmlns:a16="http://schemas.microsoft.com/office/drawing/2014/main" id="{A4F33206-5CE3-E1FE-B900-E7E823CE4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2FCFB-1B0E-BCBF-D3F6-3255D5A32247}"/>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4448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2AE9-3702-3F55-BD8F-EC7A8CF57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C4B743-5B91-DDAD-8352-235C30E8F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CF9D72-3B00-9001-5441-692051CB7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8FDA3-2236-535D-1980-3E726C1D2769}"/>
              </a:ext>
            </a:extLst>
          </p:cNvPr>
          <p:cNvSpPr>
            <a:spLocks noGrp="1"/>
          </p:cNvSpPr>
          <p:nvPr>
            <p:ph type="dt" sz="half" idx="10"/>
          </p:nvPr>
        </p:nvSpPr>
        <p:spPr/>
        <p:txBody>
          <a:bodyPr/>
          <a:lstStyle/>
          <a:p>
            <a:fld id="{D0C143A3-E2B6-4A0E-998C-0F34B1248FEF}" type="datetimeFigureOut">
              <a:rPr lang="en-IN" smtClean="0"/>
              <a:t>28-07-2023</a:t>
            </a:fld>
            <a:endParaRPr lang="en-IN"/>
          </a:p>
        </p:txBody>
      </p:sp>
      <p:sp>
        <p:nvSpPr>
          <p:cNvPr id="6" name="Footer Placeholder 5">
            <a:extLst>
              <a:ext uri="{FF2B5EF4-FFF2-40B4-BE49-F238E27FC236}">
                <a16:creationId xmlns:a16="http://schemas.microsoft.com/office/drawing/2014/main" id="{D0DFF7B4-080C-F001-5789-5EBBBCAF7E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5940C-4533-435D-1B4D-8C1CC9E0A281}"/>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06201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1848-9C79-07A2-1C8B-61EC6AE83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46E5C1-F469-2E62-A128-32C297FE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FE140-D6C6-7B8E-37BE-F5C65A0DC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143A3-E2B6-4A0E-998C-0F34B1248FEF}" type="datetimeFigureOut">
              <a:rPr lang="en-IN" smtClean="0"/>
              <a:t>28-07-2023</a:t>
            </a:fld>
            <a:endParaRPr lang="en-IN"/>
          </a:p>
        </p:txBody>
      </p:sp>
      <p:sp>
        <p:nvSpPr>
          <p:cNvPr id="5" name="Footer Placeholder 4">
            <a:extLst>
              <a:ext uri="{FF2B5EF4-FFF2-40B4-BE49-F238E27FC236}">
                <a16:creationId xmlns:a16="http://schemas.microsoft.com/office/drawing/2014/main" id="{E6EE1B7E-1AAB-840B-CACB-66C2438A6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6EE989-0457-AB7B-6B84-C792FC3F1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B70E3-438F-4422-9202-206CC318B3E0}" type="slidenum">
              <a:rPr lang="en-IN" smtClean="0"/>
              <a:t>‹#›</a:t>
            </a:fld>
            <a:endParaRPr lang="en-IN"/>
          </a:p>
        </p:txBody>
      </p:sp>
    </p:spTree>
    <p:extLst>
      <p:ext uri="{BB962C8B-B14F-4D97-AF65-F5344CB8AC3E}">
        <p14:creationId xmlns:p14="http://schemas.microsoft.com/office/powerpoint/2010/main" val="35006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FF4D-AF48-4ED8-5164-84E9E09F88B7}"/>
              </a:ext>
            </a:extLst>
          </p:cNvPr>
          <p:cNvSpPr>
            <a:spLocks noGrp="1"/>
          </p:cNvSpPr>
          <p:nvPr>
            <p:ph type="ctrTitle"/>
          </p:nvPr>
        </p:nvSpPr>
        <p:spPr/>
        <p:txBody>
          <a:bodyPr>
            <a:normAutofit/>
          </a:bodyPr>
          <a:lstStyle/>
          <a:p>
            <a:r>
              <a:rPr lang="en-US" dirty="0">
                <a:solidFill>
                  <a:schemeClr val="bg1"/>
                </a:solidFill>
              </a:rPr>
              <a:t>AMAZON WEB SERVICES</a:t>
            </a:r>
            <a:br>
              <a:rPr lang="en-US" dirty="0">
                <a:solidFill>
                  <a:schemeClr val="bg1"/>
                </a:solidFill>
              </a:rPr>
            </a:br>
            <a:r>
              <a:rPr lang="en-US" sz="3200" dirty="0">
                <a:solidFill>
                  <a:schemeClr val="bg1"/>
                </a:solidFill>
              </a:rPr>
              <a:t>(Applied Data Science)</a:t>
            </a:r>
            <a:br>
              <a:rPr lang="en-US" sz="3200" dirty="0">
                <a:solidFill>
                  <a:schemeClr val="bg1"/>
                </a:solidFill>
              </a:rPr>
            </a:br>
            <a:r>
              <a:rPr lang="en-US" sz="4000" dirty="0">
                <a:solidFill>
                  <a:schemeClr val="bg1"/>
                </a:solidFill>
              </a:rPr>
              <a:t>Session 1</a:t>
            </a:r>
            <a:endParaRPr lang="en-IN" dirty="0">
              <a:solidFill>
                <a:schemeClr val="bg1"/>
              </a:solidFill>
            </a:endParaRPr>
          </a:p>
        </p:txBody>
      </p:sp>
      <p:sp>
        <p:nvSpPr>
          <p:cNvPr id="3" name="Subtitle 2">
            <a:extLst>
              <a:ext uri="{FF2B5EF4-FFF2-40B4-BE49-F238E27FC236}">
                <a16:creationId xmlns:a16="http://schemas.microsoft.com/office/drawing/2014/main" id="{7BD68826-2160-B63B-A989-B5EFB54C8983}"/>
              </a:ext>
            </a:extLst>
          </p:cNvPr>
          <p:cNvSpPr>
            <a:spLocks noGrp="1"/>
          </p:cNvSpPr>
          <p:nvPr>
            <p:ph type="subTitle" idx="1"/>
          </p:nvPr>
        </p:nvSpPr>
        <p:spPr/>
        <p:txBody>
          <a:bodyPr/>
          <a:lstStyle/>
          <a:p>
            <a:endParaRPr lang="en-US" dirty="0">
              <a:solidFill>
                <a:schemeClr val="bg1"/>
              </a:solidFill>
            </a:endParaRPr>
          </a:p>
          <a:p>
            <a:r>
              <a:rPr lang="en-US" dirty="0">
                <a:solidFill>
                  <a:schemeClr val="bg1"/>
                </a:solidFill>
              </a:rPr>
              <a:t>Dr. Nilay Karade</a:t>
            </a:r>
          </a:p>
          <a:p>
            <a:r>
              <a:rPr lang="en-US" dirty="0">
                <a:solidFill>
                  <a:schemeClr val="bg1"/>
                </a:solidFill>
              </a:rPr>
              <a:t>Program Manager</a:t>
            </a:r>
            <a:endParaRPr lang="en-IN" dirty="0">
              <a:solidFill>
                <a:schemeClr val="bg1"/>
              </a:solidFill>
            </a:endParaRPr>
          </a:p>
        </p:txBody>
      </p:sp>
      <p:pic>
        <p:nvPicPr>
          <p:cNvPr id="4" name="Picture 2">
            <a:extLst>
              <a:ext uri="{FF2B5EF4-FFF2-40B4-BE49-F238E27FC236}">
                <a16:creationId xmlns:a16="http://schemas.microsoft.com/office/drawing/2014/main" id="{99B9F6A4-593B-5B57-420B-315B4C4E8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736" y="6034360"/>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7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7515-9EB7-EED5-0543-9ECF88C0D617}"/>
              </a:ext>
            </a:extLst>
          </p:cNvPr>
          <p:cNvSpPr>
            <a:spLocks noGrp="1"/>
          </p:cNvSpPr>
          <p:nvPr>
            <p:ph type="title"/>
          </p:nvPr>
        </p:nvSpPr>
        <p:spPr/>
        <p:txBody>
          <a:bodyPr/>
          <a:lstStyle/>
          <a:p>
            <a:r>
              <a:rPr lang="en-US" dirty="0"/>
              <a:t>Scaling up infrastructure to the next level</a:t>
            </a:r>
            <a:endParaRPr lang="en-IN" dirty="0"/>
          </a:p>
        </p:txBody>
      </p:sp>
      <p:sp>
        <p:nvSpPr>
          <p:cNvPr id="3" name="Content Placeholder 2">
            <a:extLst>
              <a:ext uri="{FF2B5EF4-FFF2-40B4-BE49-F238E27FC236}">
                <a16:creationId xmlns:a16="http://schemas.microsoft.com/office/drawing/2014/main" id="{FA893F98-A17C-9D83-1178-B97FA8ED948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4231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DAAB-ABE9-5D60-FB4E-C40A8766ECEF}"/>
              </a:ext>
            </a:extLst>
          </p:cNvPr>
          <p:cNvSpPr>
            <a:spLocks noGrp="1"/>
          </p:cNvSpPr>
          <p:nvPr>
            <p:ph type="title"/>
          </p:nvPr>
        </p:nvSpPr>
        <p:spPr/>
        <p:txBody>
          <a:bodyPr/>
          <a:lstStyle/>
          <a:p>
            <a:r>
              <a:rPr lang="en-US" dirty="0"/>
              <a:t>Solution is cloud computing</a:t>
            </a:r>
            <a:endParaRPr lang="en-IN" dirty="0"/>
          </a:p>
        </p:txBody>
      </p:sp>
      <p:sp>
        <p:nvSpPr>
          <p:cNvPr id="3" name="Content Placeholder 2">
            <a:extLst>
              <a:ext uri="{FF2B5EF4-FFF2-40B4-BE49-F238E27FC236}">
                <a16:creationId xmlns:a16="http://schemas.microsoft.com/office/drawing/2014/main" id="{04F39EE2-1E71-A53A-0A1F-276EA455E66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98868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0C1A-628F-FC75-6006-3CE5965A66F1}"/>
              </a:ext>
            </a:extLst>
          </p:cNvPr>
          <p:cNvSpPr>
            <a:spLocks noGrp="1"/>
          </p:cNvSpPr>
          <p:nvPr>
            <p:ph type="title"/>
          </p:nvPr>
        </p:nvSpPr>
        <p:spPr/>
        <p:txBody>
          <a:bodyPr/>
          <a:lstStyle/>
          <a:p>
            <a:r>
              <a:rPr lang="en-US" dirty="0"/>
              <a:t>Characteristics of cloud</a:t>
            </a:r>
            <a:endParaRPr lang="en-IN" dirty="0"/>
          </a:p>
        </p:txBody>
      </p:sp>
      <p:sp>
        <p:nvSpPr>
          <p:cNvPr id="3" name="Content Placeholder 2">
            <a:extLst>
              <a:ext uri="{FF2B5EF4-FFF2-40B4-BE49-F238E27FC236}">
                <a16:creationId xmlns:a16="http://schemas.microsoft.com/office/drawing/2014/main" id="{E6D42F10-75C0-E22E-5728-1B2081347DA5}"/>
              </a:ext>
            </a:extLst>
          </p:cNvPr>
          <p:cNvSpPr>
            <a:spLocks noGrp="1"/>
          </p:cNvSpPr>
          <p:nvPr>
            <p:ph idx="1"/>
          </p:nvPr>
        </p:nvSpPr>
        <p:spPr/>
        <p:txBody>
          <a:bodyPr/>
          <a:lstStyle/>
          <a:p>
            <a:r>
              <a:rPr lang="en-US" dirty="0"/>
              <a:t>Easy to maintain, deploy</a:t>
            </a:r>
          </a:p>
          <a:p>
            <a:r>
              <a:rPr lang="en-US" dirty="0"/>
              <a:t>Cheaper </a:t>
            </a:r>
          </a:p>
          <a:p>
            <a:r>
              <a:rPr lang="en-US" dirty="0"/>
              <a:t>On demand</a:t>
            </a:r>
          </a:p>
          <a:p>
            <a:r>
              <a:rPr lang="en-US" dirty="0"/>
              <a:t>Multi-tenancy</a:t>
            </a:r>
          </a:p>
          <a:p>
            <a:r>
              <a:rPr lang="en-US" dirty="0"/>
              <a:t>Measured services - </a:t>
            </a:r>
            <a:r>
              <a:rPr lang="en-IN" dirty="0">
                <a:effectLst/>
                <a:latin typeface="Calibri" panose="020F0502020204030204" pitchFamily="34" charset="0"/>
                <a:ea typeface="Calibri" panose="020F0502020204030204" pitchFamily="34" charset="0"/>
                <a:cs typeface="Times New Roman" panose="02020603050405020304" pitchFamily="18" charset="0"/>
              </a:rPr>
              <a:t>Pay as you go pricing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342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14C7-98FE-126C-C5B0-4B0411FD0EB8}"/>
              </a:ext>
            </a:extLst>
          </p:cNvPr>
          <p:cNvSpPr>
            <a:spLocks noGrp="1"/>
          </p:cNvSpPr>
          <p:nvPr>
            <p:ph type="title"/>
          </p:nvPr>
        </p:nvSpPr>
        <p:spPr/>
        <p:txBody>
          <a:bodyPr/>
          <a:lstStyle/>
          <a:p>
            <a:r>
              <a:rPr lang="en-US" dirty="0"/>
              <a:t>Types of cloud deployment</a:t>
            </a:r>
            <a:endParaRPr lang="en-IN" dirty="0"/>
          </a:p>
        </p:txBody>
      </p:sp>
      <p:sp>
        <p:nvSpPr>
          <p:cNvPr id="3" name="Content Placeholder 2">
            <a:extLst>
              <a:ext uri="{FF2B5EF4-FFF2-40B4-BE49-F238E27FC236}">
                <a16:creationId xmlns:a16="http://schemas.microsoft.com/office/drawing/2014/main" id="{D77BC03A-F47E-AB7C-8A96-B25144A3FDC1}"/>
              </a:ext>
            </a:extLst>
          </p:cNvPr>
          <p:cNvSpPr>
            <a:spLocks noGrp="1"/>
          </p:cNvSpPr>
          <p:nvPr>
            <p:ph idx="1"/>
          </p:nvPr>
        </p:nvSpPr>
        <p:spPr/>
        <p:txBody>
          <a:bodyPr/>
          <a:lstStyle/>
          <a:p>
            <a:r>
              <a:rPr lang="en-US" dirty="0"/>
              <a:t>Private</a:t>
            </a:r>
          </a:p>
          <a:p>
            <a:r>
              <a:rPr lang="en-IN" dirty="0"/>
              <a:t>Public</a:t>
            </a:r>
          </a:p>
          <a:p>
            <a:r>
              <a:rPr lang="en-IN" dirty="0"/>
              <a:t>Hybrid</a:t>
            </a:r>
          </a:p>
        </p:txBody>
      </p:sp>
    </p:spTree>
    <p:extLst>
      <p:ext uri="{BB962C8B-B14F-4D97-AF65-F5344CB8AC3E}">
        <p14:creationId xmlns:p14="http://schemas.microsoft.com/office/powerpoint/2010/main" val="115816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9AA7-6B74-A3B3-530B-719A618483E6}"/>
              </a:ext>
            </a:extLst>
          </p:cNvPr>
          <p:cNvSpPr>
            <a:spLocks noGrp="1"/>
          </p:cNvSpPr>
          <p:nvPr>
            <p:ph type="title"/>
          </p:nvPr>
        </p:nvSpPr>
        <p:spPr/>
        <p:txBody>
          <a:bodyPr/>
          <a:lstStyle/>
          <a:p>
            <a:r>
              <a:rPr lang="en-US" dirty="0"/>
              <a:t>Amazon Web Services (AWS)</a:t>
            </a:r>
            <a:endParaRPr lang="en-IN" dirty="0"/>
          </a:p>
        </p:txBody>
      </p:sp>
      <p:sp>
        <p:nvSpPr>
          <p:cNvPr id="3" name="Content Placeholder 2">
            <a:extLst>
              <a:ext uri="{FF2B5EF4-FFF2-40B4-BE49-F238E27FC236}">
                <a16:creationId xmlns:a16="http://schemas.microsoft.com/office/drawing/2014/main" id="{ED8A5403-B66D-401C-5F26-0742C03D376F}"/>
              </a:ext>
            </a:extLst>
          </p:cNvPr>
          <p:cNvSpPr>
            <a:spLocks noGrp="1"/>
          </p:cNvSpPr>
          <p:nvPr>
            <p:ph idx="1"/>
          </p:nvPr>
        </p:nvSpPr>
        <p:spPr/>
        <p:txBody>
          <a:bodyPr>
            <a:normAutofit lnSpcReduction="10000"/>
          </a:bodyPr>
          <a:lstStyle/>
          <a:p>
            <a:r>
              <a:rPr lang="en-US" dirty="0"/>
              <a:t>It is a comprehensive cloud computing platform provided by Amazon that offers a wide range of cloud services and solutions to individuals, businesses, and organizations. </a:t>
            </a:r>
          </a:p>
          <a:p>
            <a:r>
              <a:rPr lang="en-US" dirty="0"/>
              <a:t>AWS allows users to access a variety of on-demand computing resources over the internet, including </a:t>
            </a:r>
          </a:p>
          <a:p>
            <a:pPr lvl="1"/>
            <a:r>
              <a:rPr lang="en-US" dirty="0"/>
              <a:t>computing power, </a:t>
            </a:r>
          </a:p>
          <a:p>
            <a:pPr lvl="1"/>
            <a:r>
              <a:rPr lang="en-US" dirty="0"/>
              <a:t>storage, </a:t>
            </a:r>
          </a:p>
          <a:p>
            <a:pPr lvl="1"/>
            <a:r>
              <a:rPr lang="en-US" dirty="0"/>
              <a:t>databases, </a:t>
            </a:r>
          </a:p>
          <a:p>
            <a:pPr lvl="1"/>
            <a:r>
              <a:rPr lang="en-US" dirty="0"/>
              <a:t>machine learning, </a:t>
            </a:r>
          </a:p>
          <a:p>
            <a:pPr lvl="1"/>
            <a:r>
              <a:rPr lang="en-US" dirty="0"/>
              <a:t>analytics, </a:t>
            </a:r>
          </a:p>
          <a:p>
            <a:pPr lvl="1"/>
            <a:r>
              <a:rPr lang="en-US" dirty="0"/>
              <a:t>networking, and more.</a:t>
            </a:r>
          </a:p>
          <a:p>
            <a:endParaRPr lang="en-US" dirty="0"/>
          </a:p>
          <a:p>
            <a:endParaRPr lang="en-IN" dirty="0"/>
          </a:p>
        </p:txBody>
      </p:sp>
    </p:spTree>
    <p:extLst>
      <p:ext uri="{BB962C8B-B14F-4D97-AF65-F5344CB8AC3E}">
        <p14:creationId xmlns:p14="http://schemas.microsoft.com/office/powerpoint/2010/main" val="122056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EE21-F721-8417-7606-86B308DF96C6}"/>
              </a:ext>
            </a:extLst>
          </p:cNvPr>
          <p:cNvSpPr>
            <a:spLocks noGrp="1"/>
          </p:cNvSpPr>
          <p:nvPr>
            <p:ph type="title"/>
          </p:nvPr>
        </p:nvSpPr>
        <p:spPr/>
        <p:txBody>
          <a:bodyPr/>
          <a:lstStyle/>
          <a:p>
            <a:r>
              <a:rPr lang="en-IN" dirty="0"/>
              <a:t>AWS free tier account setup</a:t>
            </a:r>
          </a:p>
        </p:txBody>
      </p:sp>
      <p:sp>
        <p:nvSpPr>
          <p:cNvPr id="3" name="Content Placeholder 2">
            <a:extLst>
              <a:ext uri="{FF2B5EF4-FFF2-40B4-BE49-F238E27FC236}">
                <a16:creationId xmlns:a16="http://schemas.microsoft.com/office/drawing/2014/main" id="{8898F80A-F124-1881-78E3-47D158F6F885}"/>
              </a:ext>
            </a:extLst>
          </p:cNvPr>
          <p:cNvSpPr>
            <a:spLocks noGrp="1"/>
          </p:cNvSpPr>
          <p:nvPr>
            <p:ph idx="1"/>
          </p:nvPr>
        </p:nvSpPr>
        <p:spPr/>
        <p:txBody>
          <a:bodyPr/>
          <a:lstStyle/>
          <a:p>
            <a:r>
              <a:rPr lang="en-US" dirty="0"/>
              <a:t>Please refer PDF</a:t>
            </a:r>
            <a:endParaRPr lang="en-IN" dirty="0"/>
          </a:p>
        </p:txBody>
      </p:sp>
    </p:spTree>
    <p:extLst>
      <p:ext uri="{BB962C8B-B14F-4D97-AF65-F5344CB8AC3E}">
        <p14:creationId xmlns:p14="http://schemas.microsoft.com/office/powerpoint/2010/main" val="2007710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4A18-65A2-34A7-2C2E-79F726AF788B}"/>
              </a:ext>
            </a:extLst>
          </p:cNvPr>
          <p:cNvSpPr>
            <a:spLocks noGrp="1"/>
          </p:cNvSpPr>
          <p:nvPr>
            <p:ph type="title"/>
          </p:nvPr>
        </p:nvSpPr>
        <p:spPr/>
        <p:txBody>
          <a:bodyPr/>
          <a:lstStyle/>
          <a:p>
            <a:r>
              <a:rPr lang="en-US" dirty="0"/>
              <a:t>AWS regions</a:t>
            </a:r>
            <a:endParaRPr lang="en-IN" dirty="0"/>
          </a:p>
        </p:txBody>
      </p:sp>
      <p:sp>
        <p:nvSpPr>
          <p:cNvPr id="3" name="Content Placeholder 2">
            <a:extLst>
              <a:ext uri="{FF2B5EF4-FFF2-40B4-BE49-F238E27FC236}">
                <a16:creationId xmlns:a16="http://schemas.microsoft.com/office/drawing/2014/main" id="{E6DDAAEB-059B-7673-262A-E9623194F4B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90778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737-592A-6BF8-A888-1CCCFF7F2DEB}"/>
              </a:ext>
            </a:extLst>
          </p:cNvPr>
          <p:cNvSpPr>
            <a:spLocks noGrp="1"/>
          </p:cNvSpPr>
          <p:nvPr>
            <p:ph type="title"/>
          </p:nvPr>
        </p:nvSpPr>
        <p:spPr/>
        <p:txBody>
          <a:bodyPr/>
          <a:lstStyle/>
          <a:p>
            <a:r>
              <a:rPr lang="en-US" dirty="0"/>
              <a:t>AWS Services</a:t>
            </a:r>
            <a:endParaRPr lang="en-IN" dirty="0"/>
          </a:p>
        </p:txBody>
      </p:sp>
      <p:sp>
        <p:nvSpPr>
          <p:cNvPr id="3" name="Content Placeholder 2">
            <a:extLst>
              <a:ext uri="{FF2B5EF4-FFF2-40B4-BE49-F238E27FC236}">
                <a16:creationId xmlns:a16="http://schemas.microsoft.com/office/drawing/2014/main" id="{05FDEACF-3199-B123-B1A6-C5FB219E3675}"/>
              </a:ext>
            </a:extLst>
          </p:cNvPr>
          <p:cNvSpPr>
            <a:spLocks noGrp="1"/>
          </p:cNvSpPr>
          <p:nvPr>
            <p:ph idx="1"/>
          </p:nvPr>
        </p:nvSpPr>
        <p:spPr/>
        <p:txBody>
          <a:bodyPr/>
          <a:lstStyle/>
          <a:p>
            <a:r>
              <a:rPr lang="en-US" dirty="0"/>
              <a:t>AWS Login</a:t>
            </a:r>
          </a:p>
          <a:p>
            <a:r>
              <a:rPr lang="en-US" dirty="0"/>
              <a:t>AWS console</a:t>
            </a:r>
          </a:p>
          <a:p>
            <a:r>
              <a:rPr lang="en-US" dirty="0"/>
              <a:t>AWS Service search box</a:t>
            </a:r>
          </a:p>
          <a:p>
            <a:r>
              <a:rPr lang="en-US" dirty="0"/>
              <a:t>AWS Region on account page </a:t>
            </a:r>
          </a:p>
          <a:p>
            <a:r>
              <a:rPr lang="en-US" dirty="0"/>
              <a:t>AWS Global infrastructure</a:t>
            </a:r>
          </a:p>
          <a:p>
            <a:endParaRPr lang="en-IN" dirty="0"/>
          </a:p>
        </p:txBody>
      </p:sp>
      <p:sp>
        <p:nvSpPr>
          <p:cNvPr id="7" name="TextBox 6">
            <a:extLst>
              <a:ext uri="{FF2B5EF4-FFF2-40B4-BE49-F238E27FC236}">
                <a16:creationId xmlns:a16="http://schemas.microsoft.com/office/drawing/2014/main" id="{9C7998DF-1893-5145-6B8E-C1FDAF14AAA0}"/>
              </a:ext>
            </a:extLst>
          </p:cNvPr>
          <p:cNvSpPr txBox="1"/>
          <p:nvPr/>
        </p:nvSpPr>
        <p:spPr>
          <a:xfrm>
            <a:off x="3702327" y="6308209"/>
            <a:ext cx="6096000" cy="369332"/>
          </a:xfrm>
          <a:prstGeom prst="rect">
            <a:avLst/>
          </a:prstGeom>
          <a:noFill/>
        </p:spPr>
        <p:txBody>
          <a:bodyPr wrap="square">
            <a:spAutoFit/>
          </a:bodyPr>
          <a:lstStyle/>
          <a:p>
            <a:r>
              <a:rPr lang="en-IN" dirty="0">
                <a:solidFill>
                  <a:schemeClr val="bg1"/>
                </a:solidFill>
              </a:rPr>
              <a:t>Source: https://aws.amazon.com/free</a:t>
            </a:r>
          </a:p>
        </p:txBody>
      </p:sp>
    </p:spTree>
    <p:extLst>
      <p:ext uri="{BB962C8B-B14F-4D97-AF65-F5344CB8AC3E}">
        <p14:creationId xmlns:p14="http://schemas.microsoft.com/office/powerpoint/2010/main" val="1191168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737-592A-6BF8-A888-1CCCFF7F2DEB}"/>
              </a:ext>
            </a:extLst>
          </p:cNvPr>
          <p:cNvSpPr>
            <a:spLocks noGrp="1"/>
          </p:cNvSpPr>
          <p:nvPr>
            <p:ph type="title"/>
          </p:nvPr>
        </p:nvSpPr>
        <p:spPr/>
        <p:txBody>
          <a:bodyPr/>
          <a:lstStyle/>
          <a:p>
            <a:r>
              <a:rPr lang="en-US" dirty="0"/>
              <a:t>AWS Services</a:t>
            </a:r>
            <a:endParaRPr lang="en-IN" dirty="0"/>
          </a:p>
        </p:txBody>
      </p:sp>
      <p:sp>
        <p:nvSpPr>
          <p:cNvPr id="3" name="Content Placeholder 2">
            <a:extLst>
              <a:ext uri="{FF2B5EF4-FFF2-40B4-BE49-F238E27FC236}">
                <a16:creationId xmlns:a16="http://schemas.microsoft.com/office/drawing/2014/main" id="{05FDEACF-3199-B123-B1A6-C5FB219E3675}"/>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04E5D55-800E-79FD-25FB-4160FA970333}"/>
              </a:ext>
            </a:extLst>
          </p:cNvPr>
          <p:cNvPicPr>
            <a:picLocks noChangeAspect="1"/>
          </p:cNvPicPr>
          <p:nvPr/>
        </p:nvPicPr>
        <p:blipFill>
          <a:blip r:embed="rId2"/>
          <a:stretch>
            <a:fillRect/>
          </a:stretch>
        </p:blipFill>
        <p:spPr>
          <a:xfrm>
            <a:off x="1092755" y="1825625"/>
            <a:ext cx="8698945" cy="4214880"/>
          </a:xfrm>
          <a:prstGeom prst="rect">
            <a:avLst/>
          </a:prstGeom>
        </p:spPr>
      </p:pic>
      <p:sp>
        <p:nvSpPr>
          <p:cNvPr id="7" name="TextBox 6">
            <a:extLst>
              <a:ext uri="{FF2B5EF4-FFF2-40B4-BE49-F238E27FC236}">
                <a16:creationId xmlns:a16="http://schemas.microsoft.com/office/drawing/2014/main" id="{9C7998DF-1893-5145-6B8E-C1FDAF14AAA0}"/>
              </a:ext>
            </a:extLst>
          </p:cNvPr>
          <p:cNvSpPr txBox="1"/>
          <p:nvPr/>
        </p:nvSpPr>
        <p:spPr>
          <a:xfrm>
            <a:off x="3702327" y="6308209"/>
            <a:ext cx="6096000" cy="369332"/>
          </a:xfrm>
          <a:prstGeom prst="rect">
            <a:avLst/>
          </a:prstGeom>
          <a:noFill/>
        </p:spPr>
        <p:txBody>
          <a:bodyPr wrap="square">
            <a:spAutoFit/>
          </a:bodyPr>
          <a:lstStyle/>
          <a:p>
            <a:r>
              <a:rPr lang="en-IN" dirty="0">
                <a:solidFill>
                  <a:schemeClr val="bg1"/>
                </a:solidFill>
              </a:rPr>
              <a:t>Source: https://aws.amazon.com/free</a:t>
            </a:r>
          </a:p>
        </p:txBody>
      </p:sp>
    </p:spTree>
    <p:extLst>
      <p:ext uri="{BB962C8B-B14F-4D97-AF65-F5344CB8AC3E}">
        <p14:creationId xmlns:p14="http://schemas.microsoft.com/office/powerpoint/2010/main" val="2036660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4C08-2424-DD7A-E38A-6696BB71C0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E087B7-0FEE-8184-A607-1DA6834E53F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134E2CA-0248-AE24-C2D3-82FB4B4DEFEB}"/>
              </a:ext>
            </a:extLst>
          </p:cNvPr>
          <p:cNvPicPr>
            <a:picLocks noChangeAspect="1"/>
          </p:cNvPicPr>
          <p:nvPr/>
        </p:nvPicPr>
        <p:blipFill>
          <a:blip r:embed="rId2"/>
          <a:stretch>
            <a:fillRect/>
          </a:stretch>
        </p:blipFill>
        <p:spPr>
          <a:xfrm>
            <a:off x="2825750" y="365125"/>
            <a:ext cx="6819900" cy="5667375"/>
          </a:xfrm>
          <a:prstGeom prst="rect">
            <a:avLst/>
          </a:prstGeom>
        </p:spPr>
      </p:pic>
      <p:sp>
        <p:nvSpPr>
          <p:cNvPr id="6" name="TextBox 5">
            <a:extLst>
              <a:ext uri="{FF2B5EF4-FFF2-40B4-BE49-F238E27FC236}">
                <a16:creationId xmlns:a16="http://schemas.microsoft.com/office/drawing/2014/main" id="{071817A3-A059-E22A-86FA-CA5D1FBDAC12}"/>
              </a:ext>
            </a:extLst>
          </p:cNvPr>
          <p:cNvSpPr txBox="1"/>
          <p:nvPr/>
        </p:nvSpPr>
        <p:spPr>
          <a:xfrm>
            <a:off x="4388127" y="6311900"/>
            <a:ext cx="6096000" cy="369332"/>
          </a:xfrm>
          <a:prstGeom prst="rect">
            <a:avLst/>
          </a:prstGeom>
          <a:noFill/>
        </p:spPr>
        <p:txBody>
          <a:bodyPr wrap="square">
            <a:spAutoFit/>
          </a:bodyPr>
          <a:lstStyle/>
          <a:p>
            <a:r>
              <a:rPr lang="en-IN" dirty="0">
                <a:solidFill>
                  <a:schemeClr val="bg1"/>
                </a:solidFill>
              </a:rPr>
              <a:t>Source: https://aws.amazon.com/free</a:t>
            </a:r>
          </a:p>
        </p:txBody>
      </p:sp>
    </p:spTree>
    <p:extLst>
      <p:ext uri="{BB962C8B-B14F-4D97-AF65-F5344CB8AC3E}">
        <p14:creationId xmlns:p14="http://schemas.microsoft.com/office/powerpoint/2010/main" val="207670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56184-CF70-3774-43FC-971E0ED4269A}"/>
              </a:ext>
            </a:extLst>
          </p:cNvPr>
          <p:cNvSpPr>
            <a:spLocks noGrp="1"/>
          </p:cNvSpPr>
          <p:nvPr>
            <p:ph type="title"/>
          </p:nvPr>
        </p:nvSpPr>
        <p:spPr/>
        <p:txBody>
          <a:bodyPr/>
          <a:lstStyle/>
          <a:p>
            <a:r>
              <a:rPr lang="en-US" dirty="0"/>
              <a:t>Know Your Mentor</a:t>
            </a:r>
            <a:endParaRPr lang="en-IN" dirty="0"/>
          </a:p>
        </p:txBody>
      </p:sp>
      <p:sp>
        <p:nvSpPr>
          <p:cNvPr id="3" name="Content Placeholder 2">
            <a:extLst>
              <a:ext uri="{FF2B5EF4-FFF2-40B4-BE49-F238E27FC236}">
                <a16:creationId xmlns:a16="http://schemas.microsoft.com/office/drawing/2014/main" id="{34E13DAE-E79C-3A54-89F7-97A8FC9A9B52}"/>
              </a:ext>
            </a:extLst>
          </p:cNvPr>
          <p:cNvSpPr>
            <a:spLocks noGrp="1"/>
          </p:cNvSpPr>
          <p:nvPr>
            <p:ph idx="1"/>
          </p:nvPr>
        </p:nvSpPr>
        <p:spPr/>
        <p:txBody>
          <a:bodyPr>
            <a:normAutofit fontScale="55000" lnSpcReduction="20000"/>
          </a:bodyPr>
          <a:lstStyle/>
          <a:p>
            <a:r>
              <a:rPr lang="en-IN" dirty="0"/>
              <a:t>Qualification </a:t>
            </a:r>
          </a:p>
          <a:p>
            <a:pPr lvl="1"/>
            <a:r>
              <a:rPr lang="en-IN" dirty="0"/>
              <a:t>Ph D in AI</a:t>
            </a:r>
          </a:p>
          <a:p>
            <a:pPr lvl="1"/>
            <a:r>
              <a:rPr lang="en-IN" dirty="0"/>
              <a:t>Master in Computer Application</a:t>
            </a:r>
          </a:p>
          <a:p>
            <a:r>
              <a:rPr lang="en-IN" dirty="0"/>
              <a:t>15 Years of experience</a:t>
            </a:r>
          </a:p>
          <a:p>
            <a:r>
              <a:rPr lang="en-IN" dirty="0"/>
              <a:t>Software Industry</a:t>
            </a:r>
          </a:p>
          <a:p>
            <a:pPr lvl="1"/>
            <a:r>
              <a:rPr lang="en-IN" dirty="0"/>
              <a:t>Data Science consultant</a:t>
            </a:r>
          </a:p>
          <a:p>
            <a:pPr lvl="1"/>
            <a:r>
              <a:rPr lang="en-IN" dirty="0"/>
              <a:t>Web developer</a:t>
            </a:r>
          </a:p>
          <a:p>
            <a:pPr lvl="1"/>
            <a:r>
              <a:rPr lang="en-IN" dirty="0"/>
              <a:t>Mobile app developer</a:t>
            </a:r>
          </a:p>
          <a:p>
            <a:r>
              <a:rPr lang="en-IN" dirty="0"/>
              <a:t>Teaching</a:t>
            </a:r>
          </a:p>
          <a:p>
            <a:pPr lvl="1"/>
            <a:r>
              <a:rPr lang="en-IN" dirty="0"/>
              <a:t>Corporate Trainer</a:t>
            </a:r>
          </a:p>
          <a:p>
            <a:pPr lvl="1"/>
            <a:r>
              <a:rPr lang="en-IN" dirty="0"/>
              <a:t>Associate Professor</a:t>
            </a:r>
          </a:p>
          <a:p>
            <a:pPr lvl="1"/>
            <a:r>
              <a:rPr lang="en-IN" dirty="0"/>
              <a:t>Assistant Professor</a:t>
            </a:r>
          </a:p>
          <a:p>
            <a:r>
              <a:rPr lang="en-IN" dirty="0"/>
              <a:t>Areas of specialization</a:t>
            </a:r>
          </a:p>
          <a:p>
            <a:pPr lvl="1"/>
            <a:r>
              <a:rPr lang="en-IN" dirty="0"/>
              <a:t>AI &amp; Data Science</a:t>
            </a:r>
          </a:p>
          <a:p>
            <a:pPr lvl="1"/>
            <a:r>
              <a:rPr lang="en-IN" dirty="0"/>
              <a:t>Web and android app development</a:t>
            </a:r>
          </a:p>
          <a:p>
            <a:pPr lvl="1"/>
            <a:r>
              <a:rPr lang="en-IN" dirty="0"/>
              <a:t>Cloud computing</a:t>
            </a:r>
          </a:p>
          <a:p>
            <a:pPr lvl="1"/>
            <a:r>
              <a:rPr lang="en-IN" dirty="0" err="1"/>
              <a:t>MLOps</a:t>
            </a:r>
            <a:endParaRPr lang="en-IN" dirty="0"/>
          </a:p>
          <a:p>
            <a:pPr lvl="1"/>
            <a:r>
              <a:rPr lang="en-IN" dirty="0"/>
              <a:t>BI</a:t>
            </a:r>
          </a:p>
          <a:p>
            <a:r>
              <a:rPr lang="en-IN" dirty="0"/>
              <a:t>Publications – Books, Research papers</a:t>
            </a:r>
          </a:p>
          <a:p>
            <a:pPr marL="0" indent="0">
              <a:buNone/>
            </a:pPr>
            <a:endParaRPr lang="en-IN" dirty="0"/>
          </a:p>
        </p:txBody>
      </p:sp>
      <p:pic>
        <p:nvPicPr>
          <p:cNvPr id="4" name="Picture 3">
            <a:extLst>
              <a:ext uri="{FF2B5EF4-FFF2-40B4-BE49-F238E27FC236}">
                <a16:creationId xmlns:a16="http://schemas.microsoft.com/office/drawing/2014/main" id="{444E9DFE-468B-053A-B371-31E9AF9A2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9832" y="1950473"/>
            <a:ext cx="3007049" cy="2461729"/>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9860AB4-D275-D01B-9736-FB371BFD19A8}"/>
              </a:ext>
            </a:extLst>
          </p:cNvPr>
          <p:cNvSpPr txBox="1"/>
          <p:nvPr/>
        </p:nvSpPr>
        <p:spPr>
          <a:xfrm>
            <a:off x="5934774" y="4696192"/>
            <a:ext cx="3677163" cy="1169551"/>
          </a:xfrm>
          <a:prstGeom prst="rect">
            <a:avLst/>
          </a:prstGeom>
          <a:noFill/>
        </p:spPr>
        <p:txBody>
          <a:bodyPr wrap="square">
            <a:spAutoFit/>
          </a:bodyPr>
          <a:lstStyle/>
          <a:p>
            <a:pPr algn="ctr">
              <a:spcBef>
                <a:spcPts val="600"/>
              </a:spcBef>
            </a:pPr>
            <a:r>
              <a:rPr lang="en-IN" sz="2400" b="1" i="0" dirty="0" err="1">
                <a:solidFill>
                  <a:schemeClr val="bg1"/>
                </a:solidFill>
                <a:effectLst/>
                <a:latin typeface="-apple-system"/>
              </a:rPr>
              <a:t>Dr.</a:t>
            </a:r>
            <a:r>
              <a:rPr lang="en-IN" sz="2400" b="1" i="0" dirty="0">
                <a:solidFill>
                  <a:schemeClr val="bg1"/>
                </a:solidFill>
                <a:effectLst/>
                <a:latin typeface="-apple-system"/>
              </a:rPr>
              <a:t> Nilay Karade</a:t>
            </a:r>
          </a:p>
          <a:p>
            <a:pPr algn="ctr">
              <a:spcBef>
                <a:spcPts val="600"/>
              </a:spcBef>
            </a:pPr>
            <a:r>
              <a:rPr lang="en-IN" b="0" i="0" dirty="0">
                <a:solidFill>
                  <a:schemeClr val="bg1"/>
                </a:solidFill>
                <a:effectLst/>
                <a:latin typeface="-apple-system"/>
              </a:rPr>
              <a:t>www.linkedin.com/in/dr-nilay-karade</a:t>
            </a:r>
          </a:p>
          <a:p>
            <a:pPr algn="ctr">
              <a:spcBef>
                <a:spcPts val="600"/>
              </a:spcBef>
            </a:pPr>
            <a:r>
              <a:rPr lang="en-IN" dirty="0">
                <a:solidFill>
                  <a:schemeClr val="bg1"/>
                </a:solidFill>
                <a:latin typeface="-apple-system"/>
              </a:rPr>
              <a:t>nilayk@regenesys.net</a:t>
            </a:r>
            <a:endParaRPr lang="en-IN" dirty="0">
              <a:solidFill>
                <a:schemeClr val="bg1"/>
              </a:solidFill>
            </a:endParaRPr>
          </a:p>
        </p:txBody>
      </p:sp>
    </p:spTree>
    <p:extLst>
      <p:ext uri="{BB962C8B-B14F-4D97-AF65-F5344CB8AC3E}">
        <p14:creationId xmlns:p14="http://schemas.microsoft.com/office/powerpoint/2010/main" val="3870000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FF81-8E03-A563-906F-1C76A066B1AE}"/>
              </a:ext>
            </a:extLst>
          </p:cNvPr>
          <p:cNvSpPr>
            <a:spLocks noGrp="1"/>
          </p:cNvSpPr>
          <p:nvPr>
            <p:ph type="title"/>
          </p:nvPr>
        </p:nvSpPr>
        <p:spPr/>
        <p:txBody>
          <a:bodyPr/>
          <a:lstStyle/>
          <a:p>
            <a:r>
              <a:rPr lang="en-US" dirty="0"/>
              <a:t>AWS Budget &amp; Billing</a:t>
            </a:r>
            <a:endParaRPr lang="en-IN" dirty="0"/>
          </a:p>
        </p:txBody>
      </p:sp>
      <p:sp>
        <p:nvSpPr>
          <p:cNvPr id="3" name="Content Placeholder 2">
            <a:extLst>
              <a:ext uri="{FF2B5EF4-FFF2-40B4-BE49-F238E27FC236}">
                <a16:creationId xmlns:a16="http://schemas.microsoft.com/office/drawing/2014/main" id="{6B5F2F77-0AEB-BBD8-9EB3-F920EE836D36}"/>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9DAEC778-D19F-5734-E583-0AB59C136A56}"/>
              </a:ext>
            </a:extLst>
          </p:cNvPr>
          <p:cNvPicPr>
            <a:picLocks noChangeAspect="1"/>
          </p:cNvPicPr>
          <p:nvPr/>
        </p:nvPicPr>
        <p:blipFill>
          <a:blip r:embed="rId2"/>
          <a:stretch>
            <a:fillRect/>
          </a:stretch>
        </p:blipFill>
        <p:spPr>
          <a:xfrm>
            <a:off x="838200" y="1825625"/>
            <a:ext cx="10734675" cy="4181475"/>
          </a:xfrm>
          <a:prstGeom prst="rect">
            <a:avLst/>
          </a:prstGeom>
        </p:spPr>
      </p:pic>
    </p:spTree>
    <p:extLst>
      <p:ext uri="{BB962C8B-B14F-4D97-AF65-F5344CB8AC3E}">
        <p14:creationId xmlns:p14="http://schemas.microsoft.com/office/powerpoint/2010/main" val="3443900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FF81-8E03-A563-906F-1C76A066B1AE}"/>
              </a:ext>
            </a:extLst>
          </p:cNvPr>
          <p:cNvSpPr>
            <a:spLocks noGrp="1"/>
          </p:cNvSpPr>
          <p:nvPr>
            <p:ph type="title"/>
          </p:nvPr>
        </p:nvSpPr>
        <p:spPr/>
        <p:txBody>
          <a:bodyPr/>
          <a:lstStyle/>
          <a:p>
            <a:r>
              <a:rPr lang="en-US" dirty="0"/>
              <a:t>AWS Budget &amp; Billing</a:t>
            </a:r>
            <a:endParaRPr lang="en-IN" dirty="0"/>
          </a:p>
        </p:txBody>
      </p:sp>
      <p:sp>
        <p:nvSpPr>
          <p:cNvPr id="3" name="Content Placeholder 2">
            <a:extLst>
              <a:ext uri="{FF2B5EF4-FFF2-40B4-BE49-F238E27FC236}">
                <a16:creationId xmlns:a16="http://schemas.microsoft.com/office/drawing/2014/main" id="{6B5F2F77-0AEB-BBD8-9EB3-F920EE836D36}"/>
              </a:ext>
            </a:extLst>
          </p:cNvPr>
          <p:cNvSpPr>
            <a:spLocks noGrp="1"/>
          </p:cNvSpPr>
          <p:nvPr>
            <p:ph idx="1"/>
          </p:nvPr>
        </p:nvSpPr>
        <p:spPr/>
        <p:txBody>
          <a:bodyPr/>
          <a:lstStyle/>
          <a:p>
            <a:r>
              <a:rPr lang="en-US" dirty="0"/>
              <a:t>AWS Alarm</a:t>
            </a:r>
            <a:endParaRPr lang="en-IN" dirty="0"/>
          </a:p>
        </p:txBody>
      </p:sp>
    </p:spTree>
    <p:extLst>
      <p:ext uri="{BB962C8B-B14F-4D97-AF65-F5344CB8AC3E}">
        <p14:creationId xmlns:p14="http://schemas.microsoft.com/office/powerpoint/2010/main" val="1561659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6F5F-E326-3CD4-5F5D-2768A4ECF33F}"/>
              </a:ext>
            </a:extLst>
          </p:cNvPr>
          <p:cNvSpPr>
            <a:spLocks noGrp="1"/>
          </p:cNvSpPr>
          <p:nvPr>
            <p:ph type="title"/>
          </p:nvPr>
        </p:nvSpPr>
        <p:spPr/>
        <p:txBody>
          <a:bodyPr/>
          <a:lstStyle/>
          <a:p>
            <a:r>
              <a:rPr lang="en-US" dirty="0"/>
              <a:t>Amazon Simple Storage Service (S3)</a:t>
            </a:r>
            <a:endParaRPr lang="en-IN" dirty="0"/>
          </a:p>
        </p:txBody>
      </p:sp>
      <p:sp>
        <p:nvSpPr>
          <p:cNvPr id="3" name="Content Placeholder 2">
            <a:extLst>
              <a:ext uri="{FF2B5EF4-FFF2-40B4-BE49-F238E27FC236}">
                <a16:creationId xmlns:a16="http://schemas.microsoft.com/office/drawing/2014/main" id="{23A41014-65EF-4111-02B8-EFEF085C7478}"/>
              </a:ext>
            </a:extLst>
          </p:cNvPr>
          <p:cNvSpPr>
            <a:spLocks noGrp="1"/>
          </p:cNvSpPr>
          <p:nvPr>
            <p:ph idx="1"/>
          </p:nvPr>
        </p:nvSpPr>
        <p:spPr/>
        <p:txBody>
          <a:bodyPr>
            <a:normAutofit lnSpcReduction="10000"/>
          </a:bodyPr>
          <a:lstStyle/>
          <a:p>
            <a:r>
              <a:rPr lang="en-US" dirty="0"/>
              <a:t>Amazon Simple Storage Service (S3) is a highly scalable and durable object storage service provided by Amazon Web Services (AWS). </a:t>
            </a:r>
          </a:p>
          <a:p>
            <a:r>
              <a:rPr lang="en-US" dirty="0"/>
              <a:t>It allows users to store and retrieve virtually any amount of data in the cloud, making it one of the most popular cloud storage solutions available. </a:t>
            </a:r>
          </a:p>
          <a:p>
            <a:r>
              <a:rPr lang="en-US" dirty="0"/>
              <a:t>An S3 bucket is a container used to store objects (files) in S3. Buckets have a unique name globally across all AWS accounts. </a:t>
            </a:r>
          </a:p>
          <a:p>
            <a:r>
              <a:rPr lang="en-US" dirty="0"/>
              <a:t>It is used in the URL to access the objects stored in the bucket. </a:t>
            </a:r>
          </a:p>
          <a:p>
            <a:r>
              <a:rPr lang="en-US" dirty="0"/>
              <a:t>S3 allows you to create multiple buckets, and each bucket can store an unlimited number of objects.</a:t>
            </a:r>
          </a:p>
          <a:p>
            <a:endParaRPr lang="en-US" dirty="0"/>
          </a:p>
        </p:txBody>
      </p:sp>
    </p:spTree>
    <p:extLst>
      <p:ext uri="{BB962C8B-B14F-4D97-AF65-F5344CB8AC3E}">
        <p14:creationId xmlns:p14="http://schemas.microsoft.com/office/powerpoint/2010/main" val="892168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81F2-9BAF-8580-9E2B-FFEC301105AA}"/>
              </a:ext>
            </a:extLst>
          </p:cNvPr>
          <p:cNvSpPr>
            <a:spLocks noGrp="1"/>
          </p:cNvSpPr>
          <p:nvPr>
            <p:ph type="title"/>
          </p:nvPr>
        </p:nvSpPr>
        <p:spPr/>
        <p:txBody>
          <a:bodyPr/>
          <a:lstStyle/>
          <a:p>
            <a:r>
              <a:rPr lang="en-US" dirty="0"/>
              <a:t>Operations Performed with S3</a:t>
            </a:r>
            <a:endParaRPr lang="en-IN" dirty="0"/>
          </a:p>
        </p:txBody>
      </p:sp>
      <p:sp>
        <p:nvSpPr>
          <p:cNvPr id="3" name="Content Placeholder 2">
            <a:extLst>
              <a:ext uri="{FF2B5EF4-FFF2-40B4-BE49-F238E27FC236}">
                <a16:creationId xmlns:a16="http://schemas.microsoft.com/office/drawing/2014/main" id="{D94504B2-DE2A-C3B4-B11F-2C610AA6338C}"/>
              </a:ext>
            </a:extLst>
          </p:cNvPr>
          <p:cNvSpPr>
            <a:spLocks noGrp="1"/>
          </p:cNvSpPr>
          <p:nvPr>
            <p:ph idx="1"/>
          </p:nvPr>
        </p:nvSpPr>
        <p:spPr>
          <a:xfrm>
            <a:off x="838199" y="1825624"/>
            <a:ext cx="10960224" cy="5032376"/>
          </a:xfrm>
        </p:spPr>
        <p:txBody>
          <a:bodyPr>
            <a:normAutofit/>
          </a:bodyPr>
          <a:lstStyle/>
          <a:p>
            <a:r>
              <a:rPr lang="en-US" sz="1600" dirty="0"/>
              <a:t>Create a Bucket: Users can create an S3 bucket through the AWS Management Console, AWS CLI, or SDKs. The bucket name, region, and access control settings need to be specified during the creation process.</a:t>
            </a:r>
          </a:p>
          <a:p>
            <a:r>
              <a:rPr lang="en-US" sz="1600" dirty="0"/>
              <a:t>Upload Objects: Users can upload objects (files) to an S3 bucket. These objects can be of any type, such as images, videos, documents, etc. Users can upload objects through the AWS Management Console, AWS CLI, SDKs, or directly using pre-signed URLs.</a:t>
            </a:r>
          </a:p>
          <a:p>
            <a:r>
              <a:rPr lang="en-US" sz="1600" dirty="0"/>
              <a:t>Download Objects: Objects stored in an S3 bucket can be downloaded by users with the appropriate permissions. Users can download objects through the AWS Management Console, AWS CLI, SDKs, or using direct URLs.</a:t>
            </a:r>
          </a:p>
          <a:p>
            <a:r>
              <a:rPr lang="en-US" sz="1600" dirty="0"/>
              <a:t>Manage Object Permissions: S3 allows fine-grained control over object access permissions. Users can set permissions for objects at the bucket level or at the individual object level. This includes granting read, write, and delete permissions to specific users or groups.</a:t>
            </a:r>
          </a:p>
          <a:p>
            <a:r>
              <a:rPr lang="en-US" sz="1600" dirty="0"/>
              <a:t>Versioning: S3 provides versioning support, allowing users to keep multiple versions of an object. This feature helps in maintaining data integrity and recovering from accidental deletions.</a:t>
            </a:r>
          </a:p>
          <a:p>
            <a:r>
              <a:rPr lang="en-US" sz="1600" dirty="0"/>
              <a:t>Server-Side Encryption: S3 allows users to enable server-side encryption for their objects. This ensures that the data stored in S3 is encrypted at rest, providing an additional layer of security.</a:t>
            </a:r>
          </a:p>
          <a:p>
            <a:r>
              <a:rPr lang="en-US" sz="1600" dirty="0"/>
              <a:t>Lifecycle Policies: S3 offers lifecycle policies that automate the management of objects based on predefined rules. Users can define policies to transition objects to cheaper storage classes or delete them after a specified period.</a:t>
            </a:r>
          </a:p>
          <a:p>
            <a:r>
              <a:rPr lang="en-US" sz="1600" dirty="0"/>
              <a:t>Static Website Hosting: Users can host static websites by enabling static website hosting on an S3 bucket. This allows the bucket to serve HTML, CSS, JavaScript, and other files to users as a public website.</a:t>
            </a:r>
          </a:p>
        </p:txBody>
      </p:sp>
    </p:spTree>
    <p:extLst>
      <p:ext uri="{BB962C8B-B14F-4D97-AF65-F5344CB8AC3E}">
        <p14:creationId xmlns:p14="http://schemas.microsoft.com/office/powerpoint/2010/main" val="3957730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D0CF-4F50-E7DF-9D91-4F2604589F67}"/>
              </a:ext>
            </a:extLst>
          </p:cNvPr>
          <p:cNvSpPr>
            <a:spLocks noGrp="1"/>
          </p:cNvSpPr>
          <p:nvPr>
            <p:ph type="title"/>
          </p:nvPr>
        </p:nvSpPr>
        <p:spPr/>
        <p:txBody>
          <a:bodyPr/>
          <a:lstStyle/>
          <a:p>
            <a:r>
              <a:rPr lang="en-US" dirty="0"/>
              <a:t>Assignments - 1</a:t>
            </a:r>
            <a:endParaRPr lang="en-IN" dirty="0"/>
          </a:p>
        </p:txBody>
      </p:sp>
      <p:sp>
        <p:nvSpPr>
          <p:cNvPr id="3" name="Content Placeholder 2">
            <a:extLst>
              <a:ext uri="{FF2B5EF4-FFF2-40B4-BE49-F238E27FC236}">
                <a16:creationId xmlns:a16="http://schemas.microsoft.com/office/drawing/2014/main" id="{1FE06D43-26DD-79A7-C122-7B01555B75FF}"/>
              </a:ext>
            </a:extLst>
          </p:cNvPr>
          <p:cNvSpPr>
            <a:spLocks noGrp="1"/>
          </p:cNvSpPr>
          <p:nvPr>
            <p:ph idx="1"/>
          </p:nvPr>
        </p:nvSpPr>
        <p:spPr/>
        <p:txBody>
          <a:bodyPr>
            <a:normAutofit fontScale="62500" lnSpcReduction="20000"/>
          </a:bodyPr>
          <a:lstStyle/>
          <a:p>
            <a:r>
              <a:rPr lang="en-US" dirty="0"/>
              <a:t>Create a Bucket</a:t>
            </a:r>
          </a:p>
          <a:p>
            <a:endParaRPr lang="en-US" dirty="0"/>
          </a:p>
          <a:p>
            <a:r>
              <a:rPr lang="en-US" dirty="0"/>
              <a:t>Upload Objects</a:t>
            </a:r>
          </a:p>
          <a:p>
            <a:endParaRPr lang="en-US" dirty="0"/>
          </a:p>
          <a:p>
            <a:r>
              <a:rPr lang="en-US" dirty="0"/>
              <a:t>Download Objects</a:t>
            </a:r>
          </a:p>
          <a:p>
            <a:endParaRPr lang="en-US" dirty="0"/>
          </a:p>
          <a:p>
            <a:r>
              <a:rPr lang="en-US" dirty="0"/>
              <a:t>Manage Object Permissions</a:t>
            </a:r>
          </a:p>
          <a:p>
            <a:endParaRPr lang="en-US" dirty="0"/>
          </a:p>
          <a:p>
            <a:r>
              <a:rPr lang="en-US" dirty="0"/>
              <a:t>Versioning</a:t>
            </a:r>
          </a:p>
          <a:p>
            <a:endParaRPr lang="en-US" dirty="0"/>
          </a:p>
          <a:p>
            <a:r>
              <a:rPr lang="en-US" dirty="0"/>
              <a:t>Server-Side Encryption</a:t>
            </a:r>
          </a:p>
          <a:p>
            <a:endParaRPr lang="en-US" dirty="0"/>
          </a:p>
          <a:p>
            <a:r>
              <a:rPr lang="en-US" dirty="0"/>
              <a:t>Set Lifecycle Policies</a:t>
            </a:r>
            <a:endParaRPr lang="en-IN" dirty="0"/>
          </a:p>
        </p:txBody>
      </p:sp>
    </p:spTree>
    <p:extLst>
      <p:ext uri="{BB962C8B-B14F-4D97-AF65-F5344CB8AC3E}">
        <p14:creationId xmlns:p14="http://schemas.microsoft.com/office/powerpoint/2010/main" val="90980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D0CF-4F50-E7DF-9D91-4F2604589F67}"/>
              </a:ext>
            </a:extLst>
          </p:cNvPr>
          <p:cNvSpPr>
            <a:spLocks noGrp="1"/>
          </p:cNvSpPr>
          <p:nvPr>
            <p:ph type="title"/>
          </p:nvPr>
        </p:nvSpPr>
        <p:spPr/>
        <p:txBody>
          <a:bodyPr/>
          <a:lstStyle/>
          <a:p>
            <a:r>
              <a:rPr lang="en-US" dirty="0"/>
              <a:t>Assignments - 2</a:t>
            </a:r>
            <a:endParaRPr lang="en-IN" dirty="0"/>
          </a:p>
        </p:txBody>
      </p:sp>
      <p:sp>
        <p:nvSpPr>
          <p:cNvPr id="3" name="Content Placeholder 2">
            <a:extLst>
              <a:ext uri="{FF2B5EF4-FFF2-40B4-BE49-F238E27FC236}">
                <a16:creationId xmlns:a16="http://schemas.microsoft.com/office/drawing/2014/main" id="{1FE06D43-26DD-79A7-C122-7B01555B75FF}"/>
              </a:ext>
            </a:extLst>
          </p:cNvPr>
          <p:cNvSpPr>
            <a:spLocks noGrp="1"/>
          </p:cNvSpPr>
          <p:nvPr>
            <p:ph idx="1"/>
          </p:nvPr>
        </p:nvSpPr>
        <p:spPr/>
        <p:txBody>
          <a:bodyPr>
            <a:normAutofit/>
          </a:bodyPr>
          <a:lstStyle/>
          <a:p>
            <a:r>
              <a:rPr lang="en-US" dirty="0"/>
              <a:t>Budget</a:t>
            </a:r>
            <a:endParaRPr lang="en-IN" dirty="0"/>
          </a:p>
        </p:txBody>
      </p:sp>
    </p:spTree>
    <p:extLst>
      <p:ext uri="{BB962C8B-B14F-4D97-AF65-F5344CB8AC3E}">
        <p14:creationId xmlns:p14="http://schemas.microsoft.com/office/powerpoint/2010/main" val="1051142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60D-4106-ACC4-5068-C01C0335DFFA}"/>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414E5FFE-9D5F-0A08-344D-1D54E5B811D3}"/>
              </a:ext>
            </a:extLst>
          </p:cNvPr>
          <p:cNvSpPr>
            <a:spLocks noGrp="1"/>
          </p:cNvSpPr>
          <p:nvPr>
            <p:ph idx="1"/>
          </p:nvPr>
        </p:nvSpPr>
        <p:spPr/>
        <p:txBody>
          <a:bodyPr/>
          <a:lstStyle/>
          <a:p>
            <a:r>
              <a:rPr lang="en-US" dirty="0"/>
              <a:t>What is cloud computing?</a:t>
            </a:r>
          </a:p>
          <a:p>
            <a:r>
              <a:rPr lang="en-US" dirty="0"/>
              <a:t>AWS services</a:t>
            </a:r>
          </a:p>
          <a:p>
            <a:r>
              <a:rPr lang="en-US" dirty="0"/>
              <a:t>S3 storage</a:t>
            </a:r>
          </a:p>
          <a:p>
            <a:pPr lvl="1"/>
            <a:r>
              <a:rPr lang="en-US" dirty="0"/>
              <a:t>Objects</a:t>
            </a:r>
          </a:p>
          <a:p>
            <a:pPr lvl="1"/>
            <a:endParaRPr lang="en-US" dirty="0"/>
          </a:p>
          <a:p>
            <a:endParaRPr lang="en-US" dirty="0"/>
          </a:p>
          <a:p>
            <a:endParaRPr lang="en-IN" dirty="0"/>
          </a:p>
        </p:txBody>
      </p:sp>
    </p:spTree>
    <p:extLst>
      <p:ext uri="{BB962C8B-B14F-4D97-AF65-F5344CB8AC3E}">
        <p14:creationId xmlns:p14="http://schemas.microsoft.com/office/powerpoint/2010/main" val="281988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EF3C-A7AC-BE60-59A9-93711A182E54}"/>
              </a:ext>
            </a:extLst>
          </p:cNvPr>
          <p:cNvSpPr>
            <a:spLocks noGrp="1"/>
          </p:cNvSpPr>
          <p:nvPr>
            <p:ph type="title"/>
          </p:nvPr>
        </p:nvSpPr>
        <p:spPr/>
        <p:txBody>
          <a:bodyPr/>
          <a:lstStyle/>
          <a:p>
            <a:r>
              <a:rPr lang="en-US" dirty="0"/>
              <a:t>Ground rules</a:t>
            </a:r>
            <a:endParaRPr lang="en-IN" dirty="0"/>
          </a:p>
        </p:txBody>
      </p:sp>
      <p:sp>
        <p:nvSpPr>
          <p:cNvPr id="3" name="Content Placeholder 2">
            <a:extLst>
              <a:ext uri="{FF2B5EF4-FFF2-40B4-BE49-F238E27FC236}">
                <a16:creationId xmlns:a16="http://schemas.microsoft.com/office/drawing/2014/main" id="{02E775E0-5DA2-9BFD-4BFB-DF94804D60B1}"/>
              </a:ext>
            </a:extLst>
          </p:cNvPr>
          <p:cNvSpPr>
            <a:spLocks noGrp="1"/>
          </p:cNvSpPr>
          <p:nvPr>
            <p:ph idx="1"/>
          </p:nvPr>
        </p:nvSpPr>
        <p:spPr>
          <a:xfrm>
            <a:off x="838199" y="1825625"/>
            <a:ext cx="11235431" cy="5187734"/>
          </a:xfrm>
        </p:spPr>
        <p:txBody>
          <a:bodyPr>
            <a:normAutofit fontScale="70000" lnSpcReduction="20000"/>
          </a:bodyPr>
          <a:lstStyle/>
          <a:p>
            <a:r>
              <a:rPr lang="en-US" dirty="0"/>
              <a:t>Punctuality: Students should log in to the online class on time and be ready to participate actively. </a:t>
            </a:r>
          </a:p>
          <a:p>
            <a:r>
              <a:rPr lang="en-US" dirty="0"/>
              <a:t>Respect and Courtesy: All participants, including students and teachers, should treat each other with respect and courtesy. Avoid interrupting others while they are speaking and refrain from using offensive language or behavior.</a:t>
            </a:r>
          </a:p>
          <a:p>
            <a:r>
              <a:rPr lang="en-US" dirty="0"/>
              <a:t>Mute and Unmute: Students should keep their microphones muted when not speaking to minimize background noise. Teachers can remind students to unmute when they want to participate or ask questions.</a:t>
            </a:r>
          </a:p>
          <a:p>
            <a:r>
              <a:rPr lang="en-US" dirty="0"/>
              <a:t>Raise Hand: Encourage students to use the "raise hand" feature in the online platform to indicate they want to speak or ask a question. This helps maintain order during discussions.</a:t>
            </a:r>
          </a:p>
          <a:p>
            <a:r>
              <a:rPr lang="en-US" dirty="0"/>
              <a:t>Camera Usage: While it's not always mandatory, encourage students to turn on their cameras during the class. Seeing each other's faces fosters a sense of connection and engagement.</a:t>
            </a:r>
          </a:p>
          <a:p>
            <a:r>
              <a:rPr lang="en-US" dirty="0"/>
              <a:t>No Distractions: Students should find a quiet and distraction-free space to attend the class. Avoid multitasking or engaging in activities unrelated to the class.</a:t>
            </a:r>
          </a:p>
          <a:p>
            <a:r>
              <a:rPr lang="en-US" dirty="0"/>
              <a:t>Tech Troubles: If students encounter technical issues, they should inform the teacher or the IT support team promptly. </a:t>
            </a:r>
          </a:p>
          <a:p>
            <a:r>
              <a:rPr lang="en-US" dirty="0"/>
              <a:t>Privacy and Confidentiality: Students should respect the privacy of their peers and teachers. Avoid sharing class materials, recordings, or discussions with individuals outside the class.</a:t>
            </a:r>
          </a:p>
          <a:p>
            <a:endParaRPr lang="en-IN" dirty="0"/>
          </a:p>
        </p:txBody>
      </p:sp>
    </p:spTree>
    <p:extLst>
      <p:ext uri="{BB962C8B-B14F-4D97-AF65-F5344CB8AC3E}">
        <p14:creationId xmlns:p14="http://schemas.microsoft.com/office/powerpoint/2010/main" val="355950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EF3C-A7AC-BE60-59A9-93711A182E54}"/>
              </a:ext>
            </a:extLst>
          </p:cNvPr>
          <p:cNvSpPr>
            <a:spLocks noGrp="1"/>
          </p:cNvSpPr>
          <p:nvPr>
            <p:ph type="title"/>
          </p:nvPr>
        </p:nvSpPr>
        <p:spPr/>
        <p:txBody>
          <a:bodyPr/>
          <a:lstStyle/>
          <a:p>
            <a:r>
              <a:rPr lang="en-US" dirty="0"/>
              <a:t>Ground rules</a:t>
            </a:r>
            <a:endParaRPr lang="en-IN" dirty="0"/>
          </a:p>
        </p:txBody>
      </p:sp>
      <p:sp>
        <p:nvSpPr>
          <p:cNvPr id="3" name="Content Placeholder 2">
            <a:extLst>
              <a:ext uri="{FF2B5EF4-FFF2-40B4-BE49-F238E27FC236}">
                <a16:creationId xmlns:a16="http://schemas.microsoft.com/office/drawing/2014/main" id="{02E775E0-5DA2-9BFD-4BFB-DF94804D60B1}"/>
              </a:ext>
            </a:extLst>
          </p:cNvPr>
          <p:cNvSpPr>
            <a:spLocks noGrp="1"/>
          </p:cNvSpPr>
          <p:nvPr>
            <p:ph idx="1"/>
          </p:nvPr>
        </p:nvSpPr>
        <p:spPr>
          <a:xfrm>
            <a:off x="838200" y="1825625"/>
            <a:ext cx="10773792" cy="4667250"/>
          </a:xfrm>
        </p:spPr>
        <p:txBody>
          <a:bodyPr>
            <a:normAutofit/>
          </a:bodyPr>
          <a:lstStyle/>
          <a:p>
            <a:endParaRPr lang="en-IN" dirty="0"/>
          </a:p>
        </p:txBody>
      </p:sp>
      <p:pic>
        <p:nvPicPr>
          <p:cNvPr id="2052" name="Picture 4" descr="Sharing Your Screen In Teams: A Full Guide In 2023">
            <a:extLst>
              <a:ext uri="{FF2B5EF4-FFF2-40B4-BE49-F238E27FC236}">
                <a16:creationId xmlns:a16="http://schemas.microsoft.com/office/drawing/2014/main" id="{61A2DEB6-186E-3325-2604-8C3A0305F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824" y="1908700"/>
            <a:ext cx="4914050" cy="412367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screen share in Teams">
            <a:extLst>
              <a:ext uri="{FF2B5EF4-FFF2-40B4-BE49-F238E27FC236}">
                <a16:creationId xmlns:a16="http://schemas.microsoft.com/office/drawing/2014/main" id="{EC66B67C-E0FF-7413-8F0A-BC94C9AFC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871" y="1908697"/>
            <a:ext cx="4856777" cy="412367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obile screen share in Teams">
            <a:extLst>
              <a:ext uri="{FF2B5EF4-FFF2-40B4-BE49-F238E27FC236}">
                <a16:creationId xmlns:a16="http://schemas.microsoft.com/office/drawing/2014/main" id="{CB2335B6-A4CE-70E1-F7AA-28D6AB5E7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1245" y="1908697"/>
            <a:ext cx="2781574" cy="41236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1EE9862-7FEF-D34E-6FC6-3FBAC4C2FE96}"/>
              </a:ext>
            </a:extLst>
          </p:cNvPr>
          <p:cNvSpPr txBox="1"/>
          <p:nvPr/>
        </p:nvSpPr>
        <p:spPr>
          <a:xfrm>
            <a:off x="2358871" y="6169125"/>
            <a:ext cx="7732450" cy="369332"/>
          </a:xfrm>
          <a:prstGeom prst="rect">
            <a:avLst/>
          </a:prstGeom>
          <a:noFill/>
        </p:spPr>
        <p:txBody>
          <a:bodyPr wrap="square">
            <a:spAutoFit/>
          </a:bodyPr>
          <a:lstStyle/>
          <a:p>
            <a:r>
              <a:rPr lang="en-IN" dirty="0">
                <a:solidFill>
                  <a:schemeClr val="bg1"/>
                </a:solidFill>
              </a:rPr>
              <a:t>Source: https://www.helpwire.app/blog/share-screen-on-microsoft-teams/</a:t>
            </a:r>
          </a:p>
        </p:txBody>
      </p:sp>
    </p:spTree>
    <p:extLst>
      <p:ext uri="{BB962C8B-B14F-4D97-AF65-F5344CB8AC3E}">
        <p14:creationId xmlns:p14="http://schemas.microsoft.com/office/powerpoint/2010/main" val="1711325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3A97-9634-30E3-2BBA-EB036A40582D}"/>
              </a:ext>
            </a:extLst>
          </p:cNvPr>
          <p:cNvSpPr>
            <a:spLocks noGrp="1"/>
          </p:cNvSpPr>
          <p:nvPr>
            <p:ph type="title"/>
          </p:nvPr>
        </p:nvSpPr>
        <p:spPr/>
        <p:txBody>
          <a:bodyPr/>
          <a:lstStyle/>
          <a:p>
            <a:r>
              <a:rPr lang="en-US" dirty="0"/>
              <a:t>AMAZON WEB SERVICES (AWS)</a:t>
            </a:r>
            <a:endParaRPr lang="en-IN" dirty="0"/>
          </a:p>
        </p:txBody>
      </p:sp>
      <p:sp>
        <p:nvSpPr>
          <p:cNvPr id="3" name="Content Placeholder 2">
            <a:extLst>
              <a:ext uri="{FF2B5EF4-FFF2-40B4-BE49-F238E27FC236}">
                <a16:creationId xmlns:a16="http://schemas.microsoft.com/office/drawing/2014/main" id="{DFCA2565-F559-F122-D1BA-047268BAFE24}"/>
              </a:ext>
            </a:extLst>
          </p:cNvPr>
          <p:cNvSpPr>
            <a:spLocks noGrp="1"/>
          </p:cNvSpPr>
          <p:nvPr>
            <p:ph idx="1"/>
          </p:nvPr>
        </p:nvSpPr>
        <p:spPr/>
        <p:txBody>
          <a:bodyPr>
            <a:normAutofit/>
          </a:bodyPr>
          <a:lstStyle/>
          <a:p>
            <a:r>
              <a:rPr lang="en-US" dirty="0"/>
              <a:t>Session 1</a:t>
            </a:r>
          </a:p>
          <a:p>
            <a:pPr lvl="1"/>
            <a:r>
              <a:rPr lang="en-US" dirty="0"/>
              <a:t>Introduction cloud computing</a:t>
            </a:r>
          </a:p>
          <a:p>
            <a:pPr lvl="1"/>
            <a:r>
              <a:rPr lang="en-US" dirty="0"/>
              <a:t>AWS account setup</a:t>
            </a:r>
          </a:p>
          <a:p>
            <a:pPr lvl="1"/>
            <a:r>
              <a:rPr lang="en-US" dirty="0"/>
              <a:t>AWS services overview</a:t>
            </a:r>
          </a:p>
          <a:p>
            <a:pPr lvl="1"/>
            <a:r>
              <a:rPr lang="en-US"/>
              <a:t>AWS Budget, billing, alarm</a:t>
            </a:r>
            <a:endParaRPr lang="en-US" dirty="0"/>
          </a:p>
          <a:p>
            <a:r>
              <a:rPr lang="en-US" dirty="0"/>
              <a:t>Session 2</a:t>
            </a:r>
          </a:p>
          <a:p>
            <a:pPr lvl="1"/>
            <a:r>
              <a:rPr lang="en-US" dirty="0"/>
              <a:t>S3 bucket storage</a:t>
            </a:r>
          </a:p>
          <a:p>
            <a:pPr lvl="1"/>
            <a:r>
              <a:rPr lang="en-US" dirty="0"/>
              <a:t>Command line interface</a:t>
            </a:r>
          </a:p>
          <a:p>
            <a:pPr lvl="1"/>
            <a:r>
              <a:rPr lang="en-US" dirty="0"/>
              <a:t>Identity access management</a:t>
            </a:r>
          </a:p>
          <a:p>
            <a:endParaRPr lang="en-US" dirty="0"/>
          </a:p>
          <a:p>
            <a:endParaRPr lang="en-US" dirty="0"/>
          </a:p>
          <a:p>
            <a:endParaRPr lang="en-IN" dirty="0"/>
          </a:p>
        </p:txBody>
      </p:sp>
    </p:spTree>
    <p:extLst>
      <p:ext uri="{BB962C8B-B14F-4D97-AF65-F5344CB8AC3E}">
        <p14:creationId xmlns:p14="http://schemas.microsoft.com/office/powerpoint/2010/main" val="92235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74FB-767E-8199-1B69-CAB24EC7393F}"/>
              </a:ext>
            </a:extLst>
          </p:cNvPr>
          <p:cNvSpPr>
            <a:spLocks noGrp="1"/>
          </p:cNvSpPr>
          <p:nvPr>
            <p:ph type="title"/>
          </p:nvPr>
        </p:nvSpPr>
        <p:spPr/>
        <p:txBody>
          <a:bodyPr/>
          <a:lstStyle/>
          <a:p>
            <a:r>
              <a:rPr lang="en-US" dirty="0"/>
              <a:t>AMAZON WEB SERVICE (AWS)</a:t>
            </a:r>
            <a:endParaRPr lang="en-IN" dirty="0"/>
          </a:p>
        </p:txBody>
      </p:sp>
      <p:sp>
        <p:nvSpPr>
          <p:cNvPr id="3" name="Content Placeholder 2">
            <a:extLst>
              <a:ext uri="{FF2B5EF4-FFF2-40B4-BE49-F238E27FC236}">
                <a16:creationId xmlns:a16="http://schemas.microsoft.com/office/drawing/2014/main" id="{4ECCFD7C-84B4-74D0-A678-0A37AA65911F}"/>
              </a:ext>
            </a:extLst>
          </p:cNvPr>
          <p:cNvSpPr>
            <a:spLocks noGrp="1"/>
          </p:cNvSpPr>
          <p:nvPr>
            <p:ph idx="1"/>
          </p:nvPr>
        </p:nvSpPr>
        <p:spPr/>
        <p:txBody>
          <a:bodyPr>
            <a:normAutofit lnSpcReduction="10000"/>
          </a:bodyPr>
          <a:lstStyle/>
          <a:p>
            <a:r>
              <a:rPr lang="en-US" dirty="0"/>
              <a:t>Session 3</a:t>
            </a:r>
          </a:p>
          <a:p>
            <a:pPr lvl="1"/>
            <a:r>
              <a:rPr lang="en-US" dirty="0"/>
              <a:t>Elastic cloud computing</a:t>
            </a:r>
          </a:p>
          <a:p>
            <a:pPr lvl="1"/>
            <a:r>
              <a:rPr lang="en-US" dirty="0"/>
              <a:t>Deploy Flask AI App using PuTTY, WinSCP, and Linux Commands</a:t>
            </a:r>
          </a:p>
          <a:p>
            <a:r>
              <a:rPr lang="en-US" dirty="0"/>
              <a:t>Session 4</a:t>
            </a:r>
          </a:p>
          <a:p>
            <a:pPr lvl="1"/>
            <a:r>
              <a:rPr lang="en-US" dirty="0" err="1"/>
              <a:t>SageMaker</a:t>
            </a:r>
            <a:endParaRPr lang="en-US" dirty="0"/>
          </a:p>
          <a:p>
            <a:pPr lvl="1"/>
            <a:r>
              <a:rPr lang="en-US" dirty="0"/>
              <a:t>Notebook instance</a:t>
            </a:r>
          </a:p>
          <a:p>
            <a:pPr lvl="1"/>
            <a:r>
              <a:rPr lang="en-US" dirty="0"/>
              <a:t>Inference tool for ML model</a:t>
            </a:r>
          </a:p>
          <a:p>
            <a:pPr lvl="1"/>
            <a:r>
              <a:rPr lang="en-US" dirty="0"/>
              <a:t>Endpoints using gateway API</a:t>
            </a:r>
          </a:p>
          <a:p>
            <a:pPr lvl="1"/>
            <a:r>
              <a:rPr lang="en-US" dirty="0"/>
              <a:t>Testing app using Postman</a:t>
            </a:r>
          </a:p>
          <a:p>
            <a:r>
              <a:rPr lang="en-US" dirty="0"/>
              <a:t>Session 5</a:t>
            </a:r>
          </a:p>
          <a:p>
            <a:pPr lvl="1"/>
            <a:r>
              <a:rPr lang="en-IN" dirty="0"/>
              <a:t>Vision/Speech API</a:t>
            </a:r>
          </a:p>
        </p:txBody>
      </p:sp>
    </p:spTree>
    <p:extLst>
      <p:ext uri="{BB962C8B-B14F-4D97-AF65-F5344CB8AC3E}">
        <p14:creationId xmlns:p14="http://schemas.microsoft.com/office/powerpoint/2010/main" val="9414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0C251-3C55-EACD-DB84-1D5061322E6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F20125A-8961-0917-F0B8-0653B702C296}"/>
              </a:ext>
            </a:extLst>
          </p:cNvPr>
          <p:cNvSpPr>
            <a:spLocks noGrp="1"/>
          </p:cNvSpPr>
          <p:nvPr>
            <p:ph idx="1"/>
          </p:nvPr>
        </p:nvSpPr>
        <p:spPr/>
        <p:txBody>
          <a:bodyPr/>
          <a:lstStyle/>
          <a:p>
            <a:r>
              <a:rPr lang="en-US" dirty="0"/>
              <a:t>What is cloud computing?</a:t>
            </a:r>
          </a:p>
          <a:p>
            <a:r>
              <a:rPr lang="en-US" dirty="0"/>
              <a:t>AWS account setup</a:t>
            </a:r>
          </a:p>
          <a:p>
            <a:r>
              <a:rPr lang="en-US" dirty="0"/>
              <a:t>Overview of AWS services</a:t>
            </a:r>
          </a:p>
          <a:p>
            <a:r>
              <a:rPr lang="en-US" dirty="0"/>
              <a:t>Budget &amp; billing</a:t>
            </a:r>
          </a:p>
          <a:p>
            <a:r>
              <a:rPr lang="en-US" dirty="0"/>
              <a:t>Simple storage system (S3)</a:t>
            </a:r>
          </a:p>
          <a:p>
            <a:endParaRPr lang="en-IN" dirty="0"/>
          </a:p>
        </p:txBody>
      </p:sp>
    </p:spTree>
    <p:extLst>
      <p:ext uri="{BB962C8B-B14F-4D97-AF65-F5344CB8AC3E}">
        <p14:creationId xmlns:p14="http://schemas.microsoft.com/office/powerpoint/2010/main" val="321667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6967-24EB-7C40-53E6-E449D0172FF0}"/>
              </a:ext>
            </a:extLst>
          </p:cNvPr>
          <p:cNvSpPr>
            <a:spLocks noGrp="1"/>
          </p:cNvSpPr>
          <p:nvPr>
            <p:ph type="title"/>
          </p:nvPr>
        </p:nvSpPr>
        <p:spPr/>
        <p:txBody>
          <a:bodyPr/>
          <a:lstStyle/>
          <a:p>
            <a:r>
              <a:rPr lang="en-US" dirty="0"/>
              <a:t>Client server architecture</a:t>
            </a:r>
            <a:endParaRPr lang="en-IN" dirty="0"/>
          </a:p>
        </p:txBody>
      </p:sp>
      <p:sp>
        <p:nvSpPr>
          <p:cNvPr id="3" name="Content Placeholder 2">
            <a:extLst>
              <a:ext uri="{FF2B5EF4-FFF2-40B4-BE49-F238E27FC236}">
                <a16:creationId xmlns:a16="http://schemas.microsoft.com/office/drawing/2014/main" id="{254D161E-B3E3-A372-9003-C85628B83F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7021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0C26-55C5-8844-A4CD-A3F2CFA253DD}"/>
              </a:ext>
            </a:extLst>
          </p:cNvPr>
          <p:cNvSpPr>
            <a:spLocks noGrp="1"/>
          </p:cNvSpPr>
          <p:nvPr>
            <p:ph type="title"/>
          </p:nvPr>
        </p:nvSpPr>
        <p:spPr/>
        <p:txBody>
          <a:bodyPr/>
          <a:lstStyle/>
          <a:p>
            <a:r>
              <a:rPr lang="en-US" dirty="0"/>
              <a:t>Scaling up infrastructure</a:t>
            </a:r>
            <a:endParaRPr lang="en-IN" dirty="0"/>
          </a:p>
        </p:txBody>
      </p:sp>
      <p:sp>
        <p:nvSpPr>
          <p:cNvPr id="3" name="Content Placeholder 2">
            <a:extLst>
              <a:ext uri="{FF2B5EF4-FFF2-40B4-BE49-F238E27FC236}">
                <a16:creationId xmlns:a16="http://schemas.microsoft.com/office/drawing/2014/main" id="{DD511D5D-241D-83D2-D7E9-65456FE65F7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13706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1164</Words>
  <Application>Microsoft Office PowerPoint</Application>
  <PresentationFormat>Widescreen</PresentationFormat>
  <Paragraphs>145</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-apple-system</vt:lpstr>
      <vt:lpstr>Arial</vt:lpstr>
      <vt:lpstr>Calibri</vt:lpstr>
      <vt:lpstr>Calibri Light</vt:lpstr>
      <vt:lpstr>Office Theme</vt:lpstr>
      <vt:lpstr>AMAZON WEB SERVICES (Applied Data Science) Session 1</vt:lpstr>
      <vt:lpstr>Know Your Mentor</vt:lpstr>
      <vt:lpstr>Ground rules</vt:lpstr>
      <vt:lpstr>Ground rules</vt:lpstr>
      <vt:lpstr>AMAZON WEB SERVICES (AWS)</vt:lpstr>
      <vt:lpstr>AMAZON WEB SERVICE (AWS)</vt:lpstr>
      <vt:lpstr>Agenda</vt:lpstr>
      <vt:lpstr>Client server architecture</vt:lpstr>
      <vt:lpstr>Scaling up infrastructure</vt:lpstr>
      <vt:lpstr>Scaling up infrastructure to the next level</vt:lpstr>
      <vt:lpstr>Solution is cloud computing</vt:lpstr>
      <vt:lpstr>Characteristics of cloud</vt:lpstr>
      <vt:lpstr>Types of cloud deployment</vt:lpstr>
      <vt:lpstr>Amazon Web Services (AWS)</vt:lpstr>
      <vt:lpstr>AWS free tier account setup</vt:lpstr>
      <vt:lpstr>AWS regions</vt:lpstr>
      <vt:lpstr>AWS Services</vt:lpstr>
      <vt:lpstr>AWS Services</vt:lpstr>
      <vt:lpstr>PowerPoint Presentation</vt:lpstr>
      <vt:lpstr>AWS Budget &amp; Billing</vt:lpstr>
      <vt:lpstr>AWS Budget &amp; Billing</vt:lpstr>
      <vt:lpstr>Amazon Simple Storage Service (S3)</vt:lpstr>
      <vt:lpstr>Operations Performed with S3</vt:lpstr>
      <vt:lpstr>Assignments - 1</vt:lpstr>
      <vt:lpstr>Assignments - 2</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nilay karade</dc:creator>
  <cp:lastModifiedBy>nilay karade</cp:lastModifiedBy>
  <cp:revision>6</cp:revision>
  <dcterms:created xsi:type="dcterms:W3CDTF">2023-07-28T05:33:56Z</dcterms:created>
  <dcterms:modified xsi:type="dcterms:W3CDTF">2023-07-28T14:56:54Z</dcterms:modified>
</cp:coreProperties>
</file>