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20" r:id="rId3"/>
    <p:sldId id="259" r:id="rId4"/>
    <p:sldId id="321" r:id="rId5"/>
    <p:sldId id="302" r:id="rId6"/>
    <p:sldId id="306" r:id="rId7"/>
    <p:sldId id="307" r:id="rId8"/>
    <p:sldId id="308" r:id="rId9"/>
    <p:sldId id="309" r:id="rId10"/>
    <p:sldId id="323" r:id="rId11"/>
    <p:sldId id="310" r:id="rId12"/>
    <p:sldId id="311" r:id="rId13"/>
    <p:sldId id="312" r:id="rId14"/>
    <p:sldId id="313" r:id="rId15"/>
    <p:sldId id="314" r:id="rId16"/>
    <p:sldId id="315" r:id="rId17"/>
    <p:sldId id="316" r:id="rId18"/>
    <p:sldId id="317" r:id="rId19"/>
    <p:sldId id="318" r:id="rId20"/>
    <p:sldId id="322" r:id="rId21"/>
    <p:sldId id="2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708B1-AE4C-472D-98E1-412BE332432A}" type="datetimeFigureOut">
              <a:rPr lang="en-IN" smtClean="0"/>
              <a:t>15-12-2023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8D5FB-8BAB-4B5D-B101-A5DBDA1B76B8}" type="slidenum">
              <a:rPr lang="en-IN" smtClean="0"/>
              <a:t>‹#›</a:t>
            </a:fld>
            <a:endParaRPr lang="en-IN"/>
          </a:p>
        </p:txBody>
      </p:sp>
    </p:spTree>
    <p:extLst>
      <p:ext uri="{BB962C8B-B14F-4D97-AF65-F5344CB8AC3E}">
        <p14:creationId xmlns:p14="http://schemas.microsoft.com/office/powerpoint/2010/main" val="1425817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23CF1-1CC0-B7F4-2D10-5D7D951FC1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A53D01-FBD5-D946-88D5-C8A7ACD0DB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72964-AB07-2D5E-8144-652D7B102EA7}"/>
              </a:ext>
            </a:extLst>
          </p:cNvPr>
          <p:cNvSpPr>
            <a:spLocks noGrp="1"/>
          </p:cNvSpPr>
          <p:nvPr>
            <p:ph type="dt" sz="half" idx="10"/>
          </p:nvPr>
        </p:nvSpPr>
        <p:spPr/>
        <p:txBody>
          <a:bodyPr/>
          <a:lstStyle/>
          <a:p>
            <a:fld id="{D0C143A3-E2B6-4A0E-998C-0F34B1248FEF}" type="datetimeFigureOut">
              <a:rPr lang="en-IN" smtClean="0"/>
              <a:t>15-12-2023</a:t>
            </a:fld>
            <a:endParaRPr lang="en-IN"/>
          </a:p>
        </p:txBody>
      </p:sp>
      <p:sp>
        <p:nvSpPr>
          <p:cNvPr id="5" name="Footer Placeholder 4">
            <a:extLst>
              <a:ext uri="{FF2B5EF4-FFF2-40B4-BE49-F238E27FC236}">
                <a16:creationId xmlns:a16="http://schemas.microsoft.com/office/drawing/2014/main" id="{FCA08D76-349A-1E7B-4693-2F277E0638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55BA60-14C1-AD1D-EAF5-2FC15C3A90EF}"/>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2369976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3E2E-7ED2-313E-5269-6383F1386E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738911-A479-7ACD-D43B-CB926D6F54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E0409E-5FFB-041F-FE96-1C8AFD0EE2D4}"/>
              </a:ext>
            </a:extLst>
          </p:cNvPr>
          <p:cNvSpPr>
            <a:spLocks noGrp="1"/>
          </p:cNvSpPr>
          <p:nvPr>
            <p:ph type="dt" sz="half" idx="10"/>
          </p:nvPr>
        </p:nvSpPr>
        <p:spPr/>
        <p:txBody>
          <a:bodyPr/>
          <a:lstStyle/>
          <a:p>
            <a:fld id="{D0C143A3-E2B6-4A0E-998C-0F34B1248FEF}" type="datetimeFigureOut">
              <a:rPr lang="en-IN" smtClean="0"/>
              <a:t>15-12-2023</a:t>
            </a:fld>
            <a:endParaRPr lang="en-IN"/>
          </a:p>
        </p:txBody>
      </p:sp>
      <p:sp>
        <p:nvSpPr>
          <p:cNvPr id="5" name="Footer Placeholder 4">
            <a:extLst>
              <a:ext uri="{FF2B5EF4-FFF2-40B4-BE49-F238E27FC236}">
                <a16:creationId xmlns:a16="http://schemas.microsoft.com/office/drawing/2014/main" id="{D80BF4D3-0A5B-28D3-9322-1E220B7C81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499712-A085-2EB5-239C-4601DF4EA75E}"/>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801503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3E24F0-0A2B-BF1A-D1AD-D5C2788958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603565-1B72-2BB0-15F9-738D427E5E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F824F1-CB23-B387-F176-50C2715EEA9A}"/>
              </a:ext>
            </a:extLst>
          </p:cNvPr>
          <p:cNvSpPr>
            <a:spLocks noGrp="1"/>
          </p:cNvSpPr>
          <p:nvPr>
            <p:ph type="dt" sz="half" idx="10"/>
          </p:nvPr>
        </p:nvSpPr>
        <p:spPr/>
        <p:txBody>
          <a:bodyPr/>
          <a:lstStyle/>
          <a:p>
            <a:fld id="{D0C143A3-E2B6-4A0E-998C-0F34B1248FEF}" type="datetimeFigureOut">
              <a:rPr lang="en-IN" smtClean="0"/>
              <a:t>15-12-2023</a:t>
            </a:fld>
            <a:endParaRPr lang="en-IN"/>
          </a:p>
        </p:txBody>
      </p:sp>
      <p:sp>
        <p:nvSpPr>
          <p:cNvPr id="5" name="Footer Placeholder 4">
            <a:extLst>
              <a:ext uri="{FF2B5EF4-FFF2-40B4-BE49-F238E27FC236}">
                <a16:creationId xmlns:a16="http://schemas.microsoft.com/office/drawing/2014/main" id="{365BA918-B93E-D8CE-408C-FA6610A09F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CDF6B5-4789-5776-9B80-81578345556C}"/>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30074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E8AA-52A7-430F-104D-17A09E05F75D}"/>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CE32D152-2E64-13D8-0D52-1EF8A46A3BFC}"/>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320EE8CA-C10C-06C6-7C88-498E261FA36B}"/>
              </a:ext>
            </a:extLst>
          </p:cNvPr>
          <p:cNvSpPr>
            <a:spLocks noGrp="1"/>
          </p:cNvSpPr>
          <p:nvPr>
            <p:ph type="dt" sz="half" idx="10"/>
          </p:nvPr>
        </p:nvSpPr>
        <p:spPr/>
        <p:txBody>
          <a:bodyPr/>
          <a:lstStyle/>
          <a:p>
            <a:fld id="{D0C143A3-E2B6-4A0E-998C-0F34B1248FEF}" type="datetimeFigureOut">
              <a:rPr lang="en-IN" smtClean="0"/>
              <a:t>15-12-2023</a:t>
            </a:fld>
            <a:endParaRPr lang="en-IN"/>
          </a:p>
        </p:txBody>
      </p:sp>
      <p:sp>
        <p:nvSpPr>
          <p:cNvPr id="5" name="Footer Placeholder 4">
            <a:extLst>
              <a:ext uri="{FF2B5EF4-FFF2-40B4-BE49-F238E27FC236}">
                <a16:creationId xmlns:a16="http://schemas.microsoft.com/office/drawing/2014/main" id="{60BAFDD8-0B1F-8336-AF57-BD44805DB9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D01AF-451F-3E0B-56BE-788F1C13F6BA}"/>
              </a:ext>
            </a:extLst>
          </p:cNvPr>
          <p:cNvSpPr>
            <a:spLocks noGrp="1"/>
          </p:cNvSpPr>
          <p:nvPr>
            <p:ph type="sldNum" sz="quarter" idx="12"/>
          </p:nvPr>
        </p:nvSpPr>
        <p:spPr/>
        <p:txBody>
          <a:bodyPr/>
          <a:lstStyle/>
          <a:p>
            <a:fld id="{857B70E3-438F-4422-9202-206CC318B3E0}" type="slidenum">
              <a:rPr lang="en-IN" smtClean="0"/>
              <a:t>‹#›</a:t>
            </a:fld>
            <a:endParaRPr lang="en-IN"/>
          </a:p>
        </p:txBody>
      </p:sp>
      <p:pic>
        <p:nvPicPr>
          <p:cNvPr id="9" name="Picture 2">
            <a:extLst>
              <a:ext uri="{FF2B5EF4-FFF2-40B4-BE49-F238E27FC236}">
                <a16:creationId xmlns:a16="http://schemas.microsoft.com/office/drawing/2014/main" id="{157ED59D-F6C4-F6C6-52A9-23025B4E6E8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39218" y="6300690"/>
            <a:ext cx="1886527" cy="476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53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A7CC-CA38-9C32-018B-43BD690155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8899F1-C988-6692-E6CE-7AB71064DA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526423-50AE-DB02-676D-1A00C58BECB9}"/>
              </a:ext>
            </a:extLst>
          </p:cNvPr>
          <p:cNvSpPr>
            <a:spLocks noGrp="1"/>
          </p:cNvSpPr>
          <p:nvPr>
            <p:ph type="dt" sz="half" idx="10"/>
          </p:nvPr>
        </p:nvSpPr>
        <p:spPr/>
        <p:txBody>
          <a:bodyPr/>
          <a:lstStyle/>
          <a:p>
            <a:fld id="{D0C143A3-E2B6-4A0E-998C-0F34B1248FEF}" type="datetimeFigureOut">
              <a:rPr lang="en-IN" smtClean="0"/>
              <a:t>15-12-2023</a:t>
            </a:fld>
            <a:endParaRPr lang="en-IN"/>
          </a:p>
        </p:txBody>
      </p:sp>
      <p:sp>
        <p:nvSpPr>
          <p:cNvPr id="5" name="Footer Placeholder 4">
            <a:extLst>
              <a:ext uri="{FF2B5EF4-FFF2-40B4-BE49-F238E27FC236}">
                <a16:creationId xmlns:a16="http://schemas.microsoft.com/office/drawing/2014/main" id="{63E4A397-D1D5-ED45-4BE5-04BE2D1BEE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C810CE-CBC0-35C7-88C3-4DEA83EA172D}"/>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779792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14F1-FEE1-C85A-8EE0-3D67E1D153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5C7EBD-7C00-750C-ABD6-8FD587314A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E26300-D5A8-D110-E07E-E3A5147D57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73E522-4125-53F8-FF5B-8ACFAF0F8E73}"/>
              </a:ext>
            </a:extLst>
          </p:cNvPr>
          <p:cNvSpPr>
            <a:spLocks noGrp="1"/>
          </p:cNvSpPr>
          <p:nvPr>
            <p:ph type="dt" sz="half" idx="10"/>
          </p:nvPr>
        </p:nvSpPr>
        <p:spPr/>
        <p:txBody>
          <a:bodyPr/>
          <a:lstStyle/>
          <a:p>
            <a:fld id="{D0C143A3-E2B6-4A0E-998C-0F34B1248FEF}" type="datetimeFigureOut">
              <a:rPr lang="en-IN" smtClean="0"/>
              <a:t>15-12-2023</a:t>
            </a:fld>
            <a:endParaRPr lang="en-IN"/>
          </a:p>
        </p:txBody>
      </p:sp>
      <p:sp>
        <p:nvSpPr>
          <p:cNvPr id="6" name="Footer Placeholder 5">
            <a:extLst>
              <a:ext uri="{FF2B5EF4-FFF2-40B4-BE49-F238E27FC236}">
                <a16:creationId xmlns:a16="http://schemas.microsoft.com/office/drawing/2014/main" id="{C8EFA5AA-AB66-C5BA-B2CE-9960163840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759F95-1B36-55DE-18E9-2FDB78CA87F3}"/>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1761723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0E57-40D0-A0EE-15D6-38064961A8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A3E0AA-AA5C-439A-3435-A137A8F423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50EFDF-38E7-B50D-1E35-D97546C984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9AB207-552A-F8DB-7990-F80F6A387D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8B3D98-66C9-4C61-FCC5-E617ACD7C0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04E829-B679-26FF-0F21-25AA169DE3E5}"/>
              </a:ext>
            </a:extLst>
          </p:cNvPr>
          <p:cNvSpPr>
            <a:spLocks noGrp="1"/>
          </p:cNvSpPr>
          <p:nvPr>
            <p:ph type="dt" sz="half" idx="10"/>
          </p:nvPr>
        </p:nvSpPr>
        <p:spPr/>
        <p:txBody>
          <a:bodyPr/>
          <a:lstStyle/>
          <a:p>
            <a:fld id="{D0C143A3-E2B6-4A0E-998C-0F34B1248FEF}" type="datetimeFigureOut">
              <a:rPr lang="en-IN" smtClean="0"/>
              <a:t>15-12-2023</a:t>
            </a:fld>
            <a:endParaRPr lang="en-IN"/>
          </a:p>
        </p:txBody>
      </p:sp>
      <p:sp>
        <p:nvSpPr>
          <p:cNvPr id="8" name="Footer Placeholder 7">
            <a:extLst>
              <a:ext uri="{FF2B5EF4-FFF2-40B4-BE49-F238E27FC236}">
                <a16:creationId xmlns:a16="http://schemas.microsoft.com/office/drawing/2014/main" id="{A14C9222-0635-99B0-CDD5-F8DCBC8EE1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081FB4-405D-CBE9-9FC6-C80D6757996E}"/>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80494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89F5-2EE3-322B-CD9D-89149309BE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F8ADB7-047A-0EF8-EE73-0F0766A7D0D6}"/>
              </a:ext>
            </a:extLst>
          </p:cNvPr>
          <p:cNvSpPr>
            <a:spLocks noGrp="1"/>
          </p:cNvSpPr>
          <p:nvPr>
            <p:ph type="dt" sz="half" idx="10"/>
          </p:nvPr>
        </p:nvSpPr>
        <p:spPr/>
        <p:txBody>
          <a:bodyPr/>
          <a:lstStyle/>
          <a:p>
            <a:fld id="{D0C143A3-E2B6-4A0E-998C-0F34B1248FEF}" type="datetimeFigureOut">
              <a:rPr lang="en-IN" smtClean="0"/>
              <a:t>15-12-2023</a:t>
            </a:fld>
            <a:endParaRPr lang="en-IN"/>
          </a:p>
        </p:txBody>
      </p:sp>
      <p:sp>
        <p:nvSpPr>
          <p:cNvPr id="4" name="Footer Placeholder 3">
            <a:extLst>
              <a:ext uri="{FF2B5EF4-FFF2-40B4-BE49-F238E27FC236}">
                <a16:creationId xmlns:a16="http://schemas.microsoft.com/office/drawing/2014/main" id="{69476587-8C40-E06F-AA5D-591E47028B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E82E7F-99AC-EE4C-B9A8-CB412508E6F8}"/>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85987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E9CC32-2B6B-9E00-94A5-12AEDA80FC88}"/>
              </a:ext>
            </a:extLst>
          </p:cNvPr>
          <p:cNvSpPr>
            <a:spLocks noGrp="1"/>
          </p:cNvSpPr>
          <p:nvPr>
            <p:ph type="dt" sz="half" idx="10"/>
          </p:nvPr>
        </p:nvSpPr>
        <p:spPr/>
        <p:txBody>
          <a:bodyPr/>
          <a:lstStyle/>
          <a:p>
            <a:fld id="{D0C143A3-E2B6-4A0E-998C-0F34B1248FEF}" type="datetimeFigureOut">
              <a:rPr lang="en-IN" smtClean="0"/>
              <a:t>15-12-2023</a:t>
            </a:fld>
            <a:endParaRPr lang="en-IN"/>
          </a:p>
        </p:txBody>
      </p:sp>
      <p:sp>
        <p:nvSpPr>
          <p:cNvPr id="3" name="Footer Placeholder 2">
            <a:extLst>
              <a:ext uri="{FF2B5EF4-FFF2-40B4-BE49-F238E27FC236}">
                <a16:creationId xmlns:a16="http://schemas.microsoft.com/office/drawing/2014/main" id="{0E66D629-C06C-05EF-2505-B09C8B0FFD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C8B343-923C-221C-E350-B5AC5D99687D}"/>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1881728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F940-A1D0-445C-3760-EC21D6498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BFF710-BB7E-1EC6-383C-3C6A37FF0A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B75CE6-CE4C-0374-FC4C-079DF63D44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D72BD6-EBAE-BFAE-8444-B73F5B14CD8A}"/>
              </a:ext>
            </a:extLst>
          </p:cNvPr>
          <p:cNvSpPr>
            <a:spLocks noGrp="1"/>
          </p:cNvSpPr>
          <p:nvPr>
            <p:ph type="dt" sz="half" idx="10"/>
          </p:nvPr>
        </p:nvSpPr>
        <p:spPr/>
        <p:txBody>
          <a:bodyPr/>
          <a:lstStyle/>
          <a:p>
            <a:fld id="{D0C143A3-E2B6-4A0E-998C-0F34B1248FEF}" type="datetimeFigureOut">
              <a:rPr lang="en-IN" smtClean="0"/>
              <a:t>15-12-2023</a:t>
            </a:fld>
            <a:endParaRPr lang="en-IN"/>
          </a:p>
        </p:txBody>
      </p:sp>
      <p:sp>
        <p:nvSpPr>
          <p:cNvPr id="6" name="Footer Placeholder 5">
            <a:extLst>
              <a:ext uri="{FF2B5EF4-FFF2-40B4-BE49-F238E27FC236}">
                <a16:creationId xmlns:a16="http://schemas.microsoft.com/office/drawing/2014/main" id="{A4F33206-5CE3-E1FE-B900-E7E823CE4F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52FCFB-1B0E-BCBF-D3F6-3255D5A32247}"/>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444817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2AE9-3702-3F55-BD8F-EC7A8CF577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C4B743-5B91-DDAD-8352-235C30E8F0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CF9D72-3B00-9001-5441-692051CB7C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68FDA3-2236-535D-1980-3E726C1D2769}"/>
              </a:ext>
            </a:extLst>
          </p:cNvPr>
          <p:cNvSpPr>
            <a:spLocks noGrp="1"/>
          </p:cNvSpPr>
          <p:nvPr>
            <p:ph type="dt" sz="half" idx="10"/>
          </p:nvPr>
        </p:nvSpPr>
        <p:spPr/>
        <p:txBody>
          <a:bodyPr/>
          <a:lstStyle/>
          <a:p>
            <a:fld id="{D0C143A3-E2B6-4A0E-998C-0F34B1248FEF}" type="datetimeFigureOut">
              <a:rPr lang="en-IN" smtClean="0"/>
              <a:t>15-12-2023</a:t>
            </a:fld>
            <a:endParaRPr lang="en-IN"/>
          </a:p>
        </p:txBody>
      </p:sp>
      <p:sp>
        <p:nvSpPr>
          <p:cNvPr id="6" name="Footer Placeholder 5">
            <a:extLst>
              <a:ext uri="{FF2B5EF4-FFF2-40B4-BE49-F238E27FC236}">
                <a16:creationId xmlns:a16="http://schemas.microsoft.com/office/drawing/2014/main" id="{D0DFF7B4-080C-F001-5789-5EBBBCAF7E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F5940C-4533-435D-1B4D-8C1CC9E0A281}"/>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06201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081848-9C79-07A2-1C8B-61EC6AE83D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46E5C1-F469-2E62-A128-32C297FEDB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0FE140-D6C6-7B8E-37BE-F5C65A0DC1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C143A3-E2B6-4A0E-998C-0F34B1248FEF}" type="datetimeFigureOut">
              <a:rPr lang="en-IN" smtClean="0"/>
              <a:t>15-12-2023</a:t>
            </a:fld>
            <a:endParaRPr lang="en-IN"/>
          </a:p>
        </p:txBody>
      </p:sp>
      <p:sp>
        <p:nvSpPr>
          <p:cNvPr id="5" name="Footer Placeholder 4">
            <a:extLst>
              <a:ext uri="{FF2B5EF4-FFF2-40B4-BE49-F238E27FC236}">
                <a16:creationId xmlns:a16="http://schemas.microsoft.com/office/drawing/2014/main" id="{E6EE1B7E-1AAB-840B-CACB-66C2438A6C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6EE989-0457-AB7B-6B84-C792FC3F10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B70E3-438F-4422-9202-206CC318B3E0}" type="slidenum">
              <a:rPr lang="en-IN" smtClean="0"/>
              <a:t>‹#›</a:t>
            </a:fld>
            <a:endParaRPr lang="en-IN"/>
          </a:p>
        </p:txBody>
      </p:sp>
    </p:spTree>
    <p:extLst>
      <p:ext uri="{BB962C8B-B14F-4D97-AF65-F5344CB8AC3E}">
        <p14:creationId xmlns:p14="http://schemas.microsoft.com/office/powerpoint/2010/main" val="350065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jamboard.google.com/d/1HBB5NYy8-sbC8NAtdmd8d3OLo1fMkE1K1HfpUSiuL58/edit?usp=shari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scm.com/book/en/v2/Getting-Started-Installing-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FF4D-AF48-4ED8-5164-84E9E09F88B7}"/>
              </a:ext>
            </a:extLst>
          </p:cNvPr>
          <p:cNvSpPr>
            <a:spLocks noGrp="1"/>
          </p:cNvSpPr>
          <p:nvPr>
            <p:ph type="ctrTitle"/>
          </p:nvPr>
        </p:nvSpPr>
        <p:spPr/>
        <p:txBody>
          <a:bodyPr>
            <a:normAutofit/>
          </a:bodyPr>
          <a:lstStyle/>
          <a:p>
            <a:r>
              <a:rPr lang="en-US" dirty="0" err="1">
                <a:solidFill>
                  <a:schemeClr val="bg1"/>
                </a:solidFill>
              </a:rPr>
              <a:t>MLOps</a:t>
            </a:r>
            <a:br>
              <a:rPr lang="en-US" dirty="0">
                <a:solidFill>
                  <a:schemeClr val="bg1"/>
                </a:solidFill>
              </a:rPr>
            </a:br>
            <a:r>
              <a:rPr lang="en-US" sz="3200" dirty="0">
                <a:solidFill>
                  <a:schemeClr val="bg1"/>
                </a:solidFill>
              </a:rPr>
              <a:t>(Applied Data Science)</a:t>
            </a:r>
            <a:br>
              <a:rPr lang="en-US" sz="3200" dirty="0">
                <a:solidFill>
                  <a:schemeClr val="bg1"/>
                </a:solidFill>
              </a:rPr>
            </a:br>
            <a:r>
              <a:rPr lang="en-US" sz="4000">
                <a:solidFill>
                  <a:schemeClr val="bg1"/>
                </a:solidFill>
              </a:rPr>
              <a:t>Session 2</a:t>
            </a:r>
            <a:br>
              <a:rPr lang="en-US" sz="4000" dirty="0">
                <a:solidFill>
                  <a:schemeClr val="bg1"/>
                </a:solidFill>
              </a:rPr>
            </a:br>
            <a:r>
              <a:rPr lang="en-US" sz="3100" dirty="0">
                <a:solidFill>
                  <a:schemeClr val="bg1"/>
                </a:solidFill>
              </a:rPr>
              <a:t>Topics – Git &amp; </a:t>
            </a:r>
            <a:r>
              <a:rPr lang="en-US" sz="3100" dirty="0" err="1">
                <a:solidFill>
                  <a:schemeClr val="bg1"/>
                </a:solidFill>
              </a:rPr>
              <a:t>Github</a:t>
            </a:r>
            <a:endParaRPr lang="en-IN" dirty="0">
              <a:solidFill>
                <a:schemeClr val="bg1"/>
              </a:solidFill>
            </a:endParaRPr>
          </a:p>
        </p:txBody>
      </p:sp>
      <p:sp>
        <p:nvSpPr>
          <p:cNvPr id="3" name="Subtitle 2">
            <a:extLst>
              <a:ext uri="{FF2B5EF4-FFF2-40B4-BE49-F238E27FC236}">
                <a16:creationId xmlns:a16="http://schemas.microsoft.com/office/drawing/2014/main" id="{7BD68826-2160-B63B-A989-B5EFB54C8983}"/>
              </a:ext>
            </a:extLst>
          </p:cNvPr>
          <p:cNvSpPr>
            <a:spLocks noGrp="1"/>
          </p:cNvSpPr>
          <p:nvPr>
            <p:ph type="subTitle" idx="1"/>
          </p:nvPr>
        </p:nvSpPr>
        <p:spPr/>
        <p:txBody>
          <a:bodyPr/>
          <a:lstStyle/>
          <a:p>
            <a:endParaRPr lang="en-US" dirty="0">
              <a:solidFill>
                <a:schemeClr val="bg1"/>
              </a:solidFill>
            </a:endParaRPr>
          </a:p>
          <a:p>
            <a:r>
              <a:rPr lang="en-US" dirty="0">
                <a:solidFill>
                  <a:schemeClr val="bg1"/>
                </a:solidFill>
              </a:rPr>
              <a:t>Dr. Nilay Karade</a:t>
            </a:r>
          </a:p>
          <a:p>
            <a:r>
              <a:rPr lang="en-US" dirty="0">
                <a:solidFill>
                  <a:schemeClr val="bg1"/>
                </a:solidFill>
              </a:rPr>
              <a:t>Program Manager</a:t>
            </a:r>
            <a:endParaRPr lang="en-IN" dirty="0">
              <a:solidFill>
                <a:schemeClr val="bg1"/>
              </a:solidFill>
            </a:endParaRPr>
          </a:p>
        </p:txBody>
      </p:sp>
      <p:pic>
        <p:nvPicPr>
          <p:cNvPr id="4" name="Picture 2">
            <a:extLst>
              <a:ext uri="{FF2B5EF4-FFF2-40B4-BE49-F238E27FC236}">
                <a16:creationId xmlns:a16="http://schemas.microsoft.com/office/drawing/2014/main" id="{99B9F6A4-593B-5B57-420B-315B4C4E8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2736" y="6034360"/>
            <a:ext cx="1886527" cy="476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179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C6C63-4900-CDC0-798D-E6F6207D5520}"/>
              </a:ext>
            </a:extLst>
          </p:cNvPr>
          <p:cNvSpPr>
            <a:spLocks noGrp="1"/>
          </p:cNvSpPr>
          <p:nvPr>
            <p:ph type="title"/>
          </p:nvPr>
        </p:nvSpPr>
        <p:spPr/>
        <p:txBody>
          <a:bodyPr/>
          <a:lstStyle/>
          <a:p>
            <a:r>
              <a:rPr lang="en-US" dirty="0"/>
              <a:t>Task 1</a:t>
            </a:r>
            <a:endParaRPr lang="en-IN" dirty="0"/>
          </a:p>
        </p:txBody>
      </p:sp>
      <p:sp>
        <p:nvSpPr>
          <p:cNvPr id="3" name="Content Placeholder 2">
            <a:extLst>
              <a:ext uri="{FF2B5EF4-FFF2-40B4-BE49-F238E27FC236}">
                <a16:creationId xmlns:a16="http://schemas.microsoft.com/office/drawing/2014/main" id="{25997CA4-D07A-08FE-885D-2EAD1673C01A}"/>
              </a:ext>
            </a:extLst>
          </p:cNvPr>
          <p:cNvSpPr>
            <a:spLocks noGrp="1"/>
          </p:cNvSpPr>
          <p:nvPr>
            <p:ph idx="1"/>
          </p:nvPr>
        </p:nvSpPr>
        <p:spPr/>
        <p:txBody>
          <a:bodyPr>
            <a:normAutofit lnSpcReduction="10000"/>
          </a:bodyPr>
          <a:lstStyle/>
          <a:p>
            <a:r>
              <a:rPr lang="en-US" dirty="0"/>
              <a:t>Create new file and apply following git commands</a:t>
            </a:r>
          </a:p>
          <a:p>
            <a:r>
              <a:rPr lang="en-US" dirty="0"/>
              <a:t>Create a file</a:t>
            </a:r>
          </a:p>
          <a:p>
            <a:r>
              <a:rPr lang="en-US" dirty="0"/>
              <a:t>Check status of a file</a:t>
            </a:r>
          </a:p>
          <a:p>
            <a:r>
              <a:rPr lang="en-US" dirty="0"/>
              <a:t>add file to staging area </a:t>
            </a:r>
          </a:p>
          <a:p>
            <a:r>
              <a:rPr lang="en-US" dirty="0"/>
              <a:t>Check status of a file</a:t>
            </a:r>
          </a:p>
          <a:p>
            <a:r>
              <a:rPr lang="en-US" dirty="0"/>
              <a:t>Modify file content</a:t>
            </a:r>
          </a:p>
          <a:p>
            <a:r>
              <a:rPr lang="en-US" dirty="0"/>
              <a:t>Check status of a file</a:t>
            </a:r>
          </a:p>
          <a:p>
            <a:r>
              <a:rPr lang="en-US" dirty="0"/>
              <a:t>add file to staged area </a:t>
            </a:r>
          </a:p>
          <a:p>
            <a:r>
              <a:rPr lang="en-US" dirty="0"/>
              <a:t>Apply commit</a:t>
            </a:r>
            <a:endParaRPr lang="en-IN" dirty="0"/>
          </a:p>
        </p:txBody>
      </p:sp>
    </p:spTree>
    <p:extLst>
      <p:ext uri="{BB962C8B-B14F-4D97-AF65-F5344CB8AC3E}">
        <p14:creationId xmlns:p14="http://schemas.microsoft.com/office/powerpoint/2010/main" val="1335536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DEC7D-426D-F752-205C-76275C0EF9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B30A6C-7D11-FD45-F894-74BBF17130E1}"/>
              </a:ext>
            </a:extLst>
          </p:cNvPr>
          <p:cNvSpPr>
            <a:spLocks noGrp="1"/>
          </p:cNvSpPr>
          <p:nvPr>
            <p:ph idx="1"/>
          </p:nvPr>
        </p:nvSpPr>
        <p:spPr/>
        <p:txBody>
          <a:bodyPr/>
          <a:lstStyle/>
          <a:p>
            <a:r>
              <a:rPr lang="en-US" dirty="0"/>
              <a:t>log:</a:t>
            </a:r>
          </a:p>
          <a:p>
            <a:endParaRPr lang="en-US" dirty="0"/>
          </a:p>
          <a:p>
            <a:r>
              <a:rPr lang="en-US" dirty="0"/>
              <a:t>git log displays a history of commits in the repository, including commit messages, authors, and commit IDs.</a:t>
            </a:r>
          </a:p>
          <a:p>
            <a:r>
              <a:rPr lang="en-US" dirty="0"/>
              <a:t>Example:</a:t>
            </a:r>
          </a:p>
          <a:p>
            <a:endParaRPr lang="en-US" dirty="0"/>
          </a:p>
          <a:p>
            <a:r>
              <a:rPr lang="en-US" dirty="0"/>
              <a:t>git log</a:t>
            </a:r>
            <a:endParaRPr lang="en-IN" dirty="0"/>
          </a:p>
        </p:txBody>
      </p:sp>
    </p:spTree>
    <p:extLst>
      <p:ext uri="{BB962C8B-B14F-4D97-AF65-F5344CB8AC3E}">
        <p14:creationId xmlns:p14="http://schemas.microsoft.com/office/powerpoint/2010/main" val="3468178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CE07D-E686-3EA2-3BEA-21F9549554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3022E1-05EE-C9F0-155E-FAA2DB14A935}"/>
              </a:ext>
            </a:extLst>
          </p:cNvPr>
          <p:cNvSpPr>
            <a:spLocks noGrp="1"/>
          </p:cNvSpPr>
          <p:nvPr>
            <p:ph idx="1"/>
          </p:nvPr>
        </p:nvSpPr>
        <p:spPr/>
        <p:txBody>
          <a:bodyPr/>
          <a:lstStyle/>
          <a:p>
            <a:r>
              <a:rPr lang="en-US" dirty="0"/>
              <a:t>diff:</a:t>
            </a:r>
          </a:p>
          <a:p>
            <a:endParaRPr lang="en-US" dirty="0"/>
          </a:p>
          <a:p>
            <a:r>
              <a:rPr lang="en-US" dirty="0"/>
              <a:t>git diff shows the differences between the working directory and the last committed version.</a:t>
            </a:r>
          </a:p>
          <a:p>
            <a:r>
              <a:rPr lang="en-US" dirty="0"/>
              <a:t>Example:</a:t>
            </a:r>
          </a:p>
          <a:p>
            <a:endParaRPr lang="en-US" dirty="0"/>
          </a:p>
          <a:p>
            <a:r>
              <a:rPr lang="en-US" dirty="0"/>
              <a:t>git diff</a:t>
            </a:r>
            <a:endParaRPr lang="en-IN" dirty="0"/>
          </a:p>
        </p:txBody>
      </p:sp>
    </p:spTree>
    <p:extLst>
      <p:ext uri="{BB962C8B-B14F-4D97-AF65-F5344CB8AC3E}">
        <p14:creationId xmlns:p14="http://schemas.microsoft.com/office/powerpoint/2010/main" val="2249891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7EEB2-9468-76CC-2DC7-FE614A0165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2F139C-0A24-8700-5803-34750920C771}"/>
              </a:ext>
            </a:extLst>
          </p:cNvPr>
          <p:cNvSpPr>
            <a:spLocks noGrp="1"/>
          </p:cNvSpPr>
          <p:nvPr>
            <p:ph idx="1"/>
          </p:nvPr>
        </p:nvSpPr>
        <p:spPr/>
        <p:txBody>
          <a:bodyPr/>
          <a:lstStyle/>
          <a:p>
            <a:r>
              <a:rPr lang="en-US" dirty="0"/>
              <a:t>rm:</a:t>
            </a:r>
          </a:p>
          <a:p>
            <a:endParaRPr lang="en-US" dirty="0"/>
          </a:p>
          <a:p>
            <a:r>
              <a:rPr lang="en-US" dirty="0"/>
              <a:t>git rm removes a file from the working directory and stages the removal for the next commit.</a:t>
            </a:r>
          </a:p>
          <a:p>
            <a:r>
              <a:rPr lang="en-US" dirty="0"/>
              <a:t>Example:</a:t>
            </a:r>
          </a:p>
          <a:p>
            <a:endParaRPr lang="en-US" dirty="0"/>
          </a:p>
          <a:p>
            <a:r>
              <a:rPr lang="en-US" dirty="0"/>
              <a:t>git rm filename.txt</a:t>
            </a:r>
            <a:endParaRPr lang="en-IN" dirty="0"/>
          </a:p>
        </p:txBody>
      </p:sp>
    </p:spTree>
    <p:extLst>
      <p:ext uri="{BB962C8B-B14F-4D97-AF65-F5344CB8AC3E}">
        <p14:creationId xmlns:p14="http://schemas.microsoft.com/office/powerpoint/2010/main" val="1749239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5952-1339-53B7-CF42-42E9F4BA00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6E427F-94AF-2D7E-50A2-EB2B62083ACA}"/>
              </a:ext>
            </a:extLst>
          </p:cNvPr>
          <p:cNvSpPr>
            <a:spLocks noGrp="1"/>
          </p:cNvSpPr>
          <p:nvPr>
            <p:ph idx="1"/>
          </p:nvPr>
        </p:nvSpPr>
        <p:spPr/>
        <p:txBody>
          <a:bodyPr>
            <a:normAutofit lnSpcReduction="10000"/>
          </a:bodyPr>
          <a:lstStyle/>
          <a:p>
            <a:r>
              <a:rPr lang="en-US" dirty="0"/>
              <a:t>.</a:t>
            </a:r>
            <a:r>
              <a:rPr lang="en-US" dirty="0" err="1"/>
              <a:t>gitignore</a:t>
            </a:r>
            <a:r>
              <a:rPr lang="en-US" dirty="0"/>
              <a:t>:</a:t>
            </a:r>
          </a:p>
          <a:p>
            <a:endParaRPr lang="en-US" dirty="0"/>
          </a:p>
          <a:p>
            <a:r>
              <a:rPr lang="en-US" dirty="0"/>
              <a:t>.</a:t>
            </a:r>
            <a:r>
              <a:rPr lang="en-US" dirty="0" err="1"/>
              <a:t>gitignore</a:t>
            </a:r>
            <a:r>
              <a:rPr lang="en-US" dirty="0"/>
              <a:t> is a file where you specify files or directories that should be ignored by Git (e.g., temporary files, logs).</a:t>
            </a:r>
          </a:p>
          <a:p>
            <a:r>
              <a:rPr lang="en-US" dirty="0"/>
              <a:t>Example: Create a .</a:t>
            </a:r>
            <a:r>
              <a:rPr lang="en-US" dirty="0" err="1"/>
              <a:t>gitignore</a:t>
            </a:r>
            <a:r>
              <a:rPr lang="en-US" dirty="0"/>
              <a:t> file with contents like:</a:t>
            </a:r>
          </a:p>
          <a:p>
            <a:r>
              <a:rPr lang="en-US" dirty="0"/>
              <a:t>bash</a:t>
            </a:r>
          </a:p>
          <a:p>
            <a:r>
              <a:rPr lang="en-US" dirty="0"/>
              <a:t>Copy code</a:t>
            </a:r>
          </a:p>
          <a:p>
            <a:r>
              <a:rPr lang="en-US" dirty="0"/>
              <a:t>*.log</a:t>
            </a:r>
          </a:p>
          <a:p>
            <a:r>
              <a:rPr lang="en-US" dirty="0"/>
              <a:t>temp/</a:t>
            </a:r>
          </a:p>
          <a:p>
            <a:endParaRPr lang="en-IN" dirty="0"/>
          </a:p>
        </p:txBody>
      </p:sp>
    </p:spTree>
    <p:extLst>
      <p:ext uri="{BB962C8B-B14F-4D97-AF65-F5344CB8AC3E}">
        <p14:creationId xmlns:p14="http://schemas.microsoft.com/office/powerpoint/2010/main" val="1591242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3A7EE-DD20-DEC2-AFA9-C17E4777A7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D93E579-C0E3-CCAA-342C-8BDDD6A3BA3E}"/>
              </a:ext>
            </a:extLst>
          </p:cNvPr>
          <p:cNvSpPr>
            <a:spLocks noGrp="1"/>
          </p:cNvSpPr>
          <p:nvPr>
            <p:ph idx="1"/>
          </p:nvPr>
        </p:nvSpPr>
        <p:spPr/>
        <p:txBody>
          <a:bodyPr/>
          <a:lstStyle/>
          <a:p>
            <a:r>
              <a:rPr lang="en-US" dirty="0"/>
              <a:t>branch:</a:t>
            </a:r>
          </a:p>
          <a:p>
            <a:endParaRPr lang="en-US" dirty="0"/>
          </a:p>
          <a:p>
            <a:r>
              <a:rPr lang="en-US" dirty="0"/>
              <a:t>git branch lists all branches in the repository, showing the current branch with an asterisk.</a:t>
            </a:r>
          </a:p>
          <a:p>
            <a:r>
              <a:rPr lang="en-US" dirty="0"/>
              <a:t>Example:</a:t>
            </a:r>
          </a:p>
          <a:p>
            <a:endParaRPr lang="en-US" dirty="0"/>
          </a:p>
          <a:p>
            <a:r>
              <a:rPr lang="en-US" dirty="0"/>
              <a:t>git branch</a:t>
            </a:r>
          </a:p>
          <a:p>
            <a:endParaRPr lang="en-IN" dirty="0"/>
          </a:p>
        </p:txBody>
      </p:sp>
    </p:spTree>
    <p:extLst>
      <p:ext uri="{BB962C8B-B14F-4D97-AF65-F5344CB8AC3E}">
        <p14:creationId xmlns:p14="http://schemas.microsoft.com/office/powerpoint/2010/main" val="3004047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EEF7C-71C1-FEE5-2A50-A91E582CAE1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EE5B6A-BBE8-983C-54E4-496017E96319}"/>
              </a:ext>
            </a:extLst>
          </p:cNvPr>
          <p:cNvSpPr>
            <a:spLocks noGrp="1"/>
          </p:cNvSpPr>
          <p:nvPr>
            <p:ph idx="1"/>
          </p:nvPr>
        </p:nvSpPr>
        <p:spPr/>
        <p:txBody>
          <a:bodyPr/>
          <a:lstStyle/>
          <a:p>
            <a:r>
              <a:rPr lang="en-US" dirty="0"/>
              <a:t>checkout:</a:t>
            </a:r>
          </a:p>
          <a:p>
            <a:endParaRPr lang="en-US" dirty="0"/>
          </a:p>
          <a:p>
            <a:r>
              <a:rPr lang="en-US" dirty="0"/>
              <a:t>git checkout switches to a different branch or commit. It's used for branch management and code navigation.</a:t>
            </a:r>
          </a:p>
          <a:p>
            <a:r>
              <a:rPr lang="en-US" dirty="0"/>
              <a:t>Example:</a:t>
            </a:r>
          </a:p>
          <a:p>
            <a:endParaRPr lang="en-US" dirty="0"/>
          </a:p>
          <a:p>
            <a:r>
              <a:rPr lang="en-US" dirty="0"/>
              <a:t>git checkout new-feature-branch</a:t>
            </a:r>
          </a:p>
          <a:p>
            <a:endParaRPr lang="en-IN" dirty="0"/>
          </a:p>
        </p:txBody>
      </p:sp>
    </p:spTree>
    <p:extLst>
      <p:ext uri="{BB962C8B-B14F-4D97-AF65-F5344CB8AC3E}">
        <p14:creationId xmlns:p14="http://schemas.microsoft.com/office/powerpoint/2010/main" val="135773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8C6A7-F667-B62D-CB46-A62C4F3A79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D01784-7D8A-F65E-1CA6-9B52A28E91E3}"/>
              </a:ext>
            </a:extLst>
          </p:cNvPr>
          <p:cNvSpPr>
            <a:spLocks noGrp="1"/>
          </p:cNvSpPr>
          <p:nvPr>
            <p:ph idx="1"/>
          </p:nvPr>
        </p:nvSpPr>
        <p:spPr/>
        <p:txBody>
          <a:bodyPr/>
          <a:lstStyle/>
          <a:p>
            <a:r>
              <a:rPr lang="en-US" dirty="0"/>
              <a:t>merge:</a:t>
            </a:r>
          </a:p>
          <a:p>
            <a:endParaRPr lang="en-US" dirty="0"/>
          </a:p>
          <a:p>
            <a:r>
              <a:rPr lang="en-US" dirty="0"/>
              <a:t>git merge combines changes from one branch into another. It's used to integrate feature branches into the main branch.</a:t>
            </a:r>
          </a:p>
          <a:p>
            <a:r>
              <a:rPr lang="en-US" dirty="0"/>
              <a:t>Example:</a:t>
            </a:r>
          </a:p>
          <a:p>
            <a:endParaRPr lang="en-US" dirty="0"/>
          </a:p>
          <a:p>
            <a:r>
              <a:rPr lang="en-US" dirty="0"/>
              <a:t>git merge feature-branch</a:t>
            </a:r>
          </a:p>
          <a:p>
            <a:endParaRPr lang="en-IN" dirty="0"/>
          </a:p>
        </p:txBody>
      </p:sp>
    </p:spTree>
    <p:extLst>
      <p:ext uri="{BB962C8B-B14F-4D97-AF65-F5344CB8AC3E}">
        <p14:creationId xmlns:p14="http://schemas.microsoft.com/office/powerpoint/2010/main" val="2393124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E99C9-35B7-9DE5-815F-6A00F0AF95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F8204C-DCAF-83E4-3EA9-62BB0F7DA906}"/>
              </a:ext>
            </a:extLst>
          </p:cNvPr>
          <p:cNvSpPr>
            <a:spLocks noGrp="1"/>
          </p:cNvSpPr>
          <p:nvPr>
            <p:ph idx="1"/>
          </p:nvPr>
        </p:nvSpPr>
        <p:spPr/>
        <p:txBody>
          <a:bodyPr/>
          <a:lstStyle/>
          <a:p>
            <a:r>
              <a:rPr lang="en-US" dirty="0"/>
              <a:t>remote:</a:t>
            </a:r>
          </a:p>
          <a:p>
            <a:endParaRPr lang="en-US" dirty="0"/>
          </a:p>
          <a:p>
            <a:r>
              <a:rPr lang="en-US" dirty="0"/>
              <a:t>git remote shows a list of remote repositories connected to your local repository.</a:t>
            </a:r>
          </a:p>
          <a:p>
            <a:r>
              <a:rPr lang="en-US" dirty="0"/>
              <a:t>Example:</a:t>
            </a:r>
          </a:p>
          <a:p>
            <a:endParaRPr lang="en-US" dirty="0"/>
          </a:p>
          <a:p>
            <a:r>
              <a:rPr lang="en-US" dirty="0"/>
              <a:t>git remote -v</a:t>
            </a:r>
          </a:p>
          <a:p>
            <a:endParaRPr lang="en-IN" dirty="0"/>
          </a:p>
        </p:txBody>
      </p:sp>
    </p:spTree>
    <p:extLst>
      <p:ext uri="{BB962C8B-B14F-4D97-AF65-F5344CB8AC3E}">
        <p14:creationId xmlns:p14="http://schemas.microsoft.com/office/powerpoint/2010/main" val="636906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222E-1A11-14E4-EEB6-E9961BE996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6E226B-2793-2288-9912-2C70AB75E0B3}"/>
              </a:ext>
            </a:extLst>
          </p:cNvPr>
          <p:cNvSpPr>
            <a:spLocks noGrp="1"/>
          </p:cNvSpPr>
          <p:nvPr>
            <p:ph idx="1"/>
          </p:nvPr>
        </p:nvSpPr>
        <p:spPr/>
        <p:txBody>
          <a:bodyPr/>
          <a:lstStyle/>
          <a:p>
            <a:r>
              <a:rPr lang="en-US" dirty="0"/>
              <a:t>push:</a:t>
            </a:r>
          </a:p>
          <a:p>
            <a:endParaRPr lang="en-US" dirty="0"/>
          </a:p>
          <a:p>
            <a:r>
              <a:rPr lang="en-US" dirty="0"/>
              <a:t>git push sends your local commits to a remote repository, typically on a service like GitHub or GitLab.</a:t>
            </a:r>
          </a:p>
          <a:p>
            <a:r>
              <a:rPr lang="en-US" dirty="0"/>
              <a:t>Example:</a:t>
            </a:r>
          </a:p>
          <a:p>
            <a:endParaRPr lang="en-US" dirty="0"/>
          </a:p>
          <a:p>
            <a:r>
              <a:rPr lang="en-US" dirty="0"/>
              <a:t>git push origin main</a:t>
            </a:r>
          </a:p>
          <a:p>
            <a:endParaRPr lang="en-IN" dirty="0"/>
          </a:p>
        </p:txBody>
      </p:sp>
    </p:spTree>
    <p:extLst>
      <p:ext uri="{BB962C8B-B14F-4D97-AF65-F5344CB8AC3E}">
        <p14:creationId xmlns:p14="http://schemas.microsoft.com/office/powerpoint/2010/main" val="3783041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3CA84-08C1-4C25-DB0D-61119CC86391}"/>
              </a:ext>
            </a:extLst>
          </p:cNvPr>
          <p:cNvSpPr>
            <a:spLocks noGrp="1"/>
          </p:cNvSpPr>
          <p:nvPr>
            <p:ph type="title"/>
          </p:nvPr>
        </p:nvSpPr>
        <p:spPr/>
        <p:txBody>
          <a:bodyPr/>
          <a:lstStyle/>
          <a:p>
            <a:r>
              <a:rPr lang="en-US" dirty="0" err="1"/>
              <a:t>MLOps</a:t>
            </a:r>
            <a:r>
              <a:rPr lang="en-US" dirty="0"/>
              <a:t> (Machine Learning Operations)</a:t>
            </a:r>
            <a:endParaRPr lang="en-IN" dirty="0"/>
          </a:p>
        </p:txBody>
      </p:sp>
      <p:sp>
        <p:nvSpPr>
          <p:cNvPr id="3" name="Content Placeholder 2">
            <a:extLst>
              <a:ext uri="{FF2B5EF4-FFF2-40B4-BE49-F238E27FC236}">
                <a16:creationId xmlns:a16="http://schemas.microsoft.com/office/drawing/2014/main" id="{E4352D4D-4FE2-5A43-B54A-2B64DC359E95}"/>
              </a:ext>
            </a:extLst>
          </p:cNvPr>
          <p:cNvSpPr>
            <a:spLocks noGrp="1"/>
          </p:cNvSpPr>
          <p:nvPr>
            <p:ph idx="1"/>
          </p:nvPr>
        </p:nvSpPr>
        <p:spPr/>
        <p:txBody>
          <a:bodyPr>
            <a:normAutofit/>
          </a:bodyPr>
          <a:lstStyle/>
          <a:p>
            <a:r>
              <a:rPr lang="en-US" sz="2400" dirty="0"/>
              <a:t>Definition: </a:t>
            </a:r>
            <a:r>
              <a:rPr lang="en-US" sz="2400" dirty="0" err="1"/>
              <a:t>MLOps</a:t>
            </a:r>
            <a:r>
              <a:rPr lang="en-US" sz="2400" dirty="0"/>
              <a:t> is a set of practices and tools that combine machine learning (ML) system development and machine learning system operations (DevOps). It aims to streamline and automate the entire ML lifecycle, including model development, testing, deployment, monitoring, and maintenance.</a:t>
            </a:r>
          </a:p>
          <a:p>
            <a:r>
              <a:rPr lang="en-US" sz="2400" dirty="0"/>
              <a:t>Key Components:</a:t>
            </a:r>
          </a:p>
          <a:p>
            <a:pPr lvl="1"/>
            <a:r>
              <a:rPr lang="en-US" sz="2000" dirty="0"/>
              <a:t>Version Control: Git and GitHub </a:t>
            </a:r>
          </a:p>
          <a:p>
            <a:pPr lvl="1"/>
            <a:r>
              <a:rPr lang="en-US" sz="2000" dirty="0"/>
              <a:t>Containerization: Docker</a:t>
            </a:r>
          </a:p>
          <a:p>
            <a:pPr lvl="1"/>
            <a:r>
              <a:rPr lang="en-US" sz="2000" dirty="0"/>
              <a:t>Model Registry: </a:t>
            </a:r>
            <a:r>
              <a:rPr lang="en-US" sz="2000" dirty="0" err="1"/>
              <a:t>MLFlow</a:t>
            </a:r>
            <a:endParaRPr lang="en-US" sz="2000" dirty="0"/>
          </a:p>
          <a:p>
            <a:r>
              <a:rPr lang="en-US" sz="2400" dirty="0"/>
              <a:t>Benefits: </a:t>
            </a:r>
            <a:r>
              <a:rPr lang="en-US" sz="2400" dirty="0" err="1"/>
              <a:t>MLOps</a:t>
            </a:r>
            <a:r>
              <a:rPr lang="en-US" sz="2400" dirty="0"/>
              <a:t> improves collaboration, reproducibility, and reliability in ML projects, accelerating the development and deployment of models in production.</a:t>
            </a:r>
            <a:endParaRPr lang="en-IN" sz="2400" dirty="0"/>
          </a:p>
        </p:txBody>
      </p:sp>
    </p:spTree>
    <p:extLst>
      <p:ext uri="{BB962C8B-B14F-4D97-AF65-F5344CB8AC3E}">
        <p14:creationId xmlns:p14="http://schemas.microsoft.com/office/powerpoint/2010/main" val="1019485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04745-B95E-F740-AF02-443A55C81C34}"/>
              </a:ext>
            </a:extLst>
          </p:cNvPr>
          <p:cNvSpPr>
            <a:spLocks noGrp="1"/>
          </p:cNvSpPr>
          <p:nvPr>
            <p:ph type="title"/>
          </p:nvPr>
        </p:nvSpPr>
        <p:spPr/>
        <p:txBody>
          <a:bodyPr/>
          <a:lstStyle/>
          <a:p>
            <a:r>
              <a:rPr lang="en-US" dirty="0" err="1"/>
              <a:t>Jamboard</a:t>
            </a:r>
            <a:r>
              <a:rPr lang="en-US" dirty="0"/>
              <a:t> activity</a:t>
            </a:r>
            <a:endParaRPr lang="en-IN" dirty="0"/>
          </a:p>
        </p:txBody>
      </p:sp>
      <p:sp>
        <p:nvSpPr>
          <p:cNvPr id="3" name="Content Placeholder 2">
            <a:extLst>
              <a:ext uri="{FF2B5EF4-FFF2-40B4-BE49-F238E27FC236}">
                <a16:creationId xmlns:a16="http://schemas.microsoft.com/office/drawing/2014/main" id="{7E56D849-C3BE-051F-5204-6DADB51554BF}"/>
              </a:ext>
            </a:extLst>
          </p:cNvPr>
          <p:cNvSpPr>
            <a:spLocks noGrp="1"/>
          </p:cNvSpPr>
          <p:nvPr>
            <p:ph idx="1"/>
          </p:nvPr>
        </p:nvSpPr>
        <p:spPr/>
        <p:txBody>
          <a:bodyPr/>
          <a:lstStyle/>
          <a:p>
            <a:r>
              <a:rPr lang="en-IN" dirty="0">
                <a:hlinkClick r:id="rId2"/>
              </a:rPr>
              <a:t>https://jamboard.google.com/d/1HBB5NYy8-sbC8NAtdmd8d3OLo1fMkE1K1HfpUSiuL58/edit?usp=sharing</a:t>
            </a:r>
            <a:endParaRPr lang="en-IN" dirty="0"/>
          </a:p>
          <a:p>
            <a:endParaRPr lang="en-IN" dirty="0"/>
          </a:p>
        </p:txBody>
      </p:sp>
    </p:spTree>
    <p:extLst>
      <p:ext uri="{BB962C8B-B14F-4D97-AF65-F5344CB8AC3E}">
        <p14:creationId xmlns:p14="http://schemas.microsoft.com/office/powerpoint/2010/main" val="3957747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660D-4106-ACC4-5068-C01C0335DFFA}"/>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414E5FFE-9D5F-0A08-344D-1D54E5B811D3}"/>
              </a:ext>
            </a:extLst>
          </p:cNvPr>
          <p:cNvSpPr>
            <a:spLocks noGrp="1"/>
          </p:cNvSpPr>
          <p:nvPr>
            <p:ph idx="1"/>
          </p:nvPr>
        </p:nvSpPr>
        <p:spPr/>
        <p:txBody>
          <a:bodyPr>
            <a:normAutofit fontScale="70000" lnSpcReduction="20000"/>
          </a:bodyPr>
          <a:lstStyle/>
          <a:p>
            <a:r>
              <a:rPr lang="en-US" dirty="0"/>
              <a:t>Git &amp; </a:t>
            </a:r>
            <a:r>
              <a:rPr lang="en-US" dirty="0" err="1"/>
              <a:t>Github</a:t>
            </a:r>
            <a:r>
              <a:rPr lang="en-US" dirty="0"/>
              <a:t> setup</a:t>
            </a:r>
          </a:p>
          <a:p>
            <a:r>
              <a:rPr lang="en-US" dirty="0"/>
              <a:t>Git commands</a:t>
            </a:r>
          </a:p>
          <a:p>
            <a:pPr lvl="1"/>
            <a:r>
              <a:rPr lang="en-US" dirty="0"/>
              <a:t>config</a:t>
            </a:r>
          </a:p>
          <a:p>
            <a:pPr lvl="1"/>
            <a:r>
              <a:rPr lang="en-US" dirty="0" err="1"/>
              <a:t>init</a:t>
            </a:r>
            <a:endParaRPr lang="en-US" dirty="0"/>
          </a:p>
          <a:p>
            <a:pPr lvl="1"/>
            <a:r>
              <a:rPr lang="en-US" dirty="0"/>
              <a:t>status</a:t>
            </a:r>
          </a:p>
          <a:p>
            <a:pPr lvl="1"/>
            <a:r>
              <a:rPr lang="en-US" dirty="0"/>
              <a:t>add </a:t>
            </a:r>
          </a:p>
          <a:p>
            <a:pPr lvl="1"/>
            <a:r>
              <a:rPr lang="en-US" dirty="0"/>
              <a:t>commit</a:t>
            </a:r>
          </a:p>
          <a:p>
            <a:pPr lvl="1"/>
            <a:r>
              <a:rPr lang="en-US" dirty="0"/>
              <a:t>log</a:t>
            </a:r>
          </a:p>
          <a:p>
            <a:pPr lvl="1"/>
            <a:r>
              <a:rPr lang="en-US" dirty="0"/>
              <a:t>diff</a:t>
            </a:r>
          </a:p>
          <a:p>
            <a:pPr lvl="1"/>
            <a:r>
              <a:rPr lang="en-US" dirty="0"/>
              <a:t>rm</a:t>
            </a:r>
          </a:p>
          <a:p>
            <a:pPr lvl="1"/>
            <a:r>
              <a:rPr lang="en-US" dirty="0" err="1"/>
              <a:t>gitignore</a:t>
            </a:r>
            <a:endParaRPr lang="en-US" dirty="0"/>
          </a:p>
          <a:p>
            <a:pPr lvl="1"/>
            <a:r>
              <a:rPr lang="en-US" dirty="0"/>
              <a:t>branch</a:t>
            </a:r>
          </a:p>
          <a:p>
            <a:pPr lvl="1"/>
            <a:r>
              <a:rPr lang="en-US" dirty="0"/>
              <a:t>checkout</a:t>
            </a:r>
          </a:p>
          <a:p>
            <a:pPr lvl="1"/>
            <a:r>
              <a:rPr lang="en-US" dirty="0"/>
              <a:t>merge</a:t>
            </a:r>
          </a:p>
          <a:p>
            <a:pPr lvl="1"/>
            <a:r>
              <a:rPr lang="en-US" dirty="0"/>
              <a:t>remote</a:t>
            </a:r>
          </a:p>
          <a:p>
            <a:pPr lvl="1"/>
            <a:r>
              <a:rPr lang="en-US" dirty="0"/>
              <a:t>push</a:t>
            </a:r>
          </a:p>
          <a:p>
            <a:pPr lvl="1"/>
            <a:endParaRPr lang="en-US" dirty="0"/>
          </a:p>
        </p:txBody>
      </p:sp>
    </p:spTree>
    <p:extLst>
      <p:ext uri="{BB962C8B-B14F-4D97-AF65-F5344CB8AC3E}">
        <p14:creationId xmlns:p14="http://schemas.microsoft.com/office/powerpoint/2010/main" val="281988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3A97-9634-30E3-2BBA-EB036A40582D}"/>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DFCA2565-F559-F122-D1BA-047268BAFE24}"/>
              </a:ext>
            </a:extLst>
          </p:cNvPr>
          <p:cNvSpPr>
            <a:spLocks noGrp="1"/>
          </p:cNvSpPr>
          <p:nvPr>
            <p:ph idx="1"/>
          </p:nvPr>
        </p:nvSpPr>
        <p:spPr/>
        <p:txBody>
          <a:bodyPr>
            <a:normAutofit fontScale="55000" lnSpcReduction="20000"/>
          </a:bodyPr>
          <a:lstStyle/>
          <a:p>
            <a:r>
              <a:rPr lang="en-US" dirty="0"/>
              <a:t>Git &amp; </a:t>
            </a:r>
            <a:r>
              <a:rPr lang="en-US" dirty="0" err="1"/>
              <a:t>Github</a:t>
            </a:r>
            <a:r>
              <a:rPr lang="en-US" dirty="0"/>
              <a:t> setup</a:t>
            </a:r>
          </a:p>
          <a:p>
            <a:pPr lvl="1"/>
            <a:r>
              <a:rPr lang="en-US" dirty="0">
                <a:hlinkClick r:id="rId2"/>
              </a:rPr>
              <a:t>https://git-scm.com/book/en/v2/Getting-Started-Installing-Git</a:t>
            </a:r>
            <a:endParaRPr lang="en-US" dirty="0"/>
          </a:p>
          <a:p>
            <a:pPr lvl="1"/>
            <a:r>
              <a:rPr lang="en-US" dirty="0"/>
              <a:t>github.com</a:t>
            </a:r>
          </a:p>
          <a:p>
            <a:r>
              <a:rPr lang="en-US" dirty="0"/>
              <a:t>Git commands</a:t>
            </a:r>
          </a:p>
          <a:p>
            <a:pPr lvl="1"/>
            <a:r>
              <a:rPr lang="en-US" dirty="0"/>
              <a:t>config</a:t>
            </a:r>
          </a:p>
          <a:p>
            <a:pPr lvl="1"/>
            <a:r>
              <a:rPr lang="en-US" dirty="0" err="1"/>
              <a:t>init</a:t>
            </a:r>
            <a:endParaRPr lang="en-US" dirty="0"/>
          </a:p>
          <a:p>
            <a:pPr lvl="1"/>
            <a:r>
              <a:rPr lang="en-US" dirty="0"/>
              <a:t>status</a:t>
            </a:r>
          </a:p>
          <a:p>
            <a:pPr lvl="1"/>
            <a:r>
              <a:rPr lang="en-US" dirty="0"/>
              <a:t>add </a:t>
            </a:r>
          </a:p>
          <a:p>
            <a:pPr lvl="1"/>
            <a:r>
              <a:rPr lang="en-US" dirty="0"/>
              <a:t>commit</a:t>
            </a:r>
          </a:p>
          <a:p>
            <a:pPr lvl="1"/>
            <a:r>
              <a:rPr lang="en-US" dirty="0"/>
              <a:t>log</a:t>
            </a:r>
          </a:p>
          <a:p>
            <a:pPr lvl="1"/>
            <a:r>
              <a:rPr lang="en-US" dirty="0"/>
              <a:t>diff</a:t>
            </a:r>
          </a:p>
          <a:p>
            <a:pPr lvl="1"/>
            <a:r>
              <a:rPr lang="en-US" dirty="0"/>
              <a:t>rm</a:t>
            </a:r>
          </a:p>
          <a:p>
            <a:pPr lvl="1"/>
            <a:r>
              <a:rPr lang="en-US" dirty="0" err="1"/>
              <a:t>gitignore</a:t>
            </a:r>
            <a:endParaRPr lang="en-US" dirty="0"/>
          </a:p>
          <a:p>
            <a:pPr lvl="1"/>
            <a:r>
              <a:rPr lang="en-US" dirty="0"/>
              <a:t>branch</a:t>
            </a:r>
          </a:p>
          <a:p>
            <a:pPr lvl="1"/>
            <a:r>
              <a:rPr lang="en-US" dirty="0"/>
              <a:t>checkout</a:t>
            </a:r>
          </a:p>
          <a:p>
            <a:pPr lvl="1"/>
            <a:r>
              <a:rPr lang="en-US" dirty="0"/>
              <a:t>merge</a:t>
            </a:r>
          </a:p>
          <a:p>
            <a:pPr lvl="1"/>
            <a:r>
              <a:rPr lang="en-US" dirty="0"/>
              <a:t>remote</a:t>
            </a:r>
          </a:p>
          <a:p>
            <a:pPr lvl="1"/>
            <a:r>
              <a:rPr lang="en-US" dirty="0"/>
              <a:t>push</a:t>
            </a:r>
          </a:p>
          <a:p>
            <a:pPr lvl="1"/>
            <a:r>
              <a:rPr lang="en-US" dirty="0"/>
              <a:t>pull</a:t>
            </a:r>
          </a:p>
        </p:txBody>
      </p:sp>
    </p:spTree>
    <p:extLst>
      <p:ext uri="{BB962C8B-B14F-4D97-AF65-F5344CB8AC3E}">
        <p14:creationId xmlns:p14="http://schemas.microsoft.com/office/powerpoint/2010/main" val="9223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3E5B-5D42-34D1-4336-44CDB51D4637}"/>
              </a:ext>
            </a:extLst>
          </p:cNvPr>
          <p:cNvSpPr>
            <a:spLocks noGrp="1"/>
          </p:cNvSpPr>
          <p:nvPr>
            <p:ph type="title"/>
          </p:nvPr>
        </p:nvSpPr>
        <p:spPr/>
        <p:txBody>
          <a:bodyPr/>
          <a:lstStyle/>
          <a:p>
            <a:r>
              <a:rPr lang="en-US" dirty="0"/>
              <a:t>Recording Changes to the Repository</a:t>
            </a:r>
            <a:endParaRPr lang="en-IN" dirty="0"/>
          </a:p>
        </p:txBody>
      </p:sp>
      <p:sp>
        <p:nvSpPr>
          <p:cNvPr id="3" name="Content Placeholder 2">
            <a:extLst>
              <a:ext uri="{FF2B5EF4-FFF2-40B4-BE49-F238E27FC236}">
                <a16:creationId xmlns:a16="http://schemas.microsoft.com/office/drawing/2014/main" id="{0687A0C2-9E4C-9B87-3794-D4B374608AF2}"/>
              </a:ext>
            </a:extLst>
          </p:cNvPr>
          <p:cNvSpPr>
            <a:spLocks noGrp="1"/>
          </p:cNvSpPr>
          <p:nvPr>
            <p:ph idx="1"/>
          </p:nvPr>
        </p:nvSpPr>
        <p:spPr/>
        <p:txBody>
          <a:bodyPr/>
          <a:lstStyle/>
          <a:p>
            <a:endParaRPr lang="en-IN"/>
          </a:p>
        </p:txBody>
      </p:sp>
      <p:pic>
        <p:nvPicPr>
          <p:cNvPr id="1026" name="Picture 2" descr="The lifecycle of the status of your files">
            <a:extLst>
              <a:ext uri="{FF2B5EF4-FFF2-40B4-BE49-F238E27FC236}">
                <a16:creationId xmlns:a16="http://schemas.microsoft.com/office/drawing/2014/main" id="{E9526F6B-F23C-26EC-F5B6-EC0C911567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578" y="1908969"/>
            <a:ext cx="9273418" cy="38252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299225D-D9D1-555C-C2D9-A1AC2BAB9E01}"/>
              </a:ext>
            </a:extLst>
          </p:cNvPr>
          <p:cNvSpPr txBox="1"/>
          <p:nvPr/>
        </p:nvSpPr>
        <p:spPr>
          <a:xfrm>
            <a:off x="1848010" y="5817597"/>
            <a:ext cx="9343040" cy="369332"/>
          </a:xfrm>
          <a:prstGeom prst="rect">
            <a:avLst/>
          </a:prstGeom>
          <a:noFill/>
        </p:spPr>
        <p:txBody>
          <a:bodyPr wrap="square">
            <a:spAutoFit/>
          </a:bodyPr>
          <a:lstStyle/>
          <a:p>
            <a:r>
              <a:rPr lang="en-IN" dirty="0">
                <a:solidFill>
                  <a:schemeClr val="bg1"/>
                </a:solidFill>
              </a:rPr>
              <a:t>SOURCE: https://git-scm.com/book/en/v2/Git-Basics-Recording-Changes-to-the-Repository</a:t>
            </a:r>
          </a:p>
        </p:txBody>
      </p:sp>
    </p:spTree>
    <p:extLst>
      <p:ext uri="{BB962C8B-B14F-4D97-AF65-F5344CB8AC3E}">
        <p14:creationId xmlns:p14="http://schemas.microsoft.com/office/powerpoint/2010/main" val="3874417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A764-21BA-AA20-650E-439DD5BA973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C95E2F-2FA1-C22E-7FA6-114231D6E1AA}"/>
              </a:ext>
            </a:extLst>
          </p:cNvPr>
          <p:cNvSpPr>
            <a:spLocks noGrp="1"/>
          </p:cNvSpPr>
          <p:nvPr>
            <p:ph idx="1"/>
          </p:nvPr>
        </p:nvSpPr>
        <p:spPr/>
        <p:txBody>
          <a:bodyPr>
            <a:normAutofit/>
          </a:bodyPr>
          <a:lstStyle/>
          <a:p>
            <a:endParaRPr lang="en-US" dirty="0"/>
          </a:p>
          <a:p>
            <a:r>
              <a:rPr lang="en-US" dirty="0"/>
              <a:t>config:</a:t>
            </a:r>
          </a:p>
          <a:p>
            <a:r>
              <a:rPr lang="en-US" dirty="0"/>
              <a:t>git config is used to configure Git settings, such as user name and email.</a:t>
            </a:r>
          </a:p>
          <a:p>
            <a:r>
              <a:rPr lang="en-US" dirty="0"/>
              <a:t>Example:</a:t>
            </a:r>
          </a:p>
          <a:p>
            <a:r>
              <a:rPr lang="en-US" dirty="0"/>
              <a:t>git config --global user.name "Your Name"</a:t>
            </a:r>
          </a:p>
          <a:p>
            <a:r>
              <a:rPr lang="en-US" dirty="0"/>
              <a:t>git config --global </a:t>
            </a:r>
            <a:r>
              <a:rPr lang="en-US" dirty="0" err="1"/>
              <a:t>user.email</a:t>
            </a:r>
            <a:r>
              <a:rPr lang="en-US" dirty="0"/>
              <a:t> "youremail@example.com"</a:t>
            </a:r>
          </a:p>
        </p:txBody>
      </p:sp>
    </p:spTree>
    <p:extLst>
      <p:ext uri="{BB962C8B-B14F-4D97-AF65-F5344CB8AC3E}">
        <p14:creationId xmlns:p14="http://schemas.microsoft.com/office/powerpoint/2010/main" val="271396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8C03D-0100-EDCB-4A5B-C64A813363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F748108-2EA4-01E6-EF7E-50A28B8D84BA}"/>
              </a:ext>
            </a:extLst>
          </p:cNvPr>
          <p:cNvSpPr>
            <a:spLocks noGrp="1"/>
          </p:cNvSpPr>
          <p:nvPr>
            <p:ph idx="1"/>
          </p:nvPr>
        </p:nvSpPr>
        <p:spPr/>
        <p:txBody>
          <a:bodyPr/>
          <a:lstStyle/>
          <a:p>
            <a:r>
              <a:rPr lang="en-US" dirty="0" err="1"/>
              <a:t>init</a:t>
            </a:r>
            <a:r>
              <a:rPr lang="en-US" dirty="0"/>
              <a:t>:</a:t>
            </a:r>
          </a:p>
          <a:p>
            <a:r>
              <a:rPr lang="en-US" dirty="0"/>
              <a:t>git </a:t>
            </a:r>
            <a:r>
              <a:rPr lang="en-US" dirty="0" err="1"/>
              <a:t>init</a:t>
            </a:r>
            <a:r>
              <a:rPr lang="en-US" dirty="0"/>
              <a:t> initializes a new Git repository in the current directory.</a:t>
            </a:r>
          </a:p>
          <a:p>
            <a:r>
              <a:rPr lang="en-US" dirty="0"/>
              <a:t>Example:</a:t>
            </a:r>
          </a:p>
          <a:p>
            <a:r>
              <a:rPr lang="en-US" dirty="0"/>
              <a:t>git </a:t>
            </a:r>
            <a:r>
              <a:rPr lang="en-US" dirty="0" err="1"/>
              <a:t>init</a:t>
            </a:r>
            <a:endParaRPr lang="en-IN" dirty="0"/>
          </a:p>
        </p:txBody>
      </p:sp>
    </p:spTree>
    <p:extLst>
      <p:ext uri="{BB962C8B-B14F-4D97-AF65-F5344CB8AC3E}">
        <p14:creationId xmlns:p14="http://schemas.microsoft.com/office/powerpoint/2010/main" val="1789560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BB6E0-21EE-7EA3-9B90-AF8AB58B3A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0CD20F-36A4-0941-0194-66EFDC135B87}"/>
              </a:ext>
            </a:extLst>
          </p:cNvPr>
          <p:cNvSpPr>
            <a:spLocks noGrp="1"/>
          </p:cNvSpPr>
          <p:nvPr>
            <p:ph idx="1"/>
          </p:nvPr>
        </p:nvSpPr>
        <p:spPr/>
        <p:txBody>
          <a:bodyPr/>
          <a:lstStyle/>
          <a:p>
            <a:r>
              <a:rPr lang="en-US" dirty="0"/>
              <a:t>status:</a:t>
            </a:r>
          </a:p>
          <a:p>
            <a:r>
              <a:rPr lang="en-US" dirty="0"/>
              <a:t>git status shows the current state of your working directory and staging area. It displays files that are modified, untracked, or staged.</a:t>
            </a:r>
          </a:p>
          <a:p>
            <a:r>
              <a:rPr lang="en-US" dirty="0"/>
              <a:t>Example:</a:t>
            </a:r>
          </a:p>
          <a:p>
            <a:r>
              <a:rPr lang="en-US" dirty="0"/>
              <a:t>git status</a:t>
            </a:r>
          </a:p>
          <a:p>
            <a:endParaRPr lang="en-IN" dirty="0"/>
          </a:p>
        </p:txBody>
      </p:sp>
    </p:spTree>
    <p:extLst>
      <p:ext uri="{BB962C8B-B14F-4D97-AF65-F5344CB8AC3E}">
        <p14:creationId xmlns:p14="http://schemas.microsoft.com/office/powerpoint/2010/main" val="989482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D5F8-AA8F-2431-C259-55F60DA94E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C0D593-5D09-BA83-B5C2-ADA8092C055F}"/>
              </a:ext>
            </a:extLst>
          </p:cNvPr>
          <p:cNvSpPr>
            <a:spLocks noGrp="1"/>
          </p:cNvSpPr>
          <p:nvPr>
            <p:ph idx="1"/>
          </p:nvPr>
        </p:nvSpPr>
        <p:spPr/>
        <p:txBody>
          <a:bodyPr/>
          <a:lstStyle/>
          <a:p>
            <a:r>
              <a:rPr lang="en-US" dirty="0"/>
              <a:t>add:</a:t>
            </a:r>
          </a:p>
          <a:p>
            <a:r>
              <a:rPr lang="en-US" dirty="0"/>
              <a:t>git add stages changes, preparing them for the next commit.</a:t>
            </a:r>
          </a:p>
          <a:p>
            <a:r>
              <a:rPr lang="en-US" dirty="0"/>
              <a:t>Example:</a:t>
            </a:r>
          </a:p>
          <a:p>
            <a:r>
              <a:rPr lang="en-US" dirty="0"/>
              <a:t>git add filename.txt</a:t>
            </a:r>
          </a:p>
          <a:p>
            <a:r>
              <a:rPr lang="en-IN" b="0" i="0" dirty="0">
                <a:solidFill>
                  <a:srgbClr val="E2EEFF"/>
                </a:solidFill>
                <a:effectLst/>
                <a:latin typeface="Google Sans"/>
              </a:rPr>
              <a:t>git add --all</a:t>
            </a:r>
            <a:r>
              <a:rPr lang="en-IN" b="0" i="0" dirty="0">
                <a:solidFill>
                  <a:srgbClr val="E8EAED"/>
                </a:solidFill>
                <a:effectLst/>
                <a:latin typeface="Google Sans"/>
              </a:rPr>
              <a:t> </a:t>
            </a:r>
            <a:endParaRPr lang="en-US" dirty="0"/>
          </a:p>
          <a:p>
            <a:endParaRPr lang="en-IN" dirty="0"/>
          </a:p>
        </p:txBody>
      </p:sp>
    </p:spTree>
    <p:extLst>
      <p:ext uri="{BB962C8B-B14F-4D97-AF65-F5344CB8AC3E}">
        <p14:creationId xmlns:p14="http://schemas.microsoft.com/office/powerpoint/2010/main" val="2458026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75E2-7F9D-2E29-15E9-3761CFE1BB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2EA6B2-C303-48EC-0A08-18E50D07806D}"/>
              </a:ext>
            </a:extLst>
          </p:cNvPr>
          <p:cNvSpPr>
            <a:spLocks noGrp="1"/>
          </p:cNvSpPr>
          <p:nvPr>
            <p:ph idx="1"/>
          </p:nvPr>
        </p:nvSpPr>
        <p:spPr/>
        <p:txBody>
          <a:bodyPr/>
          <a:lstStyle/>
          <a:p>
            <a:r>
              <a:rPr lang="en-US" dirty="0"/>
              <a:t>commit:</a:t>
            </a:r>
          </a:p>
          <a:p>
            <a:endParaRPr lang="en-US" dirty="0"/>
          </a:p>
          <a:p>
            <a:r>
              <a:rPr lang="en-US" dirty="0"/>
              <a:t>git commit records staged changes as a new commit in the Git history.</a:t>
            </a:r>
          </a:p>
          <a:p>
            <a:r>
              <a:rPr lang="en-US" dirty="0"/>
              <a:t>Example:</a:t>
            </a:r>
          </a:p>
          <a:p>
            <a:endParaRPr lang="en-US" dirty="0"/>
          </a:p>
          <a:p>
            <a:r>
              <a:rPr lang="en-US" dirty="0"/>
              <a:t>git commit -m "Add new feature“</a:t>
            </a:r>
          </a:p>
          <a:p>
            <a:r>
              <a:rPr lang="en-US" dirty="0"/>
              <a:t>git add -A &amp;&amp; git commit -m "Your Message"</a:t>
            </a:r>
            <a:endParaRPr lang="en-IN" dirty="0"/>
          </a:p>
        </p:txBody>
      </p:sp>
    </p:spTree>
    <p:extLst>
      <p:ext uri="{BB962C8B-B14F-4D97-AF65-F5344CB8AC3E}">
        <p14:creationId xmlns:p14="http://schemas.microsoft.com/office/powerpoint/2010/main" val="3069332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1821</TotalTime>
  <Words>670</Words>
  <Application>Microsoft Office PowerPoint</Application>
  <PresentationFormat>Widescreen</PresentationFormat>
  <Paragraphs>144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Google Sans</vt:lpstr>
      <vt:lpstr>Office Theme</vt:lpstr>
      <vt:lpstr>MLOps (Applied Data Science) Session 2 Topics – Git &amp; Github</vt:lpstr>
      <vt:lpstr>MLOps (Machine Learning Operations)</vt:lpstr>
      <vt:lpstr>Agenda</vt:lpstr>
      <vt:lpstr>Recording Changes to the Repository</vt:lpstr>
      <vt:lpstr>PowerPoint Presentation</vt:lpstr>
      <vt:lpstr>PowerPoint Presentation</vt:lpstr>
      <vt:lpstr>PowerPoint Presentation</vt:lpstr>
      <vt:lpstr>PowerPoint Presentation</vt:lpstr>
      <vt:lpstr>PowerPoint Presentation</vt:lpstr>
      <vt:lpstr>Task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Jamboard activity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nilay karade</dc:creator>
  <cp:lastModifiedBy>nilay karade</cp:lastModifiedBy>
  <cp:revision>15</cp:revision>
  <dcterms:created xsi:type="dcterms:W3CDTF">2023-07-28T05:33:56Z</dcterms:created>
  <dcterms:modified xsi:type="dcterms:W3CDTF">2023-12-15T15:17:02Z</dcterms:modified>
</cp:coreProperties>
</file>