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notesSlides/notesSlide16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9.xml" ContentType="application/vnd.openxmlformats-officedocument.themeOverride+xml"/>
  <Override PartName="/ppt/notesSlides/notesSlide17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10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4" r:id="rId4"/>
  </p:sldMasterIdLst>
  <p:notesMasterIdLst>
    <p:notesMasterId r:id="rId32"/>
  </p:notesMasterIdLst>
  <p:handoutMasterIdLst>
    <p:handoutMasterId r:id="rId33"/>
  </p:handoutMasterIdLst>
  <p:sldIdLst>
    <p:sldId id="754" r:id="rId5"/>
    <p:sldId id="793" r:id="rId6"/>
    <p:sldId id="788" r:id="rId7"/>
    <p:sldId id="789" r:id="rId8"/>
    <p:sldId id="796" r:id="rId9"/>
    <p:sldId id="790" r:id="rId10"/>
    <p:sldId id="798" r:id="rId11"/>
    <p:sldId id="808" r:id="rId12"/>
    <p:sldId id="806" r:id="rId13"/>
    <p:sldId id="807" r:id="rId14"/>
    <p:sldId id="809" r:id="rId15"/>
    <p:sldId id="797" r:id="rId16"/>
    <p:sldId id="799" r:id="rId17"/>
    <p:sldId id="800" r:id="rId18"/>
    <p:sldId id="801" r:id="rId19"/>
    <p:sldId id="802" r:id="rId20"/>
    <p:sldId id="810" r:id="rId21"/>
    <p:sldId id="804" r:id="rId22"/>
    <p:sldId id="794" r:id="rId23"/>
    <p:sldId id="803" r:id="rId24"/>
    <p:sldId id="805" r:id="rId25"/>
    <p:sldId id="813" r:id="rId26"/>
    <p:sldId id="814" r:id="rId27"/>
    <p:sldId id="818" r:id="rId28"/>
    <p:sldId id="817" r:id="rId29"/>
    <p:sldId id="815" r:id="rId30"/>
    <p:sldId id="816" r:id="rId31"/>
  </p:sldIdLst>
  <p:sldSz cx="10972800" cy="6172200"/>
  <p:notesSz cx="9296400" cy="7010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16">
          <p15:clr>
            <a:srgbClr val="A4A3A4"/>
          </p15:clr>
        </p15:guide>
        <p15:guide id="2" orient="horz" pos="3050">
          <p15:clr>
            <a:srgbClr val="A4A3A4"/>
          </p15:clr>
        </p15:guide>
        <p15:guide id="3" orient="horz" pos="3189">
          <p15:clr>
            <a:srgbClr val="A4A3A4"/>
          </p15:clr>
        </p15:guide>
        <p15:guide id="4" pos="5455">
          <p15:clr>
            <a:srgbClr val="A4A3A4"/>
          </p15:clr>
        </p15:guide>
        <p15:guide id="5" orient="horz" pos="975">
          <p15:clr>
            <a:srgbClr val="A4A3A4"/>
          </p15:clr>
        </p15:guide>
        <p15:guide id="6" pos="34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26D32"/>
    <a:srgbClr val="FF2600"/>
    <a:srgbClr val="CCC1DA"/>
    <a:srgbClr val="9A4216"/>
    <a:srgbClr val="4E7A00"/>
    <a:srgbClr val="5A5A5A"/>
    <a:srgbClr val="F2F2F2"/>
    <a:srgbClr val="868686"/>
    <a:srgbClr val="0071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60" autoAdjust="0"/>
    <p:restoredTop sz="81944" autoAdjust="0"/>
  </p:normalViewPr>
  <p:slideViewPr>
    <p:cSldViewPr snapToGrid="0">
      <p:cViewPr varScale="1">
        <p:scale>
          <a:sx n="119" d="100"/>
          <a:sy n="119" d="100"/>
        </p:scale>
        <p:origin x="1218" y="108"/>
      </p:cViewPr>
      <p:guideLst>
        <p:guide orient="horz" pos="1316"/>
        <p:guide orient="horz" pos="3050"/>
        <p:guide orient="horz" pos="3189"/>
        <p:guide pos="5455"/>
        <p:guide orient="horz" pos="975"/>
        <p:guide pos="34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560"/>
    </p:cViewPr>
  </p:sorterViewPr>
  <p:notesViewPr>
    <p:cSldViewPr snapToGrid="0">
      <p:cViewPr varScale="1">
        <p:scale>
          <a:sx n="79" d="100"/>
          <a:sy n="79" d="100"/>
        </p:scale>
        <p:origin x="3288" y="72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Niladrish\Dropbox%20(Nvidia)\Projects\FF2-Fine-Grained-DRAM-Studies\paper\data\Motivation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oleObject" Target="file:///C:\Users\Niladrish\Dropbox%20(Nvidia)\Projects\Subchannels\Results_graphic_121516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Niladrish\Dropbox%20(Nvidia)\Projects\Subchannels\Results_Subchannels_Paper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Niladrish\Dropbox%20(Nvidia)\Projects\Subchannels\Results_Subchannels_Paper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Niladrish\Dropbox%20(Nvidia)\Projects\Subchannels\Results_Subchannels_Paper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C:\Users\Niladrish\Dropbox%20(Nvidia)\Projects\Subchannels\Results_Subchannels_Paper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C:\Users\Niladrish\Dropbox%20(Nvidia)\Projects\Subchannels\Results_Subchannels_Paper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file:///C:\Users\Niladrish\Dropbox%20(Nvidia)\Projects\Subchannels\Results_Subchannels_Paper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oleObject" Target="file:///C:\Users\Niladrish\Dropbox%20(Nvidia)\Projects\Subchannels\Results_Subchannels_Paper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oleObject" Target="file:///C:\Users\Niladrish\Dropbox%20(Nvidia)\Projects\Subchannels\Results_graphic_121516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37527030961199"/>
          <c:y val="0.13334247524901699"/>
          <c:w val="0.84241122267283197"/>
          <c:h val="0.69681168155995199"/>
        </c:manualLayout>
      </c:layout>
      <c:lineChart>
        <c:grouping val="standard"/>
        <c:varyColors val="0"/>
        <c:ser>
          <c:idx val="0"/>
          <c:order val="3"/>
          <c:tx>
            <c:strRef>
              <c:f>'Pwr=BW'!$J$2</c:f>
              <c:strCache>
                <c:ptCount val="1"/>
                <c:pt idx="0">
                  <c:v>GDDR5</c:v>
                </c:pt>
              </c:strCache>
            </c:strRef>
          </c:tx>
          <c:spPr>
            <a:ln w="15875" cap="rnd">
              <a:noFill/>
              <a:round/>
            </a:ln>
            <a:effectLst/>
          </c:spPr>
          <c:marker>
            <c:symbol val="triangle"/>
            <c:size val="14"/>
            <c:spPr>
              <a:solidFill>
                <a:srgbClr val="76B900">
                  <a:lumMod val="50000"/>
                </a:srgb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  <a:effectLst/>
            </c:spPr>
          </c:marker>
          <c:dPt>
            <c:idx val="2"/>
            <c:marker>
              <c:symbol val="triangle"/>
              <c:size val="14"/>
              <c:spPr>
                <a:solidFill>
                  <a:srgbClr val="76B900">
                    <a:lumMod val="50000"/>
                  </a:srgbClr>
                </a:solidFill>
                <a:ln w="9525">
                  <a:solidFill>
                    <a:schemeClr val="accent6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B091-4150-B611-3740D89D2FFC}"/>
              </c:ext>
            </c:extLst>
          </c:dPt>
          <c:cat>
            <c:strRef>
              <c:f>'Pwr=BW'!$I$3:$I$6</c:f>
              <c:strCache>
                <c:ptCount val="4"/>
                <c:pt idx="0">
                  <c:v>330 GB/s</c:v>
                </c:pt>
                <c:pt idx="1">
                  <c:v>480 GB/s</c:v>
                </c:pt>
                <c:pt idx="2">
                  <c:v>1 TB/s</c:v>
                </c:pt>
                <c:pt idx="3">
                  <c:v>4 TB/s</c:v>
                </c:pt>
              </c:strCache>
            </c:strRef>
          </c:cat>
          <c:val>
            <c:numRef>
              <c:f>'Pwr=BW'!$J$3:$J$6</c:f>
              <c:numCache>
                <c:formatCode>General</c:formatCode>
                <c:ptCount val="4"/>
                <c:pt idx="0">
                  <c:v>36.96</c:v>
                </c:pt>
                <c:pt idx="1">
                  <c:v>53.76</c:v>
                </c:pt>
                <c:pt idx="2">
                  <c:v>114.688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091-4150-B611-3740D89D2FFC}"/>
            </c:ext>
          </c:extLst>
        </c:ser>
        <c:ser>
          <c:idx val="1"/>
          <c:order val="4"/>
          <c:tx>
            <c:strRef>
              <c:f>'Pwr=BW'!$K$2</c:f>
              <c:strCache>
                <c:ptCount val="1"/>
                <c:pt idx="0">
                  <c:v>HBM2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square"/>
            <c:size val="14"/>
            <c:spPr>
              <a:solidFill>
                <a:schemeClr val="accent5">
                  <a:lumMod val="75000"/>
                </a:schemeClr>
              </a:solidFill>
              <a:ln w="9525">
                <a:solidFill>
                  <a:schemeClr val="accent5">
                    <a:lumMod val="75000"/>
                  </a:schemeClr>
                </a:solidFill>
              </a:ln>
              <a:effectLst/>
            </c:spPr>
          </c:marker>
          <c:dPt>
            <c:idx val="3"/>
            <c:marker>
              <c:symbol val="square"/>
              <c:size val="14"/>
              <c:spPr>
                <a:solidFill>
                  <a:schemeClr val="accent5">
                    <a:lumMod val="75000"/>
                  </a:schemeClr>
                </a:solidFill>
                <a:ln w="9525">
                  <a:solidFill>
                    <a:schemeClr val="accent5">
                      <a:lumMod val="7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B091-4150-B611-3740D89D2FFC}"/>
              </c:ext>
            </c:extLst>
          </c:dPt>
          <c:cat>
            <c:strRef>
              <c:f>'Pwr=BW'!$I$3:$I$6</c:f>
              <c:strCache>
                <c:ptCount val="4"/>
                <c:pt idx="0">
                  <c:v>330 GB/s</c:v>
                </c:pt>
                <c:pt idx="1">
                  <c:v>480 GB/s</c:v>
                </c:pt>
                <c:pt idx="2">
                  <c:v>1 TB/s</c:v>
                </c:pt>
                <c:pt idx="3">
                  <c:v>4 TB/s</c:v>
                </c:pt>
              </c:strCache>
            </c:strRef>
          </c:cat>
          <c:val>
            <c:numRef>
              <c:f>'Pwr=BW'!$K$3:$K$6</c:f>
              <c:numCache>
                <c:formatCode>General</c:formatCode>
                <c:ptCount val="4"/>
                <c:pt idx="2">
                  <c:v>39.567360000000001</c:v>
                </c:pt>
                <c:pt idx="3">
                  <c:v>158.26944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091-4150-B611-3740D89D2F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409758400"/>
        <c:axId val="-409748608"/>
        <c:extLst>
          <c:ext xmlns:c15="http://schemas.microsoft.com/office/drawing/2012/chart" uri="{02D57815-91ED-43cb-92C2-25804820EDAC}">
            <c15:filteredLineSeries>
              <c15:ser>
                <c:idx val="3"/>
                <c:order val="0"/>
                <c:tx>
                  <c:strRef>
                    <c:extLst>
                      <c:ext uri="{02D57815-91ED-43cb-92C2-25804820EDAC}">
                        <c15:formulaRef>
                          <c15:sqref>'Pwr=BW'!$J$2</c15:sqref>
                        </c15:formulaRef>
                      </c:ext>
                    </c:extLst>
                    <c:strCache>
                      <c:ptCount val="1"/>
                      <c:pt idx="0">
                        <c:v>GDDR5</c:v>
                      </c:pt>
                    </c:strCache>
                  </c:strRef>
                </c:tx>
                <c:spPr>
                  <a:ln w="15875" cap="rnd">
                    <a:solidFill>
                      <a:schemeClr val="accent6">
                        <a:lumMod val="75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cat>
                  <c:strRef>
                    <c:extLst>
                      <c:ext uri="{02D57815-91ED-43cb-92C2-25804820EDAC}">
                        <c15:formulaRef>
                          <c15:sqref>'Pwr=BW'!$I$3:$I$6</c15:sqref>
                        </c15:formulaRef>
                      </c:ext>
                    </c:extLst>
                    <c:strCache>
                      <c:ptCount val="4"/>
                      <c:pt idx="0">
                        <c:v>330 GB/s</c:v>
                      </c:pt>
                      <c:pt idx="1">
                        <c:v>480 GB/s</c:v>
                      </c:pt>
                      <c:pt idx="2">
                        <c:v>1 TB/s</c:v>
                      </c:pt>
                      <c:pt idx="3">
                        <c:v>4 TB/s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'Pwr=BW'!$J$3:$J$6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36.96</c:v>
                      </c:pt>
                      <c:pt idx="1">
                        <c:v>53.76</c:v>
                      </c:pt>
                      <c:pt idx="2">
                        <c:v>114.688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5922-4436-9D0F-E60349047741}"/>
                  </c:ext>
                </c:extLst>
              </c15:ser>
            </c15:filteredLineSeries>
            <c15:filteredLineSeries>
              <c15:ser>
                <c:idx val="4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'Pwr=BW'!$K$2</c15:sqref>
                        </c15:formulaRef>
                      </c:ext>
                    </c:extLst>
                    <c:strCache>
                      <c:ptCount val="1"/>
                      <c:pt idx="0">
                        <c:v>HBM2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'Pwr=BW'!$I$3:$I$6</c15:sqref>
                        </c15:formulaRef>
                      </c:ext>
                    </c:extLst>
                    <c:strCache>
                      <c:ptCount val="4"/>
                      <c:pt idx="0">
                        <c:v>330 GB/s</c:v>
                      </c:pt>
                      <c:pt idx="1">
                        <c:v>480 GB/s</c:v>
                      </c:pt>
                      <c:pt idx="2">
                        <c:v>1 TB/s</c:v>
                      </c:pt>
                      <c:pt idx="3">
                        <c:v>4 TB/s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'Pwr=BW'!$K$3:$K$6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2">
                        <c:v>39.567360000000001</c:v>
                      </c:pt>
                      <c:pt idx="3">
                        <c:v>158.26944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5922-4436-9D0F-E60349047741}"/>
                  </c:ext>
                </c:extLst>
              </c15:ser>
            </c15:filteredLineSeries>
            <c15:filteredLineSeries>
              <c15:ser>
                <c:idx val="5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'Pwr=BW'!$L$2</c15:sqref>
                        </c15:formulaRef>
                      </c:ext>
                    </c:extLst>
                    <c:strCache>
                      <c:ptCount val="1"/>
                      <c:pt idx="0">
                        <c:v>Target</c:v>
                      </c:pt>
                    </c:strCache>
                  </c:strRef>
                </c:tx>
                <c:spPr>
                  <a:ln w="15875" cap="rnd">
                    <a:solidFill>
                      <a:schemeClr val="tx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'Pwr=BW'!$I$3:$I$6</c15:sqref>
                        </c15:formulaRef>
                      </c:ext>
                    </c:extLst>
                    <c:strCache>
                      <c:ptCount val="4"/>
                      <c:pt idx="0">
                        <c:v>330 GB/s</c:v>
                      </c:pt>
                      <c:pt idx="1">
                        <c:v>480 GB/s</c:v>
                      </c:pt>
                      <c:pt idx="2">
                        <c:v>1 TB/s</c:v>
                      </c:pt>
                      <c:pt idx="3">
                        <c:v>4 TB/s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'Pwr=BW'!$L$3:$L$6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2">
                        <c:v>16.384</c:v>
                      </c:pt>
                      <c:pt idx="3">
                        <c:v>65.536000000000001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5922-4436-9D0F-E60349047741}"/>
                  </c:ext>
                </c:extLst>
              </c15:ser>
            </c15:filteredLineSeries>
            <c15:filteredLineSeries>
              <c15:ser>
                <c:idx val="2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'Pwr=BW'!$L$2</c15:sqref>
                        </c15:formulaRef>
                      </c:ext>
                    </c:extLst>
                    <c:strCache>
                      <c:ptCount val="1"/>
                      <c:pt idx="0">
                        <c:v>Target</c:v>
                      </c:pt>
                    </c:strCache>
                  </c:strRef>
                </c:tx>
                <c:spPr>
                  <a:ln w="15875" cap="rnd">
                    <a:solidFill>
                      <a:schemeClr val="tx1"/>
                    </a:solidFill>
                    <a:round/>
                  </a:ln>
                  <a:effectLst/>
                </c:spPr>
                <c:marker>
                  <c:symbol val="circle"/>
                  <c:size val="14"/>
                  <c:spPr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'Pwr=BW'!$I$3:$I$6</c15:sqref>
                        </c15:formulaRef>
                      </c:ext>
                    </c:extLst>
                    <c:strCache>
                      <c:ptCount val="4"/>
                      <c:pt idx="0">
                        <c:v>330 GB/s</c:v>
                      </c:pt>
                      <c:pt idx="1">
                        <c:v>480 GB/s</c:v>
                      </c:pt>
                      <c:pt idx="2">
                        <c:v>1 TB/s</c:v>
                      </c:pt>
                      <c:pt idx="3">
                        <c:v>4 TB/s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'Pwr=BW'!$L$3:$L$6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2">
                        <c:v>16.384</c:v>
                      </c:pt>
                      <c:pt idx="3">
                        <c:v>65.536000000000001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B091-4150-B611-3740D89D2FFC}"/>
                  </c:ext>
                </c:extLst>
              </c15:ser>
            </c15:filteredLineSeries>
          </c:ext>
        </c:extLst>
      </c:lineChart>
      <c:catAx>
        <c:axId val="-409758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09748608"/>
        <c:crosses val="autoZero"/>
        <c:auto val="1"/>
        <c:lblAlgn val="ctr"/>
        <c:lblOffset val="100"/>
        <c:noMultiLvlLbl val="0"/>
      </c:catAx>
      <c:valAx>
        <c:axId val="-409748608"/>
        <c:scaling>
          <c:orientation val="minMax"/>
          <c:max val="18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="1">
                    <a:solidFill>
                      <a:schemeClr val="tx1"/>
                    </a:solidFill>
                  </a:rPr>
                  <a:t>Total DRAM Power (W)</a:t>
                </a:r>
              </a:p>
            </c:rich>
          </c:tx>
          <c:layout>
            <c:manualLayout>
              <c:xMode val="edge"/>
              <c:yMode val="edge"/>
              <c:x val="1.9679244114093102E-2"/>
              <c:y val="9.1239432799385206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09758400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44620273160299"/>
          <c:y val="1.38888888888889E-2"/>
          <c:w val="0.60489513463594802"/>
          <c:h val="0.118318289356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energy!$H$9</c:f>
              <c:strCache>
                <c:ptCount val="1"/>
                <c:pt idx="0">
                  <c:v>HBM2</c:v>
                </c:pt>
              </c:strCache>
            </c:strRef>
          </c:tx>
          <c:spPr>
            <a:solidFill>
              <a:srgbClr val="0071C5">
                <a:lumMod val="75000"/>
              </a:srgbClr>
            </a:solidFill>
            <a:ln>
              <a:solidFill>
                <a:srgbClr val="0071C5">
                  <a:lumMod val="75000"/>
                </a:srgbClr>
              </a:solidFill>
            </a:ln>
            <a:effectLst/>
          </c:spPr>
          <c:invertIfNegative val="0"/>
          <c:val>
            <c:numRef>
              <c:f>energy!$H$10:$H$83</c:f>
              <c:numCache>
                <c:formatCode>General</c:formatCode>
                <c:ptCount val="74"/>
                <c:pt idx="0">
                  <c:v>2.7363089650930341</c:v>
                </c:pt>
                <c:pt idx="1">
                  <c:v>2.7464541823023851</c:v>
                </c:pt>
                <c:pt idx="2">
                  <c:v>2.7661418983700865</c:v>
                </c:pt>
                <c:pt idx="3">
                  <c:v>2.8099019947612334</c:v>
                </c:pt>
                <c:pt idx="4">
                  <c:v>2.8168713476394855</c:v>
                </c:pt>
                <c:pt idx="5">
                  <c:v>2.8215438456092836</c:v>
                </c:pt>
                <c:pt idx="6">
                  <c:v>2.8245916267991706</c:v>
                </c:pt>
                <c:pt idx="7">
                  <c:v>2.8622833038120263</c:v>
                </c:pt>
                <c:pt idx="8">
                  <c:v>2.8681037454616898</c:v>
                </c:pt>
                <c:pt idx="9">
                  <c:v>2.8682033187417288</c:v>
                </c:pt>
                <c:pt idx="10">
                  <c:v>2.8699422564821306</c:v>
                </c:pt>
                <c:pt idx="11">
                  <c:v>2.8720694718576416</c:v>
                </c:pt>
                <c:pt idx="12">
                  <c:v>2.8980514269230278</c:v>
                </c:pt>
                <c:pt idx="13">
                  <c:v>2.9025247143520088</c:v>
                </c:pt>
                <c:pt idx="14">
                  <c:v>2.9030544203340671</c:v>
                </c:pt>
                <c:pt idx="15">
                  <c:v>2.9142955391318477</c:v>
                </c:pt>
                <c:pt idx="16">
                  <c:v>2.9192056434082096</c:v>
                </c:pt>
                <c:pt idx="17">
                  <c:v>2.9192056434082096</c:v>
                </c:pt>
                <c:pt idx="18">
                  <c:v>2.9400092581320432</c:v>
                </c:pt>
                <c:pt idx="19">
                  <c:v>2.9556272947176407</c:v>
                </c:pt>
                <c:pt idx="20">
                  <c:v>2.9607150371356981</c:v>
                </c:pt>
                <c:pt idx="21">
                  <c:v>2.9736730185517706</c:v>
                </c:pt>
                <c:pt idx="22">
                  <c:v>2.9822671346806202</c:v>
                </c:pt>
                <c:pt idx="23">
                  <c:v>2.9832078407495732</c:v>
                </c:pt>
                <c:pt idx="24">
                  <c:v>2.9988574154599572</c:v>
                </c:pt>
                <c:pt idx="25">
                  <c:v>3.0131006218499778</c:v>
                </c:pt>
                <c:pt idx="26">
                  <c:v>3.0140989536079359</c:v>
                </c:pt>
                <c:pt idx="27">
                  <c:v>3.0176477581945522</c:v>
                </c:pt>
                <c:pt idx="28">
                  <c:v>3.0334322693364295</c:v>
                </c:pt>
                <c:pt idx="29">
                  <c:v>3.0404646752237214</c:v>
                </c:pt>
                <c:pt idx="30">
                  <c:v>3.0445750074954141</c:v>
                </c:pt>
                <c:pt idx="31">
                  <c:v>3.0512252214476652</c:v>
                </c:pt>
                <c:pt idx="32">
                  <c:v>3.053865609346905</c:v>
                </c:pt>
                <c:pt idx="33">
                  <c:v>3.0571776847083343</c:v>
                </c:pt>
                <c:pt idx="34">
                  <c:v>3.0575961312541242</c:v>
                </c:pt>
                <c:pt idx="35">
                  <c:v>3.0700816849975103</c:v>
                </c:pt>
                <c:pt idx="36">
                  <c:v>3.0726322914818356</c:v>
                </c:pt>
                <c:pt idx="37">
                  <c:v>3.0783816979248213</c:v>
                </c:pt>
                <c:pt idx="38">
                  <c:v>3.0790787927447907</c:v>
                </c:pt>
                <c:pt idx="39">
                  <c:v>3.0802324191500947</c:v>
                </c:pt>
                <c:pt idx="40">
                  <c:v>3.0834138143342535</c:v>
                </c:pt>
                <c:pt idx="41">
                  <c:v>3.0977879798561969</c:v>
                </c:pt>
                <c:pt idx="42">
                  <c:v>3.1024428058600955</c:v>
                </c:pt>
                <c:pt idx="43">
                  <c:v>3.1039246518887178</c:v>
                </c:pt>
                <c:pt idx="44">
                  <c:v>3.1187432795698928</c:v>
                </c:pt>
                <c:pt idx="45">
                  <c:v>3.1269205724856395</c:v>
                </c:pt>
                <c:pt idx="46">
                  <c:v>3.1358854241755121</c:v>
                </c:pt>
                <c:pt idx="47">
                  <c:v>3.1369982076812373</c:v>
                </c:pt>
                <c:pt idx="48">
                  <c:v>3.1469556676872048</c:v>
                </c:pt>
                <c:pt idx="49">
                  <c:v>3.1551117607888721</c:v>
                </c:pt>
                <c:pt idx="50">
                  <c:v>3.1569406999714773</c:v>
                </c:pt>
                <c:pt idx="51">
                  <c:v>3.2065268388741011</c:v>
                </c:pt>
                <c:pt idx="52">
                  <c:v>3.2087607485083192</c:v>
                </c:pt>
                <c:pt idx="53">
                  <c:v>3.2139075977743232</c:v>
                </c:pt>
                <c:pt idx="54">
                  <c:v>3.2396210712902254</c:v>
                </c:pt>
                <c:pt idx="55">
                  <c:v>3.2532946383379437</c:v>
                </c:pt>
                <c:pt idx="56">
                  <c:v>3.2575746491567315</c:v>
                </c:pt>
                <c:pt idx="57">
                  <c:v>3.2636641176474188</c:v>
                </c:pt>
                <c:pt idx="58">
                  <c:v>3.2647104370025533</c:v>
                </c:pt>
                <c:pt idx="59">
                  <c:v>3.2684791762067471</c:v>
                </c:pt>
                <c:pt idx="60">
                  <c:v>3.2769415602198824</c:v>
                </c:pt>
                <c:pt idx="61">
                  <c:v>3.2805769986547748</c:v>
                </c:pt>
                <c:pt idx="62">
                  <c:v>3.3042074687078151</c:v>
                </c:pt>
                <c:pt idx="63">
                  <c:v>3.3418556298863549</c:v>
                </c:pt>
                <c:pt idx="64">
                  <c:v>3.34718691169879</c:v>
                </c:pt>
                <c:pt idx="65">
                  <c:v>3.45143076536614</c:v>
                </c:pt>
                <c:pt idx="66">
                  <c:v>3.460524785039452</c:v>
                </c:pt>
                <c:pt idx="67">
                  <c:v>3.4851076285652058</c:v>
                </c:pt>
                <c:pt idx="68">
                  <c:v>3.4955353329740668</c:v>
                </c:pt>
                <c:pt idx="69">
                  <c:v>3.5327206041280306</c:v>
                </c:pt>
                <c:pt idx="70">
                  <c:v>3.7026702470709716</c:v>
                </c:pt>
                <c:pt idx="71">
                  <c:v>3.751410554504687</c:v>
                </c:pt>
                <c:pt idx="72">
                  <c:v>3.837600014455568</c:v>
                </c:pt>
                <c:pt idx="73">
                  <c:v>3.8789877594602076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59-4980-ACE4-5C5617E1895C}"/>
            </c:ext>
          </c:extLst>
        </c:ser>
        <c:ser>
          <c:idx val="1"/>
          <c:order val="1"/>
          <c:tx>
            <c:strRef>
              <c:f>energy!$I$9</c:f>
              <c:strCache>
                <c:ptCount val="1"/>
                <c:pt idx="0">
                  <c:v>SC-8</c:v>
                </c:pt>
              </c:strCache>
            </c:strRef>
          </c:tx>
          <c:spPr>
            <a:solidFill>
              <a:srgbClr val="0071C5">
                <a:lumMod val="20000"/>
                <a:lumOff val="80000"/>
              </a:srgbClr>
            </a:solidFill>
            <a:ln>
              <a:solidFill>
                <a:srgbClr val="000000"/>
              </a:solidFill>
            </a:ln>
            <a:effectLst/>
          </c:spPr>
          <c:invertIfNegative val="0"/>
          <c:val>
            <c:numRef>
              <c:f>energy!$I$10:$I$83</c:f>
              <c:numCache>
                <c:formatCode>General</c:formatCode>
                <c:ptCount val="74"/>
                <c:pt idx="0">
                  <c:v>2.7315432877133632</c:v>
                </c:pt>
                <c:pt idx="1">
                  <c:v>2.7320769882580804</c:v>
                </c:pt>
                <c:pt idx="2">
                  <c:v>2.7370255395683456</c:v>
                </c:pt>
                <c:pt idx="3">
                  <c:v>2.7454332316704515</c:v>
                </c:pt>
                <c:pt idx="4">
                  <c:v>2.751134469068568</c:v>
                </c:pt>
                <c:pt idx="5">
                  <c:v>2.7468190323772008</c:v>
                </c:pt>
                <c:pt idx="6">
                  <c:v>2.7400728743830736</c:v>
                </c:pt>
                <c:pt idx="7">
                  <c:v>2.7549850317508318</c:v>
                </c:pt>
                <c:pt idx="8">
                  <c:v>2.7511497616591614</c:v>
                </c:pt>
                <c:pt idx="9">
                  <c:v>2.7450982359209664</c:v>
                </c:pt>
                <c:pt idx="10">
                  <c:v>2.7454669189795351</c:v>
                </c:pt>
                <c:pt idx="11">
                  <c:v>2.7677036192056419</c:v>
                </c:pt>
                <c:pt idx="12">
                  <c:v>2.7747734429795075</c:v>
                </c:pt>
                <c:pt idx="13">
                  <c:v>2.7541965012017977</c:v>
                </c:pt>
                <c:pt idx="14">
                  <c:v>2.762104832577879</c:v>
                </c:pt>
                <c:pt idx="15">
                  <c:v>2.8115649154958633</c:v>
                </c:pt>
                <c:pt idx="16">
                  <c:v>2.7618989081486474</c:v>
                </c:pt>
                <c:pt idx="17">
                  <c:v>2.7620731467635125</c:v>
                </c:pt>
                <c:pt idx="18">
                  <c:v>2.7516102047451714</c:v>
                </c:pt>
                <c:pt idx="19">
                  <c:v>2.7603917194074183</c:v>
                </c:pt>
                <c:pt idx="20">
                  <c:v>2.764686004744155</c:v>
                </c:pt>
                <c:pt idx="21">
                  <c:v>2.7906961122475304</c:v>
                </c:pt>
                <c:pt idx="22">
                  <c:v>2.767229992060829</c:v>
                </c:pt>
                <c:pt idx="23">
                  <c:v>2.8214942535536265</c:v>
                </c:pt>
                <c:pt idx="24">
                  <c:v>2.7607425926564413</c:v>
                </c:pt>
                <c:pt idx="25">
                  <c:v>2.7660844451222402</c:v>
                </c:pt>
                <c:pt idx="26">
                  <c:v>2.760171540589941</c:v>
                </c:pt>
                <c:pt idx="27">
                  <c:v>2.7891092503776842</c:v>
                </c:pt>
                <c:pt idx="28">
                  <c:v>2.7742755968103716</c:v>
                </c:pt>
                <c:pt idx="29">
                  <c:v>2.8723665721981502</c:v>
                </c:pt>
                <c:pt idx="30">
                  <c:v>2.7682401792883353</c:v>
                </c:pt>
                <c:pt idx="31">
                  <c:v>2.875814314706409</c:v>
                </c:pt>
                <c:pt idx="32">
                  <c:v>2.7714164275658049</c:v>
                </c:pt>
                <c:pt idx="33">
                  <c:v>2.9651353483148601</c:v>
                </c:pt>
                <c:pt idx="34">
                  <c:v>2.7705061306801708</c:v>
                </c:pt>
                <c:pt idx="35">
                  <c:v>2.866942098115886</c:v>
                </c:pt>
                <c:pt idx="36">
                  <c:v>2.788112065238936</c:v>
                </c:pt>
                <c:pt idx="37">
                  <c:v>2.7858880067439826</c:v>
                </c:pt>
                <c:pt idx="38">
                  <c:v>2.7660391565646778</c:v>
                </c:pt>
                <c:pt idx="39">
                  <c:v>2.8178953518842471</c:v>
                </c:pt>
                <c:pt idx="40">
                  <c:v>2.7656591028301674</c:v>
                </c:pt>
                <c:pt idx="41">
                  <c:v>2.7693265025579983</c:v>
                </c:pt>
                <c:pt idx="42">
                  <c:v>2.7899655757978321</c:v>
                </c:pt>
                <c:pt idx="43">
                  <c:v>2.9270519860243027</c:v>
                </c:pt>
                <c:pt idx="44">
                  <c:v>2.7858718140772116</c:v>
                </c:pt>
                <c:pt idx="45">
                  <c:v>2.7744034704896201</c:v>
                </c:pt>
                <c:pt idx="46">
                  <c:v>2.7744432788653954</c:v>
                </c:pt>
                <c:pt idx="47">
                  <c:v>2.7858625434242246</c:v>
                </c:pt>
                <c:pt idx="48">
                  <c:v>2.7778020930060334</c:v>
                </c:pt>
                <c:pt idx="49">
                  <c:v>2.7708043758331624</c:v>
                </c:pt>
                <c:pt idx="50">
                  <c:v>2.8734306467253865</c:v>
                </c:pt>
                <c:pt idx="51">
                  <c:v>2.773766418343222</c:v>
                </c:pt>
                <c:pt idx="52">
                  <c:v>2.8002789149706953</c:v>
                </c:pt>
                <c:pt idx="53">
                  <c:v>2.8522184412330334</c:v>
                </c:pt>
                <c:pt idx="54">
                  <c:v>2.7759182545171348</c:v>
                </c:pt>
                <c:pt idx="55">
                  <c:v>2.9262064248211574</c:v>
                </c:pt>
                <c:pt idx="56">
                  <c:v>2.8294670080738995</c:v>
                </c:pt>
                <c:pt idx="57">
                  <c:v>2.8633651920203285</c:v>
                </c:pt>
                <c:pt idx="58">
                  <c:v>2.902776506750905</c:v>
                </c:pt>
                <c:pt idx="59">
                  <c:v>2.7911159715058114</c:v>
                </c:pt>
                <c:pt idx="60">
                  <c:v>2.7843879707800534</c:v>
                </c:pt>
                <c:pt idx="61">
                  <c:v>2.8008825614697135</c:v>
                </c:pt>
                <c:pt idx="62">
                  <c:v>2.8255370573249152</c:v>
                </c:pt>
                <c:pt idx="63">
                  <c:v>2.7804500196808677</c:v>
                </c:pt>
                <c:pt idx="64">
                  <c:v>2.8789717868338562</c:v>
                </c:pt>
                <c:pt idx="65">
                  <c:v>2.960521469938806</c:v>
                </c:pt>
                <c:pt idx="66">
                  <c:v>2.801731364851018</c:v>
                </c:pt>
                <c:pt idx="67">
                  <c:v>2.8236783373900023</c:v>
                </c:pt>
                <c:pt idx="68">
                  <c:v>2.8139560917617676</c:v>
                </c:pt>
                <c:pt idx="69">
                  <c:v>2.9730910379579458</c:v>
                </c:pt>
                <c:pt idx="70">
                  <c:v>2.8482317170340776</c:v>
                </c:pt>
                <c:pt idx="71">
                  <c:v>2.8449333596540605</c:v>
                </c:pt>
                <c:pt idx="72">
                  <c:v>2.8030990235081377</c:v>
                </c:pt>
                <c:pt idx="73">
                  <c:v>2.9596168500860687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59-4980-ACE4-5C5617E189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-1981235456"/>
        <c:axId val="-1981253408"/>
      </c:barChart>
      <c:catAx>
        <c:axId val="-1981235456"/>
        <c:scaling>
          <c:orientation val="minMax"/>
        </c:scaling>
        <c:delete val="1"/>
        <c:axPos val="b"/>
        <c:majorTickMark val="none"/>
        <c:minorTickMark val="none"/>
        <c:tickLblPos val="nextTo"/>
        <c:crossAx val="-1981253408"/>
        <c:crosses val="autoZero"/>
        <c:auto val="1"/>
        <c:lblAlgn val="ctr"/>
        <c:lblOffset val="100"/>
        <c:noMultiLvlLbl val="0"/>
      </c:catAx>
      <c:valAx>
        <c:axId val="-1981253408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81235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85682912002034"/>
          <c:y val="4.0597782953537498E-2"/>
          <c:w val="0.62117383318312003"/>
          <c:h val="0.81574834395862605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A7E-43AB-9601-DAF580DC0103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A7E-43AB-9601-DAF580DC0103}"/>
              </c:ext>
            </c:extLst>
          </c:dPt>
          <c:cat>
            <c:strRef>
              <c:f>'BW vs Power'!$B$3:$B$4</c:f>
              <c:strCache>
                <c:ptCount val="2"/>
                <c:pt idx="0">
                  <c:v>GDDR5</c:v>
                </c:pt>
                <c:pt idx="1">
                  <c:v>HBM2</c:v>
                </c:pt>
              </c:strCache>
            </c:strRef>
          </c:cat>
          <c:val>
            <c:numRef>
              <c:f>'BW vs Power'!$C$3:$C$4</c:f>
              <c:numCache>
                <c:formatCode>General</c:formatCode>
                <c:ptCount val="2"/>
                <c:pt idx="0">
                  <c:v>14.027558830767751</c:v>
                </c:pt>
                <c:pt idx="1">
                  <c:v>4.83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A7E-43AB-9601-DAF580DC01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-409752960"/>
        <c:axId val="-409754592"/>
      </c:barChart>
      <c:catAx>
        <c:axId val="-409752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09754592"/>
        <c:crosses val="autoZero"/>
        <c:auto val="1"/>
        <c:lblAlgn val="ctr"/>
        <c:lblOffset val="100"/>
        <c:noMultiLvlLbl val="0"/>
      </c:catAx>
      <c:valAx>
        <c:axId val="-409754592"/>
        <c:scaling>
          <c:orientation val="minMax"/>
          <c:max val="15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="1">
                    <a:solidFill>
                      <a:schemeClr val="tx1"/>
                    </a:solidFill>
                  </a:rPr>
                  <a:t>Energy</a:t>
                </a:r>
                <a:r>
                  <a:rPr lang="en-US" sz="2000" b="1" baseline="0">
                    <a:solidFill>
                      <a:schemeClr val="tx1"/>
                    </a:solidFill>
                  </a:rPr>
                  <a:t>-per-bit (pJ)</a:t>
                </a:r>
                <a:endParaRPr lang="en-US" sz="2000" b="1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4.1071041493160497E-4"/>
              <c:y val="0.189522198994703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09752960"/>
        <c:crosses val="autoZero"/>
        <c:crossBetween val="between"/>
        <c:majorUnit val="3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0"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32395542192761362"/>
          <c:y val="0.27916894546126497"/>
          <c:w val="0.61452345828068577"/>
          <c:h val="0.5983707555109369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'energy breakdown'!$B$17</c:f>
              <c:strCache>
                <c:ptCount val="1"/>
                <c:pt idx="0">
                  <c:v>Activation</c:v>
                </c:pt>
              </c:strCache>
            </c:strRef>
          </c:tx>
          <c:spPr>
            <a:solidFill>
              <a:schemeClr val="tx2"/>
            </a:solidFill>
            <a:ln w="25400">
              <a:solidFill>
                <a:schemeClr val="tx1"/>
              </a:solidFill>
            </a:ln>
            <a:effectLst/>
          </c:spPr>
          <c:invertIfNegative val="0"/>
          <c:cat>
            <c:strRef>
              <c:f>'energy breakdown'!$C$16</c:f>
              <c:strCache>
                <c:ptCount val="1"/>
                <c:pt idx="0">
                  <c:v>HBM2</c:v>
                </c:pt>
              </c:strCache>
            </c:strRef>
          </c:cat>
          <c:val>
            <c:numRef>
              <c:f>'energy breakdown'!$C$17</c:f>
              <c:numCache>
                <c:formatCode>General</c:formatCode>
                <c:ptCount val="1"/>
                <c:pt idx="0">
                  <c:v>2.307558830767749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56-4018-92FC-6A50532177E0}"/>
            </c:ext>
          </c:extLst>
        </c:ser>
        <c:ser>
          <c:idx val="1"/>
          <c:order val="1"/>
          <c:tx>
            <c:strRef>
              <c:f>'energy breakdown'!$B$18</c:f>
              <c:strCache>
                <c:ptCount val="1"/>
                <c:pt idx="0">
                  <c:v>Data Movement</c:v>
                </c:pt>
              </c:strCache>
            </c:strRef>
          </c:tx>
          <c:spPr>
            <a:solidFill>
              <a:schemeClr val="accent2"/>
            </a:solidFill>
            <a:ln w="25400">
              <a:solidFill>
                <a:schemeClr val="tx1"/>
              </a:solidFill>
            </a:ln>
            <a:effectLst/>
          </c:spPr>
          <c:invertIfNegative val="0"/>
          <c:cat>
            <c:strRef>
              <c:f>'energy breakdown'!$C$16</c:f>
              <c:strCache>
                <c:ptCount val="1"/>
                <c:pt idx="0">
                  <c:v>HBM2</c:v>
                </c:pt>
              </c:strCache>
            </c:strRef>
          </c:cat>
          <c:val>
            <c:numRef>
              <c:f>'energy breakdown'!$C$18</c:f>
              <c:numCache>
                <c:formatCode>General</c:formatCode>
                <c:ptCount val="1"/>
                <c:pt idx="0">
                  <c:v>2.3562217588511918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F56-4018-92FC-6A50532177E0}"/>
            </c:ext>
          </c:extLst>
        </c:ser>
        <c:ser>
          <c:idx val="2"/>
          <c:order val="2"/>
          <c:tx>
            <c:strRef>
              <c:f>'energy breakdown'!$B$19</c:f>
              <c:strCache>
                <c:ptCount val="1"/>
                <c:pt idx="0">
                  <c:v>I/O</c:v>
                </c:pt>
              </c:strCache>
            </c:strRef>
          </c:tx>
          <c:spPr>
            <a:solidFill>
              <a:schemeClr val="accent3"/>
            </a:solidFill>
            <a:ln w="25400">
              <a:solidFill>
                <a:schemeClr val="tx1"/>
              </a:solidFill>
            </a:ln>
            <a:effectLst/>
          </c:spPr>
          <c:invertIfNegative val="0"/>
          <c:cat>
            <c:strRef>
              <c:f>'energy breakdown'!$C$16</c:f>
              <c:strCache>
                <c:ptCount val="1"/>
                <c:pt idx="0">
                  <c:v>HBM2</c:v>
                </c:pt>
              </c:strCache>
            </c:strRef>
          </c:cat>
          <c:val>
            <c:numRef>
              <c:f>'energy breakdown'!$C$19</c:f>
              <c:numCache>
                <c:formatCode>General</c:formatCode>
                <c:ptCount val="1"/>
                <c:pt idx="0">
                  <c:v>0.16911435859358201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F56-4018-92FC-6A5053217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409760032"/>
        <c:axId val="-409761664"/>
      </c:barChart>
      <c:catAx>
        <c:axId val="-409760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09761664"/>
        <c:crosses val="autoZero"/>
        <c:auto val="1"/>
        <c:lblAlgn val="ctr"/>
        <c:lblOffset val="100"/>
        <c:noMultiLvlLbl val="0"/>
      </c:catAx>
      <c:valAx>
        <c:axId val="-409761664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="1">
                    <a:solidFill>
                      <a:schemeClr val="tx1"/>
                    </a:solidFill>
                  </a:rPr>
                  <a:t>Energy-per-bit (pJ)</a:t>
                </a:r>
              </a:p>
            </c:rich>
          </c:tx>
          <c:layout>
            <c:manualLayout>
              <c:xMode val="edge"/>
              <c:yMode val="edge"/>
              <c:x val="2.5511282566189298E-3"/>
              <c:y val="0.347442630565566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09760032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47560288185453"/>
          <c:y val="9.5147478591817297E-3"/>
          <c:w val="0.75521455371769797"/>
          <c:h val="0.236295391715426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181572942765106"/>
          <c:y val="4.6338381685471032E-2"/>
          <c:w val="0.86408644616535968"/>
          <c:h val="0.61430159684500851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007450"/>
            </a:solidFill>
            <a:ln>
              <a:solidFill>
                <a:srgbClr val="007450"/>
              </a:solidFill>
            </a:ln>
            <a:effectLst/>
          </c:spPr>
          <c:invertIfNegative val="0"/>
          <c:cat>
            <c:strRef>
              <c:f>HBM!$AL$32:$AL$56</c:f>
              <c:strCache>
                <c:ptCount val="25"/>
                <c:pt idx="0">
                  <c:v>pathfinder</c:v>
                </c:pt>
                <c:pt idx="1">
                  <c:v>hotspot</c:v>
                </c:pt>
                <c:pt idx="2">
                  <c:v>STREAM</c:v>
                </c:pt>
                <c:pt idx="3">
                  <c:v>backprop</c:v>
                </c:pt>
                <c:pt idx="4">
                  <c:v>lulesh</c:v>
                </c:pt>
                <c:pt idx="5">
                  <c:v>HPGMG</c:v>
                </c:pt>
                <c:pt idx="6">
                  <c:v>srad_v2</c:v>
                </c:pt>
                <c:pt idx="7">
                  <c:v>lavaMD</c:v>
                </c:pt>
                <c:pt idx="8">
                  <c:v>srad_v1</c:v>
                </c:pt>
                <c:pt idx="9">
                  <c:v>streamcluster</c:v>
                </c:pt>
                <c:pt idx="10">
                  <c:v>b+tree</c:v>
                </c:pt>
                <c:pt idx="11">
                  <c:v>CoMD</c:v>
                </c:pt>
                <c:pt idx="12">
                  <c:v>mst</c:v>
                </c:pt>
                <c:pt idx="13">
                  <c:v>MiniAMR</c:v>
                </c:pt>
                <c:pt idx="14">
                  <c:v>heartwall</c:v>
                </c:pt>
                <c:pt idx="15">
                  <c:v>Nekbone</c:v>
                </c:pt>
                <c:pt idx="16">
                  <c:v>kmeans</c:v>
                </c:pt>
                <c:pt idx="17">
                  <c:v>bh</c:v>
                </c:pt>
                <c:pt idx="18">
                  <c:v>sp</c:v>
                </c:pt>
                <c:pt idx="19">
                  <c:v>sssp</c:v>
                </c:pt>
                <c:pt idx="20">
                  <c:v>bfs</c:v>
                </c:pt>
                <c:pt idx="21">
                  <c:v>nw</c:v>
                </c:pt>
                <c:pt idx="22">
                  <c:v>MCB</c:v>
                </c:pt>
                <c:pt idx="23">
                  <c:v>dmr</c:v>
                </c:pt>
                <c:pt idx="24">
                  <c:v>GUPS</c:v>
                </c:pt>
              </c:strCache>
            </c:strRef>
          </c:cat>
          <c:val>
            <c:numRef>
              <c:f>HBM!$AM$32:$AM$56</c:f>
              <c:numCache>
                <c:formatCode>General</c:formatCode>
                <c:ptCount val="25"/>
                <c:pt idx="0">
                  <c:v>1682.8470411576002</c:v>
                </c:pt>
                <c:pt idx="1">
                  <c:v>764.75604970568997</c:v>
                </c:pt>
                <c:pt idx="2">
                  <c:v>591.93357321441385</c:v>
                </c:pt>
                <c:pt idx="3">
                  <c:v>565.06391375693249</c:v>
                </c:pt>
                <c:pt idx="4">
                  <c:v>371.64534708856502</c:v>
                </c:pt>
                <c:pt idx="5">
                  <c:v>341.53284218662537</c:v>
                </c:pt>
                <c:pt idx="6">
                  <c:v>273.99967114605602</c:v>
                </c:pt>
                <c:pt idx="7">
                  <c:v>265.89241489149913</c:v>
                </c:pt>
                <c:pt idx="8">
                  <c:v>244.68159430693842</c:v>
                </c:pt>
                <c:pt idx="9">
                  <c:v>208.05677584406678</c:v>
                </c:pt>
                <c:pt idx="10">
                  <c:v>191.51438278595697</c:v>
                </c:pt>
                <c:pt idx="11">
                  <c:v>191.09433403989357</c:v>
                </c:pt>
                <c:pt idx="12">
                  <c:v>173.03774913091766</c:v>
                </c:pt>
                <c:pt idx="13">
                  <c:v>110.15835968399438</c:v>
                </c:pt>
                <c:pt idx="14">
                  <c:v>106.82651861051248</c:v>
                </c:pt>
                <c:pt idx="15">
                  <c:v>104.37456090887318</c:v>
                </c:pt>
                <c:pt idx="16">
                  <c:v>98.43723420611289</c:v>
                </c:pt>
                <c:pt idx="17">
                  <c:v>78.228556523405544</c:v>
                </c:pt>
                <c:pt idx="18">
                  <c:v>69.672985111208533</c:v>
                </c:pt>
                <c:pt idx="19">
                  <c:v>62.903390330546117</c:v>
                </c:pt>
                <c:pt idx="20">
                  <c:v>57.923847818696707</c:v>
                </c:pt>
                <c:pt idx="21">
                  <c:v>50.43110705393012</c:v>
                </c:pt>
                <c:pt idx="22">
                  <c:v>45.777339215129928</c:v>
                </c:pt>
                <c:pt idx="23">
                  <c:v>43.574822020549888</c:v>
                </c:pt>
                <c:pt idx="24">
                  <c:v>35.560344791673323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D8-4474-8AF5-324223C748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-406319712"/>
        <c:axId val="-406312096"/>
      </c:barChart>
      <c:catAx>
        <c:axId val="-406319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06312096"/>
        <c:crosses val="autoZero"/>
        <c:auto val="1"/>
        <c:lblAlgn val="ctr"/>
        <c:lblOffset val="100"/>
        <c:noMultiLvlLbl val="0"/>
      </c:catAx>
      <c:valAx>
        <c:axId val="-406312096"/>
        <c:scaling>
          <c:orientation val="minMax"/>
          <c:max val="204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="1" dirty="0">
                    <a:solidFill>
                      <a:srgbClr val="000000"/>
                    </a:solidFill>
                  </a:rPr>
                  <a:t>Bytes Accessed Per</a:t>
                </a:r>
                <a:r>
                  <a:rPr lang="en-US" sz="2000" b="1" baseline="0" dirty="0">
                    <a:solidFill>
                      <a:srgbClr val="000000"/>
                    </a:solidFill>
                  </a:rPr>
                  <a:t> Row</a:t>
                </a:r>
                <a:endParaRPr lang="en-US" sz="2000" b="1" dirty="0">
                  <a:solidFill>
                    <a:srgbClr val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1.8283688773995978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06319712"/>
        <c:crosses val="autoZero"/>
        <c:crossBetween val="between"/>
        <c:majorUnit val="51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1767942804434031"/>
          <c:y val="3.3079401660158297E-2"/>
          <c:w val="0.85031226681195393"/>
          <c:h val="0.66087296404495199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E26D32"/>
            </a:solidFill>
            <a:ln>
              <a:noFill/>
            </a:ln>
            <a:effectLst/>
          </c:spPr>
          <c:invertIfNegative val="0"/>
          <c:cat>
            <c:strRef>
              <c:f>Energy!$AS$4:$AS$28</c:f>
              <c:strCache>
                <c:ptCount val="25"/>
                <c:pt idx="0">
                  <c:v>MiniAMR</c:v>
                </c:pt>
                <c:pt idx="1">
                  <c:v>sssp</c:v>
                </c:pt>
                <c:pt idx="2">
                  <c:v>srad_v1</c:v>
                </c:pt>
                <c:pt idx="3">
                  <c:v>mst</c:v>
                </c:pt>
                <c:pt idx="4">
                  <c:v>lulesh</c:v>
                </c:pt>
                <c:pt idx="5">
                  <c:v>hotspot</c:v>
                </c:pt>
                <c:pt idx="6">
                  <c:v>b+tree</c:v>
                </c:pt>
                <c:pt idx="7">
                  <c:v>HPGMG</c:v>
                </c:pt>
                <c:pt idx="8">
                  <c:v>dmr</c:v>
                </c:pt>
                <c:pt idx="9">
                  <c:v>heartwall</c:v>
                </c:pt>
                <c:pt idx="10">
                  <c:v>pathfinder</c:v>
                </c:pt>
                <c:pt idx="11">
                  <c:v>streamcluster</c:v>
                </c:pt>
                <c:pt idx="12">
                  <c:v>kmeans</c:v>
                </c:pt>
                <c:pt idx="13">
                  <c:v>Nekbone</c:v>
                </c:pt>
                <c:pt idx="14">
                  <c:v>lavaMD</c:v>
                </c:pt>
                <c:pt idx="15">
                  <c:v>srad_v2</c:v>
                </c:pt>
                <c:pt idx="16">
                  <c:v>backprop</c:v>
                </c:pt>
                <c:pt idx="17">
                  <c:v>CoMD</c:v>
                </c:pt>
                <c:pt idx="18">
                  <c:v>sp</c:v>
                </c:pt>
                <c:pt idx="19">
                  <c:v>bh</c:v>
                </c:pt>
                <c:pt idx="20">
                  <c:v>MCB</c:v>
                </c:pt>
                <c:pt idx="21">
                  <c:v>STREAM</c:v>
                </c:pt>
                <c:pt idx="22">
                  <c:v>GUPS</c:v>
                </c:pt>
                <c:pt idx="23">
                  <c:v>nw</c:v>
                </c:pt>
                <c:pt idx="24">
                  <c:v>bfs</c:v>
                </c:pt>
              </c:strCache>
            </c:strRef>
          </c:cat>
          <c:val>
            <c:numRef>
              <c:f>Energy!$AT$4:$AT$28</c:f>
              <c:numCache>
                <c:formatCode>General</c:formatCode>
                <c:ptCount val="25"/>
                <c:pt idx="0">
                  <c:v>1.898181153025017</c:v>
                </c:pt>
                <c:pt idx="1">
                  <c:v>1.775998156292353</c:v>
                </c:pt>
                <c:pt idx="2">
                  <c:v>1.4434650643876199</c:v>
                </c:pt>
                <c:pt idx="3">
                  <c:v>1.332291880488198</c:v>
                </c:pt>
                <c:pt idx="4">
                  <c:v>1.2797218757989881</c:v>
                </c:pt>
                <c:pt idx="5">
                  <c:v>1.185531464447261</c:v>
                </c:pt>
                <c:pt idx="6">
                  <c:v>1.1846342187293311</c:v>
                </c:pt>
                <c:pt idx="7">
                  <c:v>1.129362287656964</c:v>
                </c:pt>
                <c:pt idx="8">
                  <c:v>1.0972371098719971</c:v>
                </c:pt>
                <c:pt idx="9">
                  <c:v>1.0920364169406249</c:v>
                </c:pt>
                <c:pt idx="10">
                  <c:v>1.076669082968474</c:v>
                </c:pt>
                <c:pt idx="11">
                  <c:v>1.0702820267728099</c:v>
                </c:pt>
                <c:pt idx="12">
                  <c:v>1.070031435890793</c:v>
                </c:pt>
                <c:pt idx="13">
                  <c:v>1.068241954898328</c:v>
                </c:pt>
                <c:pt idx="14">
                  <c:v>1.064520369425906</c:v>
                </c:pt>
                <c:pt idx="15">
                  <c:v>1.05997698824116</c:v>
                </c:pt>
                <c:pt idx="16">
                  <c:v>1.048544752149057</c:v>
                </c:pt>
                <c:pt idx="17">
                  <c:v>1.047232444508144</c:v>
                </c:pt>
                <c:pt idx="18">
                  <c:v>1.01997690144834</c:v>
                </c:pt>
                <c:pt idx="19">
                  <c:v>1.016483460593594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0.94649152338709597</c:v>
                </c:pt>
                <c:pt idx="24">
                  <c:v>0.91187967797846903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4F-4EAC-8C5C-BD723C958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-406314816"/>
        <c:axId val="-406309920"/>
      </c:barChart>
      <c:catAx>
        <c:axId val="-406314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06309920"/>
        <c:crosses val="autoZero"/>
        <c:auto val="1"/>
        <c:lblAlgn val="ctr"/>
        <c:lblOffset val="100"/>
        <c:noMultiLvlLbl val="0"/>
      </c:catAx>
      <c:valAx>
        <c:axId val="-406309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="1" dirty="0">
                    <a:solidFill>
                      <a:srgbClr val="000000"/>
                    </a:solidFill>
                  </a:rPr>
                  <a:t>Normalized</a:t>
                </a:r>
                <a:r>
                  <a:rPr lang="en-US" sz="2000" b="1" baseline="0" dirty="0">
                    <a:solidFill>
                      <a:srgbClr val="000000"/>
                    </a:solidFill>
                  </a:rPr>
                  <a:t> </a:t>
                </a:r>
                <a:r>
                  <a:rPr lang="en-US" sz="2000" b="1" baseline="0" dirty="0" err="1">
                    <a:solidFill>
                      <a:srgbClr val="000000"/>
                    </a:solidFill>
                  </a:rPr>
                  <a:t>Datapath</a:t>
                </a:r>
                <a:r>
                  <a:rPr lang="en-US" sz="2000" b="1" baseline="0" dirty="0">
                    <a:solidFill>
                      <a:srgbClr val="000000"/>
                    </a:solidFill>
                  </a:rPr>
                  <a:t> Energy</a:t>
                </a:r>
                <a:endParaRPr lang="en-US" sz="2000" b="1" dirty="0">
                  <a:solidFill>
                    <a:srgbClr val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1.7231019312106035E-3"/>
              <c:y val="2.5915967821095553E-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06314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6093570128223102E-2"/>
          <c:y val="6.7812408865558504E-2"/>
          <c:w val="0.88366591201895694"/>
          <c:h val="0.6175700083020939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'Energy_plot (2)'!$D$2</c:f>
              <c:strCache>
                <c:ptCount val="1"/>
                <c:pt idx="0">
                  <c:v>Activation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28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 w="158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657-4431-B235-21366320FE70}"/>
              </c:ext>
            </c:extLst>
          </c:dPt>
          <c:cat>
            <c:strRef>
              <c:f>'Energy_plot (2)'!$C$3:$C$80</c:f>
              <c:strCache>
                <c:ptCount val="76"/>
                <c:pt idx="0">
                  <c:v>pathfinder</c:v>
                </c:pt>
                <c:pt idx="2">
                  <c:v> </c:v>
                </c:pt>
                <c:pt idx="3">
                  <c:v>srad_v1</c:v>
                </c:pt>
                <c:pt idx="5">
                  <c:v> </c:v>
                </c:pt>
                <c:pt idx="6">
                  <c:v>lulesh</c:v>
                </c:pt>
                <c:pt idx="8">
                  <c:v> </c:v>
                </c:pt>
                <c:pt idx="9">
                  <c:v>lavaMD</c:v>
                </c:pt>
                <c:pt idx="11">
                  <c:v> </c:v>
                </c:pt>
                <c:pt idx="12">
                  <c:v>hotspot</c:v>
                </c:pt>
                <c:pt idx="14">
                  <c:v> </c:v>
                </c:pt>
                <c:pt idx="15">
                  <c:v>STREAM</c:v>
                </c:pt>
                <c:pt idx="17">
                  <c:v> </c:v>
                </c:pt>
                <c:pt idx="18">
                  <c:v>mst</c:v>
                </c:pt>
                <c:pt idx="20">
                  <c:v> </c:v>
                </c:pt>
                <c:pt idx="21">
                  <c:v>b+tree</c:v>
                </c:pt>
                <c:pt idx="23">
                  <c:v> </c:v>
                </c:pt>
                <c:pt idx="24">
                  <c:v>backprop</c:v>
                </c:pt>
                <c:pt idx="26">
                  <c:v> </c:v>
                </c:pt>
                <c:pt idx="27">
                  <c:v>HPGMG</c:v>
                </c:pt>
                <c:pt idx="29">
                  <c:v> </c:v>
                </c:pt>
                <c:pt idx="30">
                  <c:v>MiniAMR</c:v>
                </c:pt>
                <c:pt idx="32">
                  <c:v> </c:v>
                </c:pt>
                <c:pt idx="33">
                  <c:v>kmeans</c:v>
                </c:pt>
                <c:pt idx="35">
                  <c:v> </c:v>
                </c:pt>
                <c:pt idx="36">
                  <c:v>srad_v2</c:v>
                </c:pt>
                <c:pt idx="38">
                  <c:v> </c:v>
                </c:pt>
                <c:pt idx="39">
                  <c:v>streamcluster</c:v>
                </c:pt>
                <c:pt idx="41">
                  <c:v> </c:v>
                </c:pt>
                <c:pt idx="42">
                  <c:v>heartwall</c:v>
                </c:pt>
                <c:pt idx="44">
                  <c:v> </c:v>
                </c:pt>
                <c:pt idx="45">
                  <c:v>CoMD</c:v>
                </c:pt>
                <c:pt idx="47">
                  <c:v> </c:v>
                </c:pt>
                <c:pt idx="48">
                  <c:v>bh</c:v>
                </c:pt>
                <c:pt idx="50">
                  <c:v> </c:v>
                </c:pt>
                <c:pt idx="51">
                  <c:v>sssp</c:v>
                </c:pt>
                <c:pt idx="53">
                  <c:v> </c:v>
                </c:pt>
                <c:pt idx="54">
                  <c:v>Nekbone</c:v>
                </c:pt>
                <c:pt idx="56">
                  <c:v> </c:v>
                </c:pt>
                <c:pt idx="57">
                  <c:v>sp</c:v>
                </c:pt>
                <c:pt idx="59">
                  <c:v> </c:v>
                </c:pt>
                <c:pt idx="60">
                  <c:v>bfs</c:v>
                </c:pt>
                <c:pt idx="62">
                  <c:v> </c:v>
                </c:pt>
                <c:pt idx="63">
                  <c:v>nw</c:v>
                </c:pt>
                <c:pt idx="65">
                  <c:v> </c:v>
                </c:pt>
                <c:pt idx="66">
                  <c:v>MCB</c:v>
                </c:pt>
                <c:pt idx="68">
                  <c:v> </c:v>
                </c:pt>
                <c:pt idx="69">
                  <c:v>dmr</c:v>
                </c:pt>
                <c:pt idx="71">
                  <c:v> </c:v>
                </c:pt>
                <c:pt idx="72">
                  <c:v>GUPS</c:v>
                </c:pt>
                <c:pt idx="74">
                  <c:v> </c:v>
                </c:pt>
                <c:pt idx="75">
                  <c:v>avg.</c:v>
                </c:pt>
              </c:strCache>
            </c:strRef>
          </c:cat>
          <c:val>
            <c:numRef>
              <c:f>'Energy_plot (2)'!$D$3:$D$80</c:f>
              <c:numCache>
                <c:formatCode>General</c:formatCode>
                <c:ptCount val="78"/>
                <c:pt idx="0">
                  <c:v>0.14603822806792119</c:v>
                </c:pt>
                <c:pt idx="1">
                  <c:v>0.1209866563873736</c:v>
                </c:pt>
                <c:pt idx="3">
                  <c:v>1.0044073837924594</c:v>
                </c:pt>
                <c:pt idx="4">
                  <c:v>0.22797530245350839</c:v>
                </c:pt>
                <c:pt idx="6">
                  <c:v>0.66127560031428056</c:v>
                </c:pt>
                <c:pt idx="7">
                  <c:v>0.23164267703618241</c:v>
                </c:pt>
                <c:pt idx="9">
                  <c:v>0.92428360583465907</c:v>
                </c:pt>
                <c:pt idx="10">
                  <c:v>0.19445745720802743</c:v>
                </c:pt>
                <c:pt idx="12">
                  <c:v>0.32135737938206399</c:v>
                </c:pt>
                <c:pt idx="13">
                  <c:v>0.12699816644317341</c:v>
                </c:pt>
                <c:pt idx="15">
                  <c:v>0.41518172159999994</c:v>
                </c:pt>
                <c:pt idx="16">
                  <c:v>0.22185131519999998</c:v>
                </c:pt>
                <c:pt idx="18">
                  <c:v>1.420268127817947</c:v>
                </c:pt>
                <c:pt idx="19">
                  <c:v>0.25067624847733627</c:v>
                </c:pt>
                <c:pt idx="21">
                  <c:v>1.2832456571925972</c:v>
                </c:pt>
                <c:pt idx="22">
                  <c:v>0.16309427392801723</c:v>
                </c:pt>
                <c:pt idx="24">
                  <c:v>0.43492425195942697</c:v>
                </c:pt>
                <c:pt idx="25">
                  <c:v>0.17539187950891696</c:v>
                </c:pt>
                <c:pt idx="27">
                  <c:v>0.71957940684869259</c:v>
                </c:pt>
                <c:pt idx="28">
                  <c:v>0.19192999272300126</c:v>
                </c:pt>
                <c:pt idx="30">
                  <c:v>2.2309700389965781</c:v>
                </c:pt>
                <c:pt idx="31">
                  <c:v>0.34798670792388176</c:v>
                </c:pt>
                <c:pt idx="33">
                  <c:v>2.4966162649939472</c:v>
                </c:pt>
                <c:pt idx="34">
                  <c:v>0.5190507318146802</c:v>
                </c:pt>
                <c:pt idx="36">
                  <c:v>0.89693538306838771</c:v>
                </c:pt>
                <c:pt idx="37">
                  <c:v>0.21598835240266609</c:v>
                </c:pt>
                <c:pt idx="39">
                  <c:v>1.1812160358775856</c:v>
                </c:pt>
                <c:pt idx="40">
                  <c:v>0.26662818485869172</c:v>
                </c:pt>
                <c:pt idx="42">
                  <c:v>2.3005523646805011</c:v>
                </c:pt>
                <c:pt idx="43">
                  <c:v>0.25526952294434746</c:v>
                </c:pt>
                <c:pt idx="45">
                  <c:v>1.2860663882828371</c:v>
                </c:pt>
                <c:pt idx="46">
                  <c:v>0.38787359771650709</c:v>
                </c:pt>
                <c:pt idx="48">
                  <c:v>3.1415637833796661</c:v>
                </c:pt>
                <c:pt idx="49">
                  <c:v>0.46271496904283188</c:v>
                </c:pt>
                <c:pt idx="51">
                  <c:v>3.9069436274988512</c:v>
                </c:pt>
                <c:pt idx="52">
                  <c:v>0.58221347310898375</c:v>
                </c:pt>
                <c:pt idx="54">
                  <c:v>2.3545967318086913</c:v>
                </c:pt>
                <c:pt idx="55">
                  <c:v>0.29898193285212132</c:v>
                </c:pt>
                <c:pt idx="57">
                  <c:v>3.5273355893640868</c:v>
                </c:pt>
                <c:pt idx="58">
                  <c:v>0.77470722501280787</c:v>
                </c:pt>
                <c:pt idx="60">
                  <c:v>4.24281205850198</c:v>
                </c:pt>
                <c:pt idx="61">
                  <c:v>0.65962822069154226</c:v>
                </c:pt>
                <c:pt idx="63">
                  <c:v>4.8731827309915818</c:v>
                </c:pt>
                <c:pt idx="64">
                  <c:v>0.64329801548395815</c:v>
                </c:pt>
                <c:pt idx="66">
                  <c:v>5.3685951218146277</c:v>
                </c:pt>
                <c:pt idx="67">
                  <c:v>0.80525600764069261</c:v>
                </c:pt>
                <c:pt idx="69">
                  <c:v>5.6399541892356915</c:v>
                </c:pt>
                <c:pt idx="70">
                  <c:v>0.70016952424407275</c:v>
                </c:pt>
                <c:pt idx="72">
                  <c:v>6.9110690978886744</c:v>
                </c:pt>
                <c:pt idx="73">
                  <c:v>0.6371786468330134</c:v>
                </c:pt>
                <c:pt idx="75">
                  <c:v>2.3075588307677504</c:v>
                </c:pt>
                <c:pt idx="76">
                  <c:v>0.37847796327745342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43-41DD-B185-DFFA51EADF3C}"/>
            </c:ext>
          </c:extLst>
        </c:ser>
        <c:ser>
          <c:idx val="1"/>
          <c:order val="1"/>
          <c:tx>
            <c:strRef>
              <c:f>'Energy_plot (2)'!$E$2</c:f>
              <c:strCache>
                <c:ptCount val="1"/>
                <c:pt idx="0">
                  <c:v>On-die data movement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40"/>
            <c:invertIfNegative val="0"/>
            <c:bubble3D val="0"/>
            <c:spPr>
              <a:solidFill>
                <a:schemeClr val="accent2"/>
              </a:solidFill>
              <a:ln w="9525">
                <a:solidFill>
                  <a:srgbClr val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657-4431-B235-21366320FE70}"/>
              </c:ext>
            </c:extLst>
          </c:dPt>
          <c:cat>
            <c:strRef>
              <c:f>'Energy_plot (2)'!$C$3:$C$80</c:f>
              <c:strCache>
                <c:ptCount val="76"/>
                <c:pt idx="0">
                  <c:v>pathfinder</c:v>
                </c:pt>
                <c:pt idx="2">
                  <c:v> </c:v>
                </c:pt>
                <c:pt idx="3">
                  <c:v>srad_v1</c:v>
                </c:pt>
                <c:pt idx="5">
                  <c:v> </c:v>
                </c:pt>
                <c:pt idx="6">
                  <c:v>lulesh</c:v>
                </c:pt>
                <c:pt idx="8">
                  <c:v> </c:v>
                </c:pt>
                <c:pt idx="9">
                  <c:v>lavaMD</c:v>
                </c:pt>
                <c:pt idx="11">
                  <c:v> </c:v>
                </c:pt>
                <c:pt idx="12">
                  <c:v>hotspot</c:v>
                </c:pt>
                <c:pt idx="14">
                  <c:v> </c:v>
                </c:pt>
                <c:pt idx="15">
                  <c:v>STREAM</c:v>
                </c:pt>
                <c:pt idx="17">
                  <c:v> </c:v>
                </c:pt>
                <c:pt idx="18">
                  <c:v>mst</c:v>
                </c:pt>
                <c:pt idx="20">
                  <c:v> </c:v>
                </c:pt>
                <c:pt idx="21">
                  <c:v>b+tree</c:v>
                </c:pt>
                <c:pt idx="23">
                  <c:v> </c:v>
                </c:pt>
                <c:pt idx="24">
                  <c:v>backprop</c:v>
                </c:pt>
                <c:pt idx="26">
                  <c:v> </c:v>
                </c:pt>
                <c:pt idx="27">
                  <c:v>HPGMG</c:v>
                </c:pt>
                <c:pt idx="29">
                  <c:v> </c:v>
                </c:pt>
                <c:pt idx="30">
                  <c:v>MiniAMR</c:v>
                </c:pt>
                <c:pt idx="32">
                  <c:v> </c:v>
                </c:pt>
                <c:pt idx="33">
                  <c:v>kmeans</c:v>
                </c:pt>
                <c:pt idx="35">
                  <c:v> </c:v>
                </c:pt>
                <c:pt idx="36">
                  <c:v>srad_v2</c:v>
                </c:pt>
                <c:pt idx="38">
                  <c:v> </c:v>
                </c:pt>
                <c:pt idx="39">
                  <c:v>streamcluster</c:v>
                </c:pt>
                <c:pt idx="41">
                  <c:v> </c:v>
                </c:pt>
                <c:pt idx="42">
                  <c:v>heartwall</c:v>
                </c:pt>
                <c:pt idx="44">
                  <c:v> </c:v>
                </c:pt>
                <c:pt idx="45">
                  <c:v>CoMD</c:v>
                </c:pt>
                <c:pt idx="47">
                  <c:v> </c:v>
                </c:pt>
                <c:pt idx="48">
                  <c:v>bh</c:v>
                </c:pt>
                <c:pt idx="50">
                  <c:v> </c:v>
                </c:pt>
                <c:pt idx="51">
                  <c:v>sssp</c:v>
                </c:pt>
                <c:pt idx="53">
                  <c:v> </c:v>
                </c:pt>
                <c:pt idx="54">
                  <c:v>Nekbone</c:v>
                </c:pt>
                <c:pt idx="56">
                  <c:v> </c:v>
                </c:pt>
                <c:pt idx="57">
                  <c:v>sp</c:v>
                </c:pt>
                <c:pt idx="59">
                  <c:v> </c:v>
                </c:pt>
                <c:pt idx="60">
                  <c:v>bfs</c:v>
                </c:pt>
                <c:pt idx="62">
                  <c:v> </c:v>
                </c:pt>
                <c:pt idx="63">
                  <c:v>nw</c:v>
                </c:pt>
                <c:pt idx="65">
                  <c:v> </c:v>
                </c:pt>
                <c:pt idx="66">
                  <c:v>MCB</c:v>
                </c:pt>
                <c:pt idx="68">
                  <c:v> </c:v>
                </c:pt>
                <c:pt idx="69">
                  <c:v>dmr</c:v>
                </c:pt>
                <c:pt idx="71">
                  <c:v> </c:v>
                </c:pt>
                <c:pt idx="72">
                  <c:v>GUPS</c:v>
                </c:pt>
                <c:pt idx="74">
                  <c:v> </c:v>
                </c:pt>
                <c:pt idx="75">
                  <c:v>avg.</c:v>
                </c:pt>
              </c:strCache>
            </c:strRef>
          </c:cat>
          <c:val>
            <c:numRef>
              <c:f>'Energy_plot (2)'!$E$3:$E$80</c:f>
              <c:numCache>
                <c:formatCode>General</c:formatCode>
                <c:ptCount val="78"/>
                <c:pt idx="0">
                  <c:v>1.7569675806035068</c:v>
                </c:pt>
                <c:pt idx="1">
                  <c:v>1.7955693434127113</c:v>
                </c:pt>
                <c:pt idx="3">
                  <c:v>1.4832069145933924</c:v>
                </c:pt>
                <c:pt idx="4">
                  <c:v>1.7693491312985459</c:v>
                </c:pt>
                <c:pt idx="6">
                  <c:v>1.8955765723296865</c:v>
                </c:pt>
                <c:pt idx="7">
                  <c:v>2.0183061429169409</c:v>
                </c:pt>
                <c:pt idx="9">
                  <c:v>1.7384850106514569</c:v>
                </c:pt>
                <c:pt idx="10">
                  <c:v>1.8081526207737768</c:v>
                </c:pt>
                <c:pt idx="12">
                  <c:v>2.4003952451544848</c:v>
                </c:pt>
                <c:pt idx="13">
                  <c:v>2.4072518013086674</c:v>
                </c:pt>
                <c:pt idx="15">
                  <c:v>2.3562217588511913</c:v>
                </c:pt>
                <c:pt idx="16">
                  <c:v>2.3562217588511913</c:v>
                </c:pt>
                <c:pt idx="18">
                  <c:v>1.6696804166597536</c:v>
                </c:pt>
                <c:pt idx="19">
                  <c:v>1.7520527013649234</c:v>
                </c:pt>
                <c:pt idx="21">
                  <c:v>1.9942361233583863</c:v>
                </c:pt>
                <c:pt idx="22">
                  <c:v>1.9486848331236011</c:v>
                </c:pt>
                <c:pt idx="24">
                  <c:v>2.6773246701680304</c:v>
                </c:pt>
                <c:pt idx="25">
                  <c:v>2.7126607661202211</c:v>
                </c:pt>
                <c:pt idx="27">
                  <c:v>3.0351081180426878</c:v>
                </c:pt>
                <c:pt idx="28">
                  <c:v>3.134150453306765</c:v>
                </c:pt>
                <c:pt idx="30">
                  <c:v>1.9130133551338258</c:v>
                </c:pt>
                <c:pt idx="31">
                  <c:v>2.4088285263052054</c:v>
                </c:pt>
                <c:pt idx="33">
                  <c:v>1.7025812975194246</c:v>
                </c:pt>
                <c:pt idx="34">
                  <c:v>1.7584687907406307</c:v>
                </c:pt>
                <c:pt idx="36">
                  <c:v>3.2109644401109683</c:v>
                </c:pt>
                <c:pt idx="37">
                  <c:v>3.2929083015055709</c:v>
                </c:pt>
                <c:pt idx="39">
                  <c:v>3.1210491174214368</c:v>
                </c:pt>
                <c:pt idx="40">
                  <c:v>3.2146146190237683</c:v>
                </c:pt>
                <c:pt idx="42">
                  <c:v>2.2112184096255478</c:v>
                </c:pt>
                <c:pt idx="43">
                  <c:v>2.2184170323458496</c:v>
                </c:pt>
                <c:pt idx="45">
                  <c:v>3.2076975530729177</c:v>
                </c:pt>
                <c:pt idx="46">
                  <c:v>3.182481767562424</c:v>
                </c:pt>
                <c:pt idx="48">
                  <c:v>1.9153340640140564</c:v>
                </c:pt>
                <c:pt idx="49">
                  <c:v>1.9247683338014396</c:v>
                </c:pt>
                <c:pt idx="51">
                  <c:v>1.6359016637418025</c:v>
                </c:pt>
                <c:pt idx="52">
                  <c:v>1.95535808615907</c:v>
                </c:pt>
                <c:pt idx="54">
                  <c:v>3.2996006028769354</c:v>
                </c:pt>
                <c:pt idx="55">
                  <c:v>3.380701056946124</c:v>
                </c:pt>
                <c:pt idx="57">
                  <c:v>2.7168686001189712</c:v>
                </c:pt>
                <c:pt idx="58">
                  <c:v>2.4267358333589462</c:v>
                </c:pt>
                <c:pt idx="60">
                  <c:v>2.338539583337583</c:v>
                </c:pt>
                <c:pt idx="61">
                  <c:v>2.125395621410755</c:v>
                </c:pt>
                <c:pt idx="63">
                  <c:v>2.8048924639014547</c:v>
                </c:pt>
                <c:pt idx="64">
                  <c:v>2.6286902893975554</c:v>
                </c:pt>
                <c:pt idx="66">
                  <c:v>2.2786575765418302</c:v>
                </c:pt>
                <c:pt idx="67">
                  <c:v>2.2786575765418302</c:v>
                </c:pt>
                <c:pt idx="69">
                  <c:v>3.1082368922899004</c:v>
                </c:pt>
                <c:pt idx="70">
                  <c:v>3.145346039772468</c:v>
                </c:pt>
                <c:pt idx="72">
                  <c:v>2.3562217588511913</c:v>
                </c:pt>
                <c:pt idx="73">
                  <c:v>2.3562217588511913</c:v>
                </c:pt>
                <c:pt idx="75">
                  <c:v>2.3562217588511913</c:v>
                </c:pt>
                <c:pt idx="76">
                  <c:v>2.4031022947403815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A43-41DD-B185-DFFA51EADF3C}"/>
            </c:ext>
          </c:extLst>
        </c:ser>
        <c:ser>
          <c:idx val="2"/>
          <c:order val="2"/>
          <c:tx>
            <c:strRef>
              <c:f>'Energy_plot (2)'!$F$2</c:f>
              <c:strCache>
                <c:ptCount val="1"/>
                <c:pt idx="0">
                  <c:v>I/O 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'Energy_plot (2)'!$C$3:$C$80</c:f>
              <c:strCache>
                <c:ptCount val="76"/>
                <c:pt idx="0">
                  <c:v>pathfinder</c:v>
                </c:pt>
                <c:pt idx="2">
                  <c:v> </c:v>
                </c:pt>
                <c:pt idx="3">
                  <c:v>srad_v1</c:v>
                </c:pt>
                <c:pt idx="5">
                  <c:v> </c:v>
                </c:pt>
                <c:pt idx="6">
                  <c:v>lulesh</c:v>
                </c:pt>
                <c:pt idx="8">
                  <c:v> </c:v>
                </c:pt>
                <c:pt idx="9">
                  <c:v>lavaMD</c:v>
                </c:pt>
                <c:pt idx="11">
                  <c:v> </c:v>
                </c:pt>
                <c:pt idx="12">
                  <c:v>hotspot</c:v>
                </c:pt>
                <c:pt idx="14">
                  <c:v> </c:v>
                </c:pt>
                <c:pt idx="15">
                  <c:v>STREAM</c:v>
                </c:pt>
                <c:pt idx="17">
                  <c:v> </c:v>
                </c:pt>
                <c:pt idx="18">
                  <c:v>mst</c:v>
                </c:pt>
                <c:pt idx="20">
                  <c:v> </c:v>
                </c:pt>
                <c:pt idx="21">
                  <c:v>b+tree</c:v>
                </c:pt>
                <c:pt idx="23">
                  <c:v> </c:v>
                </c:pt>
                <c:pt idx="24">
                  <c:v>backprop</c:v>
                </c:pt>
                <c:pt idx="26">
                  <c:v> </c:v>
                </c:pt>
                <c:pt idx="27">
                  <c:v>HPGMG</c:v>
                </c:pt>
                <c:pt idx="29">
                  <c:v> </c:v>
                </c:pt>
                <c:pt idx="30">
                  <c:v>MiniAMR</c:v>
                </c:pt>
                <c:pt idx="32">
                  <c:v> </c:v>
                </c:pt>
                <c:pt idx="33">
                  <c:v>kmeans</c:v>
                </c:pt>
                <c:pt idx="35">
                  <c:v> </c:v>
                </c:pt>
                <c:pt idx="36">
                  <c:v>srad_v2</c:v>
                </c:pt>
                <c:pt idx="38">
                  <c:v> </c:v>
                </c:pt>
                <c:pt idx="39">
                  <c:v>streamcluster</c:v>
                </c:pt>
                <c:pt idx="41">
                  <c:v> </c:v>
                </c:pt>
                <c:pt idx="42">
                  <c:v>heartwall</c:v>
                </c:pt>
                <c:pt idx="44">
                  <c:v> </c:v>
                </c:pt>
                <c:pt idx="45">
                  <c:v>CoMD</c:v>
                </c:pt>
                <c:pt idx="47">
                  <c:v> </c:v>
                </c:pt>
                <c:pt idx="48">
                  <c:v>bh</c:v>
                </c:pt>
                <c:pt idx="50">
                  <c:v> </c:v>
                </c:pt>
                <c:pt idx="51">
                  <c:v>sssp</c:v>
                </c:pt>
                <c:pt idx="53">
                  <c:v> </c:v>
                </c:pt>
                <c:pt idx="54">
                  <c:v>Nekbone</c:v>
                </c:pt>
                <c:pt idx="56">
                  <c:v> </c:v>
                </c:pt>
                <c:pt idx="57">
                  <c:v>sp</c:v>
                </c:pt>
                <c:pt idx="59">
                  <c:v> </c:v>
                </c:pt>
                <c:pt idx="60">
                  <c:v>bfs</c:v>
                </c:pt>
                <c:pt idx="62">
                  <c:v> </c:v>
                </c:pt>
                <c:pt idx="63">
                  <c:v>nw</c:v>
                </c:pt>
                <c:pt idx="65">
                  <c:v> </c:v>
                </c:pt>
                <c:pt idx="66">
                  <c:v>MCB</c:v>
                </c:pt>
                <c:pt idx="68">
                  <c:v> </c:v>
                </c:pt>
                <c:pt idx="69">
                  <c:v>dmr</c:v>
                </c:pt>
                <c:pt idx="71">
                  <c:v> </c:v>
                </c:pt>
                <c:pt idx="72">
                  <c:v>GUPS</c:v>
                </c:pt>
                <c:pt idx="74">
                  <c:v> </c:v>
                </c:pt>
                <c:pt idx="75">
                  <c:v>avg.</c:v>
                </c:pt>
              </c:strCache>
            </c:strRef>
          </c:cat>
          <c:val>
            <c:numRef>
              <c:f>'Energy_plot (2)'!$F$3:$F$80</c:f>
              <c:numCache>
                <c:formatCode>General</c:formatCode>
                <c:ptCount val="78"/>
                <c:pt idx="0">
                  <c:v>6.3368769510522283E-2</c:v>
                </c:pt>
                <c:pt idx="1">
                  <c:v>6.8564856433603535E-2</c:v>
                </c:pt>
                <c:pt idx="3">
                  <c:v>1.1057424571981715E-3</c:v>
                </c:pt>
                <c:pt idx="4">
                  <c:v>1.5232860681213847E-2</c:v>
                </c:pt>
                <c:pt idx="6">
                  <c:v>8.4523441401972557E-2</c:v>
                </c:pt>
                <c:pt idx="7">
                  <c:v>9.0728525712223423E-2</c:v>
                </c:pt>
                <c:pt idx="9">
                  <c:v>6.725554906542057E-2</c:v>
                </c:pt>
                <c:pt idx="10">
                  <c:v>6.534400769653656E-2</c:v>
                </c:pt>
                <c:pt idx="12">
                  <c:v>0.17629847616325983</c:v>
                </c:pt>
                <c:pt idx="13">
                  <c:v>0.16345784023668641</c:v>
                </c:pt>
                <c:pt idx="15">
                  <c:v>0.1691143585935822</c:v>
                </c:pt>
                <c:pt idx="16">
                  <c:v>0.1691143585935822</c:v>
                </c:pt>
                <c:pt idx="18">
                  <c:v>4.4508447123042208E-2</c:v>
                </c:pt>
                <c:pt idx="19">
                  <c:v>4.6183198666047254E-2</c:v>
                </c:pt>
                <c:pt idx="21">
                  <c:v>6.952123357060265E-2</c:v>
                </c:pt>
                <c:pt idx="22">
                  <c:v>6.6759647795623073E-2</c:v>
                </c:pt>
                <c:pt idx="24">
                  <c:v>0.24905118952433927</c:v>
                </c:pt>
                <c:pt idx="25">
                  <c:v>0.25208247459798772</c:v>
                </c:pt>
                <c:pt idx="27">
                  <c:v>0.31869282695584567</c:v>
                </c:pt>
                <c:pt idx="28">
                  <c:v>0.32201771073876123</c:v>
                </c:pt>
                <c:pt idx="30">
                  <c:v>9.4915826711691118E-2</c:v>
                </c:pt>
                <c:pt idx="31">
                  <c:v>0.12748624205811257</c:v>
                </c:pt>
                <c:pt idx="33">
                  <c:v>4.9662219650166338E-2</c:v>
                </c:pt>
                <c:pt idx="34">
                  <c:v>4.7068393239027465E-2</c:v>
                </c:pt>
                <c:pt idx="36">
                  <c:v>0.36053962405014633</c:v>
                </c:pt>
                <c:pt idx="37">
                  <c:v>0.36982953453475653</c:v>
                </c:pt>
                <c:pt idx="39">
                  <c:v>0.34547599938301998</c:v>
                </c:pt>
                <c:pt idx="40">
                  <c:v>0.35513659105522161</c:v>
                </c:pt>
                <c:pt idx="42">
                  <c:v>0.15166311574156705</c:v>
                </c:pt>
                <c:pt idx="43">
                  <c:v>0.14607316950740676</c:v>
                </c:pt>
                <c:pt idx="45">
                  <c:v>0.34904821363306443</c:v>
                </c:pt>
                <c:pt idx="46">
                  <c:v>0.33333265341315638</c:v>
                </c:pt>
                <c:pt idx="48">
                  <c:v>8.5675389774138383E-2</c:v>
                </c:pt>
                <c:pt idx="49">
                  <c:v>8.6258210735042654E-2</c:v>
                </c:pt>
                <c:pt idx="51">
                  <c:v>3.5063748105335794E-2</c:v>
                </c:pt>
                <c:pt idx="52">
                  <c:v>7.7625565291710483E-2</c:v>
                </c:pt>
                <c:pt idx="54">
                  <c:v>0.36763611884484476</c:v>
                </c:pt>
                <c:pt idx="55">
                  <c:v>0.38012365872936138</c:v>
                </c:pt>
                <c:pt idx="57">
                  <c:v>0.24737431641425411</c:v>
                </c:pt>
                <c:pt idx="58">
                  <c:v>0.18888663888686516</c:v>
                </c:pt>
                <c:pt idx="60">
                  <c:v>9.3211473919634719E-2</c:v>
                </c:pt>
                <c:pt idx="61">
                  <c:v>8.1280359227576135E-2</c:v>
                </c:pt>
                <c:pt idx="63">
                  <c:v>0.12932790475357392</c:v>
                </c:pt>
                <c:pt idx="64">
                  <c:v>0.1046121788463461</c:v>
                </c:pt>
                <c:pt idx="66">
                  <c:v>0.1691143585935822</c:v>
                </c:pt>
                <c:pt idx="67">
                  <c:v>0.1691143585935822</c:v>
                </c:pt>
                <c:pt idx="69">
                  <c:v>0.3365962623051682</c:v>
                </c:pt>
                <c:pt idx="70">
                  <c:v>0.33817778404429866</c:v>
                </c:pt>
                <c:pt idx="72">
                  <c:v>0.1691143585935822</c:v>
                </c:pt>
                <c:pt idx="73">
                  <c:v>0.1691143585935822</c:v>
                </c:pt>
                <c:pt idx="75">
                  <c:v>0.1691143585935822</c:v>
                </c:pt>
                <c:pt idx="76">
                  <c:v>0.16934420711633247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A43-41DD-B185-DFFA51EADF3C}"/>
            </c:ext>
          </c:extLst>
        </c:ser>
        <c:ser>
          <c:idx val="3"/>
          <c:order val="3"/>
          <c:tx>
            <c:strRef>
              <c:f>'Energy_plot (2)'!$G$2</c:f>
              <c:strCache>
                <c:ptCount val="1"/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'Energy_plot (2)'!$C$3:$C$80</c:f>
              <c:strCache>
                <c:ptCount val="76"/>
                <c:pt idx="0">
                  <c:v>pathfinder</c:v>
                </c:pt>
                <c:pt idx="2">
                  <c:v> </c:v>
                </c:pt>
                <c:pt idx="3">
                  <c:v>srad_v1</c:v>
                </c:pt>
                <c:pt idx="5">
                  <c:v> </c:v>
                </c:pt>
                <c:pt idx="6">
                  <c:v>lulesh</c:v>
                </c:pt>
                <c:pt idx="8">
                  <c:v> </c:v>
                </c:pt>
                <c:pt idx="9">
                  <c:v>lavaMD</c:v>
                </c:pt>
                <c:pt idx="11">
                  <c:v> </c:v>
                </c:pt>
                <c:pt idx="12">
                  <c:v>hotspot</c:v>
                </c:pt>
                <c:pt idx="14">
                  <c:v> </c:v>
                </c:pt>
                <c:pt idx="15">
                  <c:v>STREAM</c:v>
                </c:pt>
                <c:pt idx="17">
                  <c:v> </c:v>
                </c:pt>
                <c:pt idx="18">
                  <c:v>mst</c:v>
                </c:pt>
                <c:pt idx="20">
                  <c:v> </c:v>
                </c:pt>
                <c:pt idx="21">
                  <c:v>b+tree</c:v>
                </c:pt>
                <c:pt idx="23">
                  <c:v> </c:v>
                </c:pt>
                <c:pt idx="24">
                  <c:v>backprop</c:v>
                </c:pt>
                <c:pt idx="26">
                  <c:v> </c:v>
                </c:pt>
                <c:pt idx="27">
                  <c:v>HPGMG</c:v>
                </c:pt>
                <c:pt idx="29">
                  <c:v> </c:v>
                </c:pt>
                <c:pt idx="30">
                  <c:v>MiniAMR</c:v>
                </c:pt>
                <c:pt idx="32">
                  <c:v> </c:v>
                </c:pt>
                <c:pt idx="33">
                  <c:v>kmeans</c:v>
                </c:pt>
                <c:pt idx="35">
                  <c:v> </c:v>
                </c:pt>
                <c:pt idx="36">
                  <c:v>srad_v2</c:v>
                </c:pt>
                <c:pt idx="38">
                  <c:v> </c:v>
                </c:pt>
                <c:pt idx="39">
                  <c:v>streamcluster</c:v>
                </c:pt>
                <c:pt idx="41">
                  <c:v> </c:v>
                </c:pt>
                <c:pt idx="42">
                  <c:v>heartwall</c:v>
                </c:pt>
                <c:pt idx="44">
                  <c:v> </c:v>
                </c:pt>
                <c:pt idx="45">
                  <c:v>CoMD</c:v>
                </c:pt>
                <c:pt idx="47">
                  <c:v> </c:v>
                </c:pt>
                <c:pt idx="48">
                  <c:v>bh</c:v>
                </c:pt>
                <c:pt idx="50">
                  <c:v> </c:v>
                </c:pt>
                <c:pt idx="51">
                  <c:v>sssp</c:v>
                </c:pt>
                <c:pt idx="53">
                  <c:v> </c:v>
                </c:pt>
                <c:pt idx="54">
                  <c:v>Nekbone</c:v>
                </c:pt>
                <c:pt idx="56">
                  <c:v> </c:v>
                </c:pt>
                <c:pt idx="57">
                  <c:v>sp</c:v>
                </c:pt>
                <c:pt idx="59">
                  <c:v> </c:v>
                </c:pt>
                <c:pt idx="60">
                  <c:v>bfs</c:v>
                </c:pt>
                <c:pt idx="62">
                  <c:v> </c:v>
                </c:pt>
                <c:pt idx="63">
                  <c:v>nw</c:v>
                </c:pt>
                <c:pt idx="65">
                  <c:v> </c:v>
                </c:pt>
                <c:pt idx="66">
                  <c:v>MCB</c:v>
                </c:pt>
                <c:pt idx="68">
                  <c:v> </c:v>
                </c:pt>
                <c:pt idx="69">
                  <c:v>dmr</c:v>
                </c:pt>
                <c:pt idx="71">
                  <c:v> </c:v>
                </c:pt>
                <c:pt idx="72">
                  <c:v>GUPS</c:v>
                </c:pt>
                <c:pt idx="74">
                  <c:v> </c:v>
                </c:pt>
                <c:pt idx="75">
                  <c:v>avg.</c:v>
                </c:pt>
              </c:strCache>
            </c:strRef>
          </c:cat>
          <c:val>
            <c:numRef>
              <c:f>'Energy_plot (2)'!$G$3:$G$80</c:f>
              <c:numCache>
                <c:formatCode>General</c:formatCode>
                <c:ptCount val="78"/>
                <c:pt idx="2">
                  <c:v>25</c:v>
                </c:pt>
                <c:pt idx="5">
                  <c:v>25</c:v>
                </c:pt>
                <c:pt idx="8">
                  <c:v>25</c:v>
                </c:pt>
                <c:pt idx="11">
                  <c:v>25</c:v>
                </c:pt>
                <c:pt idx="14">
                  <c:v>25</c:v>
                </c:pt>
                <c:pt idx="17">
                  <c:v>25</c:v>
                </c:pt>
                <c:pt idx="20">
                  <c:v>25</c:v>
                </c:pt>
                <c:pt idx="23">
                  <c:v>25</c:v>
                </c:pt>
                <c:pt idx="26">
                  <c:v>25</c:v>
                </c:pt>
                <c:pt idx="29">
                  <c:v>25</c:v>
                </c:pt>
                <c:pt idx="32">
                  <c:v>25</c:v>
                </c:pt>
                <c:pt idx="35">
                  <c:v>25</c:v>
                </c:pt>
                <c:pt idx="38">
                  <c:v>25</c:v>
                </c:pt>
                <c:pt idx="41">
                  <c:v>25</c:v>
                </c:pt>
                <c:pt idx="44">
                  <c:v>25</c:v>
                </c:pt>
                <c:pt idx="47">
                  <c:v>25</c:v>
                </c:pt>
                <c:pt idx="50">
                  <c:v>25</c:v>
                </c:pt>
                <c:pt idx="53">
                  <c:v>25</c:v>
                </c:pt>
                <c:pt idx="56">
                  <c:v>25</c:v>
                </c:pt>
                <c:pt idx="59">
                  <c:v>25</c:v>
                </c:pt>
                <c:pt idx="62">
                  <c:v>25</c:v>
                </c:pt>
                <c:pt idx="65">
                  <c:v>25</c:v>
                </c:pt>
                <c:pt idx="68">
                  <c:v>25</c:v>
                </c:pt>
                <c:pt idx="71">
                  <c:v>25</c:v>
                </c:pt>
                <c:pt idx="74">
                  <c:v>25</c:v>
                </c:pt>
                <c:pt idx="77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A43-41DD-B185-DFFA51EADF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overlap val="100"/>
        <c:axId val="-406313728"/>
        <c:axId val="-406320256"/>
      </c:barChart>
      <c:catAx>
        <c:axId val="-406313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06320256"/>
        <c:crosses val="autoZero"/>
        <c:auto val="1"/>
        <c:lblAlgn val="ctr"/>
        <c:lblOffset val="0"/>
        <c:noMultiLvlLbl val="0"/>
      </c:catAx>
      <c:valAx>
        <c:axId val="-406320256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200" b="1" dirty="0">
                    <a:solidFill>
                      <a:schemeClr val="tx1"/>
                    </a:solidFill>
                  </a:rPr>
                  <a:t>Energy-per-bit</a:t>
                </a:r>
                <a:r>
                  <a:rPr lang="en-US" sz="2200" b="1" baseline="0" dirty="0">
                    <a:solidFill>
                      <a:schemeClr val="tx1"/>
                    </a:solidFill>
                  </a:rPr>
                  <a:t> (</a:t>
                </a:r>
                <a:r>
                  <a:rPr lang="en-US" sz="2200" b="1" baseline="0" dirty="0" err="1">
                    <a:solidFill>
                      <a:schemeClr val="tx1"/>
                    </a:solidFill>
                  </a:rPr>
                  <a:t>pJ</a:t>
                </a:r>
                <a:r>
                  <a:rPr lang="en-US" sz="2200" b="1" baseline="0" dirty="0">
                    <a:solidFill>
                      <a:schemeClr val="tx1"/>
                    </a:solidFill>
                  </a:rPr>
                  <a:t>)</a:t>
                </a:r>
                <a:endParaRPr lang="en-US" sz="2200" b="1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2.32249821427047E-3"/>
              <c:y val="0.11307603352327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06313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0254918487301801"/>
          <c:y val="1.94444444444444E-2"/>
          <c:w val="0.809127627763507"/>
          <c:h val="0.15070534309128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3302366537909173E-2"/>
          <c:y val="6.8444847309106119E-2"/>
          <c:w val="0.88802057540566859"/>
          <c:h val="0.636300526663416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'Energy_plot (2)'!$AA$39</c:f>
              <c:strCache>
                <c:ptCount val="1"/>
                <c:pt idx="0">
                  <c:v>HBM2</c:v>
                </c:pt>
              </c:strCache>
            </c:strRef>
          </c:tx>
          <c:spPr>
            <a:solidFill>
              <a:srgbClr val="0071C5">
                <a:lumMod val="75000"/>
              </a:srgbClr>
            </a:solidFill>
            <a:ln>
              <a:solidFill>
                <a:srgbClr val="000000"/>
              </a:solidFill>
            </a:ln>
            <a:effectLst/>
          </c:spPr>
          <c:invertIfNegative val="0"/>
          <c:cat>
            <c:strRef>
              <c:f>'Energy_plot (2)'!$Z$40:$Z$65</c:f>
              <c:strCache>
                <c:ptCount val="26"/>
                <c:pt idx="0">
                  <c:v>pathfinder</c:v>
                </c:pt>
                <c:pt idx="1">
                  <c:v>srad_v1</c:v>
                </c:pt>
                <c:pt idx="2">
                  <c:v>lulesh</c:v>
                </c:pt>
                <c:pt idx="3">
                  <c:v>lavaMD</c:v>
                </c:pt>
                <c:pt idx="4">
                  <c:v>hotspot</c:v>
                </c:pt>
                <c:pt idx="5">
                  <c:v>STREAM</c:v>
                </c:pt>
                <c:pt idx="6">
                  <c:v>mst</c:v>
                </c:pt>
                <c:pt idx="7">
                  <c:v>b+tree</c:v>
                </c:pt>
                <c:pt idx="8">
                  <c:v>backprop</c:v>
                </c:pt>
                <c:pt idx="9">
                  <c:v>HPGMG</c:v>
                </c:pt>
                <c:pt idx="10">
                  <c:v>MiniAMR</c:v>
                </c:pt>
                <c:pt idx="11">
                  <c:v>kmeans</c:v>
                </c:pt>
                <c:pt idx="12">
                  <c:v>srad_v2</c:v>
                </c:pt>
                <c:pt idx="13">
                  <c:v>streamcluster</c:v>
                </c:pt>
                <c:pt idx="14">
                  <c:v>heartwall</c:v>
                </c:pt>
                <c:pt idx="15">
                  <c:v>CoMD</c:v>
                </c:pt>
                <c:pt idx="16">
                  <c:v>bh</c:v>
                </c:pt>
                <c:pt idx="17">
                  <c:v>sssp</c:v>
                </c:pt>
                <c:pt idx="18">
                  <c:v>Nekbone</c:v>
                </c:pt>
                <c:pt idx="19">
                  <c:v>sp</c:v>
                </c:pt>
                <c:pt idx="20">
                  <c:v>bfs</c:v>
                </c:pt>
                <c:pt idx="21">
                  <c:v>nw</c:v>
                </c:pt>
                <c:pt idx="22">
                  <c:v>MCB</c:v>
                </c:pt>
                <c:pt idx="23">
                  <c:v>dmr</c:v>
                </c:pt>
                <c:pt idx="24">
                  <c:v>GUPS</c:v>
                </c:pt>
                <c:pt idx="25">
                  <c:v>avg.</c:v>
                </c:pt>
              </c:strCache>
            </c:strRef>
          </c:cat>
          <c:val>
            <c:numRef>
              <c:f>'Energy_plot (2)'!$AA$40:$AA$65</c:f>
              <c:numCache>
                <c:formatCode>General</c:formatCode>
                <c:ptCount val="26"/>
                <c:pt idx="0">
                  <c:v>1.9663745781819502</c:v>
                </c:pt>
                <c:pt idx="1">
                  <c:v>2.4887200408430501</c:v>
                </c:pt>
                <c:pt idx="2">
                  <c:v>2.6413756140459395</c:v>
                </c:pt>
                <c:pt idx="3">
                  <c:v>2.7300241655515367</c:v>
                </c:pt>
                <c:pt idx="4">
                  <c:v>2.8980511006998086</c:v>
                </c:pt>
                <c:pt idx="5">
                  <c:v>2.9405178390447735</c:v>
                </c:pt>
                <c:pt idx="6">
                  <c:v>3.134456991600743</c:v>
                </c:pt>
                <c:pt idx="7">
                  <c:v>3.3470030141215865</c:v>
                </c:pt>
                <c:pt idx="8">
                  <c:v>3.3613001116517967</c:v>
                </c:pt>
                <c:pt idx="9">
                  <c:v>4.0733803518472262</c:v>
                </c:pt>
                <c:pt idx="10">
                  <c:v>4.2388992208420948</c:v>
                </c:pt>
                <c:pt idx="11">
                  <c:v>4.2488597821635379</c:v>
                </c:pt>
                <c:pt idx="12">
                  <c:v>4.4684394472295015</c:v>
                </c:pt>
                <c:pt idx="13">
                  <c:v>4.6477411526820429</c:v>
                </c:pt>
                <c:pt idx="14">
                  <c:v>4.6634338900476155</c:v>
                </c:pt>
                <c:pt idx="15">
                  <c:v>4.8428121549888195</c:v>
                </c:pt>
                <c:pt idx="16">
                  <c:v>5.142573237167861</c:v>
                </c:pt>
                <c:pt idx="17">
                  <c:v>5.5779090393459896</c:v>
                </c:pt>
                <c:pt idx="18">
                  <c:v>6.0218334535304718</c:v>
                </c:pt>
                <c:pt idx="19">
                  <c:v>6.4915785058973121</c:v>
                </c:pt>
                <c:pt idx="20">
                  <c:v>6.6745631157591969</c:v>
                </c:pt>
                <c:pt idx="21">
                  <c:v>7.8074030996466108</c:v>
                </c:pt>
                <c:pt idx="22">
                  <c:v>7.893931239259401</c:v>
                </c:pt>
                <c:pt idx="23">
                  <c:v>9.0847873438307598</c:v>
                </c:pt>
                <c:pt idx="24">
                  <c:v>9.4364052153334477</c:v>
                </c:pt>
                <c:pt idx="25">
                  <c:v>4.8328949482125223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53-4024-A2AC-DC77F45FFE6E}"/>
            </c:ext>
          </c:extLst>
        </c:ser>
        <c:ser>
          <c:idx val="1"/>
          <c:order val="1"/>
          <c:tx>
            <c:strRef>
              <c:f>'Energy_plot (2)'!$AB$39</c:f>
              <c:strCache>
                <c:ptCount val="1"/>
                <c:pt idx="0">
                  <c:v>Subchannels</c:v>
                </c:pt>
              </c:strCache>
            </c:strRef>
          </c:tx>
          <c:spPr>
            <a:solidFill>
              <a:srgbClr val="0071C5">
                <a:lumMod val="40000"/>
                <a:lumOff val="60000"/>
              </a:srgbClr>
            </a:solidFill>
            <a:ln>
              <a:solidFill>
                <a:srgbClr val="000000"/>
              </a:solidFill>
            </a:ln>
            <a:effectLst/>
          </c:spPr>
          <c:invertIfNegative val="0"/>
          <c:cat>
            <c:strRef>
              <c:f>'Energy_plot (2)'!$Z$40:$Z$65</c:f>
              <c:strCache>
                <c:ptCount val="26"/>
                <c:pt idx="0">
                  <c:v>pathfinder</c:v>
                </c:pt>
                <c:pt idx="1">
                  <c:v>srad_v1</c:v>
                </c:pt>
                <c:pt idx="2">
                  <c:v>lulesh</c:v>
                </c:pt>
                <c:pt idx="3">
                  <c:v>lavaMD</c:v>
                </c:pt>
                <c:pt idx="4">
                  <c:v>hotspot</c:v>
                </c:pt>
                <c:pt idx="5">
                  <c:v>STREAM</c:v>
                </c:pt>
                <c:pt idx="6">
                  <c:v>mst</c:v>
                </c:pt>
                <c:pt idx="7">
                  <c:v>b+tree</c:v>
                </c:pt>
                <c:pt idx="8">
                  <c:v>backprop</c:v>
                </c:pt>
                <c:pt idx="9">
                  <c:v>HPGMG</c:v>
                </c:pt>
                <c:pt idx="10">
                  <c:v>MiniAMR</c:v>
                </c:pt>
                <c:pt idx="11">
                  <c:v>kmeans</c:v>
                </c:pt>
                <c:pt idx="12">
                  <c:v>srad_v2</c:v>
                </c:pt>
                <c:pt idx="13">
                  <c:v>streamcluster</c:v>
                </c:pt>
                <c:pt idx="14">
                  <c:v>heartwall</c:v>
                </c:pt>
                <c:pt idx="15">
                  <c:v>CoMD</c:v>
                </c:pt>
                <c:pt idx="16">
                  <c:v>bh</c:v>
                </c:pt>
                <c:pt idx="17">
                  <c:v>sssp</c:v>
                </c:pt>
                <c:pt idx="18">
                  <c:v>Nekbone</c:v>
                </c:pt>
                <c:pt idx="19">
                  <c:v>sp</c:v>
                </c:pt>
                <c:pt idx="20">
                  <c:v>bfs</c:v>
                </c:pt>
                <c:pt idx="21">
                  <c:v>nw</c:v>
                </c:pt>
                <c:pt idx="22">
                  <c:v>MCB</c:v>
                </c:pt>
                <c:pt idx="23">
                  <c:v>dmr</c:v>
                </c:pt>
                <c:pt idx="24">
                  <c:v>GUPS</c:v>
                </c:pt>
                <c:pt idx="25">
                  <c:v>avg.</c:v>
                </c:pt>
              </c:strCache>
            </c:strRef>
          </c:cat>
          <c:val>
            <c:numRef>
              <c:f>'Energy_plot (2)'!$AB$40:$AB$65</c:f>
              <c:numCache>
                <c:formatCode>General</c:formatCode>
                <c:ptCount val="26"/>
                <c:pt idx="0">
                  <c:v>1.9851208562336884</c:v>
                </c:pt>
                <c:pt idx="1">
                  <c:v>2.0125572944332681</c:v>
                </c:pt>
                <c:pt idx="2">
                  <c:v>2.3406773456653469</c:v>
                </c:pt>
                <c:pt idx="3">
                  <c:v>2.0679540856783407</c:v>
                </c:pt>
                <c:pt idx="4">
                  <c:v>2.6977078079885271</c:v>
                </c:pt>
                <c:pt idx="5">
                  <c:v>2.7471874326447736</c:v>
                </c:pt>
                <c:pt idx="6">
                  <c:v>2.0489121485083071</c:v>
                </c:pt>
                <c:pt idx="7">
                  <c:v>2.1785387548472417</c:v>
                </c:pt>
                <c:pt idx="8">
                  <c:v>3.1401351202271259</c:v>
                </c:pt>
                <c:pt idx="9">
                  <c:v>3.6480981567685276</c:v>
                </c:pt>
                <c:pt idx="10">
                  <c:v>2.8843014762871997</c:v>
                </c:pt>
                <c:pt idx="11">
                  <c:v>2.3245879157943383</c:v>
                </c:pt>
                <c:pt idx="12">
                  <c:v>3.8787261884429935</c:v>
                </c:pt>
                <c:pt idx="13">
                  <c:v>3.8363793949376817</c:v>
                </c:pt>
                <c:pt idx="14">
                  <c:v>2.6197597247976039</c:v>
                </c:pt>
                <c:pt idx="15">
                  <c:v>3.9036880186920873</c:v>
                </c:pt>
                <c:pt idx="16">
                  <c:v>2.4737415135793142</c:v>
                </c:pt>
                <c:pt idx="17">
                  <c:v>2.6151971245597645</c:v>
                </c:pt>
                <c:pt idx="18">
                  <c:v>4.0598066485276068</c:v>
                </c:pt>
                <c:pt idx="19">
                  <c:v>3.3903296972586192</c:v>
                </c:pt>
                <c:pt idx="20">
                  <c:v>2.8663042013298732</c:v>
                </c:pt>
                <c:pt idx="21">
                  <c:v>3.3766004837278598</c:v>
                </c:pt>
                <c:pt idx="22">
                  <c:v>3.3305921250854662</c:v>
                </c:pt>
                <c:pt idx="23">
                  <c:v>4.1836933480608396</c:v>
                </c:pt>
                <c:pt idx="24">
                  <c:v>3.1625147642777871</c:v>
                </c:pt>
                <c:pt idx="25">
                  <c:v>2.9509244651341673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053-4024-A2AC-DC77F45FFE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-406322976"/>
        <c:axId val="-406318080"/>
      </c:barChart>
      <c:catAx>
        <c:axId val="-406322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06318080"/>
        <c:crosses val="autoZero"/>
        <c:auto val="1"/>
        <c:lblAlgn val="ctr"/>
        <c:lblOffset val="100"/>
        <c:noMultiLvlLbl val="0"/>
      </c:catAx>
      <c:valAx>
        <c:axId val="-406318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>
                    <a:solidFill>
                      <a:sysClr val="windowText" lastClr="000000"/>
                    </a:solidFill>
                  </a:rPr>
                  <a:t>Energy-per-bit(pJ)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06322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2195645355651299"/>
          <c:y val="6.0386473429951688E-2"/>
          <c:w val="0.39248633499232405"/>
          <c:h val="8.2813975081178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>
                <a:solidFill>
                  <a:schemeClr val="tx1"/>
                </a:solidFill>
              </a:rPr>
              <a:t>Performance</a:t>
            </a:r>
            <a:r>
              <a:rPr lang="en-US" sz="1800" b="1" baseline="0" dirty="0">
                <a:solidFill>
                  <a:schemeClr val="tx1"/>
                </a:solidFill>
              </a:rPr>
              <a:t> normalized to </a:t>
            </a:r>
            <a:r>
              <a:rPr lang="en-US" sz="1800" b="1" baseline="0" dirty="0" err="1">
                <a:solidFill>
                  <a:schemeClr val="tx1"/>
                </a:solidFill>
              </a:rPr>
              <a:t>iso</a:t>
            </a:r>
            <a:r>
              <a:rPr lang="en-US" sz="1800" b="1" baseline="0" dirty="0">
                <a:solidFill>
                  <a:schemeClr val="tx1"/>
                </a:solidFill>
              </a:rPr>
              <a:t>-bandwidth baseline</a:t>
            </a:r>
            <a:endParaRPr lang="en-US" sz="1800" b="1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7.0215756563873105E-2"/>
          <c:y val="5.69256049578168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4638610066228497E-2"/>
          <c:y val="3.6930598274661101E-2"/>
          <c:w val="0.93664794026806197"/>
          <c:h val="0.65529529149047405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76B900">
                <a:lumMod val="50000"/>
              </a:srgbClr>
            </a:solidFill>
            <a:ln>
              <a:noFill/>
            </a:ln>
            <a:effectLst/>
          </c:spPr>
          <c:invertIfNegative val="0"/>
          <c:cat>
            <c:strRef>
              <c:f>Performance!$G$61:$G$86</c:f>
              <c:strCache>
                <c:ptCount val="26"/>
                <c:pt idx="0">
                  <c:v>hotspot</c:v>
                </c:pt>
                <c:pt idx="1">
                  <c:v>b+tree</c:v>
                </c:pt>
                <c:pt idx="2">
                  <c:v>pathfinder</c:v>
                </c:pt>
                <c:pt idx="3">
                  <c:v>bh</c:v>
                </c:pt>
                <c:pt idx="4">
                  <c:v>srad_v1</c:v>
                </c:pt>
                <c:pt idx="5">
                  <c:v>heartwall</c:v>
                </c:pt>
                <c:pt idx="6">
                  <c:v>dmr</c:v>
                </c:pt>
                <c:pt idx="7">
                  <c:v>mst</c:v>
                </c:pt>
                <c:pt idx="8">
                  <c:v>sssp</c:v>
                </c:pt>
                <c:pt idx="9">
                  <c:v>lavaMD</c:v>
                </c:pt>
                <c:pt idx="10">
                  <c:v>MCB</c:v>
                </c:pt>
                <c:pt idx="11">
                  <c:v>srad_v2</c:v>
                </c:pt>
                <c:pt idx="12">
                  <c:v>CoMD</c:v>
                </c:pt>
                <c:pt idx="13">
                  <c:v>HPGMG</c:v>
                </c:pt>
                <c:pt idx="14">
                  <c:v>backprop</c:v>
                </c:pt>
                <c:pt idx="15">
                  <c:v>Nekbone</c:v>
                </c:pt>
                <c:pt idx="16">
                  <c:v>STREAM</c:v>
                </c:pt>
                <c:pt idx="17">
                  <c:v>lulesh</c:v>
                </c:pt>
                <c:pt idx="18">
                  <c:v>streamcluster</c:v>
                </c:pt>
                <c:pt idx="19">
                  <c:v>MiniAMR</c:v>
                </c:pt>
                <c:pt idx="20">
                  <c:v>kmeans</c:v>
                </c:pt>
                <c:pt idx="21">
                  <c:v>sp</c:v>
                </c:pt>
                <c:pt idx="22">
                  <c:v>nw</c:v>
                </c:pt>
                <c:pt idx="23">
                  <c:v>bfs</c:v>
                </c:pt>
                <c:pt idx="24">
                  <c:v>GUPS</c:v>
                </c:pt>
                <c:pt idx="25">
                  <c:v>geomean</c:v>
                </c:pt>
              </c:strCache>
            </c:strRef>
          </c:cat>
          <c:val>
            <c:numRef>
              <c:f>Performance!$H$61:$H$86</c:f>
              <c:numCache>
                <c:formatCode>General</c:formatCode>
                <c:ptCount val="26"/>
                <c:pt idx="0">
                  <c:v>0.99735563415198503</c:v>
                </c:pt>
                <c:pt idx="1">
                  <c:v>0.99908962037169502</c:v>
                </c:pt>
                <c:pt idx="2">
                  <c:v>0.99994321795221197</c:v>
                </c:pt>
                <c:pt idx="3">
                  <c:v>0.99999150521519098</c:v>
                </c:pt>
                <c:pt idx="4">
                  <c:v>1.0000410084346889</c:v>
                </c:pt>
                <c:pt idx="5">
                  <c:v>1.000101816059108</c:v>
                </c:pt>
                <c:pt idx="6">
                  <c:v>1.0001210972987959</c:v>
                </c:pt>
                <c:pt idx="7">
                  <c:v>1.000177192122051</c:v>
                </c:pt>
                <c:pt idx="8">
                  <c:v>1.00040782968484</c:v>
                </c:pt>
                <c:pt idx="9">
                  <c:v>1.0004631562238</c:v>
                </c:pt>
                <c:pt idx="10">
                  <c:v>1.0007636340790449</c:v>
                </c:pt>
                <c:pt idx="11">
                  <c:v>1.001526642198082</c:v>
                </c:pt>
                <c:pt idx="12">
                  <c:v>0.99999683333081202</c:v>
                </c:pt>
                <c:pt idx="13">
                  <c:v>1.0004655321187941</c:v>
                </c:pt>
                <c:pt idx="14">
                  <c:v>1.003208405867245</c:v>
                </c:pt>
                <c:pt idx="15">
                  <c:v>1.0037315613774631</c:v>
                </c:pt>
                <c:pt idx="16">
                  <c:v>1.006647523046964</c:v>
                </c:pt>
                <c:pt idx="17">
                  <c:v>1.090030380890413</c:v>
                </c:pt>
                <c:pt idx="18">
                  <c:v>1.0918718981112061</c:v>
                </c:pt>
                <c:pt idx="19">
                  <c:v>1.3518504844713011</c:v>
                </c:pt>
                <c:pt idx="20">
                  <c:v>1.357480694130428</c:v>
                </c:pt>
                <c:pt idx="21">
                  <c:v>1.3914041991958981</c:v>
                </c:pt>
                <c:pt idx="22">
                  <c:v>1.6576136695018739</c:v>
                </c:pt>
                <c:pt idx="23">
                  <c:v>1.6646712406309889</c:v>
                </c:pt>
                <c:pt idx="24">
                  <c:v>2.5297650927834909</c:v>
                </c:pt>
                <c:pt idx="25">
                  <c:v>1.1305968991639741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52-4421-B82A-330DF6FFFB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-406316992"/>
        <c:axId val="-406324608"/>
      </c:barChart>
      <c:catAx>
        <c:axId val="-406316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06324608"/>
        <c:crosses val="autoZero"/>
        <c:auto val="1"/>
        <c:lblAlgn val="ctr"/>
        <c:lblOffset val="100"/>
        <c:noMultiLvlLbl val="0"/>
      </c:catAx>
      <c:valAx>
        <c:axId val="-406324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06316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1999732672305"/>
          <c:y val="7.5034631087780704E-2"/>
          <c:w val="0.87793853893263296"/>
          <c:h val="0.77489574219889201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val>
            <c:numRef>
              <c:f>energy!$B$102:$B$175</c:f>
              <c:numCache>
                <c:formatCode>0.0</c:formatCode>
                <c:ptCount val="74"/>
                <c:pt idx="0">
                  <c:v>1921.4773776546629</c:v>
                </c:pt>
                <c:pt idx="1">
                  <c:v>1769.7205020920503</c:v>
                </c:pt>
                <c:pt idx="2">
                  <c:v>1534.528735632184</c:v>
                </c:pt>
                <c:pt idx="3">
                  <c:v>1184.6046742913973</c:v>
                </c:pt>
                <c:pt idx="4">
                  <c:v>1143.090760425184</c:v>
                </c:pt>
                <c:pt idx="5">
                  <c:v>1116.8502752786358</c:v>
                </c:pt>
                <c:pt idx="6">
                  <c:v>1100.3737349964697</c:v>
                </c:pt>
                <c:pt idx="7">
                  <c:v>930.59163869392739</c:v>
                </c:pt>
                <c:pt idx="8">
                  <c:v>908.93480855456278</c:v>
                </c:pt>
                <c:pt idx="9">
                  <c:v>908.57308025821374</c:v>
                </c:pt>
                <c:pt idx="10">
                  <c:v>902.30199242548986</c:v>
                </c:pt>
                <c:pt idx="11">
                  <c:v>894.74740250326192</c:v>
                </c:pt>
                <c:pt idx="12">
                  <c:v>811.73662458246054</c:v>
                </c:pt>
                <c:pt idx="13">
                  <c:v>798.97453027139875</c:v>
                </c:pt>
                <c:pt idx="14">
                  <c:v>797.48982574480044</c:v>
                </c:pt>
                <c:pt idx="15">
                  <c:v>767.23396061269148</c:v>
                </c:pt>
                <c:pt idx="16">
                  <c:v>754.72689498022919</c:v>
                </c:pt>
                <c:pt idx="17">
                  <c:v>754.72689498022919</c:v>
                </c:pt>
                <c:pt idx="18">
                  <c:v>705.96727969474148</c:v>
                </c:pt>
                <c:pt idx="19">
                  <c:v>673.31049224001731</c:v>
                </c:pt>
                <c:pt idx="20">
                  <c:v>663.31492746841366</c:v>
                </c:pt>
                <c:pt idx="21">
                  <c:v>639.14884779743602</c:v>
                </c:pt>
                <c:pt idx="22">
                  <c:v>624.06947637292467</c:v>
                </c:pt>
                <c:pt idx="23">
                  <c:v>622.46199187131174</c:v>
                </c:pt>
                <c:pt idx="24">
                  <c:v>596.8847940782739</c:v>
                </c:pt>
                <c:pt idx="25">
                  <c:v>575.36735562597551</c:v>
                </c:pt>
                <c:pt idx="26">
                  <c:v>573.91719399746876</c:v>
                </c:pt>
                <c:pt idx="27">
                  <c:v>568.8209062574922</c:v>
                </c:pt>
                <c:pt idx="28">
                  <c:v>547.20833401582286</c:v>
                </c:pt>
                <c:pt idx="29">
                  <c:v>538.09942779148514</c:v>
                </c:pt>
                <c:pt idx="30">
                  <c:v>532.91448398425928</c:v>
                </c:pt>
                <c:pt idx="31">
                  <c:v>524.73399226471849</c:v>
                </c:pt>
                <c:pt idx="32">
                  <c:v>521.55525722854202</c:v>
                </c:pt>
                <c:pt idx="33">
                  <c:v>517.62192824294482</c:v>
                </c:pt>
                <c:pt idx="34">
                  <c:v>517.12920983052322</c:v>
                </c:pt>
                <c:pt idx="35">
                  <c:v>502.8471790474149</c:v>
                </c:pt>
                <c:pt idx="36">
                  <c:v>500.02607438869717</c:v>
                </c:pt>
                <c:pt idx="37">
                  <c:v>493.78157521179736</c:v>
                </c:pt>
                <c:pt idx="38">
                  <c:v>493.03503777894923</c:v>
                </c:pt>
                <c:pt idx="39">
                  <c:v>491.80453508212901</c:v>
                </c:pt>
                <c:pt idx="40">
                  <c:v>488.44274277758439</c:v>
                </c:pt>
                <c:pt idx="41">
                  <c:v>473.80928565183177</c:v>
                </c:pt>
                <c:pt idx="42">
                  <c:v>469.25663308467279</c:v>
                </c:pt>
                <c:pt idx="43">
                  <c:v>467.82561682435681</c:v>
                </c:pt>
                <c:pt idx="44">
                  <c:v>453.98113020160889</c:v>
                </c:pt>
                <c:pt idx="45">
                  <c:v>446.68659961946179</c:v>
                </c:pt>
                <c:pt idx="46">
                  <c:v>438.954234639665</c:v>
                </c:pt>
                <c:pt idx="47">
                  <c:v>438.01307333150231</c:v>
                </c:pt>
                <c:pt idx="48">
                  <c:v>429.76758523821951</c:v>
                </c:pt>
                <c:pt idx="49">
                  <c:v>423.24152363768127</c:v>
                </c:pt>
                <c:pt idx="50">
                  <c:v>421.80521903807056</c:v>
                </c:pt>
                <c:pt idx="51">
                  <c:v>386.26615641675198</c:v>
                </c:pt>
                <c:pt idx="52">
                  <c:v>384.80552503531629</c:v>
                </c:pt>
                <c:pt idx="53">
                  <c:v>381.48196272216649</c:v>
                </c:pt>
                <c:pt idx="54">
                  <c:v>365.7018889790242</c:v>
                </c:pt>
                <c:pt idx="55">
                  <c:v>357.83081783081781</c:v>
                </c:pt>
                <c:pt idx="56">
                  <c:v>355.43622671681612</c:v>
                </c:pt>
                <c:pt idx="57">
                  <c:v>352.08399194972503</c:v>
                </c:pt>
                <c:pt idx="58">
                  <c:v>351.51435169910923</c:v>
                </c:pt>
                <c:pt idx="59">
                  <c:v>349.47775165633681</c:v>
                </c:pt>
                <c:pt idx="60">
                  <c:v>344.98962233334169</c:v>
                </c:pt>
                <c:pt idx="61">
                  <c:v>343.09672756757709</c:v>
                </c:pt>
                <c:pt idx="62">
                  <c:v>331.28173382909591</c:v>
                </c:pt>
                <c:pt idx="63">
                  <c:v>314.05157411801929</c:v>
                </c:pt>
                <c:pt idx="64">
                  <c:v>311.75545851528386</c:v>
                </c:pt>
                <c:pt idx="65">
                  <c:v>272.76170912664958</c:v>
                </c:pt>
                <c:pt idx="66">
                  <c:v>269.81758167429484</c:v>
                </c:pt>
                <c:pt idx="67">
                  <c:v>262.16814673416883</c:v>
                </c:pt>
                <c:pt idx="68">
                  <c:v>259.05281697269066</c:v>
                </c:pt>
                <c:pt idx="69">
                  <c:v>248.52178793622284</c:v>
                </c:pt>
                <c:pt idx="70">
                  <c:v>209.58259029771799</c:v>
                </c:pt>
                <c:pt idx="71">
                  <c:v>200.56986331783807</c:v>
                </c:pt>
                <c:pt idx="72">
                  <c:v>186.39553731186191</c:v>
                </c:pt>
                <c:pt idx="73">
                  <c:v>180.27772140889985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CF-4DC8-8374-B2C08F295D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-1981255584"/>
        <c:axId val="-1981237088"/>
      </c:barChart>
      <c:catAx>
        <c:axId val="-1981255584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>
                    <a:solidFill>
                      <a:schemeClr val="tx1"/>
                    </a:solidFill>
                  </a:rPr>
                  <a:t>74</a:t>
                </a:r>
                <a:r>
                  <a:rPr lang="en-US" sz="2000" baseline="0">
                    <a:solidFill>
                      <a:schemeClr val="tx1"/>
                    </a:solidFill>
                  </a:rPr>
                  <a:t> Graphics Applications (games and rendering engines)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crossAx val="-1981237088"/>
        <c:crosses val="autoZero"/>
        <c:auto val="1"/>
        <c:lblAlgn val="ctr"/>
        <c:lblOffset val="100"/>
        <c:noMultiLvlLbl val="0"/>
      </c:catAx>
      <c:valAx>
        <c:axId val="-1981237088"/>
        <c:scaling>
          <c:orientation val="minMax"/>
          <c:max val="2048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81255584"/>
        <c:crosses val="autoZero"/>
        <c:crossBetween val="between"/>
        <c:majorUnit val="51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206646" y="6611251"/>
            <a:ext cx="1436168" cy="150868"/>
            <a:chOff x="8775700" y="3552825"/>
            <a:chExt cx="5156200" cy="952500"/>
          </a:xfrm>
        </p:grpSpPr>
        <p:sp>
          <p:nvSpPr>
            <p:cNvPr id="5" name="Freeform 4"/>
            <p:cNvSpPr>
              <a:spLocks noEditPoints="1"/>
            </p:cNvSpPr>
            <p:nvPr/>
          </p:nvSpPr>
          <p:spPr bwMode="auto">
            <a:xfrm>
              <a:off x="13817600" y="4265613"/>
              <a:ext cx="114300" cy="111125"/>
            </a:xfrm>
            <a:custGeom>
              <a:avLst/>
              <a:gdLst>
                <a:gd name="T0" fmla="*/ 59 w 144"/>
                <a:gd name="T1" fmla="*/ 63 h 139"/>
                <a:gd name="T2" fmla="*/ 79 w 144"/>
                <a:gd name="T3" fmla="*/ 63 h 139"/>
                <a:gd name="T4" fmla="*/ 85 w 144"/>
                <a:gd name="T5" fmla="*/ 61 h 139"/>
                <a:gd name="T6" fmla="*/ 87 w 144"/>
                <a:gd name="T7" fmla="*/ 53 h 139"/>
                <a:gd name="T8" fmla="*/ 83 w 144"/>
                <a:gd name="T9" fmla="*/ 47 h 139"/>
                <a:gd name="T10" fmla="*/ 75 w 144"/>
                <a:gd name="T11" fmla="*/ 45 h 139"/>
                <a:gd name="T12" fmla="*/ 59 w 144"/>
                <a:gd name="T13" fmla="*/ 45 h 139"/>
                <a:gd name="T14" fmla="*/ 73 w 144"/>
                <a:gd name="T15" fmla="*/ 33 h 139"/>
                <a:gd name="T16" fmla="*/ 101 w 144"/>
                <a:gd name="T17" fmla="*/ 41 h 139"/>
                <a:gd name="T18" fmla="*/ 103 w 144"/>
                <a:gd name="T19" fmla="*/ 61 h 139"/>
                <a:gd name="T20" fmla="*/ 99 w 144"/>
                <a:gd name="T21" fmla="*/ 68 h 139"/>
                <a:gd name="T22" fmla="*/ 91 w 144"/>
                <a:gd name="T23" fmla="*/ 74 h 139"/>
                <a:gd name="T24" fmla="*/ 105 w 144"/>
                <a:gd name="T25" fmla="*/ 106 h 139"/>
                <a:gd name="T26" fmla="*/ 67 w 144"/>
                <a:gd name="T27" fmla="*/ 76 h 139"/>
                <a:gd name="T28" fmla="*/ 59 w 144"/>
                <a:gd name="T29" fmla="*/ 106 h 139"/>
                <a:gd name="T30" fmla="*/ 44 w 144"/>
                <a:gd name="T31" fmla="*/ 33 h 139"/>
                <a:gd name="T32" fmla="*/ 51 w 144"/>
                <a:gd name="T33" fmla="*/ 21 h 139"/>
                <a:gd name="T34" fmla="*/ 24 w 144"/>
                <a:gd name="T35" fmla="*/ 49 h 139"/>
                <a:gd name="T36" fmla="*/ 24 w 144"/>
                <a:gd name="T37" fmla="*/ 92 h 139"/>
                <a:gd name="T38" fmla="*/ 51 w 144"/>
                <a:gd name="T39" fmla="*/ 120 h 139"/>
                <a:gd name="T40" fmla="*/ 71 w 144"/>
                <a:gd name="T41" fmla="*/ 124 h 139"/>
                <a:gd name="T42" fmla="*/ 109 w 144"/>
                <a:gd name="T43" fmla="*/ 108 h 139"/>
                <a:gd name="T44" fmla="*/ 122 w 144"/>
                <a:gd name="T45" fmla="*/ 70 h 139"/>
                <a:gd name="T46" fmla="*/ 109 w 144"/>
                <a:gd name="T47" fmla="*/ 31 h 139"/>
                <a:gd name="T48" fmla="*/ 71 w 144"/>
                <a:gd name="T49" fmla="*/ 17 h 139"/>
                <a:gd name="T50" fmla="*/ 95 w 144"/>
                <a:gd name="T51" fmla="*/ 3 h 139"/>
                <a:gd name="T52" fmla="*/ 130 w 144"/>
                <a:gd name="T53" fmla="*/ 27 h 139"/>
                <a:gd name="T54" fmla="*/ 144 w 144"/>
                <a:gd name="T55" fmla="*/ 70 h 139"/>
                <a:gd name="T56" fmla="*/ 130 w 144"/>
                <a:gd name="T57" fmla="*/ 114 h 139"/>
                <a:gd name="T58" fmla="*/ 95 w 144"/>
                <a:gd name="T59" fmla="*/ 135 h 139"/>
                <a:gd name="T60" fmla="*/ 50 w 144"/>
                <a:gd name="T61" fmla="*/ 135 h 139"/>
                <a:gd name="T62" fmla="*/ 14 w 144"/>
                <a:gd name="T63" fmla="*/ 114 h 139"/>
                <a:gd name="T64" fmla="*/ 0 w 144"/>
                <a:gd name="T65" fmla="*/ 70 h 139"/>
                <a:gd name="T66" fmla="*/ 14 w 144"/>
                <a:gd name="T67" fmla="*/ 27 h 139"/>
                <a:gd name="T68" fmla="*/ 50 w 144"/>
                <a:gd name="T69" fmla="*/ 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4" h="139">
                  <a:moveTo>
                    <a:pt x="59" y="45"/>
                  </a:moveTo>
                  <a:lnTo>
                    <a:pt x="59" y="63"/>
                  </a:lnTo>
                  <a:lnTo>
                    <a:pt x="75" y="63"/>
                  </a:lnTo>
                  <a:lnTo>
                    <a:pt x="79" y="63"/>
                  </a:lnTo>
                  <a:lnTo>
                    <a:pt x="83" y="63"/>
                  </a:lnTo>
                  <a:lnTo>
                    <a:pt x="85" y="61"/>
                  </a:lnTo>
                  <a:lnTo>
                    <a:pt x="87" y="57"/>
                  </a:lnTo>
                  <a:lnTo>
                    <a:pt x="87" y="53"/>
                  </a:lnTo>
                  <a:lnTo>
                    <a:pt x="85" y="49"/>
                  </a:lnTo>
                  <a:lnTo>
                    <a:pt x="83" y="47"/>
                  </a:lnTo>
                  <a:lnTo>
                    <a:pt x="79" y="45"/>
                  </a:lnTo>
                  <a:lnTo>
                    <a:pt x="75" y="45"/>
                  </a:lnTo>
                  <a:lnTo>
                    <a:pt x="71" y="45"/>
                  </a:lnTo>
                  <a:lnTo>
                    <a:pt x="59" y="45"/>
                  </a:lnTo>
                  <a:close/>
                  <a:moveTo>
                    <a:pt x="44" y="33"/>
                  </a:moveTo>
                  <a:lnTo>
                    <a:pt x="73" y="33"/>
                  </a:lnTo>
                  <a:lnTo>
                    <a:pt x="89" y="35"/>
                  </a:lnTo>
                  <a:lnTo>
                    <a:pt x="101" y="41"/>
                  </a:lnTo>
                  <a:lnTo>
                    <a:pt x="105" y="55"/>
                  </a:lnTo>
                  <a:lnTo>
                    <a:pt x="103" y="61"/>
                  </a:lnTo>
                  <a:lnTo>
                    <a:pt x="101" y="67"/>
                  </a:lnTo>
                  <a:lnTo>
                    <a:pt x="99" y="68"/>
                  </a:lnTo>
                  <a:lnTo>
                    <a:pt x="95" y="72"/>
                  </a:lnTo>
                  <a:lnTo>
                    <a:pt x="91" y="74"/>
                  </a:lnTo>
                  <a:lnTo>
                    <a:pt x="85" y="74"/>
                  </a:lnTo>
                  <a:lnTo>
                    <a:pt x="105" y="106"/>
                  </a:lnTo>
                  <a:lnTo>
                    <a:pt x="85" y="106"/>
                  </a:lnTo>
                  <a:lnTo>
                    <a:pt x="67" y="76"/>
                  </a:lnTo>
                  <a:lnTo>
                    <a:pt x="59" y="76"/>
                  </a:lnTo>
                  <a:lnTo>
                    <a:pt x="59" y="106"/>
                  </a:lnTo>
                  <a:lnTo>
                    <a:pt x="44" y="106"/>
                  </a:lnTo>
                  <a:lnTo>
                    <a:pt x="44" y="33"/>
                  </a:lnTo>
                  <a:close/>
                  <a:moveTo>
                    <a:pt x="71" y="17"/>
                  </a:moveTo>
                  <a:lnTo>
                    <a:pt x="51" y="21"/>
                  </a:lnTo>
                  <a:lnTo>
                    <a:pt x="36" y="31"/>
                  </a:lnTo>
                  <a:lnTo>
                    <a:pt x="24" y="49"/>
                  </a:lnTo>
                  <a:lnTo>
                    <a:pt x="20" y="70"/>
                  </a:lnTo>
                  <a:lnTo>
                    <a:pt x="24" y="92"/>
                  </a:lnTo>
                  <a:lnTo>
                    <a:pt x="36" y="108"/>
                  </a:lnTo>
                  <a:lnTo>
                    <a:pt x="51" y="120"/>
                  </a:lnTo>
                  <a:lnTo>
                    <a:pt x="71" y="124"/>
                  </a:lnTo>
                  <a:lnTo>
                    <a:pt x="71" y="124"/>
                  </a:lnTo>
                  <a:lnTo>
                    <a:pt x="91" y="120"/>
                  </a:lnTo>
                  <a:lnTo>
                    <a:pt x="109" y="108"/>
                  </a:lnTo>
                  <a:lnTo>
                    <a:pt x="118" y="92"/>
                  </a:lnTo>
                  <a:lnTo>
                    <a:pt x="122" y="70"/>
                  </a:lnTo>
                  <a:lnTo>
                    <a:pt x="118" y="49"/>
                  </a:lnTo>
                  <a:lnTo>
                    <a:pt x="109" y="31"/>
                  </a:lnTo>
                  <a:lnTo>
                    <a:pt x="91" y="21"/>
                  </a:lnTo>
                  <a:lnTo>
                    <a:pt x="71" y="17"/>
                  </a:lnTo>
                  <a:close/>
                  <a:moveTo>
                    <a:pt x="71" y="0"/>
                  </a:moveTo>
                  <a:lnTo>
                    <a:pt x="95" y="3"/>
                  </a:lnTo>
                  <a:lnTo>
                    <a:pt x="114" y="11"/>
                  </a:lnTo>
                  <a:lnTo>
                    <a:pt x="130" y="27"/>
                  </a:lnTo>
                  <a:lnTo>
                    <a:pt x="140" y="45"/>
                  </a:lnTo>
                  <a:lnTo>
                    <a:pt x="144" y="70"/>
                  </a:lnTo>
                  <a:lnTo>
                    <a:pt x="140" y="94"/>
                  </a:lnTo>
                  <a:lnTo>
                    <a:pt x="130" y="114"/>
                  </a:lnTo>
                  <a:lnTo>
                    <a:pt x="114" y="128"/>
                  </a:lnTo>
                  <a:lnTo>
                    <a:pt x="95" y="135"/>
                  </a:lnTo>
                  <a:lnTo>
                    <a:pt x="71" y="139"/>
                  </a:lnTo>
                  <a:lnTo>
                    <a:pt x="50" y="135"/>
                  </a:lnTo>
                  <a:lnTo>
                    <a:pt x="30" y="128"/>
                  </a:lnTo>
                  <a:lnTo>
                    <a:pt x="14" y="114"/>
                  </a:lnTo>
                  <a:lnTo>
                    <a:pt x="4" y="94"/>
                  </a:lnTo>
                  <a:lnTo>
                    <a:pt x="0" y="70"/>
                  </a:lnTo>
                  <a:lnTo>
                    <a:pt x="4" y="45"/>
                  </a:lnTo>
                  <a:lnTo>
                    <a:pt x="14" y="27"/>
                  </a:lnTo>
                  <a:lnTo>
                    <a:pt x="30" y="11"/>
                  </a:lnTo>
                  <a:lnTo>
                    <a:pt x="50" y="3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10447338" y="3732213"/>
              <a:ext cx="3333750" cy="625475"/>
            </a:xfrm>
            <a:custGeom>
              <a:avLst/>
              <a:gdLst>
                <a:gd name="T0" fmla="*/ 2325 w 4200"/>
                <a:gd name="T1" fmla="*/ 618 h 788"/>
                <a:gd name="T2" fmla="*/ 2465 w 4200"/>
                <a:gd name="T3" fmla="*/ 616 h 788"/>
                <a:gd name="T4" fmla="*/ 2540 w 4200"/>
                <a:gd name="T5" fmla="*/ 597 h 788"/>
                <a:gd name="T6" fmla="*/ 2599 w 4200"/>
                <a:gd name="T7" fmla="*/ 555 h 788"/>
                <a:gd name="T8" fmla="*/ 2635 w 4200"/>
                <a:gd name="T9" fmla="*/ 488 h 788"/>
                <a:gd name="T10" fmla="*/ 2648 w 4200"/>
                <a:gd name="T11" fmla="*/ 396 h 788"/>
                <a:gd name="T12" fmla="*/ 2635 w 4200"/>
                <a:gd name="T13" fmla="*/ 301 h 788"/>
                <a:gd name="T14" fmla="*/ 2599 w 4200"/>
                <a:gd name="T15" fmla="*/ 236 h 788"/>
                <a:gd name="T16" fmla="*/ 2540 w 4200"/>
                <a:gd name="T17" fmla="*/ 193 h 788"/>
                <a:gd name="T18" fmla="*/ 2465 w 4200"/>
                <a:gd name="T19" fmla="*/ 173 h 788"/>
                <a:gd name="T20" fmla="*/ 2325 w 4200"/>
                <a:gd name="T21" fmla="*/ 171 h 788"/>
                <a:gd name="T22" fmla="*/ 3597 w 4200"/>
                <a:gd name="T23" fmla="*/ 512 h 788"/>
                <a:gd name="T24" fmla="*/ 3735 w 4200"/>
                <a:gd name="T25" fmla="*/ 143 h 788"/>
                <a:gd name="T26" fmla="*/ 4200 w 4200"/>
                <a:gd name="T27" fmla="*/ 786 h 788"/>
                <a:gd name="T28" fmla="*/ 3916 w 4200"/>
                <a:gd name="T29" fmla="*/ 648 h 788"/>
                <a:gd name="T30" fmla="*/ 3501 w 4200"/>
                <a:gd name="T31" fmla="*/ 786 h 788"/>
                <a:gd name="T32" fmla="*/ 3592 w 4200"/>
                <a:gd name="T33" fmla="*/ 0 h 788"/>
                <a:gd name="T34" fmla="*/ 2969 w 4200"/>
                <a:gd name="T35" fmla="*/ 0 h 788"/>
                <a:gd name="T36" fmla="*/ 3190 w 4200"/>
                <a:gd name="T37" fmla="*/ 788 h 788"/>
                <a:gd name="T38" fmla="*/ 2969 w 4200"/>
                <a:gd name="T39" fmla="*/ 0 h 788"/>
                <a:gd name="T40" fmla="*/ 2416 w 4200"/>
                <a:gd name="T41" fmla="*/ 0 h 788"/>
                <a:gd name="T42" fmla="*/ 2554 w 4200"/>
                <a:gd name="T43" fmla="*/ 7 h 788"/>
                <a:gd name="T44" fmla="*/ 2666 w 4200"/>
                <a:gd name="T45" fmla="*/ 33 h 788"/>
                <a:gd name="T46" fmla="*/ 2757 w 4200"/>
                <a:gd name="T47" fmla="*/ 90 h 788"/>
                <a:gd name="T48" fmla="*/ 2818 w 4200"/>
                <a:gd name="T49" fmla="*/ 173 h 788"/>
                <a:gd name="T50" fmla="*/ 2853 w 4200"/>
                <a:gd name="T51" fmla="*/ 277 h 788"/>
                <a:gd name="T52" fmla="*/ 2865 w 4200"/>
                <a:gd name="T53" fmla="*/ 402 h 788"/>
                <a:gd name="T54" fmla="*/ 2855 w 4200"/>
                <a:gd name="T55" fmla="*/ 518 h 788"/>
                <a:gd name="T56" fmla="*/ 2828 w 4200"/>
                <a:gd name="T57" fmla="*/ 614 h 788"/>
                <a:gd name="T58" fmla="*/ 2786 w 4200"/>
                <a:gd name="T59" fmla="*/ 683 h 788"/>
                <a:gd name="T60" fmla="*/ 2735 w 4200"/>
                <a:gd name="T61" fmla="*/ 731 h 788"/>
                <a:gd name="T62" fmla="*/ 2672 w 4200"/>
                <a:gd name="T63" fmla="*/ 762 h 788"/>
                <a:gd name="T64" fmla="*/ 2585 w 4200"/>
                <a:gd name="T65" fmla="*/ 780 h 788"/>
                <a:gd name="T66" fmla="*/ 2465 w 4200"/>
                <a:gd name="T67" fmla="*/ 788 h 788"/>
                <a:gd name="T68" fmla="*/ 2105 w 4200"/>
                <a:gd name="T69" fmla="*/ 0 h 788"/>
                <a:gd name="T70" fmla="*/ 1063 w 4200"/>
                <a:gd name="T71" fmla="*/ 0 h 788"/>
                <a:gd name="T72" fmla="*/ 1428 w 4200"/>
                <a:gd name="T73" fmla="*/ 0 h 788"/>
                <a:gd name="T74" fmla="*/ 1398 w 4200"/>
                <a:gd name="T75" fmla="*/ 788 h 788"/>
                <a:gd name="T76" fmla="*/ 825 w 4200"/>
                <a:gd name="T77" fmla="*/ 0 h 788"/>
                <a:gd name="T78" fmla="*/ 1969 w 4200"/>
                <a:gd name="T79" fmla="*/ 0 h 788"/>
                <a:gd name="T80" fmla="*/ 1747 w 4200"/>
                <a:gd name="T81" fmla="*/ 788 h 788"/>
                <a:gd name="T82" fmla="*/ 0 w 4200"/>
                <a:gd name="T83" fmla="*/ 0 h 788"/>
                <a:gd name="T84" fmla="*/ 441 w 4200"/>
                <a:gd name="T85" fmla="*/ 0 h 788"/>
                <a:gd name="T86" fmla="*/ 522 w 4200"/>
                <a:gd name="T87" fmla="*/ 7 h 788"/>
                <a:gd name="T88" fmla="*/ 599 w 4200"/>
                <a:gd name="T89" fmla="*/ 25 h 788"/>
                <a:gd name="T90" fmla="*/ 667 w 4200"/>
                <a:gd name="T91" fmla="*/ 59 h 788"/>
                <a:gd name="T92" fmla="*/ 725 w 4200"/>
                <a:gd name="T93" fmla="*/ 112 h 788"/>
                <a:gd name="T94" fmla="*/ 766 w 4200"/>
                <a:gd name="T95" fmla="*/ 187 h 788"/>
                <a:gd name="T96" fmla="*/ 788 w 4200"/>
                <a:gd name="T97" fmla="*/ 289 h 788"/>
                <a:gd name="T98" fmla="*/ 790 w 4200"/>
                <a:gd name="T99" fmla="*/ 788 h 788"/>
                <a:gd name="T100" fmla="*/ 573 w 4200"/>
                <a:gd name="T101" fmla="*/ 427 h 788"/>
                <a:gd name="T102" fmla="*/ 567 w 4200"/>
                <a:gd name="T103" fmla="*/ 317 h 788"/>
                <a:gd name="T104" fmla="*/ 543 w 4200"/>
                <a:gd name="T105" fmla="*/ 244 h 788"/>
                <a:gd name="T106" fmla="*/ 500 w 4200"/>
                <a:gd name="T107" fmla="*/ 201 h 788"/>
                <a:gd name="T108" fmla="*/ 439 w 4200"/>
                <a:gd name="T109" fmla="*/ 179 h 788"/>
                <a:gd name="T110" fmla="*/ 224 w 4200"/>
                <a:gd name="T111" fmla="*/ 175 h 788"/>
                <a:gd name="T112" fmla="*/ 0 w 4200"/>
                <a:gd name="T113" fmla="*/ 788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00" h="788">
                  <a:moveTo>
                    <a:pt x="2325" y="171"/>
                  </a:moveTo>
                  <a:lnTo>
                    <a:pt x="2325" y="618"/>
                  </a:lnTo>
                  <a:lnTo>
                    <a:pt x="2420" y="618"/>
                  </a:lnTo>
                  <a:lnTo>
                    <a:pt x="2465" y="616"/>
                  </a:lnTo>
                  <a:lnTo>
                    <a:pt x="2505" y="608"/>
                  </a:lnTo>
                  <a:lnTo>
                    <a:pt x="2540" y="597"/>
                  </a:lnTo>
                  <a:lnTo>
                    <a:pt x="2572" y="579"/>
                  </a:lnTo>
                  <a:lnTo>
                    <a:pt x="2599" y="555"/>
                  </a:lnTo>
                  <a:lnTo>
                    <a:pt x="2619" y="526"/>
                  </a:lnTo>
                  <a:lnTo>
                    <a:pt x="2635" y="488"/>
                  </a:lnTo>
                  <a:lnTo>
                    <a:pt x="2644" y="445"/>
                  </a:lnTo>
                  <a:lnTo>
                    <a:pt x="2648" y="396"/>
                  </a:lnTo>
                  <a:lnTo>
                    <a:pt x="2644" y="344"/>
                  </a:lnTo>
                  <a:lnTo>
                    <a:pt x="2635" y="301"/>
                  </a:lnTo>
                  <a:lnTo>
                    <a:pt x="2619" y="266"/>
                  </a:lnTo>
                  <a:lnTo>
                    <a:pt x="2599" y="236"/>
                  </a:lnTo>
                  <a:lnTo>
                    <a:pt x="2572" y="212"/>
                  </a:lnTo>
                  <a:lnTo>
                    <a:pt x="2540" y="193"/>
                  </a:lnTo>
                  <a:lnTo>
                    <a:pt x="2505" y="181"/>
                  </a:lnTo>
                  <a:lnTo>
                    <a:pt x="2465" y="173"/>
                  </a:lnTo>
                  <a:lnTo>
                    <a:pt x="2420" y="171"/>
                  </a:lnTo>
                  <a:lnTo>
                    <a:pt x="2325" y="171"/>
                  </a:lnTo>
                  <a:close/>
                  <a:moveTo>
                    <a:pt x="3735" y="143"/>
                  </a:moveTo>
                  <a:lnTo>
                    <a:pt x="3597" y="512"/>
                  </a:lnTo>
                  <a:lnTo>
                    <a:pt x="3869" y="512"/>
                  </a:lnTo>
                  <a:lnTo>
                    <a:pt x="3735" y="143"/>
                  </a:lnTo>
                  <a:close/>
                  <a:moveTo>
                    <a:pt x="3887" y="0"/>
                  </a:moveTo>
                  <a:lnTo>
                    <a:pt x="4200" y="786"/>
                  </a:lnTo>
                  <a:lnTo>
                    <a:pt x="3962" y="786"/>
                  </a:lnTo>
                  <a:lnTo>
                    <a:pt x="3916" y="648"/>
                  </a:lnTo>
                  <a:lnTo>
                    <a:pt x="3548" y="648"/>
                  </a:lnTo>
                  <a:lnTo>
                    <a:pt x="3501" y="786"/>
                  </a:lnTo>
                  <a:lnTo>
                    <a:pt x="3280" y="786"/>
                  </a:lnTo>
                  <a:lnTo>
                    <a:pt x="3592" y="0"/>
                  </a:lnTo>
                  <a:lnTo>
                    <a:pt x="3887" y="0"/>
                  </a:lnTo>
                  <a:close/>
                  <a:moveTo>
                    <a:pt x="2969" y="0"/>
                  </a:moveTo>
                  <a:lnTo>
                    <a:pt x="3190" y="0"/>
                  </a:lnTo>
                  <a:lnTo>
                    <a:pt x="3190" y="788"/>
                  </a:lnTo>
                  <a:lnTo>
                    <a:pt x="2969" y="788"/>
                  </a:lnTo>
                  <a:lnTo>
                    <a:pt x="2969" y="0"/>
                  </a:lnTo>
                  <a:close/>
                  <a:moveTo>
                    <a:pt x="2105" y="0"/>
                  </a:moveTo>
                  <a:lnTo>
                    <a:pt x="2416" y="0"/>
                  </a:lnTo>
                  <a:lnTo>
                    <a:pt x="2489" y="2"/>
                  </a:lnTo>
                  <a:lnTo>
                    <a:pt x="2554" y="7"/>
                  </a:lnTo>
                  <a:lnTo>
                    <a:pt x="2613" y="17"/>
                  </a:lnTo>
                  <a:lnTo>
                    <a:pt x="2666" y="33"/>
                  </a:lnTo>
                  <a:lnTo>
                    <a:pt x="2713" y="57"/>
                  </a:lnTo>
                  <a:lnTo>
                    <a:pt x="2757" y="90"/>
                  </a:lnTo>
                  <a:lnTo>
                    <a:pt x="2794" y="132"/>
                  </a:lnTo>
                  <a:lnTo>
                    <a:pt x="2818" y="173"/>
                  </a:lnTo>
                  <a:lnTo>
                    <a:pt x="2839" y="222"/>
                  </a:lnTo>
                  <a:lnTo>
                    <a:pt x="2853" y="277"/>
                  </a:lnTo>
                  <a:lnTo>
                    <a:pt x="2863" y="337"/>
                  </a:lnTo>
                  <a:lnTo>
                    <a:pt x="2865" y="402"/>
                  </a:lnTo>
                  <a:lnTo>
                    <a:pt x="2863" y="461"/>
                  </a:lnTo>
                  <a:lnTo>
                    <a:pt x="2855" y="518"/>
                  </a:lnTo>
                  <a:lnTo>
                    <a:pt x="2843" y="569"/>
                  </a:lnTo>
                  <a:lnTo>
                    <a:pt x="2828" y="614"/>
                  </a:lnTo>
                  <a:lnTo>
                    <a:pt x="2810" y="654"/>
                  </a:lnTo>
                  <a:lnTo>
                    <a:pt x="2786" y="683"/>
                  </a:lnTo>
                  <a:lnTo>
                    <a:pt x="2761" y="709"/>
                  </a:lnTo>
                  <a:lnTo>
                    <a:pt x="2735" y="731"/>
                  </a:lnTo>
                  <a:lnTo>
                    <a:pt x="2705" y="748"/>
                  </a:lnTo>
                  <a:lnTo>
                    <a:pt x="2672" y="762"/>
                  </a:lnTo>
                  <a:lnTo>
                    <a:pt x="2633" y="772"/>
                  </a:lnTo>
                  <a:lnTo>
                    <a:pt x="2585" y="780"/>
                  </a:lnTo>
                  <a:lnTo>
                    <a:pt x="2530" y="786"/>
                  </a:lnTo>
                  <a:lnTo>
                    <a:pt x="2465" y="788"/>
                  </a:lnTo>
                  <a:lnTo>
                    <a:pt x="2105" y="788"/>
                  </a:lnTo>
                  <a:lnTo>
                    <a:pt x="2105" y="0"/>
                  </a:lnTo>
                  <a:close/>
                  <a:moveTo>
                    <a:pt x="825" y="0"/>
                  </a:moveTo>
                  <a:lnTo>
                    <a:pt x="1063" y="0"/>
                  </a:lnTo>
                  <a:lnTo>
                    <a:pt x="1240" y="624"/>
                  </a:lnTo>
                  <a:lnTo>
                    <a:pt x="1428" y="0"/>
                  </a:lnTo>
                  <a:lnTo>
                    <a:pt x="1654" y="0"/>
                  </a:lnTo>
                  <a:lnTo>
                    <a:pt x="1398" y="788"/>
                  </a:lnTo>
                  <a:lnTo>
                    <a:pt x="1077" y="788"/>
                  </a:lnTo>
                  <a:lnTo>
                    <a:pt x="825" y="0"/>
                  </a:lnTo>
                  <a:close/>
                  <a:moveTo>
                    <a:pt x="1747" y="0"/>
                  </a:moveTo>
                  <a:lnTo>
                    <a:pt x="1969" y="0"/>
                  </a:lnTo>
                  <a:lnTo>
                    <a:pt x="1969" y="788"/>
                  </a:lnTo>
                  <a:lnTo>
                    <a:pt x="1747" y="788"/>
                  </a:lnTo>
                  <a:lnTo>
                    <a:pt x="1747" y="0"/>
                  </a:lnTo>
                  <a:close/>
                  <a:moveTo>
                    <a:pt x="0" y="0"/>
                  </a:moveTo>
                  <a:lnTo>
                    <a:pt x="400" y="0"/>
                  </a:lnTo>
                  <a:lnTo>
                    <a:pt x="441" y="0"/>
                  </a:lnTo>
                  <a:lnTo>
                    <a:pt x="482" y="2"/>
                  </a:lnTo>
                  <a:lnTo>
                    <a:pt x="522" y="7"/>
                  </a:lnTo>
                  <a:lnTo>
                    <a:pt x="561" y="15"/>
                  </a:lnTo>
                  <a:lnTo>
                    <a:pt x="599" y="25"/>
                  </a:lnTo>
                  <a:lnTo>
                    <a:pt x="634" y="41"/>
                  </a:lnTo>
                  <a:lnTo>
                    <a:pt x="667" y="59"/>
                  </a:lnTo>
                  <a:lnTo>
                    <a:pt x="697" y="82"/>
                  </a:lnTo>
                  <a:lnTo>
                    <a:pt x="725" y="112"/>
                  </a:lnTo>
                  <a:lnTo>
                    <a:pt x="746" y="145"/>
                  </a:lnTo>
                  <a:lnTo>
                    <a:pt x="766" y="187"/>
                  </a:lnTo>
                  <a:lnTo>
                    <a:pt x="780" y="234"/>
                  </a:lnTo>
                  <a:lnTo>
                    <a:pt x="788" y="289"/>
                  </a:lnTo>
                  <a:lnTo>
                    <a:pt x="790" y="352"/>
                  </a:lnTo>
                  <a:lnTo>
                    <a:pt x="790" y="788"/>
                  </a:lnTo>
                  <a:lnTo>
                    <a:pt x="573" y="788"/>
                  </a:lnTo>
                  <a:lnTo>
                    <a:pt x="573" y="427"/>
                  </a:lnTo>
                  <a:lnTo>
                    <a:pt x="571" y="368"/>
                  </a:lnTo>
                  <a:lnTo>
                    <a:pt x="567" y="317"/>
                  </a:lnTo>
                  <a:lnTo>
                    <a:pt x="557" y="277"/>
                  </a:lnTo>
                  <a:lnTo>
                    <a:pt x="543" y="244"/>
                  </a:lnTo>
                  <a:lnTo>
                    <a:pt x="524" y="220"/>
                  </a:lnTo>
                  <a:lnTo>
                    <a:pt x="500" y="201"/>
                  </a:lnTo>
                  <a:lnTo>
                    <a:pt x="473" y="187"/>
                  </a:lnTo>
                  <a:lnTo>
                    <a:pt x="439" y="179"/>
                  </a:lnTo>
                  <a:lnTo>
                    <a:pt x="400" y="175"/>
                  </a:lnTo>
                  <a:lnTo>
                    <a:pt x="224" y="175"/>
                  </a:lnTo>
                  <a:lnTo>
                    <a:pt x="224" y="788"/>
                  </a:lnTo>
                  <a:lnTo>
                    <a:pt x="0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8775700" y="3552825"/>
              <a:ext cx="1436688" cy="952500"/>
            </a:xfrm>
            <a:custGeom>
              <a:avLst/>
              <a:gdLst>
                <a:gd name="T0" fmla="*/ 638 w 1810"/>
                <a:gd name="T1" fmla="*/ 451 h 1200"/>
                <a:gd name="T2" fmla="*/ 516 w 1810"/>
                <a:gd name="T3" fmla="*/ 502 h 1200"/>
                <a:gd name="T4" fmla="*/ 469 w 1810"/>
                <a:gd name="T5" fmla="*/ 546 h 1200"/>
                <a:gd name="T6" fmla="*/ 496 w 1810"/>
                <a:gd name="T7" fmla="*/ 613 h 1200"/>
                <a:gd name="T8" fmla="*/ 595 w 1810"/>
                <a:gd name="T9" fmla="*/ 735 h 1200"/>
                <a:gd name="T10" fmla="*/ 614 w 1810"/>
                <a:gd name="T11" fmla="*/ 851 h 1200"/>
                <a:gd name="T12" fmla="*/ 439 w 1810"/>
                <a:gd name="T13" fmla="*/ 733 h 1200"/>
                <a:gd name="T14" fmla="*/ 349 w 1810"/>
                <a:gd name="T15" fmla="*/ 595 h 1200"/>
                <a:gd name="T16" fmla="*/ 323 w 1810"/>
                <a:gd name="T17" fmla="*/ 530 h 1200"/>
                <a:gd name="T18" fmla="*/ 372 w 1810"/>
                <a:gd name="T19" fmla="*/ 485 h 1200"/>
                <a:gd name="T20" fmla="*/ 516 w 1810"/>
                <a:gd name="T21" fmla="*/ 400 h 1200"/>
                <a:gd name="T22" fmla="*/ 707 w 1810"/>
                <a:gd name="T23" fmla="*/ 248 h 1200"/>
                <a:gd name="T24" fmla="*/ 933 w 1810"/>
                <a:gd name="T25" fmla="*/ 296 h 1200"/>
                <a:gd name="T26" fmla="*/ 1097 w 1810"/>
                <a:gd name="T27" fmla="*/ 400 h 1200"/>
                <a:gd name="T28" fmla="*/ 1185 w 1810"/>
                <a:gd name="T29" fmla="*/ 489 h 1200"/>
                <a:gd name="T30" fmla="*/ 1185 w 1810"/>
                <a:gd name="T31" fmla="*/ 518 h 1200"/>
                <a:gd name="T32" fmla="*/ 1097 w 1810"/>
                <a:gd name="T33" fmla="*/ 617 h 1200"/>
                <a:gd name="T34" fmla="*/ 947 w 1810"/>
                <a:gd name="T35" fmla="*/ 737 h 1200"/>
                <a:gd name="T36" fmla="*/ 762 w 1810"/>
                <a:gd name="T37" fmla="*/ 794 h 1200"/>
                <a:gd name="T38" fmla="*/ 715 w 1810"/>
                <a:gd name="T39" fmla="*/ 459 h 1200"/>
                <a:gd name="T40" fmla="*/ 817 w 1810"/>
                <a:gd name="T41" fmla="*/ 528 h 1200"/>
                <a:gd name="T42" fmla="*/ 1038 w 1810"/>
                <a:gd name="T43" fmla="*/ 502 h 1200"/>
                <a:gd name="T44" fmla="*/ 985 w 1810"/>
                <a:gd name="T45" fmla="*/ 451 h 1200"/>
                <a:gd name="T46" fmla="*/ 839 w 1810"/>
                <a:gd name="T47" fmla="*/ 370 h 1200"/>
                <a:gd name="T48" fmla="*/ 675 w 1810"/>
                <a:gd name="T49" fmla="*/ 250 h 1200"/>
                <a:gd name="T50" fmla="*/ 603 w 1810"/>
                <a:gd name="T51" fmla="*/ 260 h 1200"/>
                <a:gd name="T52" fmla="*/ 370 w 1810"/>
                <a:gd name="T53" fmla="*/ 349 h 1200"/>
                <a:gd name="T54" fmla="*/ 232 w 1810"/>
                <a:gd name="T55" fmla="*/ 461 h 1200"/>
                <a:gd name="T56" fmla="*/ 185 w 1810"/>
                <a:gd name="T57" fmla="*/ 516 h 1200"/>
                <a:gd name="T58" fmla="*/ 211 w 1810"/>
                <a:gd name="T59" fmla="*/ 581 h 1200"/>
                <a:gd name="T60" fmla="*/ 293 w 1810"/>
                <a:gd name="T61" fmla="*/ 723 h 1200"/>
                <a:gd name="T62" fmla="*/ 445 w 1810"/>
                <a:gd name="T63" fmla="*/ 877 h 1200"/>
                <a:gd name="T64" fmla="*/ 675 w 1810"/>
                <a:gd name="T65" fmla="*/ 966 h 1200"/>
                <a:gd name="T66" fmla="*/ 453 w 1810"/>
                <a:gd name="T67" fmla="*/ 1001 h 1200"/>
                <a:gd name="T68" fmla="*/ 232 w 1810"/>
                <a:gd name="T69" fmla="*/ 849 h 1200"/>
                <a:gd name="T70" fmla="*/ 89 w 1810"/>
                <a:gd name="T71" fmla="*/ 674 h 1200"/>
                <a:gd name="T72" fmla="*/ 16 w 1810"/>
                <a:gd name="T73" fmla="*/ 536 h 1200"/>
                <a:gd name="T74" fmla="*/ 4 w 1810"/>
                <a:gd name="T75" fmla="*/ 495 h 1200"/>
                <a:gd name="T76" fmla="*/ 85 w 1810"/>
                <a:gd name="T77" fmla="*/ 426 h 1200"/>
                <a:gd name="T78" fmla="*/ 250 w 1810"/>
                <a:gd name="T79" fmla="*/ 311 h 1200"/>
                <a:gd name="T80" fmla="*/ 478 w 1810"/>
                <a:gd name="T81" fmla="*/ 205 h 1200"/>
                <a:gd name="T82" fmla="*/ 675 w 1810"/>
                <a:gd name="T83" fmla="*/ 0 h 1200"/>
                <a:gd name="T84" fmla="*/ 675 w 1810"/>
                <a:gd name="T85" fmla="*/ 1058 h 1200"/>
                <a:gd name="T86" fmla="*/ 977 w 1810"/>
                <a:gd name="T87" fmla="*/ 1038 h 1200"/>
                <a:gd name="T88" fmla="*/ 1321 w 1810"/>
                <a:gd name="T89" fmla="*/ 946 h 1200"/>
                <a:gd name="T90" fmla="*/ 1619 w 1810"/>
                <a:gd name="T91" fmla="*/ 802 h 1200"/>
                <a:gd name="T92" fmla="*/ 1605 w 1810"/>
                <a:gd name="T93" fmla="*/ 717 h 1200"/>
                <a:gd name="T94" fmla="*/ 1485 w 1810"/>
                <a:gd name="T95" fmla="*/ 648 h 1200"/>
                <a:gd name="T96" fmla="*/ 1276 w 1810"/>
                <a:gd name="T97" fmla="*/ 788 h 1200"/>
                <a:gd name="T98" fmla="*/ 992 w 1810"/>
                <a:gd name="T99" fmla="*/ 932 h 1200"/>
                <a:gd name="T100" fmla="*/ 709 w 1810"/>
                <a:gd name="T101" fmla="*/ 969 h 1200"/>
                <a:gd name="T102" fmla="*/ 758 w 1810"/>
                <a:gd name="T103" fmla="*/ 873 h 1200"/>
                <a:gd name="T104" fmla="*/ 979 w 1810"/>
                <a:gd name="T105" fmla="*/ 820 h 1200"/>
                <a:gd name="T106" fmla="*/ 1172 w 1810"/>
                <a:gd name="T107" fmla="*/ 701 h 1200"/>
                <a:gd name="T108" fmla="*/ 1315 w 1810"/>
                <a:gd name="T109" fmla="*/ 577 h 1200"/>
                <a:gd name="T110" fmla="*/ 1384 w 1810"/>
                <a:gd name="T111" fmla="*/ 502 h 1200"/>
                <a:gd name="T112" fmla="*/ 1359 w 1810"/>
                <a:gd name="T113" fmla="*/ 465 h 1200"/>
                <a:gd name="T114" fmla="*/ 1242 w 1810"/>
                <a:gd name="T115" fmla="*/ 357 h 1200"/>
                <a:gd name="T116" fmla="*/ 1048 w 1810"/>
                <a:gd name="T117" fmla="*/ 233 h 1200"/>
                <a:gd name="T118" fmla="*/ 782 w 1810"/>
                <a:gd name="T119" fmla="*/ 162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10" h="1200">
                  <a:moveTo>
                    <a:pt x="675" y="359"/>
                  </a:moveTo>
                  <a:lnTo>
                    <a:pt x="675" y="451"/>
                  </a:lnTo>
                  <a:lnTo>
                    <a:pt x="675" y="451"/>
                  </a:lnTo>
                  <a:lnTo>
                    <a:pt x="638" y="451"/>
                  </a:lnTo>
                  <a:lnTo>
                    <a:pt x="603" y="459"/>
                  </a:lnTo>
                  <a:lnTo>
                    <a:pt x="571" y="471"/>
                  </a:lnTo>
                  <a:lnTo>
                    <a:pt x="542" y="485"/>
                  </a:lnTo>
                  <a:lnTo>
                    <a:pt x="516" y="502"/>
                  </a:lnTo>
                  <a:lnTo>
                    <a:pt x="496" y="518"/>
                  </a:lnTo>
                  <a:lnTo>
                    <a:pt x="482" y="532"/>
                  </a:lnTo>
                  <a:lnTo>
                    <a:pt x="473" y="542"/>
                  </a:lnTo>
                  <a:lnTo>
                    <a:pt x="469" y="546"/>
                  </a:lnTo>
                  <a:lnTo>
                    <a:pt x="471" y="552"/>
                  </a:lnTo>
                  <a:lnTo>
                    <a:pt x="477" y="566"/>
                  </a:lnTo>
                  <a:lnTo>
                    <a:pt x="484" y="587"/>
                  </a:lnTo>
                  <a:lnTo>
                    <a:pt x="496" y="613"/>
                  </a:lnTo>
                  <a:lnTo>
                    <a:pt x="514" y="644"/>
                  </a:lnTo>
                  <a:lnTo>
                    <a:pt x="536" y="676"/>
                  </a:lnTo>
                  <a:lnTo>
                    <a:pt x="561" y="707"/>
                  </a:lnTo>
                  <a:lnTo>
                    <a:pt x="595" y="735"/>
                  </a:lnTo>
                  <a:lnTo>
                    <a:pt x="632" y="761"/>
                  </a:lnTo>
                  <a:lnTo>
                    <a:pt x="675" y="780"/>
                  </a:lnTo>
                  <a:lnTo>
                    <a:pt x="675" y="865"/>
                  </a:lnTo>
                  <a:lnTo>
                    <a:pt x="614" y="851"/>
                  </a:lnTo>
                  <a:lnTo>
                    <a:pt x="561" y="828"/>
                  </a:lnTo>
                  <a:lnTo>
                    <a:pt x="514" y="800"/>
                  </a:lnTo>
                  <a:lnTo>
                    <a:pt x="473" y="768"/>
                  </a:lnTo>
                  <a:lnTo>
                    <a:pt x="439" y="733"/>
                  </a:lnTo>
                  <a:lnTo>
                    <a:pt x="408" y="698"/>
                  </a:lnTo>
                  <a:lnTo>
                    <a:pt x="384" y="660"/>
                  </a:lnTo>
                  <a:lnTo>
                    <a:pt x="364" y="627"/>
                  </a:lnTo>
                  <a:lnTo>
                    <a:pt x="349" y="595"/>
                  </a:lnTo>
                  <a:lnTo>
                    <a:pt x="337" y="569"/>
                  </a:lnTo>
                  <a:lnTo>
                    <a:pt x="329" y="548"/>
                  </a:lnTo>
                  <a:lnTo>
                    <a:pt x="325" y="534"/>
                  </a:lnTo>
                  <a:lnTo>
                    <a:pt x="323" y="530"/>
                  </a:lnTo>
                  <a:lnTo>
                    <a:pt x="325" y="526"/>
                  </a:lnTo>
                  <a:lnTo>
                    <a:pt x="335" y="516"/>
                  </a:lnTo>
                  <a:lnTo>
                    <a:pt x="350" y="502"/>
                  </a:lnTo>
                  <a:lnTo>
                    <a:pt x="372" y="485"/>
                  </a:lnTo>
                  <a:lnTo>
                    <a:pt x="400" y="463"/>
                  </a:lnTo>
                  <a:lnTo>
                    <a:pt x="433" y="441"/>
                  </a:lnTo>
                  <a:lnTo>
                    <a:pt x="473" y="420"/>
                  </a:lnTo>
                  <a:lnTo>
                    <a:pt x="516" y="400"/>
                  </a:lnTo>
                  <a:lnTo>
                    <a:pt x="565" y="382"/>
                  </a:lnTo>
                  <a:lnTo>
                    <a:pt x="618" y="368"/>
                  </a:lnTo>
                  <a:lnTo>
                    <a:pt x="675" y="359"/>
                  </a:lnTo>
                  <a:close/>
                  <a:moveTo>
                    <a:pt x="707" y="248"/>
                  </a:moveTo>
                  <a:lnTo>
                    <a:pt x="770" y="250"/>
                  </a:lnTo>
                  <a:lnTo>
                    <a:pt x="827" y="260"/>
                  </a:lnTo>
                  <a:lnTo>
                    <a:pt x="882" y="274"/>
                  </a:lnTo>
                  <a:lnTo>
                    <a:pt x="933" y="296"/>
                  </a:lnTo>
                  <a:lnTo>
                    <a:pt x="981" y="319"/>
                  </a:lnTo>
                  <a:lnTo>
                    <a:pt x="1024" y="345"/>
                  </a:lnTo>
                  <a:lnTo>
                    <a:pt x="1063" y="372"/>
                  </a:lnTo>
                  <a:lnTo>
                    <a:pt x="1097" y="400"/>
                  </a:lnTo>
                  <a:lnTo>
                    <a:pt x="1126" y="426"/>
                  </a:lnTo>
                  <a:lnTo>
                    <a:pt x="1152" y="451"/>
                  </a:lnTo>
                  <a:lnTo>
                    <a:pt x="1172" y="471"/>
                  </a:lnTo>
                  <a:lnTo>
                    <a:pt x="1185" y="489"/>
                  </a:lnTo>
                  <a:lnTo>
                    <a:pt x="1195" y="499"/>
                  </a:lnTo>
                  <a:lnTo>
                    <a:pt x="1197" y="502"/>
                  </a:lnTo>
                  <a:lnTo>
                    <a:pt x="1193" y="506"/>
                  </a:lnTo>
                  <a:lnTo>
                    <a:pt x="1185" y="518"/>
                  </a:lnTo>
                  <a:lnTo>
                    <a:pt x="1170" y="538"/>
                  </a:lnTo>
                  <a:lnTo>
                    <a:pt x="1150" y="562"/>
                  </a:lnTo>
                  <a:lnTo>
                    <a:pt x="1126" y="587"/>
                  </a:lnTo>
                  <a:lnTo>
                    <a:pt x="1097" y="617"/>
                  </a:lnTo>
                  <a:lnTo>
                    <a:pt x="1065" y="648"/>
                  </a:lnTo>
                  <a:lnTo>
                    <a:pt x="1028" y="680"/>
                  </a:lnTo>
                  <a:lnTo>
                    <a:pt x="988" y="709"/>
                  </a:lnTo>
                  <a:lnTo>
                    <a:pt x="947" y="737"/>
                  </a:lnTo>
                  <a:lnTo>
                    <a:pt x="904" y="761"/>
                  </a:lnTo>
                  <a:lnTo>
                    <a:pt x="859" y="778"/>
                  </a:lnTo>
                  <a:lnTo>
                    <a:pt x="811" y="790"/>
                  </a:lnTo>
                  <a:lnTo>
                    <a:pt x="762" y="794"/>
                  </a:lnTo>
                  <a:lnTo>
                    <a:pt x="717" y="790"/>
                  </a:lnTo>
                  <a:lnTo>
                    <a:pt x="675" y="780"/>
                  </a:lnTo>
                  <a:lnTo>
                    <a:pt x="675" y="451"/>
                  </a:lnTo>
                  <a:lnTo>
                    <a:pt x="715" y="459"/>
                  </a:lnTo>
                  <a:lnTo>
                    <a:pt x="746" y="469"/>
                  </a:lnTo>
                  <a:lnTo>
                    <a:pt x="774" y="485"/>
                  </a:lnTo>
                  <a:lnTo>
                    <a:pt x="796" y="504"/>
                  </a:lnTo>
                  <a:lnTo>
                    <a:pt x="817" y="528"/>
                  </a:lnTo>
                  <a:lnTo>
                    <a:pt x="837" y="558"/>
                  </a:lnTo>
                  <a:lnTo>
                    <a:pt x="859" y="591"/>
                  </a:lnTo>
                  <a:lnTo>
                    <a:pt x="882" y="633"/>
                  </a:lnTo>
                  <a:lnTo>
                    <a:pt x="1038" y="502"/>
                  </a:lnTo>
                  <a:lnTo>
                    <a:pt x="1034" y="499"/>
                  </a:lnTo>
                  <a:lnTo>
                    <a:pt x="1024" y="487"/>
                  </a:lnTo>
                  <a:lnTo>
                    <a:pt x="1008" y="471"/>
                  </a:lnTo>
                  <a:lnTo>
                    <a:pt x="985" y="451"/>
                  </a:lnTo>
                  <a:lnTo>
                    <a:pt x="957" y="430"/>
                  </a:lnTo>
                  <a:lnTo>
                    <a:pt x="924" y="406"/>
                  </a:lnTo>
                  <a:lnTo>
                    <a:pt x="884" y="386"/>
                  </a:lnTo>
                  <a:lnTo>
                    <a:pt x="839" y="370"/>
                  </a:lnTo>
                  <a:lnTo>
                    <a:pt x="790" y="359"/>
                  </a:lnTo>
                  <a:lnTo>
                    <a:pt x="734" y="355"/>
                  </a:lnTo>
                  <a:lnTo>
                    <a:pt x="675" y="359"/>
                  </a:lnTo>
                  <a:lnTo>
                    <a:pt x="675" y="250"/>
                  </a:lnTo>
                  <a:lnTo>
                    <a:pt x="707" y="248"/>
                  </a:lnTo>
                  <a:close/>
                  <a:moveTo>
                    <a:pt x="675" y="162"/>
                  </a:moveTo>
                  <a:lnTo>
                    <a:pt x="675" y="250"/>
                  </a:lnTo>
                  <a:lnTo>
                    <a:pt x="603" y="260"/>
                  </a:lnTo>
                  <a:lnTo>
                    <a:pt x="536" y="276"/>
                  </a:lnTo>
                  <a:lnTo>
                    <a:pt x="475" y="296"/>
                  </a:lnTo>
                  <a:lnTo>
                    <a:pt x="419" y="321"/>
                  </a:lnTo>
                  <a:lnTo>
                    <a:pt x="370" y="349"/>
                  </a:lnTo>
                  <a:lnTo>
                    <a:pt x="327" y="378"/>
                  </a:lnTo>
                  <a:lnTo>
                    <a:pt x="289" y="408"/>
                  </a:lnTo>
                  <a:lnTo>
                    <a:pt x="258" y="435"/>
                  </a:lnTo>
                  <a:lnTo>
                    <a:pt x="232" y="461"/>
                  </a:lnTo>
                  <a:lnTo>
                    <a:pt x="211" y="483"/>
                  </a:lnTo>
                  <a:lnTo>
                    <a:pt x="197" y="500"/>
                  </a:lnTo>
                  <a:lnTo>
                    <a:pt x="187" y="512"/>
                  </a:lnTo>
                  <a:lnTo>
                    <a:pt x="185" y="516"/>
                  </a:lnTo>
                  <a:lnTo>
                    <a:pt x="187" y="522"/>
                  </a:lnTo>
                  <a:lnTo>
                    <a:pt x="191" y="534"/>
                  </a:lnTo>
                  <a:lnTo>
                    <a:pt x="199" y="554"/>
                  </a:lnTo>
                  <a:lnTo>
                    <a:pt x="211" y="581"/>
                  </a:lnTo>
                  <a:lnTo>
                    <a:pt x="224" y="611"/>
                  </a:lnTo>
                  <a:lnTo>
                    <a:pt x="244" y="646"/>
                  </a:lnTo>
                  <a:lnTo>
                    <a:pt x="266" y="684"/>
                  </a:lnTo>
                  <a:lnTo>
                    <a:pt x="293" y="723"/>
                  </a:lnTo>
                  <a:lnTo>
                    <a:pt x="325" y="765"/>
                  </a:lnTo>
                  <a:lnTo>
                    <a:pt x="360" y="804"/>
                  </a:lnTo>
                  <a:lnTo>
                    <a:pt x="400" y="841"/>
                  </a:lnTo>
                  <a:lnTo>
                    <a:pt x="445" y="877"/>
                  </a:lnTo>
                  <a:lnTo>
                    <a:pt x="494" y="906"/>
                  </a:lnTo>
                  <a:lnTo>
                    <a:pt x="549" y="934"/>
                  </a:lnTo>
                  <a:lnTo>
                    <a:pt x="610" y="954"/>
                  </a:lnTo>
                  <a:lnTo>
                    <a:pt x="675" y="966"/>
                  </a:lnTo>
                  <a:lnTo>
                    <a:pt x="675" y="1058"/>
                  </a:lnTo>
                  <a:lnTo>
                    <a:pt x="595" y="1046"/>
                  </a:lnTo>
                  <a:lnTo>
                    <a:pt x="522" y="1027"/>
                  </a:lnTo>
                  <a:lnTo>
                    <a:pt x="453" y="1001"/>
                  </a:lnTo>
                  <a:lnTo>
                    <a:pt x="390" y="969"/>
                  </a:lnTo>
                  <a:lnTo>
                    <a:pt x="331" y="932"/>
                  </a:lnTo>
                  <a:lnTo>
                    <a:pt x="280" y="893"/>
                  </a:lnTo>
                  <a:lnTo>
                    <a:pt x="232" y="849"/>
                  </a:lnTo>
                  <a:lnTo>
                    <a:pt x="189" y="806"/>
                  </a:lnTo>
                  <a:lnTo>
                    <a:pt x="152" y="761"/>
                  </a:lnTo>
                  <a:lnTo>
                    <a:pt x="118" y="717"/>
                  </a:lnTo>
                  <a:lnTo>
                    <a:pt x="89" y="674"/>
                  </a:lnTo>
                  <a:lnTo>
                    <a:pt x="65" y="633"/>
                  </a:lnTo>
                  <a:lnTo>
                    <a:pt x="43" y="597"/>
                  </a:lnTo>
                  <a:lnTo>
                    <a:pt x="28" y="564"/>
                  </a:lnTo>
                  <a:lnTo>
                    <a:pt x="16" y="536"/>
                  </a:lnTo>
                  <a:lnTo>
                    <a:pt x="6" y="516"/>
                  </a:lnTo>
                  <a:lnTo>
                    <a:pt x="2" y="502"/>
                  </a:lnTo>
                  <a:lnTo>
                    <a:pt x="0" y="499"/>
                  </a:lnTo>
                  <a:lnTo>
                    <a:pt x="4" y="495"/>
                  </a:lnTo>
                  <a:lnTo>
                    <a:pt x="14" y="485"/>
                  </a:lnTo>
                  <a:lnTo>
                    <a:pt x="32" y="469"/>
                  </a:lnTo>
                  <a:lnTo>
                    <a:pt x="55" y="449"/>
                  </a:lnTo>
                  <a:lnTo>
                    <a:pt x="85" y="426"/>
                  </a:lnTo>
                  <a:lnTo>
                    <a:pt x="118" y="400"/>
                  </a:lnTo>
                  <a:lnTo>
                    <a:pt x="158" y="370"/>
                  </a:lnTo>
                  <a:lnTo>
                    <a:pt x="203" y="341"/>
                  </a:lnTo>
                  <a:lnTo>
                    <a:pt x="250" y="311"/>
                  </a:lnTo>
                  <a:lnTo>
                    <a:pt x="303" y="282"/>
                  </a:lnTo>
                  <a:lnTo>
                    <a:pt x="358" y="252"/>
                  </a:lnTo>
                  <a:lnTo>
                    <a:pt x="417" y="227"/>
                  </a:lnTo>
                  <a:lnTo>
                    <a:pt x="478" y="205"/>
                  </a:lnTo>
                  <a:lnTo>
                    <a:pt x="542" y="185"/>
                  </a:lnTo>
                  <a:lnTo>
                    <a:pt x="608" y="171"/>
                  </a:lnTo>
                  <a:lnTo>
                    <a:pt x="675" y="162"/>
                  </a:lnTo>
                  <a:close/>
                  <a:moveTo>
                    <a:pt x="675" y="0"/>
                  </a:moveTo>
                  <a:lnTo>
                    <a:pt x="1810" y="0"/>
                  </a:lnTo>
                  <a:lnTo>
                    <a:pt x="1810" y="1200"/>
                  </a:lnTo>
                  <a:lnTo>
                    <a:pt x="675" y="1200"/>
                  </a:lnTo>
                  <a:lnTo>
                    <a:pt x="675" y="1058"/>
                  </a:lnTo>
                  <a:lnTo>
                    <a:pt x="748" y="1062"/>
                  </a:lnTo>
                  <a:lnTo>
                    <a:pt x="819" y="1060"/>
                  </a:lnTo>
                  <a:lnTo>
                    <a:pt x="894" y="1052"/>
                  </a:lnTo>
                  <a:lnTo>
                    <a:pt x="977" y="1038"/>
                  </a:lnTo>
                  <a:lnTo>
                    <a:pt x="1061" y="1021"/>
                  </a:lnTo>
                  <a:lnTo>
                    <a:pt x="1148" y="1001"/>
                  </a:lnTo>
                  <a:lnTo>
                    <a:pt x="1235" y="975"/>
                  </a:lnTo>
                  <a:lnTo>
                    <a:pt x="1321" y="946"/>
                  </a:lnTo>
                  <a:lnTo>
                    <a:pt x="1404" y="914"/>
                  </a:lnTo>
                  <a:lnTo>
                    <a:pt x="1483" y="879"/>
                  </a:lnTo>
                  <a:lnTo>
                    <a:pt x="1554" y="841"/>
                  </a:lnTo>
                  <a:lnTo>
                    <a:pt x="1619" y="802"/>
                  </a:lnTo>
                  <a:lnTo>
                    <a:pt x="1674" y="763"/>
                  </a:lnTo>
                  <a:lnTo>
                    <a:pt x="1658" y="749"/>
                  </a:lnTo>
                  <a:lnTo>
                    <a:pt x="1634" y="733"/>
                  </a:lnTo>
                  <a:lnTo>
                    <a:pt x="1605" y="717"/>
                  </a:lnTo>
                  <a:lnTo>
                    <a:pt x="1573" y="700"/>
                  </a:lnTo>
                  <a:lnTo>
                    <a:pt x="1540" y="682"/>
                  </a:lnTo>
                  <a:lnTo>
                    <a:pt x="1510" y="664"/>
                  </a:lnTo>
                  <a:lnTo>
                    <a:pt x="1485" y="648"/>
                  </a:lnTo>
                  <a:lnTo>
                    <a:pt x="1467" y="636"/>
                  </a:lnTo>
                  <a:lnTo>
                    <a:pt x="1404" y="690"/>
                  </a:lnTo>
                  <a:lnTo>
                    <a:pt x="1341" y="741"/>
                  </a:lnTo>
                  <a:lnTo>
                    <a:pt x="1276" y="788"/>
                  </a:lnTo>
                  <a:lnTo>
                    <a:pt x="1209" y="832"/>
                  </a:lnTo>
                  <a:lnTo>
                    <a:pt x="1140" y="871"/>
                  </a:lnTo>
                  <a:lnTo>
                    <a:pt x="1067" y="904"/>
                  </a:lnTo>
                  <a:lnTo>
                    <a:pt x="992" y="932"/>
                  </a:lnTo>
                  <a:lnTo>
                    <a:pt x="914" y="954"/>
                  </a:lnTo>
                  <a:lnTo>
                    <a:pt x="831" y="966"/>
                  </a:lnTo>
                  <a:lnTo>
                    <a:pt x="744" y="969"/>
                  </a:lnTo>
                  <a:lnTo>
                    <a:pt x="709" y="969"/>
                  </a:lnTo>
                  <a:lnTo>
                    <a:pt x="675" y="966"/>
                  </a:lnTo>
                  <a:lnTo>
                    <a:pt x="675" y="865"/>
                  </a:lnTo>
                  <a:lnTo>
                    <a:pt x="715" y="871"/>
                  </a:lnTo>
                  <a:lnTo>
                    <a:pt x="758" y="873"/>
                  </a:lnTo>
                  <a:lnTo>
                    <a:pt x="815" y="869"/>
                  </a:lnTo>
                  <a:lnTo>
                    <a:pt x="870" y="859"/>
                  </a:lnTo>
                  <a:lnTo>
                    <a:pt x="925" y="841"/>
                  </a:lnTo>
                  <a:lnTo>
                    <a:pt x="979" y="820"/>
                  </a:lnTo>
                  <a:lnTo>
                    <a:pt x="1030" y="794"/>
                  </a:lnTo>
                  <a:lnTo>
                    <a:pt x="1079" y="767"/>
                  </a:lnTo>
                  <a:lnTo>
                    <a:pt x="1126" y="735"/>
                  </a:lnTo>
                  <a:lnTo>
                    <a:pt x="1172" y="701"/>
                  </a:lnTo>
                  <a:lnTo>
                    <a:pt x="1213" y="670"/>
                  </a:lnTo>
                  <a:lnTo>
                    <a:pt x="1250" y="636"/>
                  </a:lnTo>
                  <a:lnTo>
                    <a:pt x="1284" y="605"/>
                  </a:lnTo>
                  <a:lnTo>
                    <a:pt x="1315" y="577"/>
                  </a:lnTo>
                  <a:lnTo>
                    <a:pt x="1339" y="550"/>
                  </a:lnTo>
                  <a:lnTo>
                    <a:pt x="1361" y="530"/>
                  </a:lnTo>
                  <a:lnTo>
                    <a:pt x="1374" y="512"/>
                  </a:lnTo>
                  <a:lnTo>
                    <a:pt x="1384" y="502"/>
                  </a:lnTo>
                  <a:lnTo>
                    <a:pt x="1386" y="499"/>
                  </a:lnTo>
                  <a:lnTo>
                    <a:pt x="1384" y="495"/>
                  </a:lnTo>
                  <a:lnTo>
                    <a:pt x="1374" y="483"/>
                  </a:lnTo>
                  <a:lnTo>
                    <a:pt x="1359" y="465"/>
                  </a:lnTo>
                  <a:lnTo>
                    <a:pt x="1339" y="443"/>
                  </a:lnTo>
                  <a:lnTo>
                    <a:pt x="1311" y="418"/>
                  </a:lnTo>
                  <a:lnTo>
                    <a:pt x="1280" y="388"/>
                  </a:lnTo>
                  <a:lnTo>
                    <a:pt x="1242" y="357"/>
                  </a:lnTo>
                  <a:lnTo>
                    <a:pt x="1201" y="325"/>
                  </a:lnTo>
                  <a:lnTo>
                    <a:pt x="1154" y="292"/>
                  </a:lnTo>
                  <a:lnTo>
                    <a:pt x="1103" y="262"/>
                  </a:lnTo>
                  <a:lnTo>
                    <a:pt x="1048" y="233"/>
                  </a:lnTo>
                  <a:lnTo>
                    <a:pt x="987" y="207"/>
                  </a:lnTo>
                  <a:lnTo>
                    <a:pt x="924" y="187"/>
                  </a:lnTo>
                  <a:lnTo>
                    <a:pt x="855" y="171"/>
                  </a:lnTo>
                  <a:lnTo>
                    <a:pt x="782" y="162"/>
                  </a:lnTo>
                  <a:lnTo>
                    <a:pt x="707" y="160"/>
                  </a:lnTo>
                  <a:lnTo>
                    <a:pt x="675" y="162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B9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8398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38358" y="665988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l">
              <a:defRPr sz="1100">
                <a:latin typeface="Trebuchet MS" pitchFamily="34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0EFD2D7F-A763-4126-9B71-A7F863137437}" type="datetimeFigureOut">
              <a:rPr lang="en-US" smtClean="0"/>
              <a:pPr>
                <a:defRPr/>
              </a:pPr>
              <a:t>2/16/2017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6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857682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r">
              <a:defRPr sz="1100">
                <a:latin typeface="Trebuchet MS" pitchFamily="34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331469" y="232936"/>
            <a:ext cx="1436168" cy="150868"/>
            <a:chOff x="8775700" y="3552825"/>
            <a:chExt cx="5156200" cy="952500"/>
          </a:xfrm>
        </p:grpSpPr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13817600" y="4265613"/>
              <a:ext cx="114300" cy="111125"/>
            </a:xfrm>
            <a:custGeom>
              <a:avLst/>
              <a:gdLst>
                <a:gd name="T0" fmla="*/ 59 w 144"/>
                <a:gd name="T1" fmla="*/ 63 h 139"/>
                <a:gd name="T2" fmla="*/ 79 w 144"/>
                <a:gd name="T3" fmla="*/ 63 h 139"/>
                <a:gd name="T4" fmla="*/ 85 w 144"/>
                <a:gd name="T5" fmla="*/ 61 h 139"/>
                <a:gd name="T6" fmla="*/ 87 w 144"/>
                <a:gd name="T7" fmla="*/ 53 h 139"/>
                <a:gd name="T8" fmla="*/ 83 w 144"/>
                <a:gd name="T9" fmla="*/ 47 h 139"/>
                <a:gd name="T10" fmla="*/ 75 w 144"/>
                <a:gd name="T11" fmla="*/ 45 h 139"/>
                <a:gd name="T12" fmla="*/ 59 w 144"/>
                <a:gd name="T13" fmla="*/ 45 h 139"/>
                <a:gd name="T14" fmla="*/ 73 w 144"/>
                <a:gd name="T15" fmla="*/ 33 h 139"/>
                <a:gd name="T16" fmla="*/ 101 w 144"/>
                <a:gd name="T17" fmla="*/ 41 h 139"/>
                <a:gd name="T18" fmla="*/ 103 w 144"/>
                <a:gd name="T19" fmla="*/ 61 h 139"/>
                <a:gd name="T20" fmla="*/ 99 w 144"/>
                <a:gd name="T21" fmla="*/ 68 h 139"/>
                <a:gd name="T22" fmla="*/ 91 w 144"/>
                <a:gd name="T23" fmla="*/ 74 h 139"/>
                <a:gd name="T24" fmla="*/ 105 w 144"/>
                <a:gd name="T25" fmla="*/ 106 h 139"/>
                <a:gd name="T26" fmla="*/ 67 w 144"/>
                <a:gd name="T27" fmla="*/ 76 h 139"/>
                <a:gd name="T28" fmla="*/ 59 w 144"/>
                <a:gd name="T29" fmla="*/ 106 h 139"/>
                <a:gd name="T30" fmla="*/ 44 w 144"/>
                <a:gd name="T31" fmla="*/ 33 h 139"/>
                <a:gd name="T32" fmla="*/ 51 w 144"/>
                <a:gd name="T33" fmla="*/ 21 h 139"/>
                <a:gd name="T34" fmla="*/ 24 w 144"/>
                <a:gd name="T35" fmla="*/ 49 h 139"/>
                <a:gd name="T36" fmla="*/ 24 w 144"/>
                <a:gd name="T37" fmla="*/ 92 h 139"/>
                <a:gd name="T38" fmla="*/ 51 w 144"/>
                <a:gd name="T39" fmla="*/ 120 h 139"/>
                <a:gd name="T40" fmla="*/ 71 w 144"/>
                <a:gd name="T41" fmla="*/ 124 h 139"/>
                <a:gd name="T42" fmla="*/ 109 w 144"/>
                <a:gd name="T43" fmla="*/ 108 h 139"/>
                <a:gd name="T44" fmla="*/ 122 w 144"/>
                <a:gd name="T45" fmla="*/ 70 h 139"/>
                <a:gd name="T46" fmla="*/ 109 w 144"/>
                <a:gd name="T47" fmla="*/ 31 h 139"/>
                <a:gd name="T48" fmla="*/ 71 w 144"/>
                <a:gd name="T49" fmla="*/ 17 h 139"/>
                <a:gd name="T50" fmla="*/ 95 w 144"/>
                <a:gd name="T51" fmla="*/ 3 h 139"/>
                <a:gd name="T52" fmla="*/ 130 w 144"/>
                <a:gd name="T53" fmla="*/ 27 h 139"/>
                <a:gd name="T54" fmla="*/ 144 w 144"/>
                <a:gd name="T55" fmla="*/ 70 h 139"/>
                <a:gd name="T56" fmla="*/ 130 w 144"/>
                <a:gd name="T57" fmla="*/ 114 h 139"/>
                <a:gd name="T58" fmla="*/ 95 w 144"/>
                <a:gd name="T59" fmla="*/ 135 h 139"/>
                <a:gd name="T60" fmla="*/ 50 w 144"/>
                <a:gd name="T61" fmla="*/ 135 h 139"/>
                <a:gd name="T62" fmla="*/ 14 w 144"/>
                <a:gd name="T63" fmla="*/ 114 h 139"/>
                <a:gd name="T64" fmla="*/ 0 w 144"/>
                <a:gd name="T65" fmla="*/ 70 h 139"/>
                <a:gd name="T66" fmla="*/ 14 w 144"/>
                <a:gd name="T67" fmla="*/ 27 h 139"/>
                <a:gd name="T68" fmla="*/ 50 w 144"/>
                <a:gd name="T69" fmla="*/ 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4" h="139">
                  <a:moveTo>
                    <a:pt x="59" y="45"/>
                  </a:moveTo>
                  <a:lnTo>
                    <a:pt x="59" y="63"/>
                  </a:lnTo>
                  <a:lnTo>
                    <a:pt x="75" y="63"/>
                  </a:lnTo>
                  <a:lnTo>
                    <a:pt x="79" y="63"/>
                  </a:lnTo>
                  <a:lnTo>
                    <a:pt x="83" y="63"/>
                  </a:lnTo>
                  <a:lnTo>
                    <a:pt x="85" y="61"/>
                  </a:lnTo>
                  <a:lnTo>
                    <a:pt x="87" y="57"/>
                  </a:lnTo>
                  <a:lnTo>
                    <a:pt x="87" y="53"/>
                  </a:lnTo>
                  <a:lnTo>
                    <a:pt x="85" y="49"/>
                  </a:lnTo>
                  <a:lnTo>
                    <a:pt x="83" y="47"/>
                  </a:lnTo>
                  <a:lnTo>
                    <a:pt x="79" y="45"/>
                  </a:lnTo>
                  <a:lnTo>
                    <a:pt x="75" y="45"/>
                  </a:lnTo>
                  <a:lnTo>
                    <a:pt x="71" y="45"/>
                  </a:lnTo>
                  <a:lnTo>
                    <a:pt x="59" y="45"/>
                  </a:lnTo>
                  <a:close/>
                  <a:moveTo>
                    <a:pt x="44" y="33"/>
                  </a:moveTo>
                  <a:lnTo>
                    <a:pt x="73" y="33"/>
                  </a:lnTo>
                  <a:lnTo>
                    <a:pt x="89" y="35"/>
                  </a:lnTo>
                  <a:lnTo>
                    <a:pt x="101" y="41"/>
                  </a:lnTo>
                  <a:lnTo>
                    <a:pt x="105" y="55"/>
                  </a:lnTo>
                  <a:lnTo>
                    <a:pt x="103" y="61"/>
                  </a:lnTo>
                  <a:lnTo>
                    <a:pt x="101" y="67"/>
                  </a:lnTo>
                  <a:lnTo>
                    <a:pt x="99" y="68"/>
                  </a:lnTo>
                  <a:lnTo>
                    <a:pt x="95" y="72"/>
                  </a:lnTo>
                  <a:lnTo>
                    <a:pt x="91" y="74"/>
                  </a:lnTo>
                  <a:lnTo>
                    <a:pt x="85" y="74"/>
                  </a:lnTo>
                  <a:lnTo>
                    <a:pt x="105" y="106"/>
                  </a:lnTo>
                  <a:lnTo>
                    <a:pt x="85" y="106"/>
                  </a:lnTo>
                  <a:lnTo>
                    <a:pt x="67" y="76"/>
                  </a:lnTo>
                  <a:lnTo>
                    <a:pt x="59" y="76"/>
                  </a:lnTo>
                  <a:lnTo>
                    <a:pt x="59" y="106"/>
                  </a:lnTo>
                  <a:lnTo>
                    <a:pt x="44" y="106"/>
                  </a:lnTo>
                  <a:lnTo>
                    <a:pt x="44" y="33"/>
                  </a:lnTo>
                  <a:close/>
                  <a:moveTo>
                    <a:pt x="71" y="17"/>
                  </a:moveTo>
                  <a:lnTo>
                    <a:pt x="51" y="21"/>
                  </a:lnTo>
                  <a:lnTo>
                    <a:pt x="36" y="31"/>
                  </a:lnTo>
                  <a:lnTo>
                    <a:pt x="24" y="49"/>
                  </a:lnTo>
                  <a:lnTo>
                    <a:pt x="20" y="70"/>
                  </a:lnTo>
                  <a:lnTo>
                    <a:pt x="24" y="92"/>
                  </a:lnTo>
                  <a:lnTo>
                    <a:pt x="36" y="108"/>
                  </a:lnTo>
                  <a:lnTo>
                    <a:pt x="51" y="120"/>
                  </a:lnTo>
                  <a:lnTo>
                    <a:pt x="71" y="124"/>
                  </a:lnTo>
                  <a:lnTo>
                    <a:pt x="71" y="124"/>
                  </a:lnTo>
                  <a:lnTo>
                    <a:pt x="91" y="120"/>
                  </a:lnTo>
                  <a:lnTo>
                    <a:pt x="109" y="108"/>
                  </a:lnTo>
                  <a:lnTo>
                    <a:pt x="118" y="92"/>
                  </a:lnTo>
                  <a:lnTo>
                    <a:pt x="122" y="70"/>
                  </a:lnTo>
                  <a:lnTo>
                    <a:pt x="118" y="49"/>
                  </a:lnTo>
                  <a:lnTo>
                    <a:pt x="109" y="31"/>
                  </a:lnTo>
                  <a:lnTo>
                    <a:pt x="91" y="21"/>
                  </a:lnTo>
                  <a:lnTo>
                    <a:pt x="71" y="17"/>
                  </a:lnTo>
                  <a:close/>
                  <a:moveTo>
                    <a:pt x="71" y="0"/>
                  </a:moveTo>
                  <a:lnTo>
                    <a:pt x="95" y="3"/>
                  </a:lnTo>
                  <a:lnTo>
                    <a:pt x="114" y="11"/>
                  </a:lnTo>
                  <a:lnTo>
                    <a:pt x="130" y="27"/>
                  </a:lnTo>
                  <a:lnTo>
                    <a:pt x="140" y="45"/>
                  </a:lnTo>
                  <a:lnTo>
                    <a:pt x="144" y="70"/>
                  </a:lnTo>
                  <a:lnTo>
                    <a:pt x="140" y="94"/>
                  </a:lnTo>
                  <a:lnTo>
                    <a:pt x="130" y="114"/>
                  </a:lnTo>
                  <a:lnTo>
                    <a:pt x="114" y="128"/>
                  </a:lnTo>
                  <a:lnTo>
                    <a:pt x="95" y="135"/>
                  </a:lnTo>
                  <a:lnTo>
                    <a:pt x="71" y="139"/>
                  </a:lnTo>
                  <a:lnTo>
                    <a:pt x="50" y="135"/>
                  </a:lnTo>
                  <a:lnTo>
                    <a:pt x="30" y="128"/>
                  </a:lnTo>
                  <a:lnTo>
                    <a:pt x="14" y="114"/>
                  </a:lnTo>
                  <a:lnTo>
                    <a:pt x="4" y="94"/>
                  </a:lnTo>
                  <a:lnTo>
                    <a:pt x="0" y="70"/>
                  </a:lnTo>
                  <a:lnTo>
                    <a:pt x="4" y="45"/>
                  </a:lnTo>
                  <a:lnTo>
                    <a:pt x="14" y="27"/>
                  </a:lnTo>
                  <a:lnTo>
                    <a:pt x="30" y="11"/>
                  </a:lnTo>
                  <a:lnTo>
                    <a:pt x="50" y="3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10447338" y="3732213"/>
              <a:ext cx="3333750" cy="625475"/>
            </a:xfrm>
            <a:custGeom>
              <a:avLst/>
              <a:gdLst>
                <a:gd name="T0" fmla="*/ 2325 w 4200"/>
                <a:gd name="T1" fmla="*/ 618 h 788"/>
                <a:gd name="T2" fmla="*/ 2465 w 4200"/>
                <a:gd name="T3" fmla="*/ 616 h 788"/>
                <a:gd name="T4" fmla="*/ 2540 w 4200"/>
                <a:gd name="T5" fmla="*/ 597 h 788"/>
                <a:gd name="T6" fmla="*/ 2599 w 4200"/>
                <a:gd name="T7" fmla="*/ 555 h 788"/>
                <a:gd name="T8" fmla="*/ 2635 w 4200"/>
                <a:gd name="T9" fmla="*/ 488 h 788"/>
                <a:gd name="T10" fmla="*/ 2648 w 4200"/>
                <a:gd name="T11" fmla="*/ 396 h 788"/>
                <a:gd name="T12" fmla="*/ 2635 w 4200"/>
                <a:gd name="T13" fmla="*/ 301 h 788"/>
                <a:gd name="T14" fmla="*/ 2599 w 4200"/>
                <a:gd name="T15" fmla="*/ 236 h 788"/>
                <a:gd name="T16" fmla="*/ 2540 w 4200"/>
                <a:gd name="T17" fmla="*/ 193 h 788"/>
                <a:gd name="T18" fmla="*/ 2465 w 4200"/>
                <a:gd name="T19" fmla="*/ 173 h 788"/>
                <a:gd name="T20" fmla="*/ 2325 w 4200"/>
                <a:gd name="T21" fmla="*/ 171 h 788"/>
                <a:gd name="T22" fmla="*/ 3597 w 4200"/>
                <a:gd name="T23" fmla="*/ 512 h 788"/>
                <a:gd name="T24" fmla="*/ 3735 w 4200"/>
                <a:gd name="T25" fmla="*/ 143 h 788"/>
                <a:gd name="T26" fmla="*/ 4200 w 4200"/>
                <a:gd name="T27" fmla="*/ 786 h 788"/>
                <a:gd name="T28" fmla="*/ 3916 w 4200"/>
                <a:gd name="T29" fmla="*/ 648 h 788"/>
                <a:gd name="T30" fmla="*/ 3501 w 4200"/>
                <a:gd name="T31" fmla="*/ 786 h 788"/>
                <a:gd name="T32" fmla="*/ 3592 w 4200"/>
                <a:gd name="T33" fmla="*/ 0 h 788"/>
                <a:gd name="T34" fmla="*/ 2969 w 4200"/>
                <a:gd name="T35" fmla="*/ 0 h 788"/>
                <a:gd name="T36" fmla="*/ 3190 w 4200"/>
                <a:gd name="T37" fmla="*/ 788 h 788"/>
                <a:gd name="T38" fmla="*/ 2969 w 4200"/>
                <a:gd name="T39" fmla="*/ 0 h 788"/>
                <a:gd name="T40" fmla="*/ 2416 w 4200"/>
                <a:gd name="T41" fmla="*/ 0 h 788"/>
                <a:gd name="T42" fmla="*/ 2554 w 4200"/>
                <a:gd name="T43" fmla="*/ 7 h 788"/>
                <a:gd name="T44" fmla="*/ 2666 w 4200"/>
                <a:gd name="T45" fmla="*/ 33 h 788"/>
                <a:gd name="T46" fmla="*/ 2757 w 4200"/>
                <a:gd name="T47" fmla="*/ 90 h 788"/>
                <a:gd name="T48" fmla="*/ 2818 w 4200"/>
                <a:gd name="T49" fmla="*/ 173 h 788"/>
                <a:gd name="T50" fmla="*/ 2853 w 4200"/>
                <a:gd name="T51" fmla="*/ 277 h 788"/>
                <a:gd name="T52" fmla="*/ 2865 w 4200"/>
                <a:gd name="T53" fmla="*/ 402 h 788"/>
                <a:gd name="T54" fmla="*/ 2855 w 4200"/>
                <a:gd name="T55" fmla="*/ 518 h 788"/>
                <a:gd name="T56" fmla="*/ 2828 w 4200"/>
                <a:gd name="T57" fmla="*/ 614 h 788"/>
                <a:gd name="T58" fmla="*/ 2786 w 4200"/>
                <a:gd name="T59" fmla="*/ 683 h 788"/>
                <a:gd name="T60" fmla="*/ 2735 w 4200"/>
                <a:gd name="T61" fmla="*/ 731 h 788"/>
                <a:gd name="T62" fmla="*/ 2672 w 4200"/>
                <a:gd name="T63" fmla="*/ 762 h 788"/>
                <a:gd name="T64" fmla="*/ 2585 w 4200"/>
                <a:gd name="T65" fmla="*/ 780 h 788"/>
                <a:gd name="T66" fmla="*/ 2465 w 4200"/>
                <a:gd name="T67" fmla="*/ 788 h 788"/>
                <a:gd name="T68" fmla="*/ 2105 w 4200"/>
                <a:gd name="T69" fmla="*/ 0 h 788"/>
                <a:gd name="T70" fmla="*/ 1063 w 4200"/>
                <a:gd name="T71" fmla="*/ 0 h 788"/>
                <a:gd name="T72" fmla="*/ 1428 w 4200"/>
                <a:gd name="T73" fmla="*/ 0 h 788"/>
                <a:gd name="T74" fmla="*/ 1398 w 4200"/>
                <a:gd name="T75" fmla="*/ 788 h 788"/>
                <a:gd name="T76" fmla="*/ 825 w 4200"/>
                <a:gd name="T77" fmla="*/ 0 h 788"/>
                <a:gd name="T78" fmla="*/ 1969 w 4200"/>
                <a:gd name="T79" fmla="*/ 0 h 788"/>
                <a:gd name="T80" fmla="*/ 1747 w 4200"/>
                <a:gd name="T81" fmla="*/ 788 h 788"/>
                <a:gd name="T82" fmla="*/ 0 w 4200"/>
                <a:gd name="T83" fmla="*/ 0 h 788"/>
                <a:gd name="T84" fmla="*/ 441 w 4200"/>
                <a:gd name="T85" fmla="*/ 0 h 788"/>
                <a:gd name="T86" fmla="*/ 522 w 4200"/>
                <a:gd name="T87" fmla="*/ 7 h 788"/>
                <a:gd name="T88" fmla="*/ 599 w 4200"/>
                <a:gd name="T89" fmla="*/ 25 h 788"/>
                <a:gd name="T90" fmla="*/ 667 w 4200"/>
                <a:gd name="T91" fmla="*/ 59 h 788"/>
                <a:gd name="T92" fmla="*/ 725 w 4200"/>
                <a:gd name="T93" fmla="*/ 112 h 788"/>
                <a:gd name="T94" fmla="*/ 766 w 4200"/>
                <a:gd name="T95" fmla="*/ 187 h 788"/>
                <a:gd name="T96" fmla="*/ 788 w 4200"/>
                <a:gd name="T97" fmla="*/ 289 h 788"/>
                <a:gd name="T98" fmla="*/ 790 w 4200"/>
                <a:gd name="T99" fmla="*/ 788 h 788"/>
                <a:gd name="T100" fmla="*/ 573 w 4200"/>
                <a:gd name="T101" fmla="*/ 427 h 788"/>
                <a:gd name="T102" fmla="*/ 567 w 4200"/>
                <a:gd name="T103" fmla="*/ 317 h 788"/>
                <a:gd name="T104" fmla="*/ 543 w 4200"/>
                <a:gd name="T105" fmla="*/ 244 h 788"/>
                <a:gd name="T106" fmla="*/ 500 w 4200"/>
                <a:gd name="T107" fmla="*/ 201 h 788"/>
                <a:gd name="T108" fmla="*/ 439 w 4200"/>
                <a:gd name="T109" fmla="*/ 179 h 788"/>
                <a:gd name="T110" fmla="*/ 224 w 4200"/>
                <a:gd name="T111" fmla="*/ 175 h 788"/>
                <a:gd name="T112" fmla="*/ 0 w 4200"/>
                <a:gd name="T113" fmla="*/ 788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00" h="788">
                  <a:moveTo>
                    <a:pt x="2325" y="171"/>
                  </a:moveTo>
                  <a:lnTo>
                    <a:pt x="2325" y="618"/>
                  </a:lnTo>
                  <a:lnTo>
                    <a:pt x="2420" y="618"/>
                  </a:lnTo>
                  <a:lnTo>
                    <a:pt x="2465" y="616"/>
                  </a:lnTo>
                  <a:lnTo>
                    <a:pt x="2505" y="608"/>
                  </a:lnTo>
                  <a:lnTo>
                    <a:pt x="2540" y="597"/>
                  </a:lnTo>
                  <a:lnTo>
                    <a:pt x="2572" y="579"/>
                  </a:lnTo>
                  <a:lnTo>
                    <a:pt x="2599" y="555"/>
                  </a:lnTo>
                  <a:lnTo>
                    <a:pt x="2619" y="526"/>
                  </a:lnTo>
                  <a:lnTo>
                    <a:pt x="2635" y="488"/>
                  </a:lnTo>
                  <a:lnTo>
                    <a:pt x="2644" y="445"/>
                  </a:lnTo>
                  <a:lnTo>
                    <a:pt x="2648" y="396"/>
                  </a:lnTo>
                  <a:lnTo>
                    <a:pt x="2644" y="344"/>
                  </a:lnTo>
                  <a:lnTo>
                    <a:pt x="2635" y="301"/>
                  </a:lnTo>
                  <a:lnTo>
                    <a:pt x="2619" y="266"/>
                  </a:lnTo>
                  <a:lnTo>
                    <a:pt x="2599" y="236"/>
                  </a:lnTo>
                  <a:lnTo>
                    <a:pt x="2572" y="212"/>
                  </a:lnTo>
                  <a:lnTo>
                    <a:pt x="2540" y="193"/>
                  </a:lnTo>
                  <a:lnTo>
                    <a:pt x="2505" y="181"/>
                  </a:lnTo>
                  <a:lnTo>
                    <a:pt x="2465" y="173"/>
                  </a:lnTo>
                  <a:lnTo>
                    <a:pt x="2420" y="171"/>
                  </a:lnTo>
                  <a:lnTo>
                    <a:pt x="2325" y="171"/>
                  </a:lnTo>
                  <a:close/>
                  <a:moveTo>
                    <a:pt x="3735" y="143"/>
                  </a:moveTo>
                  <a:lnTo>
                    <a:pt x="3597" y="512"/>
                  </a:lnTo>
                  <a:lnTo>
                    <a:pt x="3869" y="512"/>
                  </a:lnTo>
                  <a:lnTo>
                    <a:pt x="3735" y="143"/>
                  </a:lnTo>
                  <a:close/>
                  <a:moveTo>
                    <a:pt x="3887" y="0"/>
                  </a:moveTo>
                  <a:lnTo>
                    <a:pt x="4200" y="786"/>
                  </a:lnTo>
                  <a:lnTo>
                    <a:pt x="3962" y="786"/>
                  </a:lnTo>
                  <a:lnTo>
                    <a:pt x="3916" y="648"/>
                  </a:lnTo>
                  <a:lnTo>
                    <a:pt x="3548" y="648"/>
                  </a:lnTo>
                  <a:lnTo>
                    <a:pt x="3501" y="786"/>
                  </a:lnTo>
                  <a:lnTo>
                    <a:pt x="3280" y="786"/>
                  </a:lnTo>
                  <a:lnTo>
                    <a:pt x="3592" y="0"/>
                  </a:lnTo>
                  <a:lnTo>
                    <a:pt x="3887" y="0"/>
                  </a:lnTo>
                  <a:close/>
                  <a:moveTo>
                    <a:pt x="2969" y="0"/>
                  </a:moveTo>
                  <a:lnTo>
                    <a:pt x="3190" y="0"/>
                  </a:lnTo>
                  <a:lnTo>
                    <a:pt x="3190" y="788"/>
                  </a:lnTo>
                  <a:lnTo>
                    <a:pt x="2969" y="788"/>
                  </a:lnTo>
                  <a:lnTo>
                    <a:pt x="2969" y="0"/>
                  </a:lnTo>
                  <a:close/>
                  <a:moveTo>
                    <a:pt x="2105" y="0"/>
                  </a:moveTo>
                  <a:lnTo>
                    <a:pt x="2416" y="0"/>
                  </a:lnTo>
                  <a:lnTo>
                    <a:pt x="2489" y="2"/>
                  </a:lnTo>
                  <a:lnTo>
                    <a:pt x="2554" y="7"/>
                  </a:lnTo>
                  <a:lnTo>
                    <a:pt x="2613" y="17"/>
                  </a:lnTo>
                  <a:lnTo>
                    <a:pt x="2666" y="33"/>
                  </a:lnTo>
                  <a:lnTo>
                    <a:pt x="2713" y="57"/>
                  </a:lnTo>
                  <a:lnTo>
                    <a:pt x="2757" y="90"/>
                  </a:lnTo>
                  <a:lnTo>
                    <a:pt x="2794" y="132"/>
                  </a:lnTo>
                  <a:lnTo>
                    <a:pt x="2818" y="173"/>
                  </a:lnTo>
                  <a:lnTo>
                    <a:pt x="2839" y="222"/>
                  </a:lnTo>
                  <a:lnTo>
                    <a:pt x="2853" y="277"/>
                  </a:lnTo>
                  <a:lnTo>
                    <a:pt x="2863" y="337"/>
                  </a:lnTo>
                  <a:lnTo>
                    <a:pt x="2865" y="402"/>
                  </a:lnTo>
                  <a:lnTo>
                    <a:pt x="2863" y="461"/>
                  </a:lnTo>
                  <a:lnTo>
                    <a:pt x="2855" y="518"/>
                  </a:lnTo>
                  <a:lnTo>
                    <a:pt x="2843" y="569"/>
                  </a:lnTo>
                  <a:lnTo>
                    <a:pt x="2828" y="614"/>
                  </a:lnTo>
                  <a:lnTo>
                    <a:pt x="2810" y="654"/>
                  </a:lnTo>
                  <a:lnTo>
                    <a:pt x="2786" y="683"/>
                  </a:lnTo>
                  <a:lnTo>
                    <a:pt x="2761" y="709"/>
                  </a:lnTo>
                  <a:lnTo>
                    <a:pt x="2735" y="731"/>
                  </a:lnTo>
                  <a:lnTo>
                    <a:pt x="2705" y="748"/>
                  </a:lnTo>
                  <a:lnTo>
                    <a:pt x="2672" y="762"/>
                  </a:lnTo>
                  <a:lnTo>
                    <a:pt x="2633" y="772"/>
                  </a:lnTo>
                  <a:lnTo>
                    <a:pt x="2585" y="780"/>
                  </a:lnTo>
                  <a:lnTo>
                    <a:pt x="2530" y="786"/>
                  </a:lnTo>
                  <a:lnTo>
                    <a:pt x="2465" y="788"/>
                  </a:lnTo>
                  <a:lnTo>
                    <a:pt x="2105" y="788"/>
                  </a:lnTo>
                  <a:lnTo>
                    <a:pt x="2105" y="0"/>
                  </a:lnTo>
                  <a:close/>
                  <a:moveTo>
                    <a:pt x="825" y="0"/>
                  </a:moveTo>
                  <a:lnTo>
                    <a:pt x="1063" y="0"/>
                  </a:lnTo>
                  <a:lnTo>
                    <a:pt x="1240" y="624"/>
                  </a:lnTo>
                  <a:lnTo>
                    <a:pt x="1428" y="0"/>
                  </a:lnTo>
                  <a:lnTo>
                    <a:pt x="1654" y="0"/>
                  </a:lnTo>
                  <a:lnTo>
                    <a:pt x="1398" y="788"/>
                  </a:lnTo>
                  <a:lnTo>
                    <a:pt x="1077" y="788"/>
                  </a:lnTo>
                  <a:lnTo>
                    <a:pt x="825" y="0"/>
                  </a:lnTo>
                  <a:close/>
                  <a:moveTo>
                    <a:pt x="1747" y="0"/>
                  </a:moveTo>
                  <a:lnTo>
                    <a:pt x="1969" y="0"/>
                  </a:lnTo>
                  <a:lnTo>
                    <a:pt x="1969" y="788"/>
                  </a:lnTo>
                  <a:lnTo>
                    <a:pt x="1747" y="788"/>
                  </a:lnTo>
                  <a:lnTo>
                    <a:pt x="1747" y="0"/>
                  </a:lnTo>
                  <a:close/>
                  <a:moveTo>
                    <a:pt x="0" y="0"/>
                  </a:moveTo>
                  <a:lnTo>
                    <a:pt x="400" y="0"/>
                  </a:lnTo>
                  <a:lnTo>
                    <a:pt x="441" y="0"/>
                  </a:lnTo>
                  <a:lnTo>
                    <a:pt x="482" y="2"/>
                  </a:lnTo>
                  <a:lnTo>
                    <a:pt x="522" y="7"/>
                  </a:lnTo>
                  <a:lnTo>
                    <a:pt x="561" y="15"/>
                  </a:lnTo>
                  <a:lnTo>
                    <a:pt x="599" y="25"/>
                  </a:lnTo>
                  <a:lnTo>
                    <a:pt x="634" y="41"/>
                  </a:lnTo>
                  <a:lnTo>
                    <a:pt x="667" y="59"/>
                  </a:lnTo>
                  <a:lnTo>
                    <a:pt x="697" y="82"/>
                  </a:lnTo>
                  <a:lnTo>
                    <a:pt x="725" y="112"/>
                  </a:lnTo>
                  <a:lnTo>
                    <a:pt x="746" y="145"/>
                  </a:lnTo>
                  <a:lnTo>
                    <a:pt x="766" y="187"/>
                  </a:lnTo>
                  <a:lnTo>
                    <a:pt x="780" y="234"/>
                  </a:lnTo>
                  <a:lnTo>
                    <a:pt x="788" y="289"/>
                  </a:lnTo>
                  <a:lnTo>
                    <a:pt x="790" y="352"/>
                  </a:lnTo>
                  <a:lnTo>
                    <a:pt x="790" y="788"/>
                  </a:lnTo>
                  <a:lnTo>
                    <a:pt x="573" y="788"/>
                  </a:lnTo>
                  <a:lnTo>
                    <a:pt x="573" y="427"/>
                  </a:lnTo>
                  <a:lnTo>
                    <a:pt x="571" y="368"/>
                  </a:lnTo>
                  <a:lnTo>
                    <a:pt x="567" y="317"/>
                  </a:lnTo>
                  <a:lnTo>
                    <a:pt x="557" y="277"/>
                  </a:lnTo>
                  <a:lnTo>
                    <a:pt x="543" y="244"/>
                  </a:lnTo>
                  <a:lnTo>
                    <a:pt x="524" y="220"/>
                  </a:lnTo>
                  <a:lnTo>
                    <a:pt x="500" y="201"/>
                  </a:lnTo>
                  <a:lnTo>
                    <a:pt x="473" y="187"/>
                  </a:lnTo>
                  <a:lnTo>
                    <a:pt x="439" y="179"/>
                  </a:lnTo>
                  <a:lnTo>
                    <a:pt x="400" y="175"/>
                  </a:lnTo>
                  <a:lnTo>
                    <a:pt x="224" y="175"/>
                  </a:lnTo>
                  <a:lnTo>
                    <a:pt x="224" y="788"/>
                  </a:lnTo>
                  <a:lnTo>
                    <a:pt x="0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8775700" y="3552825"/>
              <a:ext cx="1436688" cy="952500"/>
            </a:xfrm>
            <a:custGeom>
              <a:avLst/>
              <a:gdLst>
                <a:gd name="T0" fmla="*/ 638 w 1810"/>
                <a:gd name="T1" fmla="*/ 451 h 1200"/>
                <a:gd name="T2" fmla="*/ 516 w 1810"/>
                <a:gd name="T3" fmla="*/ 502 h 1200"/>
                <a:gd name="T4" fmla="*/ 469 w 1810"/>
                <a:gd name="T5" fmla="*/ 546 h 1200"/>
                <a:gd name="T6" fmla="*/ 496 w 1810"/>
                <a:gd name="T7" fmla="*/ 613 h 1200"/>
                <a:gd name="T8" fmla="*/ 595 w 1810"/>
                <a:gd name="T9" fmla="*/ 735 h 1200"/>
                <a:gd name="T10" fmla="*/ 614 w 1810"/>
                <a:gd name="T11" fmla="*/ 851 h 1200"/>
                <a:gd name="T12" fmla="*/ 439 w 1810"/>
                <a:gd name="T13" fmla="*/ 733 h 1200"/>
                <a:gd name="T14" fmla="*/ 349 w 1810"/>
                <a:gd name="T15" fmla="*/ 595 h 1200"/>
                <a:gd name="T16" fmla="*/ 323 w 1810"/>
                <a:gd name="T17" fmla="*/ 530 h 1200"/>
                <a:gd name="T18" fmla="*/ 372 w 1810"/>
                <a:gd name="T19" fmla="*/ 485 h 1200"/>
                <a:gd name="T20" fmla="*/ 516 w 1810"/>
                <a:gd name="T21" fmla="*/ 400 h 1200"/>
                <a:gd name="T22" fmla="*/ 707 w 1810"/>
                <a:gd name="T23" fmla="*/ 248 h 1200"/>
                <a:gd name="T24" fmla="*/ 933 w 1810"/>
                <a:gd name="T25" fmla="*/ 296 h 1200"/>
                <a:gd name="T26" fmla="*/ 1097 w 1810"/>
                <a:gd name="T27" fmla="*/ 400 h 1200"/>
                <a:gd name="T28" fmla="*/ 1185 w 1810"/>
                <a:gd name="T29" fmla="*/ 489 h 1200"/>
                <a:gd name="T30" fmla="*/ 1185 w 1810"/>
                <a:gd name="T31" fmla="*/ 518 h 1200"/>
                <a:gd name="T32" fmla="*/ 1097 w 1810"/>
                <a:gd name="T33" fmla="*/ 617 h 1200"/>
                <a:gd name="T34" fmla="*/ 947 w 1810"/>
                <a:gd name="T35" fmla="*/ 737 h 1200"/>
                <a:gd name="T36" fmla="*/ 762 w 1810"/>
                <a:gd name="T37" fmla="*/ 794 h 1200"/>
                <a:gd name="T38" fmla="*/ 715 w 1810"/>
                <a:gd name="T39" fmla="*/ 459 h 1200"/>
                <a:gd name="T40" fmla="*/ 817 w 1810"/>
                <a:gd name="T41" fmla="*/ 528 h 1200"/>
                <a:gd name="T42" fmla="*/ 1038 w 1810"/>
                <a:gd name="T43" fmla="*/ 502 h 1200"/>
                <a:gd name="T44" fmla="*/ 985 w 1810"/>
                <a:gd name="T45" fmla="*/ 451 h 1200"/>
                <a:gd name="T46" fmla="*/ 839 w 1810"/>
                <a:gd name="T47" fmla="*/ 370 h 1200"/>
                <a:gd name="T48" fmla="*/ 675 w 1810"/>
                <a:gd name="T49" fmla="*/ 250 h 1200"/>
                <a:gd name="T50" fmla="*/ 603 w 1810"/>
                <a:gd name="T51" fmla="*/ 260 h 1200"/>
                <a:gd name="T52" fmla="*/ 370 w 1810"/>
                <a:gd name="T53" fmla="*/ 349 h 1200"/>
                <a:gd name="T54" fmla="*/ 232 w 1810"/>
                <a:gd name="T55" fmla="*/ 461 h 1200"/>
                <a:gd name="T56" fmla="*/ 185 w 1810"/>
                <a:gd name="T57" fmla="*/ 516 h 1200"/>
                <a:gd name="T58" fmla="*/ 211 w 1810"/>
                <a:gd name="T59" fmla="*/ 581 h 1200"/>
                <a:gd name="T60" fmla="*/ 293 w 1810"/>
                <a:gd name="T61" fmla="*/ 723 h 1200"/>
                <a:gd name="T62" fmla="*/ 445 w 1810"/>
                <a:gd name="T63" fmla="*/ 877 h 1200"/>
                <a:gd name="T64" fmla="*/ 675 w 1810"/>
                <a:gd name="T65" fmla="*/ 966 h 1200"/>
                <a:gd name="T66" fmla="*/ 453 w 1810"/>
                <a:gd name="T67" fmla="*/ 1001 h 1200"/>
                <a:gd name="T68" fmla="*/ 232 w 1810"/>
                <a:gd name="T69" fmla="*/ 849 h 1200"/>
                <a:gd name="T70" fmla="*/ 89 w 1810"/>
                <a:gd name="T71" fmla="*/ 674 h 1200"/>
                <a:gd name="T72" fmla="*/ 16 w 1810"/>
                <a:gd name="T73" fmla="*/ 536 h 1200"/>
                <a:gd name="T74" fmla="*/ 4 w 1810"/>
                <a:gd name="T75" fmla="*/ 495 h 1200"/>
                <a:gd name="T76" fmla="*/ 85 w 1810"/>
                <a:gd name="T77" fmla="*/ 426 h 1200"/>
                <a:gd name="T78" fmla="*/ 250 w 1810"/>
                <a:gd name="T79" fmla="*/ 311 h 1200"/>
                <a:gd name="T80" fmla="*/ 478 w 1810"/>
                <a:gd name="T81" fmla="*/ 205 h 1200"/>
                <a:gd name="T82" fmla="*/ 675 w 1810"/>
                <a:gd name="T83" fmla="*/ 0 h 1200"/>
                <a:gd name="T84" fmla="*/ 675 w 1810"/>
                <a:gd name="T85" fmla="*/ 1058 h 1200"/>
                <a:gd name="T86" fmla="*/ 977 w 1810"/>
                <a:gd name="T87" fmla="*/ 1038 h 1200"/>
                <a:gd name="T88" fmla="*/ 1321 w 1810"/>
                <a:gd name="T89" fmla="*/ 946 h 1200"/>
                <a:gd name="T90" fmla="*/ 1619 w 1810"/>
                <a:gd name="T91" fmla="*/ 802 h 1200"/>
                <a:gd name="T92" fmla="*/ 1605 w 1810"/>
                <a:gd name="T93" fmla="*/ 717 h 1200"/>
                <a:gd name="T94" fmla="*/ 1485 w 1810"/>
                <a:gd name="T95" fmla="*/ 648 h 1200"/>
                <a:gd name="T96" fmla="*/ 1276 w 1810"/>
                <a:gd name="T97" fmla="*/ 788 h 1200"/>
                <a:gd name="T98" fmla="*/ 992 w 1810"/>
                <a:gd name="T99" fmla="*/ 932 h 1200"/>
                <a:gd name="T100" fmla="*/ 709 w 1810"/>
                <a:gd name="T101" fmla="*/ 969 h 1200"/>
                <a:gd name="T102" fmla="*/ 758 w 1810"/>
                <a:gd name="T103" fmla="*/ 873 h 1200"/>
                <a:gd name="T104" fmla="*/ 979 w 1810"/>
                <a:gd name="T105" fmla="*/ 820 h 1200"/>
                <a:gd name="T106" fmla="*/ 1172 w 1810"/>
                <a:gd name="T107" fmla="*/ 701 h 1200"/>
                <a:gd name="T108" fmla="*/ 1315 w 1810"/>
                <a:gd name="T109" fmla="*/ 577 h 1200"/>
                <a:gd name="T110" fmla="*/ 1384 w 1810"/>
                <a:gd name="T111" fmla="*/ 502 h 1200"/>
                <a:gd name="T112" fmla="*/ 1359 w 1810"/>
                <a:gd name="T113" fmla="*/ 465 h 1200"/>
                <a:gd name="T114" fmla="*/ 1242 w 1810"/>
                <a:gd name="T115" fmla="*/ 357 h 1200"/>
                <a:gd name="T116" fmla="*/ 1048 w 1810"/>
                <a:gd name="T117" fmla="*/ 233 h 1200"/>
                <a:gd name="T118" fmla="*/ 782 w 1810"/>
                <a:gd name="T119" fmla="*/ 162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10" h="1200">
                  <a:moveTo>
                    <a:pt x="675" y="359"/>
                  </a:moveTo>
                  <a:lnTo>
                    <a:pt x="675" y="451"/>
                  </a:lnTo>
                  <a:lnTo>
                    <a:pt x="675" y="451"/>
                  </a:lnTo>
                  <a:lnTo>
                    <a:pt x="638" y="451"/>
                  </a:lnTo>
                  <a:lnTo>
                    <a:pt x="603" y="459"/>
                  </a:lnTo>
                  <a:lnTo>
                    <a:pt x="571" y="471"/>
                  </a:lnTo>
                  <a:lnTo>
                    <a:pt x="542" y="485"/>
                  </a:lnTo>
                  <a:lnTo>
                    <a:pt x="516" y="502"/>
                  </a:lnTo>
                  <a:lnTo>
                    <a:pt x="496" y="518"/>
                  </a:lnTo>
                  <a:lnTo>
                    <a:pt x="482" y="532"/>
                  </a:lnTo>
                  <a:lnTo>
                    <a:pt x="473" y="542"/>
                  </a:lnTo>
                  <a:lnTo>
                    <a:pt x="469" y="546"/>
                  </a:lnTo>
                  <a:lnTo>
                    <a:pt x="471" y="552"/>
                  </a:lnTo>
                  <a:lnTo>
                    <a:pt x="477" y="566"/>
                  </a:lnTo>
                  <a:lnTo>
                    <a:pt x="484" y="587"/>
                  </a:lnTo>
                  <a:lnTo>
                    <a:pt x="496" y="613"/>
                  </a:lnTo>
                  <a:lnTo>
                    <a:pt x="514" y="644"/>
                  </a:lnTo>
                  <a:lnTo>
                    <a:pt x="536" y="676"/>
                  </a:lnTo>
                  <a:lnTo>
                    <a:pt x="561" y="707"/>
                  </a:lnTo>
                  <a:lnTo>
                    <a:pt x="595" y="735"/>
                  </a:lnTo>
                  <a:lnTo>
                    <a:pt x="632" y="761"/>
                  </a:lnTo>
                  <a:lnTo>
                    <a:pt x="675" y="780"/>
                  </a:lnTo>
                  <a:lnTo>
                    <a:pt x="675" y="865"/>
                  </a:lnTo>
                  <a:lnTo>
                    <a:pt x="614" y="851"/>
                  </a:lnTo>
                  <a:lnTo>
                    <a:pt x="561" y="828"/>
                  </a:lnTo>
                  <a:lnTo>
                    <a:pt x="514" y="800"/>
                  </a:lnTo>
                  <a:lnTo>
                    <a:pt x="473" y="768"/>
                  </a:lnTo>
                  <a:lnTo>
                    <a:pt x="439" y="733"/>
                  </a:lnTo>
                  <a:lnTo>
                    <a:pt x="408" y="698"/>
                  </a:lnTo>
                  <a:lnTo>
                    <a:pt x="384" y="660"/>
                  </a:lnTo>
                  <a:lnTo>
                    <a:pt x="364" y="627"/>
                  </a:lnTo>
                  <a:lnTo>
                    <a:pt x="349" y="595"/>
                  </a:lnTo>
                  <a:lnTo>
                    <a:pt x="337" y="569"/>
                  </a:lnTo>
                  <a:lnTo>
                    <a:pt x="329" y="548"/>
                  </a:lnTo>
                  <a:lnTo>
                    <a:pt x="325" y="534"/>
                  </a:lnTo>
                  <a:lnTo>
                    <a:pt x="323" y="530"/>
                  </a:lnTo>
                  <a:lnTo>
                    <a:pt x="325" y="526"/>
                  </a:lnTo>
                  <a:lnTo>
                    <a:pt x="335" y="516"/>
                  </a:lnTo>
                  <a:lnTo>
                    <a:pt x="350" y="502"/>
                  </a:lnTo>
                  <a:lnTo>
                    <a:pt x="372" y="485"/>
                  </a:lnTo>
                  <a:lnTo>
                    <a:pt x="400" y="463"/>
                  </a:lnTo>
                  <a:lnTo>
                    <a:pt x="433" y="441"/>
                  </a:lnTo>
                  <a:lnTo>
                    <a:pt x="473" y="420"/>
                  </a:lnTo>
                  <a:lnTo>
                    <a:pt x="516" y="400"/>
                  </a:lnTo>
                  <a:lnTo>
                    <a:pt x="565" y="382"/>
                  </a:lnTo>
                  <a:lnTo>
                    <a:pt x="618" y="368"/>
                  </a:lnTo>
                  <a:lnTo>
                    <a:pt x="675" y="359"/>
                  </a:lnTo>
                  <a:close/>
                  <a:moveTo>
                    <a:pt x="707" y="248"/>
                  </a:moveTo>
                  <a:lnTo>
                    <a:pt x="770" y="250"/>
                  </a:lnTo>
                  <a:lnTo>
                    <a:pt x="827" y="260"/>
                  </a:lnTo>
                  <a:lnTo>
                    <a:pt x="882" y="274"/>
                  </a:lnTo>
                  <a:lnTo>
                    <a:pt x="933" y="296"/>
                  </a:lnTo>
                  <a:lnTo>
                    <a:pt x="981" y="319"/>
                  </a:lnTo>
                  <a:lnTo>
                    <a:pt x="1024" y="345"/>
                  </a:lnTo>
                  <a:lnTo>
                    <a:pt x="1063" y="372"/>
                  </a:lnTo>
                  <a:lnTo>
                    <a:pt x="1097" y="400"/>
                  </a:lnTo>
                  <a:lnTo>
                    <a:pt x="1126" y="426"/>
                  </a:lnTo>
                  <a:lnTo>
                    <a:pt x="1152" y="451"/>
                  </a:lnTo>
                  <a:lnTo>
                    <a:pt x="1172" y="471"/>
                  </a:lnTo>
                  <a:lnTo>
                    <a:pt x="1185" y="489"/>
                  </a:lnTo>
                  <a:lnTo>
                    <a:pt x="1195" y="499"/>
                  </a:lnTo>
                  <a:lnTo>
                    <a:pt x="1197" y="502"/>
                  </a:lnTo>
                  <a:lnTo>
                    <a:pt x="1193" y="506"/>
                  </a:lnTo>
                  <a:lnTo>
                    <a:pt x="1185" y="518"/>
                  </a:lnTo>
                  <a:lnTo>
                    <a:pt x="1170" y="538"/>
                  </a:lnTo>
                  <a:lnTo>
                    <a:pt x="1150" y="562"/>
                  </a:lnTo>
                  <a:lnTo>
                    <a:pt x="1126" y="587"/>
                  </a:lnTo>
                  <a:lnTo>
                    <a:pt x="1097" y="617"/>
                  </a:lnTo>
                  <a:lnTo>
                    <a:pt x="1065" y="648"/>
                  </a:lnTo>
                  <a:lnTo>
                    <a:pt x="1028" y="680"/>
                  </a:lnTo>
                  <a:lnTo>
                    <a:pt x="988" y="709"/>
                  </a:lnTo>
                  <a:lnTo>
                    <a:pt x="947" y="737"/>
                  </a:lnTo>
                  <a:lnTo>
                    <a:pt x="904" y="761"/>
                  </a:lnTo>
                  <a:lnTo>
                    <a:pt x="859" y="778"/>
                  </a:lnTo>
                  <a:lnTo>
                    <a:pt x="811" y="790"/>
                  </a:lnTo>
                  <a:lnTo>
                    <a:pt x="762" y="794"/>
                  </a:lnTo>
                  <a:lnTo>
                    <a:pt x="717" y="790"/>
                  </a:lnTo>
                  <a:lnTo>
                    <a:pt x="675" y="780"/>
                  </a:lnTo>
                  <a:lnTo>
                    <a:pt x="675" y="451"/>
                  </a:lnTo>
                  <a:lnTo>
                    <a:pt x="715" y="459"/>
                  </a:lnTo>
                  <a:lnTo>
                    <a:pt x="746" y="469"/>
                  </a:lnTo>
                  <a:lnTo>
                    <a:pt x="774" y="485"/>
                  </a:lnTo>
                  <a:lnTo>
                    <a:pt x="796" y="504"/>
                  </a:lnTo>
                  <a:lnTo>
                    <a:pt x="817" y="528"/>
                  </a:lnTo>
                  <a:lnTo>
                    <a:pt x="837" y="558"/>
                  </a:lnTo>
                  <a:lnTo>
                    <a:pt x="859" y="591"/>
                  </a:lnTo>
                  <a:lnTo>
                    <a:pt x="882" y="633"/>
                  </a:lnTo>
                  <a:lnTo>
                    <a:pt x="1038" y="502"/>
                  </a:lnTo>
                  <a:lnTo>
                    <a:pt x="1034" y="499"/>
                  </a:lnTo>
                  <a:lnTo>
                    <a:pt x="1024" y="487"/>
                  </a:lnTo>
                  <a:lnTo>
                    <a:pt x="1008" y="471"/>
                  </a:lnTo>
                  <a:lnTo>
                    <a:pt x="985" y="451"/>
                  </a:lnTo>
                  <a:lnTo>
                    <a:pt x="957" y="430"/>
                  </a:lnTo>
                  <a:lnTo>
                    <a:pt x="924" y="406"/>
                  </a:lnTo>
                  <a:lnTo>
                    <a:pt x="884" y="386"/>
                  </a:lnTo>
                  <a:lnTo>
                    <a:pt x="839" y="370"/>
                  </a:lnTo>
                  <a:lnTo>
                    <a:pt x="790" y="359"/>
                  </a:lnTo>
                  <a:lnTo>
                    <a:pt x="734" y="355"/>
                  </a:lnTo>
                  <a:lnTo>
                    <a:pt x="675" y="359"/>
                  </a:lnTo>
                  <a:lnTo>
                    <a:pt x="675" y="250"/>
                  </a:lnTo>
                  <a:lnTo>
                    <a:pt x="707" y="248"/>
                  </a:lnTo>
                  <a:close/>
                  <a:moveTo>
                    <a:pt x="675" y="162"/>
                  </a:moveTo>
                  <a:lnTo>
                    <a:pt x="675" y="250"/>
                  </a:lnTo>
                  <a:lnTo>
                    <a:pt x="603" y="260"/>
                  </a:lnTo>
                  <a:lnTo>
                    <a:pt x="536" y="276"/>
                  </a:lnTo>
                  <a:lnTo>
                    <a:pt x="475" y="296"/>
                  </a:lnTo>
                  <a:lnTo>
                    <a:pt x="419" y="321"/>
                  </a:lnTo>
                  <a:lnTo>
                    <a:pt x="370" y="349"/>
                  </a:lnTo>
                  <a:lnTo>
                    <a:pt x="327" y="378"/>
                  </a:lnTo>
                  <a:lnTo>
                    <a:pt x="289" y="408"/>
                  </a:lnTo>
                  <a:lnTo>
                    <a:pt x="258" y="435"/>
                  </a:lnTo>
                  <a:lnTo>
                    <a:pt x="232" y="461"/>
                  </a:lnTo>
                  <a:lnTo>
                    <a:pt x="211" y="483"/>
                  </a:lnTo>
                  <a:lnTo>
                    <a:pt x="197" y="500"/>
                  </a:lnTo>
                  <a:lnTo>
                    <a:pt x="187" y="512"/>
                  </a:lnTo>
                  <a:lnTo>
                    <a:pt x="185" y="516"/>
                  </a:lnTo>
                  <a:lnTo>
                    <a:pt x="187" y="522"/>
                  </a:lnTo>
                  <a:lnTo>
                    <a:pt x="191" y="534"/>
                  </a:lnTo>
                  <a:lnTo>
                    <a:pt x="199" y="554"/>
                  </a:lnTo>
                  <a:lnTo>
                    <a:pt x="211" y="581"/>
                  </a:lnTo>
                  <a:lnTo>
                    <a:pt x="224" y="611"/>
                  </a:lnTo>
                  <a:lnTo>
                    <a:pt x="244" y="646"/>
                  </a:lnTo>
                  <a:lnTo>
                    <a:pt x="266" y="684"/>
                  </a:lnTo>
                  <a:lnTo>
                    <a:pt x="293" y="723"/>
                  </a:lnTo>
                  <a:lnTo>
                    <a:pt x="325" y="765"/>
                  </a:lnTo>
                  <a:lnTo>
                    <a:pt x="360" y="804"/>
                  </a:lnTo>
                  <a:lnTo>
                    <a:pt x="400" y="841"/>
                  </a:lnTo>
                  <a:lnTo>
                    <a:pt x="445" y="877"/>
                  </a:lnTo>
                  <a:lnTo>
                    <a:pt x="494" y="906"/>
                  </a:lnTo>
                  <a:lnTo>
                    <a:pt x="549" y="934"/>
                  </a:lnTo>
                  <a:lnTo>
                    <a:pt x="610" y="954"/>
                  </a:lnTo>
                  <a:lnTo>
                    <a:pt x="675" y="966"/>
                  </a:lnTo>
                  <a:lnTo>
                    <a:pt x="675" y="1058"/>
                  </a:lnTo>
                  <a:lnTo>
                    <a:pt x="595" y="1046"/>
                  </a:lnTo>
                  <a:lnTo>
                    <a:pt x="522" y="1027"/>
                  </a:lnTo>
                  <a:lnTo>
                    <a:pt x="453" y="1001"/>
                  </a:lnTo>
                  <a:lnTo>
                    <a:pt x="390" y="969"/>
                  </a:lnTo>
                  <a:lnTo>
                    <a:pt x="331" y="932"/>
                  </a:lnTo>
                  <a:lnTo>
                    <a:pt x="280" y="893"/>
                  </a:lnTo>
                  <a:lnTo>
                    <a:pt x="232" y="849"/>
                  </a:lnTo>
                  <a:lnTo>
                    <a:pt x="189" y="806"/>
                  </a:lnTo>
                  <a:lnTo>
                    <a:pt x="152" y="761"/>
                  </a:lnTo>
                  <a:lnTo>
                    <a:pt x="118" y="717"/>
                  </a:lnTo>
                  <a:lnTo>
                    <a:pt x="89" y="674"/>
                  </a:lnTo>
                  <a:lnTo>
                    <a:pt x="65" y="633"/>
                  </a:lnTo>
                  <a:lnTo>
                    <a:pt x="43" y="597"/>
                  </a:lnTo>
                  <a:lnTo>
                    <a:pt x="28" y="564"/>
                  </a:lnTo>
                  <a:lnTo>
                    <a:pt x="16" y="536"/>
                  </a:lnTo>
                  <a:lnTo>
                    <a:pt x="6" y="516"/>
                  </a:lnTo>
                  <a:lnTo>
                    <a:pt x="2" y="502"/>
                  </a:lnTo>
                  <a:lnTo>
                    <a:pt x="0" y="499"/>
                  </a:lnTo>
                  <a:lnTo>
                    <a:pt x="4" y="495"/>
                  </a:lnTo>
                  <a:lnTo>
                    <a:pt x="14" y="485"/>
                  </a:lnTo>
                  <a:lnTo>
                    <a:pt x="32" y="469"/>
                  </a:lnTo>
                  <a:lnTo>
                    <a:pt x="55" y="449"/>
                  </a:lnTo>
                  <a:lnTo>
                    <a:pt x="85" y="426"/>
                  </a:lnTo>
                  <a:lnTo>
                    <a:pt x="118" y="400"/>
                  </a:lnTo>
                  <a:lnTo>
                    <a:pt x="158" y="370"/>
                  </a:lnTo>
                  <a:lnTo>
                    <a:pt x="203" y="341"/>
                  </a:lnTo>
                  <a:lnTo>
                    <a:pt x="250" y="311"/>
                  </a:lnTo>
                  <a:lnTo>
                    <a:pt x="303" y="282"/>
                  </a:lnTo>
                  <a:lnTo>
                    <a:pt x="358" y="252"/>
                  </a:lnTo>
                  <a:lnTo>
                    <a:pt x="417" y="227"/>
                  </a:lnTo>
                  <a:lnTo>
                    <a:pt x="478" y="205"/>
                  </a:lnTo>
                  <a:lnTo>
                    <a:pt x="542" y="185"/>
                  </a:lnTo>
                  <a:lnTo>
                    <a:pt x="608" y="171"/>
                  </a:lnTo>
                  <a:lnTo>
                    <a:pt x="675" y="162"/>
                  </a:lnTo>
                  <a:close/>
                  <a:moveTo>
                    <a:pt x="675" y="0"/>
                  </a:moveTo>
                  <a:lnTo>
                    <a:pt x="1810" y="0"/>
                  </a:lnTo>
                  <a:lnTo>
                    <a:pt x="1810" y="1200"/>
                  </a:lnTo>
                  <a:lnTo>
                    <a:pt x="675" y="1200"/>
                  </a:lnTo>
                  <a:lnTo>
                    <a:pt x="675" y="1058"/>
                  </a:lnTo>
                  <a:lnTo>
                    <a:pt x="748" y="1062"/>
                  </a:lnTo>
                  <a:lnTo>
                    <a:pt x="819" y="1060"/>
                  </a:lnTo>
                  <a:lnTo>
                    <a:pt x="894" y="1052"/>
                  </a:lnTo>
                  <a:lnTo>
                    <a:pt x="977" y="1038"/>
                  </a:lnTo>
                  <a:lnTo>
                    <a:pt x="1061" y="1021"/>
                  </a:lnTo>
                  <a:lnTo>
                    <a:pt x="1148" y="1001"/>
                  </a:lnTo>
                  <a:lnTo>
                    <a:pt x="1235" y="975"/>
                  </a:lnTo>
                  <a:lnTo>
                    <a:pt x="1321" y="946"/>
                  </a:lnTo>
                  <a:lnTo>
                    <a:pt x="1404" y="914"/>
                  </a:lnTo>
                  <a:lnTo>
                    <a:pt x="1483" y="879"/>
                  </a:lnTo>
                  <a:lnTo>
                    <a:pt x="1554" y="841"/>
                  </a:lnTo>
                  <a:lnTo>
                    <a:pt x="1619" y="802"/>
                  </a:lnTo>
                  <a:lnTo>
                    <a:pt x="1674" y="763"/>
                  </a:lnTo>
                  <a:lnTo>
                    <a:pt x="1658" y="749"/>
                  </a:lnTo>
                  <a:lnTo>
                    <a:pt x="1634" y="733"/>
                  </a:lnTo>
                  <a:lnTo>
                    <a:pt x="1605" y="717"/>
                  </a:lnTo>
                  <a:lnTo>
                    <a:pt x="1573" y="700"/>
                  </a:lnTo>
                  <a:lnTo>
                    <a:pt x="1540" y="682"/>
                  </a:lnTo>
                  <a:lnTo>
                    <a:pt x="1510" y="664"/>
                  </a:lnTo>
                  <a:lnTo>
                    <a:pt x="1485" y="648"/>
                  </a:lnTo>
                  <a:lnTo>
                    <a:pt x="1467" y="636"/>
                  </a:lnTo>
                  <a:lnTo>
                    <a:pt x="1404" y="690"/>
                  </a:lnTo>
                  <a:lnTo>
                    <a:pt x="1341" y="741"/>
                  </a:lnTo>
                  <a:lnTo>
                    <a:pt x="1276" y="788"/>
                  </a:lnTo>
                  <a:lnTo>
                    <a:pt x="1209" y="832"/>
                  </a:lnTo>
                  <a:lnTo>
                    <a:pt x="1140" y="871"/>
                  </a:lnTo>
                  <a:lnTo>
                    <a:pt x="1067" y="904"/>
                  </a:lnTo>
                  <a:lnTo>
                    <a:pt x="992" y="932"/>
                  </a:lnTo>
                  <a:lnTo>
                    <a:pt x="914" y="954"/>
                  </a:lnTo>
                  <a:lnTo>
                    <a:pt x="831" y="966"/>
                  </a:lnTo>
                  <a:lnTo>
                    <a:pt x="744" y="969"/>
                  </a:lnTo>
                  <a:lnTo>
                    <a:pt x="709" y="969"/>
                  </a:lnTo>
                  <a:lnTo>
                    <a:pt x="675" y="966"/>
                  </a:lnTo>
                  <a:lnTo>
                    <a:pt x="675" y="865"/>
                  </a:lnTo>
                  <a:lnTo>
                    <a:pt x="715" y="871"/>
                  </a:lnTo>
                  <a:lnTo>
                    <a:pt x="758" y="873"/>
                  </a:lnTo>
                  <a:lnTo>
                    <a:pt x="815" y="869"/>
                  </a:lnTo>
                  <a:lnTo>
                    <a:pt x="870" y="859"/>
                  </a:lnTo>
                  <a:lnTo>
                    <a:pt x="925" y="841"/>
                  </a:lnTo>
                  <a:lnTo>
                    <a:pt x="979" y="820"/>
                  </a:lnTo>
                  <a:lnTo>
                    <a:pt x="1030" y="794"/>
                  </a:lnTo>
                  <a:lnTo>
                    <a:pt x="1079" y="767"/>
                  </a:lnTo>
                  <a:lnTo>
                    <a:pt x="1126" y="735"/>
                  </a:lnTo>
                  <a:lnTo>
                    <a:pt x="1172" y="701"/>
                  </a:lnTo>
                  <a:lnTo>
                    <a:pt x="1213" y="670"/>
                  </a:lnTo>
                  <a:lnTo>
                    <a:pt x="1250" y="636"/>
                  </a:lnTo>
                  <a:lnTo>
                    <a:pt x="1284" y="605"/>
                  </a:lnTo>
                  <a:lnTo>
                    <a:pt x="1315" y="577"/>
                  </a:lnTo>
                  <a:lnTo>
                    <a:pt x="1339" y="550"/>
                  </a:lnTo>
                  <a:lnTo>
                    <a:pt x="1361" y="530"/>
                  </a:lnTo>
                  <a:lnTo>
                    <a:pt x="1374" y="512"/>
                  </a:lnTo>
                  <a:lnTo>
                    <a:pt x="1384" y="502"/>
                  </a:lnTo>
                  <a:lnTo>
                    <a:pt x="1386" y="499"/>
                  </a:lnTo>
                  <a:lnTo>
                    <a:pt x="1384" y="495"/>
                  </a:lnTo>
                  <a:lnTo>
                    <a:pt x="1374" y="483"/>
                  </a:lnTo>
                  <a:lnTo>
                    <a:pt x="1359" y="465"/>
                  </a:lnTo>
                  <a:lnTo>
                    <a:pt x="1339" y="443"/>
                  </a:lnTo>
                  <a:lnTo>
                    <a:pt x="1311" y="418"/>
                  </a:lnTo>
                  <a:lnTo>
                    <a:pt x="1280" y="388"/>
                  </a:lnTo>
                  <a:lnTo>
                    <a:pt x="1242" y="357"/>
                  </a:lnTo>
                  <a:lnTo>
                    <a:pt x="1201" y="325"/>
                  </a:lnTo>
                  <a:lnTo>
                    <a:pt x="1154" y="292"/>
                  </a:lnTo>
                  <a:lnTo>
                    <a:pt x="1103" y="262"/>
                  </a:lnTo>
                  <a:lnTo>
                    <a:pt x="1048" y="233"/>
                  </a:lnTo>
                  <a:lnTo>
                    <a:pt x="987" y="207"/>
                  </a:lnTo>
                  <a:lnTo>
                    <a:pt x="924" y="187"/>
                  </a:lnTo>
                  <a:lnTo>
                    <a:pt x="855" y="171"/>
                  </a:lnTo>
                  <a:lnTo>
                    <a:pt x="782" y="162"/>
                  </a:lnTo>
                  <a:lnTo>
                    <a:pt x="707" y="160"/>
                  </a:lnTo>
                  <a:lnTo>
                    <a:pt x="675" y="162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B9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67120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273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143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993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9474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289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91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0304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5322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6227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8600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21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970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660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33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298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353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064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89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977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Title Slide - Imag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pwhitgrove\AppData\Local\Microsoft\Windows\Temporary Internet Files\Content.Outlook\1MN9SHNZ\PPT_Background_02_v006 (2)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0" y="0"/>
            <a:ext cx="109728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520849" y="1248256"/>
            <a:ext cx="9409363" cy="341632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Tx/>
              <a:buNone/>
              <a:defRPr sz="1800" b="0">
                <a:solidFill>
                  <a:schemeClr val="tx2"/>
                </a:solidFill>
                <a:latin typeface="Trebuchet MS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05" name="Title 304"/>
          <p:cNvSpPr>
            <a:spLocks noGrp="1"/>
          </p:cNvSpPr>
          <p:nvPr userDrawn="1">
            <p:ph type="title" hasCustomPrompt="1"/>
          </p:nvPr>
        </p:nvSpPr>
        <p:spPr>
          <a:xfrm>
            <a:off x="481661" y="300445"/>
            <a:ext cx="9409361" cy="982855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4600" b="0" cap="none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988" y="1913011"/>
            <a:ext cx="1804467" cy="33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3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8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5169473"/>
            <a:ext cx="9976104" cy="535531"/>
          </a:xfrm>
        </p:spPr>
        <p:txBody>
          <a:bodyPr anchor="ctr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074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09728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1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33526"/>
            <a:ext cx="9976104" cy="61863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50" y="2103035"/>
            <a:ext cx="9948672" cy="3718925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3333"/>
            <a:ext cx="9976104" cy="525463"/>
          </a:xfrm>
        </p:spPr>
        <p:txBody>
          <a:bodyPr/>
          <a:lstStyle>
            <a:lvl1pPr marL="0" indent="0" algn="l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370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33526"/>
            <a:ext cx="9976104" cy="61863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50" y="2103035"/>
            <a:ext cx="9948672" cy="3718925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3333"/>
            <a:ext cx="9976104" cy="525463"/>
          </a:xfrm>
        </p:spPr>
        <p:txBody>
          <a:bodyPr/>
          <a:lstStyle>
            <a:lvl1pPr marL="0" indent="0" algn="l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7049729" y="5781717"/>
            <a:ext cx="2762866" cy="24814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b"/>
          <a:lstStyle/>
          <a:p>
            <a:pPr marL="0" marR="0" lvl="0" indent="0" algn="r" defTabSz="4572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0" kern="0" dirty="0">
                <a:solidFill>
                  <a:schemeClr val="bg1"/>
                </a:solidFill>
                <a:latin typeface="Trebuchet MS"/>
              </a:rPr>
              <a:t>NVIDIA CONFIDENTIAL. DO NOT DISTRIBUTE.</a:t>
            </a:r>
          </a:p>
        </p:txBody>
      </p:sp>
    </p:spTree>
    <p:extLst>
      <p:ext uri="{BB962C8B-B14F-4D97-AF65-F5344CB8AC3E}">
        <p14:creationId xmlns:p14="http://schemas.microsoft.com/office/powerpoint/2010/main" val="369192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- NO LOGO &amp;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33526"/>
            <a:ext cx="9976104" cy="61863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2103035"/>
            <a:ext cx="9948672" cy="3693758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3333"/>
            <a:ext cx="9976104" cy="525463"/>
          </a:xfrm>
        </p:spPr>
        <p:txBody>
          <a:bodyPr/>
          <a:lstStyle>
            <a:lvl1pPr marL="0" indent="0" algn="l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221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hoto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33526"/>
            <a:ext cx="5922117" cy="61863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2103035"/>
            <a:ext cx="5905833" cy="3693758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3333"/>
            <a:ext cx="5922117" cy="525463"/>
          </a:xfrm>
        </p:spPr>
        <p:txBody>
          <a:bodyPr/>
          <a:lstStyle>
            <a:lvl1pPr marL="0" indent="0" algn="l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366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33526"/>
            <a:ext cx="9976104" cy="61863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663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2790635"/>
            <a:ext cx="9976104" cy="590931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51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26652"/>
            <a:ext cx="9976104" cy="61863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348" y="2111661"/>
            <a:ext cx="4945063" cy="3693521"/>
          </a:xfrm>
        </p:spPr>
        <p:txBody>
          <a:bodyPr/>
          <a:lstStyle>
            <a:lvl1pPr marL="231775" indent="-231775">
              <a:buSzPct val="100000"/>
              <a:buFontTx/>
              <a:buBlip>
                <a:blip r:embed="rId2"/>
              </a:buBlip>
              <a:defRPr sz="2400" b="0">
                <a:solidFill>
                  <a:schemeClr val="bg1"/>
                </a:solidFill>
              </a:defRPr>
            </a:lvl1pPr>
            <a:lvl2pPr marL="803275" indent="-231775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2pPr>
            <a:lvl3pPr marL="1255713" indent="-166688">
              <a:buSzPct val="100000"/>
              <a:buFontTx/>
              <a:buBlip>
                <a:blip r:embed="rId2"/>
              </a:buBlip>
              <a:defRPr sz="1800" b="0">
                <a:solidFill>
                  <a:schemeClr val="bg1"/>
                </a:solidFill>
              </a:defRPr>
            </a:lvl3pPr>
            <a:lvl4pPr marL="1774825" indent="-228600"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</a:defRPr>
            </a:lvl4pPr>
            <a:lvl5pPr marL="2117725" indent="-228600"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9390" y="2111661"/>
            <a:ext cx="4945062" cy="3693521"/>
          </a:xfrm>
        </p:spPr>
        <p:txBody>
          <a:bodyPr/>
          <a:lstStyle>
            <a:lvl1pPr marL="231775" indent="-231775">
              <a:buSzPct val="100000"/>
              <a:buFontTx/>
              <a:buBlip>
                <a:blip r:embed="rId2"/>
              </a:buBlip>
              <a:defRPr sz="2400" b="0">
                <a:solidFill>
                  <a:schemeClr val="bg1"/>
                </a:solidFill>
              </a:defRPr>
            </a:lvl1pPr>
            <a:lvl2pPr marL="803275" indent="-231775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2pPr>
            <a:lvl3pPr marL="1255713" indent="-166688">
              <a:buSzPct val="100000"/>
              <a:buFontTx/>
              <a:buBlip>
                <a:blip r:embed="rId2"/>
              </a:buBlip>
              <a:defRPr sz="1800" b="0">
                <a:solidFill>
                  <a:schemeClr val="bg1"/>
                </a:solidFill>
              </a:defRPr>
            </a:lvl3pPr>
            <a:lvl4pPr marL="1774825" indent="-228600"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</a:defRPr>
            </a:lvl4pPr>
            <a:lvl5pPr marL="2117725" indent="-228600"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0568"/>
            <a:ext cx="9976104" cy="525463"/>
          </a:xfrm>
        </p:spPr>
        <p:txBody>
          <a:bodyPr/>
          <a:lstStyle>
            <a:lvl1pPr marL="0" indent="0" algn="l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097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3497" y="5352631"/>
            <a:ext cx="7865806" cy="369332"/>
          </a:xfrm>
        </p:spPr>
        <p:txBody>
          <a:bodyPr anchor="b"/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271" y="5142126"/>
            <a:ext cx="7546258" cy="10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35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9743" y="653532"/>
            <a:ext cx="9973315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7402" y="2002367"/>
            <a:ext cx="9948931" cy="3908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9762254" y="5831286"/>
            <a:ext cx="321027" cy="16158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r"/>
            <a:fld id="{9EF62655-870B-4C06-BC3D-C67D37BAE36D}" type="slidenum">
              <a:rPr lang="en-US" sz="850" kern="1200" smtClean="0">
                <a:solidFill>
                  <a:schemeClr val="accent4"/>
                </a:solidFill>
                <a:latin typeface="Trebuchet MS" panose="020B0603020202020204" pitchFamily="34" charset="0"/>
                <a:ea typeface="MS PGothic" pitchFamily="34" charset="-128"/>
                <a:cs typeface="+mn-cs"/>
              </a:rPr>
              <a:pPr algn="r"/>
              <a:t>‹#›</a:t>
            </a:fld>
            <a:r>
              <a:rPr lang="en-US" sz="1050" cap="none" baseline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US" sz="1050" cap="none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0153706" y="5866413"/>
            <a:ext cx="583502" cy="107781"/>
            <a:chOff x="677492" y="-1417931"/>
            <a:chExt cx="3154606" cy="582700"/>
          </a:xfrm>
        </p:grpSpPr>
        <p:sp>
          <p:nvSpPr>
            <p:cNvPr id="6" name="Freeform 5"/>
            <p:cNvSpPr>
              <a:spLocks noEditPoints="1"/>
            </p:cNvSpPr>
            <p:nvPr userDrawn="1"/>
          </p:nvSpPr>
          <p:spPr bwMode="auto">
            <a:xfrm>
              <a:off x="3761772" y="-980905"/>
              <a:ext cx="70326" cy="68652"/>
            </a:xfrm>
            <a:custGeom>
              <a:avLst/>
              <a:gdLst>
                <a:gd name="T0" fmla="*/ 36 w 87"/>
                <a:gd name="T1" fmla="*/ 37 h 83"/>
                <a:gd name="T2" fmla="*/ 36 w 87"/>
                <a:gd name="T3" fmla="*/ 26 h 83"/>
                <a:gd name="T4" fmla="*/ 43 w 87"/>
                <a:gd name="T5" fmla="*/ 26 h 83"/>
                <a:gd name="T6" fmla="*/ 52 w 87"/>
                <a:gd name="T7" fmla="*/ 31 h 83"/>
                <a:gd name="T8" fmla="*/ 45 w 87"/>
                <a:gd name="T9" fmla="*/ 37 h 83"/>
                <a:gd name="T10" fmla="*/ 36 w 87"/>
                <a:gd name="T11" fmla="*/ 37 h 83"/>
                <a:gd name="T12" fmla="*/ 36 w 87"/>
                <a:gd name="T13" fmla="*/ 45 h 83"/>
                <a:gd name="T14" fmla="*/ 41 w 87"/>
                <a:gd name="T15" fmla="*/ 45 h 83"/>
                <a:gd name="T16" fmla="*/ 52 w 87"/>
                <a:gd name="T17" fmla="*/ 63 h 83"/>
                <a:gd name="T18" fmla="*/ 63 w 87"/>
                <a:gd name="T19" fmla="*/ 63 h 83"/>
                <a:gd name="T20" fmla="*/ 52 w 87"/>
                <a:gd name="T21" fmla="*/ 44 h 83"/>
                <a:gd name="T22" fmla="*/ 63 w 87"/>
                <a:gd name="T23" fmla="*/ 32 h 83"/>
                <a:gd name="T24" fmla="*/ 44 w 87"/>
                <a:gd name="T25" fmla="*/ 19 h 83"/>
                <a:gd name="T26" fmla="*/ 26 w 87"/>
                <a:gd name="T27" fmla="*/ 19 h 83"/>
                <a:gd name="T28" fmla="*/ 26 w 87"/>
                <a:gd name="T29" fmla="*/ 63 h 83"/>
                <a:gd name="T30" fmla="*/ 36 w 87"/>
                <a:gd name="T31" fmla="*/ 63 h 83"/>
                <a:gd name="T32" fmla="*/ 36 w 87"/>
                <a:gd name="T33" fmla="*/ 45 h 83"/>
                <a:gd name="T34" fmla="*/ 87 w 87"/>
                <a:gd name="T35" fmla="*/ 41 h 83"/>
                <a:gd name="T36" fmla="*/ 44 w 87"/>
                <a:gd name="T37" fmla="*/ 0 h 83"/>
                <a:gd name="T38" fmla="*/ 0 w 87"/>
                <a:gd name="T39" fmla="*/ 41 h 83"/>
                <a:gd name="T40" fmla="*/ 44 w 87"/>
                <a:gd name="T41" fmla="*/ 83 h 83"/>
                <a:gd name="T42" fmla="*/ 87 w 87"/>
                <a:gd name="T43" fmla="*/ 41 h 83"/>
                <a:gd name="T44" fmla="*/ 74 w 87"/>
                <a:gd name="T45" fmla="*/ 41 h 83"/>
                <a:gd name="T46" fmla="*/ 44 w 87"/>
                <a:gd name="T47" fmla="*/ 73 h 83"/>
                <a:gd name="T48" fmla="*/ 44 w 87"/>
                <a:gd name="T49" fmla="*/ 73 h 83"/>
                <a:gd name="T50" fmla="*/ 13 w 87"/>
                <a:gd name="T51" fmla="*/ 41 h 83"/>
                <a:gd name="T52" fmla="*/ 44 w 87"/>
                <a:gd name="T53" fmla="*/ 9 h 83"/>
                <a:gd name="T54" fmla="*/ 74 w 87"/>
                <a:gd name="T55" fmla="*/ 4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7" h="83">
                  <a:moveTo>
                    <a:pt x="36" y="37"/>
                  </a:moveTo>
                  <a:cubicBezTo>
                    <a:pt x="36" y="26"/>
                    <a:pt x="36" y="26"/>
                    <a:pt x="36" y="2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7" y="26"/>
                    <a:pt x="52" y="27"/>
                    <a:pt x="52" y="31"/>
                  </a:cubicBezTo>
                  <a:cubicBezTo>
                    <a:pt x="52" y="36"/>
                    <a:pt x="50" y="37"/>
                    <a:pt x="45" y="37"/>
                  </a:cubicBezTo>
                  <a:cubicBezTo>
                    <a:pt x="36" y="37"/>
                    <a:pt x="36" y="37"/>
                    <a:pt x="36" y="37"/>
                  </a:cubicBezTo>
                  <a:moveTo>
                    <a:pt x="36" y="45"/>
                  </a:moveTo>
                  <a:cubicBezTo>
                    <a:pt x="41" y="45"/>
                    <a:pt x="41" y="45"/>
                    <a:pt x="41" y="45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8" y="43"/>
                    <a:pt x="63" y="41"/>
                    <a:pt x="63" y="32"/>
                  </a:cubicBezTo>
                  <a:cubicBezTo>
                    <a:pt x="63" y="22"/>
                    <a:pt x="56" y="19"/>
                    <a:pt x="44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6" y="45"/>
                    <a:pt x="36" y="45"/>
                    <a:pt x="36" y="45"/>
                  </a:cubicBezTo>
                  <a:moveTo>
                    <a:pt x="87" y="41"/>
                  </a:moveTo>
                  <a:cubicBezTo>
                    <a:pt x="87" y="15"/>
                    <a:pt x="66" y="0"/>
                    <a:pt x="44" y="0"/>
                  </a:cubicBezTo>
                  <a:cubicBezTo>
                    <a:pt x="21" y="0"/>
                    <a:pt x="0" y="15"/>
                    <a:pt x="0" y="41"/>
                  </a:cubicBezTo>
                  <a:cubicBezTo>
                    <a:pt x="0" y="67"/>
                    <a:pt x="21" y="83"/>
                    <a:pt x="44" y="83"/>
                  </a:cubicBezTo>
                  <a:cubicBezTo>
                    <a:pt x="66" y="83"/>
                    <a:pt x="87" y="67"/>
                    <a:pt x="87" y="41"/>
                  </a:cubicBezTo>
                  <a:moveTo>
                    <a:pt x="74" y="41"/>
                  </a:moveTo>
                  <a:cubicBezTo>
                    <a:pt x="74" y="60"/>
                    <a:pt x="60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26" y="73"/>
                    <a:pt x="13" y="60"/>
                    <a:pt x="13" y="41"/>
                  </a:cubicBezTo>
                  <a:cubicBezTo>
                    <a:pt x="13" y="22"/>
                    <a:pt x="26" y="9"/>
                    <a:pt x="44" y="9"/>
                  </a:cubicBezTo>
                  <a:cubicBezTo>
                    <a:pt x="60" y="9"/>
                    <a:pt x="74" y="22"/>
                    <a:pt x="74" y="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 noEditPoints="1"/>
            </p:cNvSpPr>
            <p:nvPr userDrawn="1"/>
          </p:nvSpPr>
          <p:spPr bwMode="auto">
            <a:xfrm>
              <a:off x="1700563" y="-1309093"/>
              <a:ext cx="2039443" cy="385118"/>
            </a:xfrm>
            <a:custGeom>
              <a:avLst/>
              <a:gdLst>
                <a:gd name="T0" fmla="*/ 1048 w 2520"/>
                <a:gd name="T1" fmla="*/ 0 h 472"/>
                <a:gd name="T2" fmla="*/ 1048 w 2520"/>
                <a:gd name="T3" fmla="*/ 472 h 472"/>
                <a:gd name="T4" fmla="*/ 1181 w 2520"/>
                <a:gd name="T5" fmla="*/ 472 h 472"/>
                <a:gd name="T6" fmla="*/ 1181 w 2520"/>
                <a:gd name="T7" fmla="*/ 0 h 472"/>
                <a:gd name="T8" fmla="*/ 1048 w 2520"/>
                <a:gd name="T9" fmla="*/ 0 h 472"/>
                <a:gd name="T10" fmla="*/ 0 w 2520"/>
                <a:gd name="T11" fmla="*/ 0 h 472"/>
                <a:gd name="T12" fmla="*/ 0 w 2520"/>
                <a:gd name="T13" fmla="*/ 472 h 472"/>
                <a:gd name="T14" fmla="*/ 134 w 2520"/>
                <a:gd name="T15" fmla="*/ 472 h 472"/>
                <a:gd name="T16" fmla="*/ 134 w 2520"/>
                <a:gd name="T17" fmla="*/ 105 h 472"/>
                <a:gd name="T18" fmla="*/ 239 w 2520"/>
                <a:gd name="T19" fmla="*/ 106 h 472"/>
                <a:gd name="T20" fmla="*/ 314 w 2520"/>
                <a:gd name="T21" fmla="*/ 132 h 472"/>
                <a:gd name="T22" fmla="*/ 344 w 2520"/>
                <a:gd name="T23" fmla="*/ 257 h 472"/>
                <a:gd name="T24" fmla="*/ 344 w 2520"/>
                <a:gd name="T25" fmla="*/ 472 h 472"/>
                <a:gd name="T26" fmla="*/ 474 w 2520"/>
                <a:gd name="T27" fmla="*/ 472 h 472"/>
                <a:gd name="T28" fmla="*/ 474 w 2520"/>
                <a:gd name="T29" fmla="*/ 211 h 472"/>
                <a:gd name="T30" fmla="*/ 239 w 2520"/>
                <a:gd name="T31" fmla="*/ 0 h 472"/>
                <a:gd name="T32" fmla="*/ 0 w 2520"/>
                <a:gd name="T33" fmla="*/ 0 h 472"/>
                <a:gd name="T34" fmla="*/ 1262 w 2520"/>
                <a:gd name="T35" fmla="*/ 0 h 472"/>
                <a:gd name="T36" fmla="*/ 1262 w 2520"/>
                <a:gd name="T37" fmla="*/ 472 h 472"/>
                <a:gd name="T38" fmla="*/ 1479 w 2520"/>
                <a:gd name="T39" fmla="*/ 472 h 472"/>
                <a:gd name="T40" fmla="*/ 1672 w 2520"/>
                <a:gd name="T41" fmla="*/ 410 h 472"/>
                <a:gd name="T42" fmla="*/ 1719 w 2520"/>
                <a:gd name="T43" fmla="*/ 242 h 472"/>
                <a:gd name="T44" fmla="*/ 1676 w 2520"/>
                <a:gd name="T45" fmla="*/ 79 h 472"/>
                <a:gd name="T46" fmla="*/ 1449 w 2520"/>
                <a:gd name="T47" fmla="*/ 0 h 472"/>
                <a:gd name="T48" fmla="*/ 1262 w 2520"/>
                <a:gd name="T49" fmla="*/ 0 h 472"/>
                <a:gd name="T50" fmla="*/ 1395 w 2520"/>
                <a:gd name="T51" fmla="*/ 103 h 472"/>
                <a:gd name="T52" fmla="*/ 1452 w 2520"/>
                <a:gd name="T53" fmla="*/ 103 h 472"/>
                <a:gd name="T54" fmla="*/ 1589 w 2520"/>
                <a:gd name="T55" fmla="*/ 237 h 472"/>
                <a:gd name="T56" fmla="*/ 1452 w 2520"/>
                <a:gd name="T57" fmla="*/ 372 h 472"/>
                <a:gd name="T58" fmla="*/ 1395 w 2520"/>
                <a:gd name="T59" fmla="*/ 372 h 472"/>
                <a:gd name="T60" fmla="*/ 1395 w 2520"/>
                <a:gd name="T61" fmla="*/ 103 h 472"/>
                <a:gd name="T62" fmla="*/ 856 w 2520"/>
                <a:gd name="T63" fmla="*/ 0 h 472"/>
                <a:gd name="T64" fmla="*/ 745 w 2520"/>
                <a:gd name="T65" fmla="*/ 374 h 472"/>
                <a:gd name="T66" fmla="*/ 638 w 2520"/>
                <a:gd name="T67" fmla="*/ 0 h 472"/>
                <a:gd name="T68" fmla="*/ 494 w 2520"/>
                <a:gd name="T69" fmla="*/ 0 h 472"/>
                <a:gd name="T70" fmla="*/ 646 w 2520"/>
                <a:gd name="T71" fmla="*/ 472 h 472"/>
                <a:gd name="T72" fmla="*/ 838 w 2520"/>
                <a:gd name="T73" fmla="*/ 472 h 472"/>
                <a:gd name="T74" fmla="*/ 992 w 2520"/>
                <a:gd name="T75" fmla="*/ 0 h 472"/>
                <a:gd name="T76" fmla="*/ 856 w 2520"/>
                <a:gd name="T77" fmla="*/ 0 h 472"/>
                <a:gd name="T78" fmla="*/ 1781 w 2520"/>
                <a:gd name="T79" fmla="*/ 472 h 472"/>
                <a:gd name="T80" fmla="*/ 1915 w 2520"/>
                <a:gd name="T81" fmla="*/ 472 h 472"/>
                <a:gd name="T82" fmla="*/ 1915 w 2520"/>
                <a:gd name="T83" fmla="*/ 0 h 472"/>
                <a:gd name="T84" fmla="*/ 1781 w 2520"/>
                <a:gd name="T85" fmla="*/ 0 h 472"/>
                <a:gd name="T86" fmla="*/ 1781 w 2520"/>
                <a:gd name="T87" fmla="*/ 472 h 472"/>
                <a:gd name="T88" fmla="*/ 2155 w 2520"/>
                <a:gd name="T89" fmla="*/ 1 h 472"/>
                <a:gd name="T90" fmla="*/ 1969 w 2520"/>
                <a:gd name="T91" fmla="*/ 472 h 472"/>
                <a:gd name="T92" fmla="*/ 2100 w 2520"/>
                <a:gd name="T93" fmla="*/ 472 h 472"/>
                <a:gd name="T94" fmla="*/ 2130 w 2520"/>
                <a:gd name="T95" fmla="*/ 389 h 472"/>
                <a:gd name="T96" fmla="*/ 2350 w 2520"/>
                <a:gd name="T97" fmla="*/ 389 h 472"/>
                <a:gd name="T98" fmla="*/ 2378 w 2520"/>
                <a:gd name="T99" fmla="*/ 472 h 472"/>
                <a:gd name="T100" fmla="*/ 2520 w 2520"/>
                <a:gd name="T101" fmla="*/ 472 h 472"/>
                <a:gd name="T102" fmla="*/ 2333 w 2520"/>
                <a:gd name="T103" fmla="*/ 1 h 472"/>
                <a:gd name="T104" fmla="*/ 2155 w 2520"/>
                <a:gd name="T105" fmla="*/ 1 h 472"/>
                <a:gd name="T106" fmla="*/ 2241 w 2520"/>
                <a:gd name="T107" fmla="*/ 87 h 472"/>
                <a:gd name="T108" fmla="*/ 2322 w 2520"/>
                <a:gd name="T109" fmla="*/ 307 h 472"/>
                <a:gd name="T110" fmla="*/ 2158 w 2520"/>
                <a:gd name="T111" fmla="*/ 307 h 472"/>
                <a:gd name="T112" fmla="*/ 2241 w 2520"/>
                <a:gd name="T113" fmla="*/ 87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20" h="472">
                  <a:moveTo>
                    <a:pt x="1048" y="0"/>
                  </a:moveTo>
                  <a:cubicBezTo>
                    <a:pt x="1048" y="472"/>
                    <a:pt x="1048" y="472"/>
                    <a:pt x="1048" y="472"/>
                  </a:cubicBezTo>
                  <a:cubicBezTo>
                    <a:pt x="1181" y="472"/>
                    <a:pt x="1181" y="472"/>
                    <a:pt x="1181" y="472"/>
                  </a:cubicBezTo>
                  <a:cubicBezTo>
                    <a:pt x="1181" y="0"/>
                    <a:pt x="1181" y="0"/>
                    <a:pt x="1181" y="0"/>
                  </a:cubicBezTo>
                  <a:lnTo>
                    <a:pt x="1048" y="0"/>
                  </a:lnTo>
                  <a:close/>
                  <a:moveTo>
                    <a:pt x="0" y="0"/>
                  </a:moveTo>
                  <a:cubicBezTo>
                    <a:pt x="0" y="472"/>
                    <a:pt x="0" y="472"/>
                    <a:pt x="0" y="472"/>
                  </a:cubicBezTo>
                  <a:cubicBezTo>
                    <a:pt x="134" y="472"/>
                    <a:pt x="134" y="472"/>
                    <a:pt x="134" y="472"/>
                  </a:cubicBezTo>
                  <a:cubicBezTo>
                    <a:pt x="134" y="105"/>
                    <a:pt x="134" y="105"/>
                    <a:pt x="134" y="105"/>
                  </a:cubicBezTo>
                  <a:cubicBezTo>
                    <a:pt x="239" y="106"/>
                    <a:pt x="239" y="106"/>
                    <a:pt x="239" y="106"/>
                  </a:cubicBezTo>
                  <a:cubicBezTo>
                    <a:pt x="273" y="106"/>
                    <a:pt x="297" y="114"/>
                    <a:pt x="314" y="132"/>
                  </a:cubicBezTo>
                  <a:cubicBezTo>
                    <a:pt x="335" y="154"/>
                    <a:pt x="344" y="191"/>
                    <a:pt x="344" y="257"/>
                  </a:cubicBezTo>
                  <a:cubicBezTo>
                    <a:pt x="344" y="472"/>
                    <a:pt x="344" y="472"/>
                    <a:pt x="344" y="472"/>
                  </a:cubicBezTo>
                  <a:cubicBezTo>
                    <a:pt x="474" y="472"/>
                    <a:pt x="474" y="472"/>
                    <a:pt x="474" y="472"/>
                  </a:cubicBezTo>
                  <a:cubicBezTo>
                    <a:pt x="474" y="211"/>
                    <a:pt x="474" y="211"/>
                    <a:pt x="474" y="211"/>
                  </a:cubicBezTo>
                  <a:cubicBezTo>
                    <a:pt x="474" y="25"/>
                    <a:pt x="355" y="0"/>
                    <a:pt x="239" y="0"/>
                  </a:cubicBezTo>
                  <a:lnTo>
                    <a:pt x="0" y="0"/>
                  </a:lnTo>
                  <a:close/>
                  <a:moveTo>
                    <a:pt x="1262" y="0"/>
                  </a:moveTo>
                  <a:cubicBezTo>
                    <a:pt x="1262" y="472"/>
                    <a:pt x="1262" y="472"/>
                    <a:pt x="1262" y="472"/>
                  </a:cubicBezTo>
                  <a:cubicBezTo>
                    <a:pt x="1479" y="472"/>
                    <a:pt x="1479" y="472"/>
                    <a:pt x="1479" y="472"/>
                  </a:cubicBezTo>
                  <a:cubicBezTo>
                    <a:pt x="1594" y="472"/>
                    <a:pt x="1631" y="453"/>
                    <a:pt x="1672" y="410"/>
                  </a:cubicBezTo>
                  <a:cubicBezTo>
                    <a:pt x="1701" y="380"/>
                    <a:pt x="1719" y="314"/>
                    <a:pt x="1719" y="242"/>
                  </a:cubicBezTo>
                  <a:cubicBezTo>
                    <a:pt x="1719" y="175"/>
                    <a:pt x="1704" y="116"/>
                    <a:pt x="1676" y="79"/>
                  </a:cubicBezTo>
                  <a:cubicBezTo>
                    <a:pt x="1627" y="13"/>
                    <a:pt x="1556" y="0"/>
                    <a:pt x="1449" y="0"/>
                  </a:cubicBezTo>
                  <a:lnTo>
                    <a:pt x="1262" y="0"/>
                  </a:lnTo>
                  <a:close/>
                  <a:moveTo>
                    <a:pt x="1395" y="103"/>
                  </a:moveTo>
                  <a:cubicBezTo>
                    <a:pt x="1452" y="103"/>
                    <a:pt x="1452" y="103"/>
                    <a:pt x="1452" y="103"/>
                  </a:cubicBezTo>
                  <a:cubicBezTo>
                    <a:pt x="1535" y="103"/>
                    <a:pt x="1589" y="140"/>
                    <a:pt x="1589" y="237"/>
                  </a:cubicBezTo>
                  <a:cubicBezTo>
                    <a:pt x="1589" y="334"/>
                    <a:pt x="1535" y="372"/>
                    <a:pt x="1452" y="372"/>
                  </a:cubicBezTo>
                  <a:cubicBezTo>
                    <a:pt x="1395" y="372"/>
                    <a:pt x="1395" y="372"/>
                    <a:pt x="1395" y="372"/>
                  </a:cubicBezTo>
                  <a:lnTo>
                    <a:pt x="1395" y="103"/>
                  </a:lnTo>
                  <a:close/>
                  <a:moveTo>
                    <a:pt x="856" y="0"/>
                  </a:moveTo>
                  <a:cubicBezTo>
                    <a:pt x="745" y="374"/>
                    <a:pt x="745" y="374"/>
                    <a:pt x="745" y="374"/>
                  </a:cubicBezTo>
                  <a:cubicBezTo>
                    <a:pt x="638" y="0"/>
                    <a:pt x="638" y="0"/>
                    <a:pt x="638" y="0"/>
                  </a:cubicBezTo>
                  <a:cubicBezTo>
                    <a:pt x="494" y="0"/>
                    <a:pt x="494" y="0"/>
                    <a:pt x="494" y="0"/>
                  </a:cubicBezTo>
                  <a:cubicBezTo>
                    <a:pt x="646" y="472"/>
                    <a:pt x="646" y="472"/>
                    <a:pt x="646" y="472"/>
                  </a:cubicBezTo>
                  <a:cubicBezTo>
                    <a:pt x="838" y="472"/>
                    <a:pt x="838" y="472"/>
                    <a:pt x="838" y="472"/>
                  </a:cubicBezTo>
                  <a:cubicBezTo>
                    <a:pt x="992" y="0"/>
                    <a:pt x="992" y="0"/>
                    <a:pt x="992" y="0"/>
                  </a:cubicBezTo>
                  <a:lnTo>
                    <a:pt x="856" y="0"/>
                  </a:lnTo>
                  <a:close/>
                  <a:moveTo>
                    <a:pt x="1781" y="472"/>
                  </a:moveTo>
                  <a:cubicBezTo>
                    <a:pt x="1915" y="472"/>
                    <a:pt x="1915" y="472"/>
                    <a:pt x="1915" y="472"/>
                  </a:cubicBezTo>
                  <a:cubicBezTo>
                    <a:pt x="1915" y="0"/>
                    <a:pt x="1915" y="0"/>
                    <a:pt x="1915" y="0"/>
                  </a:cubicBezTo>
                  <a:cubicBezTo>
                    <a:pt x="1781" y="0"/>
                    <a:pt x="1781" y="0"/>
                    <a:pt x="1781" y="0"/>
                  </a:cubicBezTo>
                  <a:lnTo>
                    <a:pt x="1781" y="472"/>
                  </a:lnTo>
                  <a:close/>
                  <a:moveTo>
                    <a:pt x="2155" y="1"/>
                  </a:moveTo>
                  <a:cubicBezTo>
                    <a:pt x="1969" y="472"/>
                    <a:pt x="1969" y="472"/>
                    <a:pt x="1969" y="472"/>
                  </a:cubicBezTo>
                  <a:cubicBezTo>
                    <a:pt x="2100" y="472"/>
                    <a:pt x="2100" y="472"/>
                    <a:pt x="2100" y="472"/>
                  </a:cubicBezTo>
                  <a:cubicBezTo>
                    <a:pt x="2130" y="389"/>
                    <a:pt x="2130" y="389"/>
                    <a:pt x="2130" y="389"/>
                  </a:cubicBezTo>
                  <a:cubicBezTo>
                    <a:pt x="2350" y="389"/>
                    <a:pt x="2350" y="389"/>
                    <a:pt x="2350" y="389"/>
                  </a:cubicBezTo>
                  <a:cubicBezTo>
                    <a:pt x="2378" y="472"/>
                    <a:pt x="2378" y="472"/>
                    <a:pt x="2378" y="472"/>
                  </a:cubicBezTo>
                  <a:cubicBezTo>
                    <a:pt x="2520" y="472"/>
                    <a:pt x="2520" y="472"/>
                    <a:pt x="2520" y="472"/>
                  </a:cubicBezTo>
                  <a:cubicBezTo>
                    <a:pt x="2333" y="1"/>
                    <a:pt x="2333" y="1"/>
                    <a:pt x="2333" y="1"/>
                  </a:cubicBezTo>
                  <a:lnTo>
                    <a:pt x="2155" y="1"/>
                  </a:lnTo>
                  <a:close/>
                  <a:moveTo>
                    <a:pt x="2241" y="87"/>
                  </a:moveTo>
                  <a:cubicBezTo>
                    <a:pt x="2322" y="307"/>
                    <a:pt x="2322" y="307"/>
                    <a:pt x="2322" y="307"/>
                  </a:cubicBezTo>
                  <a:cubicBezTo>
                    <a:pt x="2158" y="307"/>
                    <a:pt x="2158" y="307"/>
                    <a:pt x="2158" y="307"/>
                  </a:cubicBezTo>
                  <a:lnTo>
                    <a:pt x="2241" y="8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677492" y="-1417931"/>
              <a:ext cx="877396" cy="582700"/>
            </a:xfrm>
            <a:custGeom>
              <a:avLst/>
              <a:gdLst>
                <a:gd name="T0" fmla="*/ 405 w 1086"/>
                <a:gd name="T1" fmla="*/ 214 h 718"/>
                <a:gd name="T2" fmla="*/ 405 w 1086"/>
                <a:gd name="T3" fmla="*/ 149 h 718"/>
                <a:gd name="T4" fmla="*/ 424 w 1086"/>
                <a:gd name="T5" fmla="*/ 148 h 718"/>
                <a:gd name="T6" fmla="*/ 719 w 1086"/>
                <a:gd name="T7" fmla="*/ 301 h 718"/>
                <a:gd name="T8" fmla="*/ 458 w 1086"/>
                <a:gd name="T9" fmla="*/ 476 h 718"/>
                <a:gd name="T10" fmla="*/ 405 w 1086"/>
                <a:gd name="T11" fmla="*/ 467 h 718"/>
                <a:gd name="T12" fmla="*/ 405 w 1086"/>
                <a:gd name="T13" fmla="*/ 270 h 718"/>
                <a:gd name="T14" fmla="*/ 530 w 1086"/>
                <a:gd name="T15" fmla="*/ 378 h 718"/>
                <a:gd name="T16" fmla="*/ 622 w 1086"/>
                <a:gd name="T17" fmla="*/ 300 h 718"/>
                <a:gd name="T18" fmla="*/ 441 w 1086"/>
                <a:gd name="T19" fmla="*/ 212 h 718"/>
                <a:gd name="T20" fmla="*/ 405 w 1086"/>
                <a:gd name="T21" fmla="*/ 214 h 718"/>
                <a:gd name="T22" fmla="*/ 405 w 1086"/>
                <a:gd name="T23" fmla="*/ 0 h 718"/>
                <a:gd name="T24" fmla="*/ 405 w 1086"/>
                <a:gd name="T25" fmla="*/ 97 h 718"/>
                <a:gd name="T26" fmla="*/ 424 w 1086"/>
                <a:gd name="T27" fmla="*/ 95 h 718"/>
                <a:gd name="T28" fmla="*/ 832 w 1086"/>
                <a:gd name="T29" fmla="*/ 298 h 718"/>
                <a:gd name="T30" fmla="*/ 455 w 1086"/>
                <a:gd name="T31" fmla="*/ 523 h 718"/>
                <a:gd name="T32" fmla="*/ 405 w 1086"/>
                <a:gd name="T33" fmla="*/ 518 h 718"/>
                <a:gd name="T34" fmla="*/ 405 w 1086"/>
                <a:gd name="T35" fmla="*/ 578 h 718"/>
                <a:gd name="T36" fmla="*/ 447 w 1086"/>
                <a:gd name="T37" fmla="*/ 581 h 718"/>
                <a:gd name="T38" fmla="*/ 881 w 1086"/>
                <a:gd name="T39" fmla="*/ 381 h 718"/>
                <a:gd name="T40" fmla="*/ 1004 w 1086"/>
                <a:gd name="T41" fmla="*/ 456 h 718"/>
                <a:gd name="T42" fmla="*/ 449 w 1086"/>
                <a:gd name="T43" fmla="*/ 636 h 718"/>
                <a:gd name="T44" fmla="*/ 405 w 1086"/>
                <a:gd name="T45" fmla="*/ 634 h 718"/>
                <a:gd name="T46" fmla="*/ 405 w 1086"/>
                <a:gd name="T47" fmla="*/ 718 h 718"/>
                <a:gd name="T48" fmla="*/ 1086 w 1086"/>
                <a:gd name="T49" fmla="*/ 718 h 718"/>
                <a:gd name="T50" fmla="*/ 1086 w 1086"/>
                <a:gd name="T51" fmla="*/ 0 h 718"/>
                <a:gd name="T52" fmla="*/ 405 w 1086"/>
                <a:gd name="T53" fmla="*/ 0 h 718"/>
                <a:gd name="T54" fmla="*/ 405 w 1086"/>
                <a:gd name="T55" fmla="*/ 467 h 718"/>
                <a:gd name="T56" fmla="*/ 405 w 1086"/>
                <a:gd name="T57" fmla="*/ 518 h 718"/>
                <a:gd name="T58" fmla="*/ 194 w 1086"/>
                <a:gd name="T59" fmla="*/ 317 h 718"/>
                <a:gd name="T60" fmla="*/ 405 w 1086"/>
                <a:gd name="T61" fmla="*/ 214 h 718"/>
                <a:gd name="T62" fmla="*/ 405 w 1086"/>
                <a:gd name="T63" fmla="*/ 270 h 718"/>
                <a:gd name="T64" fmla="*/ 405 w 1086"/>
                <a:gd name="T65" fmla="*/ 270 h 718"/>
                <a:gd name="T66" fmla="*/ 281 w 1086"/>
                <a:gd name="T67" fmla="*/ 327 h 718"/>
                <a:gd name="T68" fmla="*/ 405 w 1086"/>
                <a:gd name="T69" fmla="*/ 467 h 718"/>
                <a:gd name="T70" fmla="*/ 111 w 1086"/>
                <a:gd name="T71" fmla="*/ 309 h 718"/>
                <a:gd name="T72" fmla="*/ 405 w 1086"/>
                <a:gd name="T73" fmla="*/ 149 h 718"/>
                <a:gd name="T74" fmla="*/ 405 w 1086"/>
                <a:gd name="T75" fmla="*/ 97 h 718"/>
                <a:gd name="T76" fmla="*/ 0 w 1086"/>
                <a:gd name="T77" fmla="*/ 298 h 718"/>
                <a:gd name="T78" fmla="*/ 405 w 1086"/>
                <a:gd name="T79" fmla="*/ 634 h 718"/>
                <a:gd name="T80" fmla="*/ 405 w 1086"/>
                <a:gd name="T81" fmla="*/ 578 h 718"/>
                <a:gd name="T82" fmla="*/ 111 w 1086"/>
                <a:gd name="T83" fmla="*/ 309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86" h="718">
                  <a:moveTo>
                    <a:pt x="405" y="214"/>
                  </a:moveTo>
                  <a:cubicBezTo>
                    <a:pt x="405" y="149"/>
                    <a:pt x="405" y="149"/>
                    <a:pt x="405" y="149"/>
                  </a:cubicBezTo>
                  <a:cubicBezTo>
                    <a:pt x="412" y="149"/>
                    <a:pt x="418" y="148"/>
                    <a:pt x="424" y="148"/>
                  </a:cubicBezTo>
                  <a:cubicBezTo>
                    <a:pt x="602" y="143"/>
                    <a:pt x="719" y="301"/>
                    <a:pt x="719" y="301"/>
                  </a:cubicBezTo>
                  <a:cubicBezTo>
                    <a:pt x="719" y="301"/>
                    <a:pt x="593" y="476"/>
                    <a:pt x="458" y="476"/>
                  </a:cubicBezTo>
                  <a:cubicBezTo>
                    <a:pt x="438" y="476"/>
                    <a:pt x="421" y="472"/>
                    <a:pt x="405" y="467"/>
                  </a:cubicBezTo>
                  <a:cubicBezTo>
                    <a:pt x="405" y="270"/>
                    <a:pt x="405" y="270"/>
                    <a:pt x="405" y="270"/>
                  </a:cubicBezTo>
                  <a:cubicBezTo>
                    <a:pt x="474" y="279"/>
                    <a:pt x="488" y="309"/>
                    <a:pt x="530" y="378"/>
                  </a:cubicBezTo>
                  <a:cubicBezTo>
                    <a:pt x="622" y="300"/>
                    <a:pt x="622" y="300"/>
                    <a:pt x="622" y="300"/>
                  </a:cubicBezTo>
                  <a:cubicBezTo>
                    <a:pt x="622" y="300"/>
                    <a:pt x="555" y="212"/>
                    <a:pt x="441" y="212"/>
                  </a:cubicBezTo>
                  <a:cubicBezTo>
                    <a:pt x="429" y="212"/>
                    <a:pt x="417" y="213"/>
                    <a:pt x="405" y="214"/>
                  </a:cubicBezTo>
                  <a:moveTo>
                    <a:pt x="405" y="0"/>
                  </a:moveTo>
                  <a:cubicBezTo>
                    <a:pt x="405" y="97"/>
                    <a:pt x="405" y="97"/>
                    <a:pt x="405" y="97"/>
                  </a:cubicBezTo>
                  <a:cubicBezTo>
                    <a:pt x="412" y="96"/>
                    <a:pt x="418" y="96"/>
                    <a:pt x="424" y="95"/>
                  </a:cubicBezTo>
                  <a:cubicBezTo>
                    <a:pt x="671" y="87"/>
                    <a:pt x="832" y="298"/>
                    <a:pt x="832" y="298"/>
                  </a:cubicBezTo>
                  <a:cubicBezTo>
                    <a:pt x="832" y="298"/>
                    <a:pt x="647" y="523"/>
                    <a:pt x="455" y="523"/>
                  </a:cubicBezTo>
                  <a:cubicBezTo>
                    <a:pt x="437" y="523"/>
                    <a:pt x="421" y="521"/>
                    <a:pt x="405" y="518"/>
                  </a:cubicBezTo>
                  <a:cubicBezTo>
                    <a:pt x="405" y="578"/>
                    <a:pt x="405" y="578"/>
                    <a:pt x="405" y="578"/>
                  </a:cubicBezTo>
                  <a:cubicBezTo>
                    <a:pt x="419" y="580"/>
                    <a:pt x="432" y="581"/>
                    <a:pt x="447" y="581"/>
                  </a:cubicBezTo>
                  <a:cubicBezTo>
                    <a:pt x="626" y="581"/>
                    <a:pt x="755" y="489"/>
                    <a:pt x="881" y="381"/>
                  </a:cubicBezTo>
                  <a:cubicBezTo>
                    <a:pt x="902" y="398"/>
                    <a:pt x="987" y="438"/>
                    <a:pt x="1004" y="456"/>
                  </a:cubicBezTo>
                  <a:cubicBezTo>
                    <a:pt x="885" y="556"/>
                    <a:pt x="607" y="636"/>
                    <a:pt x="449" y="636"/>
                  </a:cubicBezTo>
                  <a:cubicBezTo>
                    <a:pt x="434" y="636"/>
                    <a:pt x="420" y="636"/>
                    <a:pt x="405" y="634"/>
                  </a:cubicBezTo>
                  <a:cubicBezTo>
                    <a:pt x="405" y="718"/>
                    <a:pt x="405" y="718"/>
                    <a:pt x="405" y="718"/>
                  </a:cubicBezTo>
                  <a:cubicBezTo>
                    <a:pt x="1086" y="718"/>
                    <a:pt x="1086" y="718"/>
                    <a:pt x="1086" y="718"/>
                  </a:cubicBezTo>
                  <a:cubicBezTo>
                    <a:pt x="1086" y="0"/>
                    <a:pt x="1086" y="0"/>
                    <a:pt x="1086" y="0"/>
                  </a:cubicBezTo>
                  <a:lnTo>
                    <a:pt x="405" y="0"/>
                  </a:lnTo>
                  <a:close/>
                  <a:moveTo>
                    <a:pt x="405" y="467"/>
                  </a:moveTo>
                  <a:cubicBezTo>
                    <a:pt x="405" y="518"/>
                    <a:pt x="405" y="518"/>
                    <a:pt x="405" y="518"/>
                  </a:cubicBezTo>
                  <a:cubicBezTo>
                    <a:pt x="240" y="489"/>
                    <a:pt x="194" y="317"/>
                    <a:pt x="194" y="317"/>
                  </a:cubicBezTo>
                  <a:cubicBezTo>
                    <a:pt x="194" y="317"/>
                    <a:pt x="273" y="228"/>
                    <a:pt x="405" y="214"/>
                  </a:cubicBezTo>
                  <a:cubicBezTo>
                    <a:pt x="405" y="270"/>
                    <a:pt x="405" y="270"/>
                    <a:pt x="405" y="270"/>
                  </a:cubicBezTo>
                  <a:cubicBezTo>
                    <a:pt x="405" y="270"/>
                    <a:pt x="405" y="270"/>
                    <a:pt x="405" y="270"/>
                  </a:cubicBezTo>
                  <a:cubicBezTo>
                    <a:pt x="336" y="262"/>
                    <a:pt x="281" y="327"/>
                    <a:pt x="281" y="327"/>
                  </a:cubicBezTo>
                  <a:cubicBezTo>
                    <a:pt x="281" y="327"/>
                    <a:pt x="312" y="436"/>
                    <a:pt x="405" y="467"/>
                  </a:cubicBezTo>
                  <a:moveTo>
                    <a:pt x="111" y="309"/>
                  </a:moveTo>
                  <a:cubicBezTo>
                    <a:pt x="111" y="309"/>
                    <a:pt x="209" y="164"/>
                    <a:pt x="405" y="149"/>
                  </a:cubicBezTo>
                  <a:cubicBezTo>
                    <a:pt x="405" y="97"/>
                    <a:pt x="405" y="97"/>
                    <a:pt x="405" y="97"/>
                  </a:cubicBezTo>
                  <a:cubicBezTo>
                    <a:pt x="188" y="114"/>
                    <a:pt x="0" y="298"/>
                    <a:pt x="0" y="298"/>
                  </a:cubicBezTo>
                  <a:cubicBezTo>
                    <a:pt x="0" y="298"/>
                    <a:pt x="106" y="606"/>
                    <a:pt x="405" y="634"/>
                  </a:cubicBezTo>
                  <a:cubicBezTo>
                    <a:pt x="405" y="578"/>
                    <a:pt x="405" y="578"/>
                    <a:pt x="405" y="578"/>
                  </a:cubicBezTo>
                  <a:cubicBezTo>
                    <a:pt x="186" y="551"/>
                    <a:pt x="111" y="309"/>
                    <a:pt x="111" y="3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569072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980" r:id="rId1"/>
    <p:sldLayoutId id="2147483896" r:id="rId2"/>
    <p:sldLayoutId id="2147483971" r:id="rId3"/>
    <p:sldLayoutId id="2147483917" r:id="rId4"/>
    <p:sldLayoutId id="2147483969" r:id="rId5"/>
    <p:sldLayoutId id="2147483919" r:id="rId6"/>
    <p:sldLayoutId id="2147483954" r:id="rId7"/>
    <p:sldLayoutId id="2147483897" r:id="rId8"/>
    <p:sldLayoutId id="2147483898" r:id="rId9"/>
    <p:sldLayoutId id="2147483926" r:id="rId10"/>
    <p:sldLayoutId id="2147483899" r:id="rId11"/>
    <p:sldLayoutId id="214748390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0" cap="none" baseline="0">
          <a:solidFill>
            <a:schemeClr val="bg1"/>
          </a:solidFill>
          <a:latin typeface="Trebuchet MS" panose="020B0603020202020204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9pPr>
    </p:titleStyle>
    <p:bodyStyle>
      <a:lvl1pPr marL="0" indent="0" algn="l" rtl="0" fontAlgn="base">
        <a:lnSpc>
          <a:spcPct val="9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2000" b="0">
          <a:solidFill>
            <a:schemeClr val="bg1"/>
          </a:solidFill>
          <a:latin typeface="Trebuchet MS" pitchFamily="34" charset="0"/>
          <a:ea typeface="+mn-ea"/>
          <a:cs typeface="+mn-cs"/>
        </a:defRPr>
      </a:lvl1pPr>
      <a:lvl2pPr marL="571500" indent="0" algn="l" rtl="0" fontAlgn="base">
        <a:lnSpc>
          <a:spcPct val="9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1800" b="0">
          <a:solidFill>
            <a:schemeClr val="bg1"/>
          </a:solidFill>
          <a:latin typeface="Trebuchet MS" pitchFamily="34" charset="0"/>
        </a:defRPr>
      </a:lvl2pPr>
      <a:lvl3pPr marL="1089025" indent="0" algn="l" rtl="0" fontAlgn="base">
        <a:lnSpc>
          <a:spcPct val="9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1600" b="0">
          <a:solidFill>
            <a:schemeClr val="bg1"/>
          </a:solidFill>
          <a:latin typeface="Trebuchet MS" pitchFamily="34" charset="0"/>
        </a:defRPr>
      </a:lvl3pPr>
      <a:lvl4pPr marL="1774825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11772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1"/>
          <p:cNvSpPr>
            <a:spLocks noGrp="1"/>
          </p:cNvSpPr>
          <p:nvPr>
            <p:ph type="subTitle" idx="1"/>
          </p:nvPr>
        </p:nvSpPr>
        <p:spPr>
          <a:xfrm>
            <a:off x="520849" y="1195456"/>
            <a:ext cx="9409363" cy="761747"/>
          </a:xfrm>
        </p:spPr>
        <p:txBody>
          <a:bodyPr numCol="1"/>
          <a:lstStyle/>
          <a:p>
            <a:pPr>
              <a:lnSpc>
                <a:spcPct val="100000"/>
              </a:lnSpc>
            </a:pPr>
            <a:r>
              <a:rPr lang="en-US" b="1" dirty="0"/>
              <a:t>Niladrish Chatterjee, Mike O’Connor, Donghyuk Lee, Daniel R. Johnson, </a:t>
            </a:r>
          </a:p>
          <a:p>
            <a:pPr>
              <a:lnSpc>
                <a:spcPct val="100000"/>
              </a:lnSpc>
            </a:pPr>
            <a:r>
              <a:rPr lang="en-US" b="1" dirty="0"/>
              <a:t>Stephen W. </a:t>
            </a:r>
            <a:r>
              <a:rPr lang="en-US" b="1" dirty="0" err="1"/>
              <a:t>Keckler</a:t>
            </a:r>
            <a:r>
              <a:rPr lang="en-US" b="1" dirty="0"/>
              <a:t>, </a:t>
            </a:r>
            <a:r>
              <a:rPr lang="en-US" b="1" dirty="0" err="1"/>
              <a:t>Minsoo</a:t>
            </a:r>
            <a:r>
              <a:rPr lang="en-US" b="1" dirty="0"/>
              <a:t> </a:t>
            </a:r>
            <a:r>
              <a:rPr lang="en-US" b="1" dirty="0" err="1"/>
              <a:t>Rhu</a:t>
            </a:r>
            <a:r>
              <a:rPr lang="en-US" b="1" dirty="0"/>
              <a:t>, William J. Dally</a:t>
            </a:r>
          </a:p>
        </p:txBody>
      </p:sp>
      <p:sp>
        <p:nvSpPr>
          <p:cNvPr id="5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Architecting an Energy-Efficient DRAM System for GPUs</a:t>
            </a:r>
          </a:p>
        </p:txBody>
      </p:sp>
    </p:spTree>
    <p:extLst>
      <p:ext uri="{BB962C8B-B14F-4D97-AF65-F5344CB8AC3E}">
        <p14:creationId xmlns:p14="http://schemas.microsoft.com/office/powerpoint/2010/main" val="311677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/>
          <a:p>
            <a:r>
              <a:rPr lang="en-US" b="1" dirty="0"/>
              <a:t>Managing </a:t>
            </a:r>
            <a:r>
              <a:rPr lang="en-US" b="1" dirty="0" err="1"/>
              <a:t>subchannels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50" y="1774265"/>
            <a:ext cx="9948672" cy="404769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GPU’s memory system is well-suited to exploit </a:t>
            </a:r>
            <a:r>
              <a:rPr lang="en-US" dirty="0" err="1"/>
              <a:t>subchannels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High memory-level-parallelism and need for bandwidth</a:t>
            </a:r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en-US" dirty="0"/>
              <a:t>Multiple </a:t>
            </a:r>
            <a:r>
              <a:rPr lang="en-US" dirty="0" err="1"/>
              <a:t>subchannels</a:t>
            </a:r>
            <a:r>
              <a:rPr lang="en-US" dirty="0"/>
              <a:t> can be kept busy</a:t>
            </a:r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en-US" dirty="0"/>
              <a:t>Small increase in unloaded DRAM latency does not affect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Deep reorder buffers in memory controller</a:t>
            </a:r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en-US" dirty="0"/>
              <a:t>Necessary segments from a row can be identified prior to activation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Subchannels</a:t>
            </a:r>
            <a:r>
              <a:rPr lang="en-US" dirty="0"/>
              <a:t> are managed as semi-independent channels </a:t>
            </a:r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en-US" dirty="0"/>
              <a:t>Shared command-and-address bus</a:t>
            </a:r>
          </a:p>
          <a:p>
            <a:pPr marL="9144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9144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9144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1431925" lvl="2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9144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Handling the parallelism</a:t>
            </a:r>
          </a:p>
        </p:txBody>
      </p:sp>
    </p:spTree>
    <p:extLst>
      <p:ext uri="{BB962C8B-B14F-4D97-AF65-F5344CB8AC3E}">
        <p14:creationId xmlns:p14="http://schemas.microsoft.com/office/powerpoint/2010/main" val="388041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98348" y="2790635"/>
            <a:ext cx="9976104" cy="590931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0" cap="none" baseline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defTabSz="914400"/>
            <a:r>
              <a:rPr lang="en-US" sz="4400" b="1" kern="0" dirty="0">
                <a:solidFill>
                  <a:schemeClr val="tx1"/>
                </a:solidFill>
              </a:rPr>
              <a:t>Challenge 2: Mitigating increased </a:t>
            </a:r>
            <a:r>
              <a:rPr lang="en-US" sz="4400" b="1" kern="0" dirty="0" err="1">
                <a:solidFill>
                  <a:schemeClr val="tx1"/>
                </a:solidFill>
              </a:rPr>
              <a:t>datapath</a:t>
            </a:r>
            <a:r>
              <a:rPr lang="en-US" sz="4400" b="1" kern="0" dirty="0">
                <a:solidFill>
                  <a:schemeClr val="tx1"/>
                </a:solidFill>
              </a:rPr>
              <a:t> energy</a:t>
            </a:r>
          </a:p>
        </p:txBody>
      </p:sp>
    </p:spTree>
    <p:extLst>
      <p:ext uri="{BB962C8B-B14F-4D97-AF65-F5344CB8AC3E}">
        <p14:creationId xmlns:p14="http://schemas.microsoft.com/office/powerpoint/2010/main" val="25541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/>
          <a:p>
            <a:r>
              <a:rPr lang="en-US" b="1" dirty="0"/>
              <a:t>Datapath energy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Higher </a:t>
            </a:r>
            <a:r>
              <a:rPr lang="en-US" b="1" dirty="0" err="1"/>
              <a:t>datapath</a:t>
            </a:r>
            <a:r>
              <a:rPr lang="en-US" b="1" dirty="0"/>
              <a:t> energy compared to baseline</a:t>
            </a: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6733571"/>
              </p:ext>
            </p:extLst>
          </p:nvPr>
        </p:nvGraphicFramePr>
        <p:xfrm>
          <a:off x="92620" y="1774264"/>
          <a:ext cx="7707031" cy="4382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7663071" y="1837479"/>
            <a:ext cx="3021496" cy="113293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16% increase on average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799651" y="4012377"/>
            <a:ext cx="3003591" cy="138673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Narrow </a:t>
            </a:r>
            <a:r>
              <a:rPr lang="en-US" sz="2400" b="1" dirty="0" err="1">
                <a:solidFill>
                  <a:schemeClr val="bg1"/>
                </a:solidFill>
              </a:rPr>
              <a:t>datapath</a:t>
            </a:r>
            <a:r>
              <a:rPr lang="en-US" sz="2400" b="1" dirty="0">
                <a:solidFill>
                  <a:schemeClr val="bg1"/>
                </a:solidFill>
              </a:rPr>
              <a:t> increases switching activity</a:t>
            </a:r>
          </a:p>
        </p:txBody>
      </p:sp>
    </p:spTree>
    <p:extLst>
      <p:ext uri="{BB962C8B-B14F-4D97-AF65-F5344CB8AC3E}">
        <p14:creationId xmlns:p14="http://schemas.microsoft.com/office/powerpoint/2010/main" val="108174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/>
          <a:p>
            <a:r>
              <a:rPr lang="en-US" b="1" dirty="0" err="1"/>
              <a:t>Datapath</a:t>
            </a:r>
            <a:r>
              <a:rPr lang="en-US" b="1" dirty="0"/>
              <a:t> Energy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Depends on data values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2288881" y="2087266"/>
            <a:ext cx="1424860" cy="490506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Word 7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3762186" y="2087266"/>
            <a:ext cx="1424860" cy="490506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Word 6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5235491" y="2090175"/>
            <a:ext cx="1424860" cy="490506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Word 5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8833601" y="2090175"/>
            <a:ext cx="1424860" cy="490506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Word 0</a:t>
            </a:r>
          </a:p>
        </p:txBody>
      </p:sp>
      <p:sp>
        <p:nvSpPr>
          <p:cNvPr id="43" name="Oval 42"/>
          <p:cNvSpPr/>
          <p:nvPr/>
        </p:nvSpPr>
        <p:spPr>
          <a:xfrm>
            <a:off x="8284673" y="2280564"/>
            <a:ext cx="109001" cy="1097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8474184" y="2280564"/>
            <a:ext cx="109001" cy="1097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6708796" y="2087266"/>
            <a:ext cx="1424860" cy="490506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Word 4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2288880" y="3753444"/>
            <a:ext cx="2898165" cy="490506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Word 7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5235490" y="3756353"/>
            <a:ext cx="2898165" cy="490506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Word 5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8528685" y="3756353"/>
            <a:ext cx="1729776" cy="490506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Word 0</a:t>
            </a:r>
          </a:p>
        </p:txBody>
      </p:sp>
      <p:sp>
        <p:nvSpPr>
          <p:cNvPr id="57" name="Oval 56"/>
          <p:cNvSpPr/>
          <p:nvPr/>
        </p:nvSpPr>
        <p:spPr>
          <a:xfrm>
            <a:off x="8284673" y="3946742"/>
            <a:ext cx="109001" cy="1097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8474184" y="3946742"/>
            <a:ext cx="109001" cy="1097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104803" y="1682913"/>
            <a:ext cx="568623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dirty="0">
                <a:solidFill>
                  <a:schemeClr val="bg1"/>
                </a:solidFill>
              </a:rPr>
              <a:t>8 Single Precision values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197944" y="3299714"/>
            <a:ext cx="568623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dirty="0">
                <a:solidFill>
                  <a:schemeClr val="bg1"/>
                </a:solidFill>
              </a:rPr>
              <a:t>4 Double Precision values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31171" y="2932137"/>
            <a:ext cx="1574062" cy="6463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dirty="0">
                <a:solidFill>
                  <a:schemeClr val="bg1"/>
                </a:solidFill>
              </a:rPr>
              <a:t>32-byte DRAM atom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1760838" y="2622150"/>
            <a:ext cx="463379" cy="438664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1751554" y="3429358"/>
            <a:ext cx="528044" cy="32525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1816884" y="4844719"/>
            <a:ext cx="7036199" cy="95454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MSBs of different words are correlated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LSBs of different words are correlated </a:t>
            </a:r>
          </a:p>
        </p:txBody>
      </p:sp>
    </p:spTree>
    <p:extLst>
      <p:ext uri="{BB962C8B-B14F-4D97-AF65-F5344CB8AC3E}">
        <p14:creationId xmlns:p14="http://schemas.microsoft.com/office/powerpoint/2010/main" val="74841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/>
          <a:p>
            <a:r>
              <a:rPr lang="en-US" b="1" dirty="0"/>
              <a:t>Data Transfer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Correlation between successive bytes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4062334" y="4846551"/>
            <a:ext cx="6586517" cy="374429"/>
            <a:chOff x="3164585" y="4658225"/>
            <a:chExt cx="6586517" cy="374429"/>
          </a:xfrm>
        </p:grpSpPr>
        <p:sp>
          <p:nvSpPr>
            <p:cNvPr id="6" name="Rounded Rectangle 5"/>
            <p:cNvSpPr/>
            <p:nvPr/>
          </p:nvSpPr>
          <p:spPr>
            <a:xfrm>
              <a:off x="3164585" y="4658226"/>
              <a:ext cx="374683" cy="374428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0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578708" y="4658225"/>
              <a:ext cx="374683" cy="37442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1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992830" y="4658225"/>
              <a:ext cx="374683" cy="37442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2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406953" y="4658225"/>
              <a:ext cx="374683" cy="37442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3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821074" y="4658226"/>
              <a:ext cx="374683" cy="374428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4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235197" y="4658225"/>
              <a:ext cx="374683" cy="37442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5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649319" y="4658225"/>
              <a:ext cx="374683" cy="37442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6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063442" y="4658225"/>
              <a:ext cx="374683" cy="37442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7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477564" y="4658226"/>
              <a:ext cx="374683" cy="374428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8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891686" y="4658225"/>
              <a:ext cx="374683" cy="37442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9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7305808" y="4658225"/>
              <a:ext cx="374683" cy="37442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10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719930" y="4658225"/>
              <a:ext cx="374683" cy="37442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11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8134053" y="4658226"/>
              <a:ext cx="374683" cy="374428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12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8548174" y="4658225"/>
              <a:ext cx="374683" cy="37442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13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8962297" y="4658225"/>
              <a:ext cx="374683" cy="37442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14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9376419" y="4658225"/>
              <a:ext cx="374683" cy="37442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15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062334" y="4145307"/>
            <a:ext cx="6586517" cy="374429"/>
            <a:chOff x="3164585" y="4137286"/>
            <a:chExt cx="6586517" cy="374429"/>
          </a:xfrm>
        </p:grpSpPr>
        <p:sp>
          <p:nvSpPr>
            <p:cNvPr id="22" name="Rounded Rectangle 21"/>
            <p:cNvSpPr/>
            <p:nvPr/>
          </p:nvSpPr>
          <p:spPr>
            <a:xfrm>
              <a:off x="3164585" y="4137287"/>
              <a:ext cx="374683" cy="374428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16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578708" y="4137286"/>
              <a:ext cx="374683" cy="37442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17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992830" y="4137286"/>
              <a:ext cx="374683" cy="37442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18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406953" y="4137286"/>
              <a:ext cx="374683" cy="37442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19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821074" y="4137287"/>
              <a:ext cx="374683" cy="374428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20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235197" y="4137286"/>
              <a:ext cx="374683" cy="37442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21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649319" y="4137286"/>
              <a:ext cx="374683" cy="37442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22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063442" y="4137286"/>
              <a:ext cx="374683" cy="37442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23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477564" y="4137287"/>
              <a:ext cx="374683" cy="374428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24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891686" y="4137286"/>
              <a:ext cx="374683" cy="37442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25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305808" y="4137286"/>
              <a:ext cx="374683" cy="37442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26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7719930" y="4137286"/>
              <a:ext cx="374683" cy="37442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27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8134053" y="4137287"/>
              <a:ext cx="374683" cy="374428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28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8548174" y="4137286"/>
              <a:ext cx="374683" cy="37442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29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8962297" y="4137286"/>
              <a:ext cx="374683" cy="37442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30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9376419" y="4137286"/>
              <a:ext cx="374683" cy="37442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31</a:t>
              </a:r>
            </a:p>
          </p:txBody>
        </p:sp>
      </p:grpSp>
      <p:sp>
        <p:nvSpPr>
          <p:cNvPr id="3" name="Up-Down Arrow 2"/>
          <p:cNvSpPr/>
          <p:nvPr/>
        </p:nvSpPr>
        <p:spPr>
          <a:xfrm>
            <a:off x="420130" y="2057400"/>
            <a:ext cx="1217140" cy="1396314"/>
          </a:xfrm>
          <a:prstGeom prst="upDownArrow">
            <a:avLst>
              <a:gd name="adj1" fmla="val 59137"/>
              <a:gd name="adj2" fmla="val 19543"/>
            </a:avLst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Up-Down Arrow 50"/>
          <p:cNvSpPr/>
          <p:nvPr/>
        </p:nvSpPr>
        <p:spPr>
          <a:xfrm>
            <a:off x="689862" y="4067426"/>
            <a:ext cx="677671" cy="1396314"/>
          </a:xfrm>
          <a:prstGeom prst="upDownArrow">
            <a:avLst>
              <a:gd name="adj1" fmla="val 59137"/>
              <a:gd name="adj2" fmla="val 19543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458097" y="2395219"/>
            <a:ext cx="1408671" cy="5909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</a:rPr>
              <a:t>256-bit internal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89237" y="3562862"/>
            <a:ext cx="1278923" cy="3954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I/O Buffer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67535" y="4427431"/>
            <a:ext cx="1408671" cy="5909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</a:rPr>
              <a:t>128-bit </a:t>
            </a:r>
          </a:p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</a:rPr>
              <a:t>DDR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062335" y="2377285"/>
            <a:ext cx="2250234" cy="4247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dirty="0">
                <a:solidFill>
                  <a:schemeClr val="bg1"/>
                </a:solidFill>
              </a:rPr>
              <a:t>No Toggling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975548" y="2591157"/>
            <a:ext cx="109728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866768" y="4620483"/>
            <a:ext cx="109728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3964048" y="3494407"/>
            <a:ext cx="6808226" cy="53232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Correlated parts of words on the same wire 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56443" y="1673858"/>
            <a:ext cx="1544259" cy="34163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 err="1">
                <a:solidFill>
                  <a:schemeClr val="bg1"/>
                </a:solidFill>
              </a:rPr>
              <a:t>Datapath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93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5 -0.08437 L -3.56481E-6 3.58025E-6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" y="4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6481E-6 -3.29218E-6 L 0.00015 0.02932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23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/>
          <a:p>
            <a:r>
              <a:rPr lang="en-US" b="1" dirty="0"/>
              <a:t>Data Transfer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err="1"/>
              <a:t>Subchannels</a:t>
            </a:r>
            <a:endParaRPr lang="en-US" b="1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6458621" y="5755594"/>
            <a:ext cx="729564" cy="309038"/>
            <a:chOff x="6458621" y="5755594"/>
            <a:chExt cx="729564" cy="309038"/>
          </a:xfrm>
        </p:grpSpPr>
        <p:sp>
          <p:nvSpPr>
            <p:cNvPr id="6" name="Rounded Rectangle 5"/>
            <p:cNvSpPr/>
            <p:nvPr/>
          </p:nvSpPr>
          <p:spPr>
            <a:xfrm>
              <a:off x="6458621" y="5755595"/>
              <a:ext cx="346543" cy="309037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0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841642" y="5755594"/>
              <a:ext cx="346543" cy="30903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1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6458621" y="5390470"/>
            <a:ext cx="729564" cy="309037"/>
            <a:chOff x="6458621" y="5390470"/>
            <a:chExt cx="729564" cy="309037"/>
          </a:xfrm>
        </p:grpSpPr>
        <p:sp>
          <p:nvSpPr>
            <p:cNvPr id="8" name="Rounded Rectangle 7"/>
            <p:cNvSpPr/>
            <p:nvPr/>
          </p:nvSpPr>
          <p:spPr>
            <a:xfrm>
              <a:off x="6458621" y="5390470"/>
              <a:ext cx="346543" cy="30903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2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841642" y="5390470"/>
              <a:ext cx="346543" cy="30903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3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6446512" y="5025345"/>
            <a:ext cx="729564" cy="309038"/>
            <a:chOff x="6446512" y="5025345"/>
            <a:chExt cx="729564" cy="309038"/>
          </a:xfrm>
        </p:grpSpPr>
        <p:sp>
          <p:nvSpPr>
            <p:cNvPr id="10" name="Rounded Rectangle 9"/>
            <p:cNvSpPr/>
            <p:nvPr/>
          </p:nvSpPr>
          <p:spPr>
            <a:xfrm>
              <a:off x="6446512" y="5025346"/>
              <a:ext cx="346543" cy="309037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4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829533" y="5025345"/>
              <a:ext cx="346543" cy="309037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5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446513" y="4665860"/>
            <a:ext cx="729563" cy="309037"/>
            <a:chOff x="6446513" y="4665860"/>
            <a:chExt cx="729563" cy="309037"/>
          </a:xfrm>
        </p:grpSpPr>
        <p:sp>
          <p:nvSpPr>
            <p:cNvPr id="12" name="Rounded Rectangle 11"/>
            <p:cNvSpPr/>
            <p:nvPr/>
          </p:nvSpPr>
          <p:spPr>
            <a:xfrm>
              <a:off x="6446513" y="4665860"/>
              <a:ext cx="346543" cy="309037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6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829533" y="4665860"/>
              <a:ext cx="346543" cy="309037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7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6446513" y="4307395"/>
            <a:ext cx="729563" cy="309038"/>
            <a:chOff x="6446513" y="4307395"/>
            <a:chExt cx="729563" cy="309038"/>
          </a:xfrm>
        </p:grpSpPr>
        <p:sp>
          <p:nvSpPr>
            <p:cNvPr id="14" name="Rounded Rectangle 13"/>
            <p:cNvSpPr/>
            <p:nvPr/>
          </p:nvSpPr>
          <p:spPr>
            <a:xfrm>
              <a:off x="6446513" y="4307396"/>
              <a:ext cx="346543" cy="309037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8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829533" y="4307395"/>
              <a:ext cx="346543" cy="30903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9</a:t>
              </a: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6446512" y="3948420"/>
            <a:ext cx="729563" cy="309037"/>
            <a:chOff x="6446512" y="3948420"/>
            <a:chExt cx="729563" cy="309037"/>
          </a:xfrm>
        </p:grpSpPr>
        <p:sp>
          <p:nvSpPr>
            <p:cNvPr id="16" name="Rounded Rectangle 15"/>
            <p:cNvSpPr/>
            <p:nvPr/>
          </p:nvSpPr>
          <p:spPr>
            <a:xfrm>
              <a:off x="6446512" y="3948420"/>
              <a:ext cx="346543" cy="30903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10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829532" y="3948420"/>
              <a:ext cx="346543" cy="30903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11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6446513" y="3587501"/>
            <a:ext cx="729562" cy="309038"/>
            <a:chOff x="6446513" y="3587501"/>
            <a:chExt cx="729562" cy="309038"/>
          </a:xfrm>
        </p:grpSpPr>
        <p:sp>
          <p:nvSpPr>
            <p:cNvPr id="18" name="Rounded Rectangle 17"/>
            <p:cNvSpPr/>
            <p:nvPr/>
          </p:nvSpPr>
          <p:spPr>
            <a:xfrm>
              <a:off x="6446513" y="3587502"/>
              <a:ext cx="346543" cy="309037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12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829532" y="3587501"/>
              <a:ext cx="346543" cy="309037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13</a:t>
              </a: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6446512" y="3235463"/>
            <a:ext cx="729562" cy="309037"/>
            <a:chOff x="6446512" y="3235463"/>
            <a:chExt cx="729562" cy="309037"/>
          </a:xfrm>
        </p:grpSpPr>
        <p:sp>
          <p:nvSpPr>
            <p:cNvPr id="20" name="Rounded Rectangle 19"/>
            <p:cNvSpPr/>
            <p:nvPr/>
          </p:nvSpPr>
          <p:spPr>
            <a:xfrm>
              <a:off x="6446512" y="3235463"/>
              <a:ext cx="346543" cy="309037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14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829531" y="3235463"/>
              <a:ext cx="346543" cy="309037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15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6446510" y="2857251"/>
            <a:ext cx="729564" cy="309038"/>
            <a:chOff x="6446510" y="2857251"/>
            <a:chExt cx="729564" cy="309038"/>
          </a:xfrm>
        </p:grpSpPr>
        <p:sp>
          <p:nvSpPr>
            <p:cNvPr id="22" name="Rounded Rectangle 21"/>
            <p:cNvSpPr/>
            <p:nvPr/>
          </p:nvSpPr>
          <p:spPr>
            <a:xfrm>
              <a:off x="6446510" y="2857252"/>
              <a:ext cx="346543" cy="309037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16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6829531" y="2857251"/>
              <a:ext cx="346543" cy="30903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17</a:t>
              </a: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6446510" y="2482745"/>
            <a:ext cx="729564" cy="309037"/>
            <a:chOff x="6446510" y="2482745"/>
            <a:chExt cx="729564" cy="309037"/>
          </a:xfrm>
        </p:grpSpPr>
        <p:sp>
          <p:nvSpPr>
            <p:cNvPr id="24" name="Rounded Rectangle 23"/>
            <p:cNvSpPr/>
            <p:nvPr/>
          </p:nvSpPr>
          <p:spPr>
            <a:xfrm>
              <a:off x="6446510" y="2482745"/>
              <a:ext cx="346543" cy="30903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18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829531" y="2482745"/>
              <a:ext cx="346543" cy="30903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19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6446510" y="2108238"/>
            <a:ext cx="729564" cy="309038"/>
            <a:chOff x="6446510" y="2108238"/>
            <a:chExt cx="729564" cy="309038"/>
          </a:xfrm>
        </p:grpSpPr>
        <p:sp>
          <p:nvSpPr>
            <p:cNvPr id="26" name="Rounded Rectangle 25"/>
            <p:cNvSpPr/>
            <p:nvPr/>
          </p:nvSpPr>
          <p:spPr>
            <a:xfrm>
              <a:off x="6446510" y="2108239"/>
              <a:ext cx="346543" cy="309037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20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6829531" y="2108238"/>
              <a:ext cx="346543" cy="309037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21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6446511" y="1733731"/>
            <a:ext cx="729563" cy="309037"/>
            <a:chOff x="6446511" y="1733731"/>
            <a:chExt cx="729563" cy="309037"/>
          </a:xfrm>
        </p:grpSpPr>
        <p:sp>
          <p:nvSpPr>
            <p:cNvPr id="28" name="Rounded Rectangle 27"/>
            <p:cNvSpPr/>
            <p:nvPr/>
          </p:nvSpPr>
          <p:spPr>
            <a:xfrm>
              <a:off x="6446511" y="1733731"/>
              <a:ext cx="346543" cy="309037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22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829531" y="1733731"/>
              <a:ext cx="346543" cy="309037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23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6446511" y="1358020"/>
            <a:ext cx="729563" cy="309038"/>
            <a:chOff x="6446511" y="1358020"/>
            <a:chExt cx="729563" cy="309038"/>
          </a:xfrm>
        </p:grpSpPr>
        <p:sp>
          <p:nvSpPr>
            <p:cNvPr id="30" name="Rounded Rectangle 29"/>
            <p:cNvSpPr/>
            <p:nvPr/>
          </p:nvSpPr>
          <p:spPr>
            <a:xfrm>
              <a:off x="6446511" y="1358021"/>
              <a:ext cx="346543" cy="309037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24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829531" y="1358020"/>
              <a:ext cx="346543" cy="30903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25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6446511" y="982309"/>
            <a:ext cx="729563" cy="309037"/>
            <a:chOff x="6446511" y="982309"/>
            <a:chExt cx="729563" cy="309037"/>
          </a:xfrm>
        </p:grpSpPr>
        <p:sp>
          <p:nvSpPr>
            <p:cNvPr id="32" name="Rounded Rectangle 31"/>
            <p:cNvSpPr/>
            <p:nvPr/>
          </p:nvSpPr>
          <p:spPr>
            <a:xfrm>
              <a:off x="6446511" y="982309"/>
              <a:ext cx="346543" cy="30903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26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6829531" y="982309"/>
              <a:ext cx="346543" cy="30903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27</a:t>
              </a: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6446512" y="616976"/>
            <a:ext cx="729562" cy="309038"/>
            <a:chOff x="6446512" y="616976"/>
            <a:chExt cx="729562" cy="309038"/>
          </a:xfrm>
        </p:grpSpPr>
        <p:sp>
          <p:nvSpPr>
            <p:cNvPr id="34" name="Rounded Rectangle 33"/>
            <p:cNvSpPr/>
            <p:nvPr/>
          </p:nvSpPr>
          <p:spPr>
            <a:xfrm>
              <a:off x="6446512" y="616977"/>
              <a:ext cx="346543" cy="309037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28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6829531" y="616976"/>
              <a:ext cx="346543" cy="309037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29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6446512" y="234604"/>
            <a:ext cx="729562" cy="309037"/>
            <a:chOff x="6446512" y="234604"/>
            <a:chExt cx="729562" cy="309037"/>
          </a:xfrm>
        </p:grpSpPr>
        <p:sp>
          <p:nvSpPr>
            <p:cNvPr id="36" name="Rounded Rectangle 35"/>
            <p:cNvSpPr/>
            <p:nvPr/>
          </p:nvSpPr>
          <p:spPr>
            <a:xfrm>
              <a:off x="6446512" y="234604"/>
              <a:ext cx="346543" cy="309037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30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829531" y="234604"/>
              <a:ext cx="346543" cy="309037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31</a:t>
              </a:r>
            </a:p>
          </p:txBody>
        </p:sp>
      </p:grpSp>
      <p:sp>
        <p:nvSpPr>
          <p:cNvPr id="3" name="Up-Down Arrow 2"/>
          <p:cNvSpPr/>
          <p:nvPr/>
        </p:nvSpPr>
        <p:spPr>
          <a:xfrm>
            <a:off x="685998" y="2051837"/>
            <a:ext cx="722870" cy="1396314"/>
          </a:xfrm>
          <a:prstGeom prst="upDownArrow">
            <a:avLst>
              <a:gd name="adj1" fmla="val 59137"/>
              <a:gd name="adj2" fmla="val 19543"/>
            </a:avLst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Up-Down Arrow 50"/>
          <p:cNvSpPr/>
          <p:nvPr/>
        </p:nvSpPr>
        <p:spPr>
          <a:xfrm>
            <a:off x="881289" y="4067425"/>
            <a:ext cx="312005" cy="1396314"/>
          </a:xfrm>
          <a:prstGeom prst="upDownArrow">
            <a:avLst>
              <a:gd name="adj1" fmla="val 59137"/>
              <a:gd name="adj2" fmla="val 19543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458097" y="2395219"/>
            <a:ext cx="1408671" cy="5909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</a:rPr>
              <a:t>32-bit internal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89237" y="3562862"/>
            <a:ext cx="1278923" cy="3954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I/O Buffer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67535" y="4427431"/>
            <a:ext cx="1408671" cy="5909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</a:rPr>
              <a:t>16-bit </a:t>
            </a:r>
          </a:p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</a:rPr>
              <a:t>DDR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3669602" y="4072729"/>
            <a:ext cx="1495604" cy="309038"/>
            <a:chOff x="3616573" y="3742019"/>
            <a:chExt cx="1495604" cy="309038"/>
          </a:xfrm>
        </p:grpSpPr>
        <p:sp>
          <p:nvSpPr>
            <p:cNvPr id="46" name="Rounded Rectangle 45"/>
            <p:cNvSpPr/>
            <p:nvPr/>
          </p:nvSpPr>
          <p:spPr>
            <a:xfrm>
              <a:off x="3616573" y="3742020"/>
              <a:ext cx="346543" cy="309037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0</a:t>
              </a: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3999594" y="3742019"/>
              <a:ext cx="346543" cy="30903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1</a:t>
              </a: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4382613" y="3742019"/>
              <a:ext cx="346543" cy="30903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2</a:t>
              </a: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4765634" y="3742019"/>
              <a:ext cx="346543" cy="30903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3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669602" y="3707605"/>
            <a:ext cx="1495604" cy="309038"/>
            <a:chOff x="3616573" y="3376895"/>
            <a:chExt cx="1495604" cy="309038"/>
          </a:xfrm>
        </p:grpSpPr>
        <p:sp>
          <p:nvSpPr>
            <p:cNvPr id="58" name="Rounded Rectangle 57"/>
            <p:cNvSpPr/>
            <p:nvPr/>
          </p:nvSpPr>
          <p:spPr>
            <a:xfrm>
              <a:off x="3616573" y="3376896"/>
              <a:ext cx="346543" cy="309037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4</a:t>
              </a: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3999594" y="3376895"/>
              <a:ext cx="346543" cy="309037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5</a:t>
              </a: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4382614" y="3376895"/>
              <a:ext cx="346543" cy="309037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6</a:t>
              </a: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4765634" y="3376895"/>
              <a:ext cx="346543" cy="309037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7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669604" y="3349140"/>
            <a:ext cx="1495602" cy="309038"/>
            <a:chOff x="3616575" y="3018430"/>
            <a:chExt cx="1495602" cy="309038"/>
          </a:xfrm>
        </p:grpSpPr>
        <p:sp>
          <p:nvSpPr>
            <p:cNvPr id="64" name="Rounded Rectangle 63"/>
            <p:cNvSpPr/>
            <p:nvPr/>
          </p:nvSpPr>
          <p:spPr>
            <a:xfrm>
              <a:off x="3616575" y="3018431"/>
              <a:ext cx="346543" cy="309037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8</a:t>
              </a: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3999595" y="3018430"/>
              <a:ext cx="346543" cy="30903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9</a:t>
              </a: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4382614" y="3018430"/>
              <a:ext cx="346543" cy="30903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10</a:t>
              </a: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4765634" y="3018430"/>
              <a:ext cx="346543" cy="30903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11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3669602" y="2260109"/>
            <a:ext cx="1495602" cy="309038"/>
            <a:chOff x="3616573" y="1929399"/>
            <a:chExt cx="1495602" cy="309038"/>
          </a:xfrm>
        </p:grpSpPr>
        <p:sp>
          <p:nvSpPr>
            <p:cNvPr id="68" name="Rounded Rectangle 67"/>
            <p:cNvSpPr/>
            <p:nvPr/>
          </p:nvSpPr>
          <p:spPr>
            <a:xfrm>
              <a:off x="3616573" y="1929400"/>
              <a:ext cx="346543" cy="309037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20</a:t>
              </a: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3999592" y="1929399"/>
              <a:ext cx="346543" cy="309037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21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4382613" y="1929399"/>
              <a:ext cx="346543" cy="309037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22</a:t>
              </a: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4765632" y="1929399"/>
              <a:ext cx="346543" cy="309037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23</a:t>
              </a:r>
            </a:p>
          </p:txBody>
        </p:sp>
      </p:grpSp>
      <p:cxnSp>
        <p:nvCxnSpPr>
          <p:cNvPr id="39" name="Straight Arrow Connector 38"/>
          <p:cNvCxnSpPr/>
          <p:nvPr/>
        </p:nvCxnSpPr>
        <p:spPr>
          <a:xfrm>
            <a:off x="2975548" y="2591157"/>
            <a:ext cx="53215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2975548" y="4683887"/>
            <a:ext cx="338328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3669600" y="2990675"/>
            <a:ext cx="1495604" cy="309038"/>
            <a:chOff x="3616571" y="2659965"/>
            <a:chExt cx="1495604" cy="309038"/>
          </a:xfrm>
        </p:grpSpPr>
        <p:sp>
          <p:nvSpPr>
            <p:cNvPr id="79" name="Rounded Rectangle 78"/>
            <p:cNvSpPr/>
            <p:nvPr/>
          </p:nvSpPr>
          <p:spPr>
            <a:xfrm>
              <a:off x="3616571" y="2659966"/>
              <a:ext cx="346543" cy="309037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12</a:t>
              </a:r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3999592" y="2659965"/>
              <a:ext cx="346543" cy="309037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13</a:t>
              </a:r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4382612" y="2659965"/>
              <a:ext cx="346543" cy="309037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14</a:t>
              </a:r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4765632" y="2659965"/>
              <a:ext cx="346543" cy="309037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15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3669602" y="2625392"/>
            <a:ext cx="1495602" cy="309038"/>
            <a:chOff x="3616573" y="2294682"/>
            <a:chExt cx="1495602" cy="309038"/>
          </a:xfrm>
        </p:grpSpPr>
        <p:grpSp>
          <p:nvGrpSpPr>
            <p:cNvPr id="99" name="Group 98"/>
            <p:cNvGrpSpPr/>
            <p:nvPr/>
          </p:nvGrpSpPr>
          <p:grpSpPr>
            <a:xfrm>
              <a:off x="3616573" y="2294682"/>
              <a:ext cx="1112582" cy="309038"/>
              <a:chOff x="3616573" y="2294682"/>
              <a:chExt cx="1112582" cy="309038"/>
            </a:xfrm>
          </p:grpSpPr>
          <p:sp>
            <p:nvSpPr>
              <p:cNvPr id="83" name="Rounded Rectangle 82"/>
              <p:cNvSpPr/>
              <p:nvPr/>
            </p:nvSpPr>
            <p:spPr>
              <a:xfrm>
                <a:off x="3616573" y="2294683"/>
                <a:ext cx="346543" cy="309037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/>
                  <a:t>16</a:t>
                </a:r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3999593" y="2294682"/>
                <a:ext cx="346543" cy="309037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/>
                  <a:t>17</a:t>
                </a:r>
              </a:p>
            </p:txBody>
          </p:sp>
          <p:sp>
            <p:nvSpPr>
              <p:cNvPr id="85" name="Rounded Rectangle 84"/>
              <p:cNvSpPr/>
              <p:nvPr/>
            </p:nvSpPr>
            <p:spPr>
              <a:xfrm>
                <a:off x="4382612" y="2294682"/>
                <a:ext cx="346543" cy="309037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/>
                  <a:t>18</a:t>
                </a:r>
              </a:p>
            </p:txBody>
          </p:sp>
        </p:grpSp>
        <p:sp>
          <p:nvSpPr>
            <p:cNvPr id="86" name="Rounded Rectangle 85"/>
            <p:cNvSpPr/>
            <p:nvPr/>
          </p:nvSpPr>
          <p:spPr>
            <a:xfrm>
              <a:off x="4765632" y="2294682"/>
              <a:ext cx="346543" cy="30903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19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69602" y="1897319"/>
            <a:ext cx="1495602" cy="309038"/>
            <a:chOff x="3616573" y="1566609"/>
            <a:chExt cx="1495602" cy="309038"/>
          </a:xfrm>
        </p:grpSpPr>
        <p:sp>
          <p:nvSpPr>
            <p:cNvPr id="87" name="Rounded Rectangle 86"/>
            <p:cNvSpPr/>
            <p:nvPr/>
          </p:nvSpPr>
          <p:spPr>
            <a:xfrm>
              <a:off x="3616573" y="1566610"/>
              <a:ext cx="346543" cy="309037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24</a:t>
              </a:r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3999593" y="1566609"/>
              <a:ext cx="346543" cy="30903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25</a:t>
              </a: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4382612" y="1566609"/>
              <a:ext cx="346543" cy="30903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26</a:t>
              </a:r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4765632" y="1566609"/>
              <a:ext cx="346543" cy="30903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27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669598" y="1538854"/>
            <a:ext cx="1495604" cy="309038"/>
            <a:chOff x="3616569" y="1208144"/>
            <a:chExt cx="1495604" cy="309038"/>
          </a:xfrm>
        </p:grpSpPr>
        <p:sp>
          <p:nvSpPr>
            <p:cNvPr id="91" name="Rounded Rectangle 90"/>
            <p:cNvSpPr/>
            <p:nvPr/>
          </p:nvSpPr>
          <p:spPr>
            <a:xfrm>
              <a:off x="3616569" y="1208145"/>
              <a:ext cx="346543" cy="309037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28</a:t>
              </a: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3999590" y="1208144"/>
              <a:ext cx="346543" cy="309037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29</a:t>
              </a: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4382610" y="1208144"/>
              <a:ext cx="346543" cy="309037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30</a:t>
              </a:r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4765630" y="1208144"/>
              <a:ext cx="346543" cy="309037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31</a:t>
              </a:r>
            </a:p>
          </p:txBody>
        </p:sp>
      </p:grpSp>
      <p:sp>
        <p:nvSpPr>
          <p:cNvPr id="95" name="Rounded Rectangle 94"/>
          <p:cNvSpPr/>
          <p:nvPr/>
        </p:nvSpPr>
        <p:spPr>
          <a:xfrm>
            <a:off x="7595568" y="234604"/>
            <a:ext cx="2938972" cy="187363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Uncorrelated bits  in successive cycles on a wire</a:t>
            </a:r>
          </a:p>
          <a:p>
            <a:pPr algn="ctr"/>
            <a:endParaRPr lang="en-US" sz="2400" b="1" dirty="0">
              <a:solidFill>
                <a:srgbClr val="C00000"/>
              </a:solidFill>
            </a:endParaRPr>
          </a:p>
          <a:p>
            <a:pPr algn="ctr"/>
            <a:r>
              <a:rPr lang="en-US" sz="2400" b="1" dirty="0">
                <a:solidFill>
                  <a:srgbClr val="C00000"/>
                </a:solidFill>
              </a:rPr>
              <a:t>High toggle rate</a:t>
            </a:r>
          </a:p>
        </p:txBody>
      </p:sp>
      <p:sp>
        <p:nvSpPr>
          <p:cNvPr id="96" name="Rounded Rectangle 95"/>
          <p:cNvSpPr/>
          <p:nvPr/>
        </p:nvSpPr>
        <p:spPr>
          <a:xfrm>
            <a:off x="7614382" y="2306568"/>
            <a:ext cx="2938972" cy="352171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Solution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Store DRAM atom in reduced toggling order.</a:t>
            </a:r>
          </a:p>
          <a:p>
            <a:pPr algn="ctr"/>
            <a:endParaRPr lang="en-US" sz="2400" b="1" dirty="0">
              <a:solidFill>
                <a:schemeClr val="bg1"/>
              </a:solidFill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Memory controller to scramble and unscramble data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3141873" y="4795568"/>
            <a:ext cx="2938972" cy="53232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Higher energy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256443" y="1673858"/>
            <a:ext cx="1544259" cy="34163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 err="1">
                <a:solidFill>
                  <a:schemeClr val="bg1"/>
                </a:solidFill>
              </a:rPr>
              <a:t>Datapath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60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8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1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8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4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6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8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2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4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6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8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2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40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6" grpId="0" animBg="1"/>
      <p:bldP spid="9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/>
          <a:p>
            <a:r>
              <a:rPr lang="en-US" b="1" dirty="0"/>
              <a:t>Reduced Switching Order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Correlated bits successively on a wire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58097" y="2395219"/>
            <a:ext cx="1408671" cy="5909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</a:rPr>
              <a:t>32-bit internal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89237" y="3562862"/>
            <a:ext cx="1278923" cy="3954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I/O Buffer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67535" y="4427431"/>
            <a:ext cx="1408671" cy="5909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</a:rPr>
              <a:t>16-bit </a:t>
            </a:r>
          </a:p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</a:rPr>
              <a:t>DDR 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3671488" y="3740349"/>
            <a:ext cx="1495604" cy="309038"/>
            <a:chOff x="3671488" y="3740349"/>
            <a:chExt cx="1495604" cy="309038"/>
          </a:xfrm>
        </p:grpSpPr>
        <p:sp>
          <p:nvSpPr>
            <p:cNvPr id="46" name="Rounded Rectangle 45"/>
            <p:cNvSpPr/>
            <p:nvPr/>
          </p:nvSpPr>
          <p:spPr>
            <a:xfrm>
              <a:off x="3671488" y="3740350"/>
              <a:ext cx="346543" cy="309037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16</a:t>
              </a: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4054509" y="3740349"/>
              <a:ext cx="346543" cy="30903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18</a:t>
              </a: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4437528" y="3740349"/>
              <a:ext cx="346543" cy="309037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24</a:t>
              </a: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4820549" y="3740349"/>
              <a:ext cx="346543" cy="30903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26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671488" y="3375225"/>
            <a:ext cx="1495604" cy="309038"/>
            <a:chOff x="3671488" y="3375225"/>
            <a:chExt cx="1495604" cy="309038"/>
          </a:xfrm>
        </p:grpSpPr>
        <p:sp>
          <p:nvSpPr>
            <p:cNvPr id="58" name="Rounded Rectangle 57"/>
            <p:cNvSpPr/>
            <p:nvPr/>
          </p:nvSpPr>
          <p:spPr>
            <a:xfrm>
              <a:off x="3671488" y="3375226"/>
              <a:ext cx="346543" cy="309037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28</a:t>
              </a: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4054509" y="3375225"/>
              <a:ext cx="346543" cy="309037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30</a:t>
              </a: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4437529" y="3375225"/>
              <a:ext cx="346543" cy="309037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20</a:t>
              </a: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4820549" y="3375225"/>
              <a:ext cx="346543" cy="309037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22</a:t>
              </a:r>
            </a:p>
          </p:txBody>
        </p:sp>
      </p:grpSp>
      <p:cxnSp>
        <p:nvCxnSpPr>
          <p:cNvPr id="39" name="Straight Arrow Connector 38"/>
          <p:cNvCxnSpPr/>
          <p:nvPr/>
        </p:nvCxnSpPr>
        <p:spPr>
          <a:xfrm>
            <a:off x="2975548" y="2591157"/>
            <a:ext cx="53215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2975548" y="4683887"/>
            <a:ext cx="338328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3671485" y="4105473"/>
            <a:ext cx="1495604" cy="309038"/>
            <a:chOff x="3671485" y="4105473"/>
            <a:chExt cx="1495604" cy="309038"/>
          </a:xfrm>
        </p:grpSpPr>
        <p:sp>
          <p:nvSpPr>
            <p:cNvPr id="77" name="Rounded Rectangle 76"/>
            <p:cNvSpPr/>
            <p:nvPr/>
          </p:nvSpPr>
          <p:spPr>
            <a:xfrm>
              <a:off x="3671485" y="4105474"/>
              <a:ext cx="346543" cy="309037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0</a:t>
              </a: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4054506" y="4105473"/>
              <a:ext cx="346543" cy="30903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2</a:t>
              </a: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4437525" y="4105473"/>
              <a:ext cx="346543" cy="309037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8</a:t>
              </a:r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4820546" y="4105473"/>
              <a:ext cx="346543" cy="30903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10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668793" y="3021614"/>
            <a:ext cx="1495604" cy="309038"/>
            <a:chOff x="3668793" y="3031139"/>
            <a:chExt cx="1495604" cy="309038"/>
          </a:xfrm>
        </p:grpSpPr>
        <p:sp>
          <p:nvSpPr>
            <p:cNvPr id="97" name="Rounded Rectangle 96"/>
            <p:cNvSpPr/>
            <p:nvPr/>
          </p:nvSpPr>
          <p:spPr>
            <a:xfrm>
              <a:off x="3668793" y="3031140"/>
              <a:ext cx="346543" cy="309037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12</a:t>
              </a:r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4051814" y="3031139"/>
              <a:ext cx="346543" cy="309037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14</a:t>
              </a:r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4434834" y="3031139"/>
              <a:ext cx="346543" cy="309037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4</a:t>
              </a:r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4817854" y="3031139"/>
              <a:ext cx="346543" cy="309037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6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668797" y="2296749"/>
            <a:ext cx="1495604" cy="309038"/>
            <a:chOff x="3668797" y="2306274"/>
            <a:chExt cx="1495604" cy="309038"/>
          </a:xfrm>
        </p:grpSpPr>
        <p:sp>
          <p:nvSpPr>
            <p:cNvPr id="101" name="Rounded Rectangle 100"/>
            <p:cNvSpPr/>
            <p:nvPr/>
          </p:nvSpPr>
          <p:spPr>
            <a:xfrm>
              <a:off x="3668797" y="2306275"/>
              <a:ext cx="346543" cy="309037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17</a:t>
              </a:r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4051818" y="2306274"/>
              <a:ext cx="346543" cy="30903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19</a:t>
              </a: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4434837" y="2306274"/>
              <a:ext cx="346543" cy="309037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25</a:t>
              </a:r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4817858" y="2306274"/>
              <a:ext cx="346543" cy="30903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27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668797" y="1931625"/>
            <a:ext cx="1495604" cy="309038"/>
            <a:chOff x="3668797" y="1941150"/>
            <a:chExt cx="1495604" cy="309038"/>
          </a:xfrm>
        </p:grpSpPr>
        <p:sp>
          <p:nvSpPr>
            <p:cNvPr id="105" name="Rounded Rectangle 104"/>
            <p:cNvSpPr/>
            <p:nvPr/>
          </p:nvSpPr>
          <p:spPr>
            <a:xfrm>
              <a:off x="3668797" y="1941151"/>
              <a:ext cx="346543" cy="309037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29</a:t>
              </a:r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4051818" y="1941150"/>
              <a:ext cx="346543" cy="309037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31</a:t>
              </a:r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4434838" y="1941150"/>
              <a:ext cx="346543" cy="309037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21</a:t>
              </a:r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4817858" y="1941150"/>
              <a:ext cx="346543" cy="309037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23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668794" y="2661873"/>
            <a:ext cx="1495604" cy="309038"/>
            <a:chOff x="3668794" y="2671398"/>
            <a:chExt cx="1495604" cy="309038"/>
          </a:xfrm>
        </p:grpSpPr>
        <p:sp>
          <p:nvSpPr>
            <p:cNvPr id="109" name="Rounded Rectangle 108"/>
            <p:cNvSpPr/>
            <p:nvPr/>
          </p:nvSpPr>
          <p:spPr>
            <a:xfrm>
              <a:off x="3668794" y="2671399"/>
              <a:ext cx="346543" cy="309037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1</a:t>
              </a:r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4051815" y="2671398"/>
              <a:ext cx="346543" cy="30903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3</a:t>
              </a:r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4434834" y="2671398"/>
              <a:ext cx="346543" cy="309037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9</a:t>
              </a: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4817855" y="2671398"/>
              <a:ext cx="346543" cy="30903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11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666102" y="1587539"/>
            <a:ext cx="1495604" cy="309038"/>
            <a:chOff x="3666102" y="1597064"/>
            <a:chExt cx="1495604" cy="309038"/>
          </a:xfrm>
        </p:grpSpPr>
        <p:sp>
          <p:nvSpPr>
            <p:cNvPr id="113" name="Rounded Rectangle 112"/>
            <p:cNvSpPr/>
            <p:nvPr/>
          </p:nvSpPr>
          <p:spPr>
            <a:xfrm>
              <a:off x="3666102" y="1597065"/>
              <a:ext cx="346543" cy="309037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13</a:t>
              </a: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4049123" y="1597064"/>
              <a:ext cx="346543" cy="309037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15</a:t>
              </a: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432143" y="1597064"/>
              <a:ext cx="346543" cy="309037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5</a:t>
              </a: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4815163" y="1597064"/>
              <a:ext cx="346543" cy="309037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7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543166" y="5673764"/>
            <a:ext cx="729564" cy="309038"/>
            <a:chOff x="6543166" y="5673764"/>
            <a:chExt cx="729564" cy="309038"/>
          </a:xfrm>
        </p:grpSpPr>
        <p:sp>
          <p:nvSpPr>
            <p:cNvPr id="117" name="Rounded Rectangle 116"/>
            <p:cNvSpPr/>
            <p:nvPr/>
          </p:nvSpPr>
          <p:spPr>
            <a:xfrm>
              <a:off x="6543166" y="5673765"/>
              <a:ext cx="346543" cy="309037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0</a:t>
              </a:r>
            </a:p>
          </p:txBody>
        </p:sp>
        <p:sp>
          <p:nvSpPr>
            <p:cNvPr id="118" name="Rounded Rectangle 117"/>
            <p:cNvSpPr/>
            <p:nvPr/>
          </p:nvSpPr>
          <p:spPr>
            <a:xfrm>
              <a:off x="6926187" y="5673764"/>
              <a:ext cx="346543" cy="30903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2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543166" y="5309221"/>
            <a:ext cx="729564" cy="309037"/>
            <a:chOff x="6543166" y="5309221"/>
            <a:chExt cx="729564" cy="309037"/>
          </a:xfrm>
        </p:grpSpPr>
        <p:sp>
          <p:nvSpPr>
            <p:cNvPr id="119" name="Rounded Rectangle 118"/>
            <p:cNvSpPr/>
            <p:nvPr/>
          </p:nvSpPr>
          <p:spPr>
            <a:xfrm>
              <a:off x="6543166" y="5309221"/>
              <a:ext cx="346543" cy="309037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8</a:t>
              </a:r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6926187" y="5309221"/>
              <a:ext cx="346543" cy="30903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10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543166" y="4944677"/>
            <a:ext cx="729564" cy="309038"/>
            <a:chOff x="6543166" y="4944677"/>
            <a:chExt cx="729564" cy="309038"/>
          </a:xfrm>
        </p:grpSpPr>
        <p:sp>
          <p:nvSpPr>
            <p:cNvPr id="121" name="Rounded Rectangle 120"/>
            <p:cNvSpPr/>
            <p:nvPr/>
          </p:nvSpPr>
          <p:spPr>
            <a:xfrm>
              <a:off x="6543166" y="4944678"/>
              <a:ext cx="346543" cy="309037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16</a:t>
              </a:r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6926187" y="4944677"/>
              <a:ext cx="346543" cy="30903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18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543166" y="4580133"/>
            <a:ext cx="729564" cy="309037"/>
            <a:chOff x="6543166" y="4580133"/>
            <a:chExt cx="729564" cy="309037"/>
          </a:xfrm>
        </p:grpSpPr>
        <p:sp>
          <p:nvSpPr>
            <p:cNvPr id="123" name="Rounded Rectangle 122"/>
            <p:cNvSpPr/>
            <p:nvPr/>
          </p:nvSpPr>
          <p:spPr>
            <a:xfrm>
              <a:off x="6543166" y="4580133"/>
              <a:ext cx="346543" cy="309037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24</a:t>
              </a:r>
            </a:p>
          </p:txBody>
        </p:sp>
        <p:sp>
          <p:nvSpPr>
            <p:cNvPr id="124" name="Rounded Rectangle 123"/>
            <p:cNvSpPr/>
            <p:nvPr/>
          </p:nvSpPr>
          <p:spPr>
            <a:xfrm>
              <a:off x="6926187" y="4580133"/>
              <a:ext cx="346543" cy="30903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26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543422" y="4217854"/>
            <a:ext cx="729564" cy="309038"/>
            <a:chOff x="6543422" y="4217854"/>
            <a:chExt cx="729564" cy="309038"/>
          </a:xfrm>
        </p:grpSpPr>
        <p:sp>
          <p:nvSpPr>
            <p:cNvPr id="125" name="Rounded Rectangle 124"/>
            <p:cNvSpPr/>
            <p:nvPr/>
          </p:nvSpPr>
          <p:spPr>
            <a:xfrm>
              <a:off x="6543422" y="4217855"/>
              <a:ext cx="346543" cy="309037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28</a:t>
              </a:r>
            </a:p>
          </p:txBody>
        </p:sp>
        <p:sp>
          <p:nvSpPr>
            <p:cNvPr id="126" name="Rounded Rectangle 125"/>
            <p:cNvSpPr/>
            <p:nvPr/>
          </p:nvSpPr>
          <p:spPr>
            <a:xfrm>
              <a:off x="6926443" y="4217854"/>
              <a:ext cx="346543" cy="309037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30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543166" y="3842181"/>
            <a:ext cx="729563" cy="309037"/>
            <a:chOff x="6529610" y="3853309"/>
            <a:chExt cx="729563" cy="309037"/>
          </a:xfrm>
        </p:grpSpPr>
        <p:sp>
          <p:nvSpPr>
            <p:cNvPr id="127" name="Rounded Rectangle 126"/>
            <p:cNvSpPr/>
            <p:nvPr/>
          </p:nvSpPr>
          <p:spPr>
            <a:xfrm>
              <a:off x="6529610" y="3853309"/>
              <a:ext cx="346543" cy="309037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20</a:t>
              </a:r>
            </a:p>
          </p:txBody>
        </p:sp>
        <p:sp>
          <p:nvSpPr>
            <p:cNvPr id="128" name="Rounded Rectangle 127"/>
            <p:cNvSpPr/>
            <p:nvPr/>
          </p:nvSpPr>
          <p:spPr>
            <a:xfrm>
              <a:off x="6912630" y="3853309"/>
              <a:ext cx="346543" cy="309037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22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537448" y="3484257"/>
            <a:ext cx="729564" cy="309038"/>
            <a:chOff x="6527923" y="3484257"/>
            <a:chExt cx="729564" cy="309038"/>
          </a:xfrm>
        </p:grpSpPr>
        <p:sp>
          <p:nvSpPr>
            <p:cNvPr id="129" name="Rounded Rectangle 128"/>
            <p:cNvSpPr/>
            <p:nvPr/>
          </p:nvSpPr>
          <p:spPr>
            <a:xfrm>
              <a:off x="6527923" y="3484258"/>
              <a:ext cx="346543" cy="309037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12</a:t>
              </a:r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6910944" y="3484257"/>
              <a:ext cx="346543" cy="309037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14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536770" y="3127861"/>
            <a:ext cx="729563" cy="309037"/>
            <a:chOff x="6536770" y="3127861"/>
            <a:chExt cx="729563" cy="309037"/>
          </a:xfrm>
        </p:grpSpPr>
        <p:sp>
          <p:nvSpPr>
            <p:cNvPr id="131" name="Rounded Rectangle 130"/>
            <p:cNvSpPr/>
            <p:nvPr/>
          </p:nvSpPr>
          <p:spPr>
            <a:xfrm>
              <a:off x="6536770" y="3127861"/>
              <a:ext cx="346543" cy="309037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4</a:t>
              </a:r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6919790" y="3127861"/>
              <a:ext cx="346543" cy="309037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6</a:t>
              </a: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6535616" y="2763673"/>
            <a:ext cx="729564" cy="309038"/>
            <a:chOff x="6535616" y="2763673"/>
            <a:chExt cx="729564" cy="309038"/>
          </a:xfrm>
        </p:grpSpPr>
        <p:sp>
          <p:nvSpPr>
            <p:cNvPr id="133" name="Rounded Rectangle 132"/>
            <p:cNvSpPr/>
            <p:nvPr/>
          </p:nvSpPr>
          <p:spPr>
            <a:xfrm>
              <a:off x="6535616" y="2763674"/>
              <a:ext cx="346543" cy="309037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1</a:t>
              </a:r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6918637" y="2763673"/>
              <a:ext cx="346543" cy="30903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3</a:t>
              </a: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6534317" y="2404562"/>
            <a:ext cx="729564" cy="309037"/>
            <a:chOff x="6534317" y="2404562"/>
            <a:chExt cx="729564" cy="309037"/>
          </a:xfrm>
        </p:grpSpPr>
        <p:sp>
          <p:nvSpPr>
            <p:cNvPr id="135" name="Rounded Rectangle 134"/>
            <p:cNvSpPr/>
            <p:nvPr/>
          </p:nvSpPr>
          <p:spPr>
            <a:xfrm>
              <a:off x="6534317" y="2404562"/>
              <a:ext cx="346543" cy="309037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9</a:t>
              </a: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6917338" y="2404562"/>
              <a:ext cx="346543" cy="30903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11</a:t>
              </a: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6534317" y="2049572"/>
            <a:ext cx="729564" cy="309038"/>
            <a:chOff x="6534317" y="2049572"/>
            <a:chExt cx="729564" cy="309038"/>
          </a:xfrm>
        </p:grpSpPr>
        <p:sp>
          <p:nvSpPr>
            <p:cNvPr id="137" name="Rounded Rectangle 136"/>
            <p:cNvSpPr/>
            <p:nvPr/>
          </p:nvSpPr>
          <p:spPr>
            <a:xfrm>
              <a:off x="6534317" y="2049573"/>
              <a:ext cx="346543" cy="309037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17</a:t>
              </a:r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6917338" y="2049572"/>
              <a:ext cx="346543" cy="30903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19</a:t>
              </a: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6534317" y="1692969"/>
            <a:ext cx="729564" cy="309037"/>
            <a:chOff x="6534317" y="1692969"/>
            <a:chExt cx="729564" cy="309037"/>
          </a:xfrm>
        </p:grpSpPr>
        <p:sp>
          <p:nvSpPr>
            <p:cNvPr id="139" name="Rounded Rectangle 138"/>
            <p:cNvSpPr/>
            <p:nvPr/>
          </p:nvSpPr>
          <p:spPr>
            <a:xfrm>
              <a:off x="6534317" y="1692969"/>
              <a:ext cx="346543" cy="309037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25</a:t>
              </a:r>
            </a:p>
          </p:txBody>
        </p:sp>
        <p:sp>
          <p:nvSpPr>
            <p:cNvPr id="140" name="Rounded Rectangle 139"/>
            <p:cNvSpPr/>
            <p:nvPr/>
          </p:nvSpPr>
          <p:spPr>
            <a:xfrm>
              <a:off x="6917338" y="1692969"/>
              <a:ext cx="346543" cy="30903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27</a:t>
              </a: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6534317" y="1339442"/>
            <a:ext cx="729564" cy="309038"/>
            <a:chOff x="6534317" y="1339442"/>
            <a:chExt cx="729564" cy="309038"/>
          </a:xfrm>
        </p:grpSpPr>
        <p:sp>
          <p:nvSpPr>
            <p:cNvPr id="141" name="Rounded Rectangle 140"/>
            <p:cNvSpPr/>
            <p:nvPr/>
          </p:nvSpPr>
          <p:spPr>
            <a:xfrm>
              <a:off x="6534317" y="1339443"/>
              <a:ext cx="346543" cy="309037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29</a:t>
              </a:r>
            </a:p>
          </p:txBody>
        </p:sp>
        <p:sp>
          <p:nvSpPr>
            <p:cNvPr id="142" name="Rounded Rectangle 141"/>
            <p:cNvSpPr/>
            <p:nvPr/>
          </p:nvSpPr>
          <p:spPr>
            <a:xfrm>
              <a:off x="6917338" y="1339442"/>
              <a:ext cx="346543" cy="309037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31</a:t>
              </a: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6534317" y="982838"/>
            <a:ext cx="729563" cy="309037"/>
            <a:chOff x="6534317" y="982838"/>
            <a:chExt cx="729563" cy="309037"/>
          </a:xfrm>
        </p:grpSpPr>
        <p:sp>
          <p:nvSpPr>
            <p:cNvPr id="143" name="Rounded Rectangle 142"/>
            <p:cNvSpPr/>
            <p:nvPr/>
          </p:nvSpPr>
          <p:spPr>
            <a:xfrm>
              <a:off x="6534317" y="982838"/>
              <a:ext cx="346543" cy="309037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21</a:t>
              </a:r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6917337" y="982838"/>
              <a:ext cx="346543" cy="309037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23</a:t>
              </a:r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6527923" y="628007"/>
            <a:ext cx="729564" cy="309038"/>
            <a:chOff x="6527923" y="628007"/>
            <a:chExt cx="729564" cy="309038"/>
          </a:xfrm>
        </p:grpSpPr>
        <p:sp>
          <p:nvSpPr>
            <p:cNvPr id="145" name="Rounded Rectangle 144"/>
            <p:cNvSpPr/>
            <p:nvPr/>
          </p:nvSpPr>
          <p:spPr>
            <a:xfrm>
              <a:off x="6527923" y="628008"/>
              <a:ext cx="346543" cy="309037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13</a:t>
              </a:r>
            </a:p>
          </p:txBody>
        </p:sp>
        <p:sp>
          <p:nvSpPr>
            <p:cNvPr id="146" name="Rounded Rectangle 145"/>
            <p:cNvSpPr/>
            <p:nvPr/>
          </p:nvSpPr>
          <p:spPr>
            <a:xfrm>
              <a:off x="6910944" y="628007"/>
              <a:ext cx="346543" cy="309037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15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6527923" y="266545"/>
            <a:ext cx="729563" cy="309037"/>
            <a:chOff x="6527923" y="266545"/>
            <a:chExt cx="729563" cy="309037"/>
          </a:xfrm>
        </p:grpSpPr>
        <p:sp>
          <p:nvSpPr>
            <p:cNvPr id="147" name="Rounded Rectangle 146"/>
            <p:cNvSpPr/>
            <p:nvPr/>
          </p:nvSpPr>
          <p:spPr>
            <a:xfrm>
              <a:off x="6527923" y="266545"/>
              <a:ext cx="346543" cy="309037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5</a:t>
              </a:r>
            </a:p>
          </p:txBody>
        </p:sp>
        <p:sp>
          <p:nvSpPr>
            <p:cNvPr id="148" name="Rounded Rectangle 147"/>
            <p:cNvSpPr/>
            <p:nvPr/>
          </p:nvSpPr>
          <p:spPr>
            <a:xfrm>
              <a:off x="6910943" y="266545"/>
              <a:ext cx="346543" cy="309037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7</a:t>
              </a:r>
            </a:p>
          </p:txBody>
        </p:sp>
      </p:grpSp>
      <p:sp>
        <p:nvSpPr>
          <p:cNvPr id="149" name="Rounded Rectangle 148"/>
          <p:cNvSpPr/>
          <p:nvPr/>
        </p:nvSpPr>
        <p:spPr>
          <a:xfrm>
            <a:off x="7664308" y="2714969"/>
            <a:ext cx="2916233" cy="116645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Data movement energy is restored to baseline levels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7658968" y="765168"/>
            <a:ext cx="2916233" cy="116645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Correlated bits sent in successive cycles</a:t>
            </a:r>
          </a:p>
        </p:txBody>
      </p:sp>
      <p:sp>
        <p:nvSpPr>
          <p:cNvPr id="159" name="Rounded Rectangle 158"/>
          <p:cNvSpPr/>
          <p:nvPr/>
        </p:nvSpPr>
        <p:spPr>
          <a:xfrm>
            <a:off x="7658969" y="4657567"/>
            <a:ext cx="2916233" cy="116645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Is there a better order ?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256443" y="1673858"/>
            <a:ext cx="1544259" cy="34163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 err="1">
                <a:solidFill>
                  <a:schemeClr val="bg1"/>
                </a:solidFill>
              </a:rPr>
              <a:t>Datapath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1" name="Up-Down Arrow 160"/>
          <p:cNvSpPr/>
          <p:nvPr/>
        </p:nvSpPr>
        <p:spPr>
          <a:xfrm>
            <a:off x="685998" y="2051837"/>
            <a:ext cx="722870" cy="1396314"/>
          </a:xfrm>
          <a:prstGeom prst="upDownArrow">
            <a:avLst>
              <a:gd name="adj1" fmla="val 59137"/>
              <a:gd name="adj2" fmla="val 19543"/>
            </a:avLst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Up-Down Arrow 161"/>
          <p:cNvSpPr/>
          <p:nvPr/>
        </p:nvSpPr>
        <p:spPr>
          <a:xfrm>
            <a:off x="881289" y="4067425"/>
            <a:ext cx="312005" cy="1396314"/>
          </a:xfrm>
          <a:prstGeom prst="upDownArrow">
            <a:avLst>
              <a:gd name="adj1" fmla="val 59137"/>
              <a:gd name="adj2" fmla="val 19543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4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6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8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4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6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8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7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9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1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3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5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70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9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9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animBg="1"/>
      <p:bldP spid="158" grpId="0" animBg="1"/>
      <p:bldP spid="15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98348" y="2790635"/>
            <a:ext cx="9976104" cy="590931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0" cap="none" baseline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defTabSz="914400"/>
            <a:r>
              <a:rPr lang="en-US" sz="4400" b="1" kern="0" dirty="0">
                <a:solidFill>
                  <a:schemeClr val="tx1"/>
                </a:solidFill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29869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/>
          <a:p>
            <a:r>
              <a:rPr lang="en-US" b="1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Open source CUDA benchmarks (</a:t>
            </a:r>
            <a:r>
              <a:rPr lang="en-US" sz="2400" dirty="0" err="1"/>
              <a:t>Lonestar</a:t>
            </a:r>
            <a:r>
              <a:rPr lang="en-US" sz="2400" dirty="0"/>
              <a:t>, </a:t>
            </a:r>
            <a:r>
              <a:rPr lang="en-US" sz="2400" dirty="0" err="1"/>
              <a:t>Rodinia</a:t>
            </a:r>
            <a:r>
              <a:rPr lang="en-US" sz="2400" dirty="0"/>
              <a:t>), HPC applications, STREAM and GUPS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Games and rendering engines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In-house performance simulator – modeling a NVIDIA Pascal GPU</a:t>
            </a:r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60 SMs, 6MB LLC, 1TB/s Bandwidth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HBM energy model based on device characteristics, wire capacitances and floorplan</a:t>
            </a:r>
          </a:p>
          <a:p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56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/>
          <a:p>
            <a:r>
              <a:rPr lang="en-US" b="1" dirty="0"/>
              <a:t>DRAM Energy Consumption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35% reduction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6638085"/>
              </p:ext>
            </p:extLst>
          </p:nvPr>
        </p:nvGraphicFramePr>
        <p:xfrm>
          <a:off x="30715" y="1518943"/>
          <a:ext cx="7757262" cy="4622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8201025" y="1708796"/>
            <a:ext cx="2536031" cy="372759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Higher benefits for applications with lower locality.</a:t>
            </a:r>
          </a:p>
          <a:p>
            <a:pPr algn="ctr"/>
            <a:endParaRPr lang="en-US" sz="2000" dirty="0">
              <a:solidFill>
                <a:schemeClr val="bg1"/>
              </a:solidFill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Mitigating data movement energy important for applications with good locality</a:t>
            </a:r>
          </a:p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3879603"/>
              </p:ext>
            </p:extLst>
          </p:nvPr>
        </p:nvGraphicFramePr>
        <p:xfrm>
          <a:off x="30715" y="1414813"/>
          <a:ext cx="7754112" cy="4726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Rectangle 2"/>
          <p:cNvSpPr/>
          <p:nvPr/>
        </p:nvSpPr>
        <p:spPr>
          <a:xfrm>
            <a:off x="7354043" y="3196611"/>
            <a:ext cx="291090" cy="21174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57600" y="2426758"/>
            <a:ext cx="1606163" cy="5909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HBM2</a:t>
            </a: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bg1"/>
                </a:solidFill>
              </a:rPr>
              <a:t>Subchannels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Elbow Connector 13"/>
          <p:cNvCxnSpPr/>
          <p:nvPr/>
        </p:nvCxnSpPr>
        <p:spPr>
          <a:xfrm rot="5400000">
            <a:off x="3094428" y="2967206"/>
            <a:ext cx="887807" cy="143123"/>
          </a:xfrm>
          <a:prstGeom prst="bentConnector3">
            <a:avLst>
              <a:gd name="adj1" fmla="val -154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rot="5400000">
            <a:off x="3049327" y="3327621"/>
            <a:ext cx="1049572" cy="71562"/>
          </a:xfrm>
          <a:prstGeom prst="bentConnector3">
            <a:avLst>
              <a:gd name="adj1" fmla="val 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68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7" grpId="0" animBg="1"/>
      <p:bldGraphic spid="10" grpId="1">
        <p:bldAsOne/>
      </p:bldGraphic>
      <p:bldP spid="3" grpId="1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00000000-0008-0000-0000-00000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3556111"/>
              </p:ext>
            </p:extLst>
          </p:nvPr>
        </p:nvGraphicFramePr>
        <p:xfrm>
          <a:off x="2446473" y="2316620"/>
          <a:ext cx="8199756" cy="3541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/>
          <a:p>
            <a:r>
              <a:rPr lang="en-US" b="1" dirty="0"/>
              <a:t>Motivation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Energy-efficient DRAM for GPU bandwidth scaling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98346" y="1975617"/>
            <a:ext cx="9710619" cy="365237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Bandwidth = DRAM Power / Energy-per-bit </a:t>
            </a:r>
          </a:p>
        </p:txBody>
      </p: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6561056"/>
              </p:ext>
            </p:extLst>
          </p:nvPr>
        </p:nvGraphicFramePr>
        <p:xfrm>
          <a:off x="10357" y="2316620"/>
          <a:ext cx="2436117" cy="3541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Rectangle 2"/>
          <p:cNvSpPr/>
          <p:nvPr/>
        </p:nvSpPr>
        <p:spPr>
          <a:xfrm>
            <a:off x="1526019" y="4331883"/>
            <a:ext cx="587396" cy="10173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26019" y="5465960"/>
            <a:ext cx="635841" cy="4127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466279" y="2692430"/>
            <a:ext cx="461140" cy="2873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616087" y="4501892"/>
            <a:ext cx="635841" cy="4127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ply 5"/>
          <p:cNvSpPr/>
          <p:nvPr/>
        </p:nvSpPr>
        <p:spPr>
          <a:xfrm>
            <a:off x="7662758" y="3486552"/>
            <a:ext cx="419915" cy="40535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616087" y="3489887"/>
            <a:ext cx="635841" cy="4127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y 22"/>
          <p:cNvSpPr/>
          <p:nvPr/>
        </p:nvSpPr>
        <p:spPr>
          <a:xfrm>
            <a:off x="9399186" y="2886346"/>
            <a:ext cx="420624" cy="420624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327266" y="2876608"/>
            <a:ext cx="635841" cy="4127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501534" y="2350299"/>
            <a:ext cx="985241" cy="4127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83983" y="5451998"/>
            <a:ext cx="977467" cy="3308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231500" y="5435887"/>
            <a:ext cx="977467" cy="3308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20494" y="5349229"/>
            <a:ext cx="1225079" cy="4336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520494" y="4274686"/>
            <a:ext cx="1026695" cy="4336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9"/>
          <p:cNvSpPr/>
          <p:nvPr/>
        </p:nvSpPr>
        <p:spPr>
          <a:xfrm>
            <a:off x="498346" y="1605634"/>
            <a:ext cx="9710619" cy="402768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GPU Performance = Bandwidth</a:t>
            </a:r>
          </a:p>
        </p:txBody>
      </p:sp>
    </p:spTree>
    <p:extLst>
      <p:ext uri="{BB962C8B-B14F-4D97-AF65-F5344CB8AC3E}">
        <p14:creationId xmlns:p14="http://schemas.microsoft.com/office/powerpoint/2010/main" val="210551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>
        <p:bldAsOne/>
      </p:bldGraphic>
      <p:bldP spid="10" grpId="0" animBg="1"/>
      <p:bldGraphic spid="15" grpId="0">
        <p:bldAsOne/>
      </p:bldGraphic>
      <p:bldP spid="3" grpId="0" animBg="1"/>
      <p:bldP spid="11" grpId="0" animBg="1"/>
      <p:bldP spid="21" grpId="0" animBg="1"/>
      <p:bldP spid="6" grpId="0" animBg="1"/>
      <p:bldP spid="20" grpId="0" animBg="1"/>
      <p:bldP spid="23" grpId="0" animBg="1"/>
      <p:bldP spid="22" grpId="0" animBg="1"/>
      <p:bldP spid="24" grpId="0" animBg="1"/>
      <p:bldP spid="8" grpId="0" animBg="1"/>
      <p:bldP spid="26" grpId="0" animBg="1"/>
      <p:bldP spid="5" grpId="0" animBg="1"/>
      <p:bldP spid="27" grpId="0" animBg="1"/>
      <p:bldP spid="25" grpId="0" uiExpand="1" build="allAtOnce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/>
          <a:p>
            <a:r>
              <a:rPr lang="en-US" b="1" dirty="0"/>
              <a:t>GPU Performance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13% improvement</a:t>
            </a: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6858389"/>
              </p:ext>
            </p:extLst>
          </p:nvPr>
        </p:nvGraphicFramePr>
        <p:xfrm>
          <a:off x="-1" y="1710236"/>
          <a:ext cx="7465219" cy="44619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9"/>
          <p:cNvSpPr/>
          <p:nvPr/>
        </p:nvSpPr>
        <p:spPr>
          <a:xfrm>
            <a:off x="428625" y="3471860"/>
            <a:ext cx="3000375" cy="13930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29000" y="3321844"/>
            <a:ext cx="2143125" cy="15430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72125" y="2293144"/>
            <a:ext cx="1643063" cy="25706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843838" y="1774263"/>
            <a:ext cx="2936081" cy="354522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21519" y="2438869"/>
            <a:ext cx="1874044" cy="688181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Low memory intensity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530536" y="2391713"/>
            <a:ext cx="1852279" cy="78487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High Locality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530535" y="2391713"/>
            <a:ext cx="1852279" cy="78487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Low Locality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925990" y="1969678"/>
            <a:ext cx="2771775" cy="183742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High-locality applications can utilize the entire bandwidth.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Small benefits from increased read-write parallelism.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893844" y="4067987"/>
            <a:ext cx="2771775" cy="10895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Low-locality applications benefit from overlapped activates and </a:t>
            </a:r>
            <a:r>
              <a:rPr lang="en-US" dirty="0" err="1">
                <a:solidFill>
                  <a:schemeClr val="bg1"/>
                </a:solidFill>
              </a:rPr>
              <a:t>tFAW</a:t>
            </a:r>
            <a:r>
              <a:rPr lang="en-US" dirty="0">
                <a:solidFill>
                  <a:schemeClr val="bg1"/>
                </a:solidFill>
              </a:rPr>
              <a:t> relaxation.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74128" y="3127051"/>
            <a:ext cx="291090" cy="17367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5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/>
      <p:bldP spid="19" grpId="0"/>
      <p:bldP spid="14" grpId="0" animBg="1"/>
      <p:bldP spid="14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/>
          <a:p>
            <a:r>
              <a:rPr lang="en-US" b="1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50" y="1938579"/>
            <a:ext cx="9948672" cy="371892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Energy-efficient DRAM a key requirement for continuous performance scaling of GPUs.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GPU-specific DRAMs push envelopes of existing technologies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Co-designing the memory controller and DRAM for energy-efficiency and performance at low area overhead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Further improvements require reducing </a:t>
            </a:r>
            <a:r>
              <a:rPr lang="en-US" dirty="0" err="1"/>
              <a:t>datapath</a:t>
            </a:r>
            <a:r>
              <a:rPr lang="en-US" dirty="0"/>
              <a:t> energy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9238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2964581"/>
            <a:ext cx="9948672" cy="1001864"/>
          </a:xfrm>
        </p:spPr>
        <p:txBody>
          <a:bodyPr/>
          <a:lstStyle/>
          <a:p>
            <a:pPr algn="ctr"/>
            <a:r>
              <a:rPr lang="en-US" sz="4000" b="1" dirty="0"/>
              <a:t>Thanks !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9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98348" y="2790635"/>
            <a:ext cx="9976104" cy="590931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0" cap="none" baseline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defTabSz="914400"/>
            <a:r>
              <a:rPr lang="en-US" sz="4400" b="1" kern="0" dirty="0">
                <a:solidFill>
                  <a:schemeClr val="tx1"/>
                </a:solidFill>
              </a:rPr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325154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/>
          <a:p>
            <a:r>
              <a:rPr lang="en-US" b="1" dirty="0"/>
              <a:t>Graphics applications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Bytes-per-activate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9467874"/>
              </p:ext>
            </p:extLst>
          </p:nvPr>
        </p:nvGraphicFramePr>
        <p:xfrm>
          <a:off x="516750" y="1708796"/>
          <a:ext cx="9957702" cy="4113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5334000" y="2939143"/>
            <a:ext cx="5131422" cy="493486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Average Bytes-per-Activate = 586 (28% of row)</a:t>
            </a:r>
          </a:p>
        </p:txBody>
      </p:sp>
    </p:spTree>
    <p:extLst>
      <p:ext uri="{BB962C8B-B14F-4D97-AF65-F5344CB8AC3E}">
        <p14:creationId xmlns:p14="http://schemas.microsoft.com/office/powerpoint/2010/main" val="160659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/>
          <a:p>
            <a:r>
              <a:rPr lang="en-US" dirty="0"/>
              <a:t>Graphics applications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9278797"/>
              </p:ext>
            </p:extLst>
          </p:nvPr>
        </p:nvGraphicFramePr>
        <p:xfrm>
          <a:off x="444179" y="1875863"/>
          <a:ext cx="9957702" cy="4047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Energy-per-bit</a:t>
            </a:r>
          </a:p>
        </p:txBody>
      </p:sp>
    </p:spTree>
    <p:extLst>
      <p:ext uri="{BB962C8B-B14F-4D97-AF65-F5344CB8AC3E}">
        <p14:creationId xmlns:p14="http://schemas.microsoft.com/office/powerpoint/2010/main" val="53186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/>
          <a:p>
            <a:r>
              <a:rPr lang="en-US" b="1" dirty="0"/>
              <a:t>Local </a:t>
            </a:r>
            <a:r>
              <a:rPr lang="en-US" b="1" dirty="0" err="1"/>
              <a:t>Wordline</a:t>
            </a:r>
            <a:r>
              <a:rPr lang="en-US" b="1" dirty="0"/>
              <a:t> Driver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072031" y="1619196"/>
            <a:ext cx="640081" cy="3611838"/>
            <a:chOff x="1828840" y="617247"/>
            <a:chExt cx="640081" cy="3611838"/>
          </a:xfrm>
        </p:grpSpPr>
        <p:sp>
          <p:nvSpPr>
            <p:cNvPr id="6" name="Rectangle 5"/>
            <p:cNvSpPr/>
            <p:nvPr/>
          </p:nvSpPr>
          <p:spPr>
            <a:xfrm>
              <a:off x="1828840" y="617247"/>
              <a:ext cx="640081" cy="2651735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H="1">
              <a:off x="2194605" y="983003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011719" y="983003"/>
              <a:ext cx="0" cy="3246082"/>
            </a:xfrm>
            <a:prstGeom prst="line">
              <a:avLst/>
            </a:prstGeom>
            <a:ln w="34925" cap="rnd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920279" y="800125"/>
              <a:ext cx="1" cy="2697448"/>
            </a:xfrm>
            <a:prstGeom prst="line">
              <a:avLst/>
            </a:prstGeom>
            <a:ln w="34925" cap="rnd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103166" y="891565"/>
              <a:ext cx="182878" cy="91438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2011718" y="983003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2194606" y="800122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2103167" y="708686"/>
              <a:ext cx="182878" cy="91441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1920280" y="800122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377482" y="983003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377482" y="800122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2194604" y="1348759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2103165" y="1257321"/>
              <a:ext cx="182878" cy="91438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2011717" y="1348759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2194605" y="1165878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2103166" y="1074442"/>
              <a:ext cx="182878" cy="91441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920279" y="1165878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377481" y="1348759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377481" y="1165878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2194604" y="1714515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2103165" y="1623077"/>
              <a:ext cx="182878" cy="91438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2011717" y="1714515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2194605" y="1531634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2103166" y="1440198"/>
              <a:ext cx="182878" cy="91441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1920279" y="1531634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377481" y="1714515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377481" y="1531634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2194604" y="2080271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2103165" y="1988833"/>
              <a:ext cx="182878" cy="91438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2011717" y="2080271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2194605" y="1897390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2103166" y="1805954"/>
              <a:ext cx="182878" cy="91441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1920279" y="1897390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377481" y="2080271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377481" y="1897390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2194604" y="2446027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2103165" y="2354589"/>
              <a:ext cx="182878" cy="91438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2011717" y="2446027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2194605" y="2263146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2103166" y="2171710"/>
              <a:ext cx="182878" cy="91441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1920279" y="2263146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2377481" y="2446027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2377481" y="2263146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2194604" y="3177539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2103165" y="3086101"/>
              <a:ext cx="182878" cy="91438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2011717" y="3177539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2194605" y="2994658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2103166" y="2903222"/>
              <a:ext cx="182878" cy="91441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1920279" y="2994658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377481" y="3177539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2377481" y="2994658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5729591" y="1619196"/>
            <a:ext cx="640081" cy="3611838"/>
            <a:chOff x="1828840" y="617247"/>
            <a:chExt cx="640081" cy="3611838"/>
          </a:xfrm>
        </p:grpSpPr>
        <p:sp>
          <p:nvSpPr>
            <p:cNvPr id="58" name="Rectangle 57"/>
            <p:cNvSpPr/>
            <p:nvPr/>
          </p:nvSpPr>
          <p:spPr>
            <a:xfrm>
              <a:off x="1828840" y="617247"/>
              <a:ext cx="640081" cy="2651735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/>
            <p:cNvCxnSpPr/>
            <p:nvPr/>
          </p:nvCxnSpPr>
          <p:spPr>
            <a:xfrm flipH="1">
              <a:off x="2194605" y="983003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2011719" y="983003"/>
              <a:ext cx="0" cy="3246082"/>
            </a:xfrm>
            <a:prstGeom prst="line">
              <a:avLst/>
            </a:prstGeom>
            <a:ln w="34925" cap="rnd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920279" y="800125"/>
              <a:ext cx="1" cy="2697448"/>
            </a:xfrm>
            <a:prstGeom prst="line">
              <a:avLst/>
            </a:prstGeom>
            <a:ln w="34925" cap="rnd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2103166" y="891565"/>
              <a:ext cx="182878" cy="91438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2011718" y="983003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2194606" y="800122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2103167" y="708686"/>
              <a:ext cx="182878" cy="91441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1920280" y="800122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2377482" y="983003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2377482" y="800122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2194604" y="1348759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/>
            <p:cNvSpPr/>
            <p:nvPr/>
          </p:nvSpPr>
          <p:spPr>
            <a:xfrm>
              <a:off x="2103165" y="1257321"/>
              <a:ext cx="182878" cy="91438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2011717" y="1348759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2194605" y="1165878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2103166" y="1074442"/>
              <a:ext cx="182878" cy="91441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1920279" y="1165878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2377481" y="1348759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2377481" y="1165878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2194604" y="1714515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/>
            <p:cNvSpPr/>
            <p:nvPr/>
          </p:nvSpPr>
          <p:spPr>
            <a:xfrm>
              <a:off x="2103165" y="1623077"/>
              <a:ext cx="182878" cy="91438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2011717" y="1714515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2194605" y="1531634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>
            <a:xfrm>
              <a:off x="2103166" y="1440198"/>
              <a:ext cx="182878" cy="91441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1920279" y="1531634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2377481" y="1714515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2377481" y="1531634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>
              <a:off x="2194604" y="2080271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2103165" y="1988833"/>
              <a:ext cx="182878" cy="91438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2011717" y="2080271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2194605" y="1897390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/>
            <p:cNvSpPr/>
            <p:nvPr/>
          </p:nvSpPr>
          <p:spPr>
            <a:xfrm>
              <a:off x="2103166" y="1805954"/>
              <a:ext cx="182878" cy="91441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/>
            <p:nvPr/>
          </p:nvCxnSpPr>
          <p:spPr>
            <a:xfrm>
              <a:off x="1920279" y="1897390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2377481" y="2080271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2377481" y="1897390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>
              <a:off x="2194604" y="2446027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 93"/>
            <p:cNvSpPr/>
            <p:nvPr/>
          </p:nvSpPr>
          <p:spPr>
            <a:xfrm>
              <a:off x="2103165" y="2354589"/>
              <a:ext cx="182878" cy="91438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2011717" y="2446027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2194605" y="2263146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96"/>
            <p:cNvSpPr/>
            <p:nvPr/>
          </p:nvSpPr>
          <p:spPr>
            <a:xfrm>
              <a:off x="2103166" y="2171710"/>
              <a:ext cx="182878" cy="91441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1920279" y="2263146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2377481" y="2446027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2377481" y="2263146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>
              <a:off x="2194604" y="3177539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/>
            <p:cNvSpPr/>
            <p:nvPr/>
          </p:nvSpPr>
          <p:spPr>
            <a:xfrm>
              <a:off x="2103165" y="3086101"/>
              <a:ext cx="182878" cy="91438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Connector 102"/>
            <p:cNvCxnSpPr/>
            <p:nvPr/>
          </p:nvCxnSpPr>
          <p:spPr>
            <a:xfrm>
              <a:off x="2011717" y="3177539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H="1">
              <a:off x="2194605" y="2994658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ectangle 104"/>
            <p:cNvSpPr/>
            <p:nvPr/>
          </p:nvSpPr>
          <p:spPr>
            <a:xfrm>
              <a:off x="2103166" y="2903222"/>
              <a:ext cx="182878" cy="91441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/>
            <p:cNvCxnSpPr/>
            <p:nvPr/>
          </p:nvCxnSpPr>
          <p:spPr>
            <a:xfrm>
              <a:off x="1920279" y="2994658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2377481" y="3177539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2377481" y="2994658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3900807" y="1619192"/>
            <a:ext cx="640081" cy="3977598"/>
            <a:chOff x="3657616" y="617243"/>
            <a:chExt cx="640081" cy="3977598"/>
          </a:xfrm>
        </p:grpSpPr>
        <p:sp>
          <p:nvSpPr>
            <p:cNvPr id="110" name="Rectangle 109"/>
            <p:cNvSpPr/>
            <p:nvPr/>
          </p:nvSpPr>
          <p:spPr>
            <a:xfrm>
              <a:off x="3657616" y="617243"/>
              <a:ext cx="640081" cy="2651735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Connector 110"/>
            <p:cNvCxnSpPr/>
            <p:nvPr/>
          </p:nvCxnSpPr>
          <p:spPr>
            <a:xfrm flipH="1">
              <a:off x="4023385" y="891564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3840498" y="891564"/>
              <a:ext cx="0" cy="3703277"/>
            </a:xfrm>
            <a:prstGeom prst="line">
              <a:avLst/>
            </a:prstGeom>
            <a:ln w="34925" cap="rnd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3749058" y="708686"/>
              <a:ext cx="2" cy="3154643"/>
            </a:xfrm>
            <a:prstGeom prst="line">
              <a:avLst/>
            </a:prstGeom>
            <a:ln w="34925" cap="rnd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 113"/>
            <p:cNvSpPr/>
            <p:nvPr/>
          </p:nvSpPr>
          <p:spPr>
            <a:xfrm>
              <a:off x="3931946" y="891565"/>
              <a:ext cx="182878" cy="91438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Connector 114"/>
            <p:cNvCxnSpPr/>
            <p:nvPr/>
          </p:nvCxnSpPr>
          <p:spPr>
            <a:xfrm>
              <a:off x="3840498" y="891564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H="1">
              <a:off x="4023386" y="708683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/>
            <p:cNvSpPr/>
            <p:nvPr/>
          </p:nvSpPr>
          <p:spPr>
            <a:xfrm>
              <a:off x="3931947" y="708684"/>
              <a:ext cx="182878" cy="91441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Straight Connector 117"/>
            <p:cNvCxnSpPr/>
            <p:nvPr/>
          </p:nvCxnSpPr>
          <p:spPr>
            <a:xfrm>
              <a:off x="3749060" y="708683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4206262" y="891564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4206262" y="708683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>
              <a:off x="4023384" y="1257323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ectangle 121"/>
            <p:cNvSpPr/>
            <p:nvPr/>
          </p:nvSpPr>
          <p:spPr>
            <a:xfrm>
              <a:off x="3931945" y="1257324"/>
              <a:ext cx="182878" cy="91438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Connector 122"/>
            <p:cNvCxnSpPr/>
            <p:nvPr/>
          </p:nvCxnSpPr>
          <p:spPr>
            <a:xfrm>
              <a:off x="3840497" y="1257323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H="1">
              <a:off x="4023385" y="1074442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/>
            <p:cNvSpPr/>
            <p:nvPr/>
          </p:nvSpPr>
          <p:spPr>
            <a:xfrm>
              <a:off x="3931946" y="1074443"/>
              <a:ext cx="182878" cy="91441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6" name="Straight Connector 125"/>
            <p:cNvCxnSpPr/>
            <p:nvPr/>
          </p:nvCxnSpPr>
          <p:spPr>
            <a:xfrm>
              <a:off x="3749059" y="1074442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4206261" y="1257323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4206261" y="1074442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H="1">
              <a:off x="4023384" y="1623079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tangle 129"/>
            <p:cNvSpPr/>
            <p:nvPr/>
          </p:nvSpPr>
          <p:spPr>
            <a:xfrm>
              <a:off x="3931945" y="1623080"/>
              <a:ext cx="182878" cy="91438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1" name="Straight Connector 130"/>
            <p:cNvCxnSpPr/>
            <p:nvPr/>
          </p:nvCxnSpPr>
          <p:spPr>
            <a:xfrm>
              <a:off x="3840497" y="1623079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H="1">
              <a:off x="4023385" y="1440198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Rectangle 132"/>
            <p:cNvSpPr/>
            <p:nvPr/>
          </p:nvSpPr>
          <p:spPr>
            <a:xfrm>
              <a:off x="3931946" y="1440199"/>
              <a:ext cx="182878" cy="91441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" name="Straight Connector 133"/>
            <p:cNvCxnSpPr/>
            <p:nvPr/>
          </p:nvCxnSpPr>
          <p:spPr>
            <a:xfrm>
              <a:off x="3749059" y="1440198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4206261" y="1623079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4206261" y="1440198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H="1">
              <a:off x="4023384" y="1988832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ectangle 137"/>
            <p:cNvSpPr/>
            <p:nvPr/>
          </p:nvSpPr>
          <p:spPr>
            <a:xfrm>
              <a:off x="3931945" y="1988833"/>
              <a:ext cx="182878" cy="91438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9" name="Straight Connector 138"/>
            <p:cNvCxnSpPr/>
            <p:nvPr/>
          </p:nvCxnSpPr>
          <p:spPr>
            <a:xfrm>
              <a:off x="3840497" y="1988832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H="1">
              <a:off x="4023385" y="1805951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ectangle 140"/>
            <p:cNvSpPr/>
            <p:nvPr/>
          </p:nvSpPr>
          <p:spPr>
            <a:xfrm>
              <a:off x="3931946" y="1805952"/>
              <a:ext cx="182878" cy="91441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" name="Straight Connector 141"/>
            <p:cNvCxnSpPr/>
            <p:nvPr/>
          </p:nvCxnSpPr>
          <p:spPr>
            <a:xfrm>
              <a:off x="3749059" y="1805951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4206261" y="1988832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4206261" y="1805951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flipH="1">
              <a:off x="4023384" y="2354588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Rectangle 145"/>
            <p:cNvSpPr/>
            <p:nvPr/>
          </p:nvSpPr>
          <p:spPr>
            <a:xfrm>
              <a:off x="3931945" y="2354589"/>
              <a:ext cx="182878" cy="91438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3840497" y="2354588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H="1">
              <a:off x="4023385" y="2171707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Rectangle 148"/>
            <p:cNvSpPr/>
            <p:nvPr/>
          </p:nvSpPr>
          <p:spPr>
            <a:xfrm>
              <a:off x="3931946" y="2171708"/>
              <a:ext cx="182878" cy="91441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Straight Connector 149"/>
            <p:cNvCxnSpPr/>
            <p:nvPr/>
          </p:nvCxnSpPr>
          <p:spPr>
            <a:xfrm>
              <a:off x="3749059" y="2171707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4206261" y="2354588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4206261" y="2171707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H="1">
              <a:off x="4023384" y="3086100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Rectangle 153"/>
            <p:cNvSpPr/>
            <p:nvPr/>
          </p:nvSpPr>
          <p:spPr>
            <a:xfrm>
              <a:off x="3931945" y="3086101"/>
              <a:ext cx="182878" cy="91438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5" name="Straight Connector 154"/>
            <p:cNvCxnSpPr/>
            <p:nvPr/>
          </p:nvCxnSpPr>
          <p:spPr>
            <a:xfrm>
              <a:off x="3840497" y="3086100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H="1">
              <a:off x="4023385" y="2903219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tangle 156"/>
            <p:cNvSpPr/>
            <p:nvPr/>
          </p:nvSpPr>
          <p:spPr>
            <a:xfrm>
              <a:off x="3931946" y="2903220"/>
              <a:ext cx="182878" cy="91441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8" name="Straight Connector 157"/>
            <p:cNvCxnSpPr/>
            <p:nvPr/>
          </p:nvCxnSpPr>
          <p:spPr>
            <a:xfrm>
              <a:off x="3749059" y="2903219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4206261" y="3086100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4206261" y="2903219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oup 160"/>
          <p:cNvGrpSpPr/>
          <p:nvPr/>
        </p:nvGrpSpPr>
        <p:grpSpPr>
          <a:xfrm>
            <a:off x="7558371" y="1619196"/>
            <a:ext cx="640081" cy="3977594"/>
            <a:chOff x="3657616" y="617243"/>
            <a:chExt cx="640081" cy="3977594"/>
          </a:xfrm>
        </p:grpSpPr>
        <p:sp>
          <p:nvSpPr>
            <p:cNvPr id="162" name="Rectangle 161"/>
            <p:cNvSpPr/>
            <p:nvPr/>
          </p:nvSpPr>
          <p:spPr>
            <a:xfrm>
              <a:off x="3657616" y="617243"/>
              <a:ext cx="640081" cy="2651735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3" name="Straight Connector 162"/>
            <p:cNvCxnSpPr/>
            <p:nvPr/>
          </p:nvCxnSpPr>
          <p:spPr>
            <a:xfrm flipH="1">
              <a:off x="4023385" y="891564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3840498" y="891564"/>
              <a:ext cx="0" cy="3703273"/>
            </a:xfrm>
            <a:prstGeom prst="line">
              <a:avLst/>
            </a:prstGeom>
            <a:ln w="34925" cap="rnd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3749058" y="708686"/>
              <a:ext cx="0" cy="3154639"/>
            </a:xfrm>
            <a:prstGeom prst="line">
              <a:avLst/>
            </a:prstGeom>
            <a:ln w="34925" cap="rnd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ectangle 165"/>
            <p:cNvSpPr/>
            <p:nvPr/>
          </p:nvSpPr>
          <p:spPr>
            <a:xfrm>
              <a:off x="3931946" y="891565"/>
              <a:ext cx="182878" cy="91438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Connector 166"/>
            <p:cNvCxnSpPr/>
            <p:nvPr/>
          </p:nvCxnSpPr>
          <p:spPr>
            <a:xfrm>
              <a:off x="3840498" y="891564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H="1">
              <a:off x="4023386" y="708683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Rectangle 168"/>
            <p:cNvSpPr/>
            <p:nvPr/>
          </p:nvSpPr>
          <p:spPr>
            <a:xfrm>
              <a:off x="3931947" y="708684"/>
              <a:ext cx="182878" cy="91441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0" name="Straight Connector 169"/>
            <p:cNvCxnSpPr/>
            <p:nvPr/>
          </p:nvCxnSpPr>
          <p:spPr>
            <a:xfrm>
              <a:off x="3749060" y="708683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4206262" y="891564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4206262" y="708683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flipH="1">
              <a:off x="4023384" y="1257323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Rectangle 173"/>
            <p:cNvSpPr/>
            <p:nvPr/>
          </p:nvSpPr>
          <p:spPr>
            <a:xfrm>
              <a:off x="3931945" y="1257324"/>
              <a:ext cx="182878" cy="91438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5" name="Straight Connector 174"/>
            <p:cNvCxnSpPr/>
            <p:nvPr/>
          </p:nvCxnSpPr>
          <p:spPr>
            <a:xfrm>
              <a:off x="3840497" y="1257323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H="1">
              <a:off x="4023385" y="1074442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ectangle 176"/>
            <p:cNvSpPr/>
            <p:nvPr/>
          </p:nvSpPr>
          <p:spPr>
            <a:xfrm>
              <a:off x="3931946" y="1074443"/>
              <a:ext cx="182878" cy="91441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8" name="Straight Connector 177"/>
            <p:cNvCxnSpPr/>
            <p:nvPr/>
          </p:nvCxnSpPr>
          <p:spPr>
            <a:xfrm>
              <a:off x="3749059" y="1074442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4206261" y="1257323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4206261" y="1074442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flipH="1">
              <a:off x="4023384" y="1623079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Rectangle 181"/>
            <p:cNvSpPr/>
            <p:nvPr/>
          </p:nvSpPr>
          <p:spPr>
            <a:xfrm>
              <a:off x="3931945" y="1623080"/>
              <a:ext cx="182878" cy="91438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3" name="Straight Connector 182"/>
            <p:cNvCxnSpPr/>
            <p:nvPr/>
          </p:nvCxnSpPr>
          <p:spPr>
            <a:xfrm>
              <a:off x="3840497" y="1623079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flipH="1">
              <a:off x="4023385" y="1440198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Rectangle 184"/>
            <p:cNvSpPr/>
            <p:nvPr/>
          </p:nvSpPr>
          <p:spPr>
            <a:xfrm>
              <a:off x="3931946" y="1440199"/>
              <a:ext cx="182878" cy="91441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6" name="Straight Connector 185"/>
            <p:cNvCxnSpPr/>
            <p:nvPr/>
          </p:nvCxnSpPr>
          <p:spPr>
            <a:xfrm>
              <a:off x="3749059" y="1440198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4206261" y="1623079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4206261" y="1440198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>
              <a:off x="4023384" y="1988832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Rectangle 189"/>
            <p:cNvSpPr/>
            <p:nvPr/>
          </p:nvSpPr>
          <p:spPr>
            <a:xfrm>
              <a:off x="3931945" y="1988833"/>
              <a:ext cx="182878" cy="91438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1" name="Straight Connector 190"/>
            <p:cNvCxnSpPr/>
            <p:nvPr/>
          </p:nvCxnSpPr>
          <p:spPr>
            <a:xfrm>
              <a:off x="3840497" y="1988832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H="1">
              <a:off x="4023385" y="1805951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Rectangle 192"/>
            <p:cNvSpPr/>
            <p:nvPr/>
          </p:nvSpPr>
          <p:spPr>
            <a:xfrm>
              <a:off x="3931946" y="1805952"/>
              <a:ext cx="182878" cy="91441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4" name="Straight Connector 193"/>
            <p:cNvCxnSpPr/>
            <p:nvPr/>
          </p:nvCxnSpPr>
          <p:spPr>
            <a:xfrm>
              <a:off x="3749059" y="1805951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4206261" y="1988832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4206261" y="1805951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 flipH="1">
              <a:off x="4023384" y="2354588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Rectangle 197"/>
            <p:cNvSpPr/>
            <p:nvPr/>
          </p:nvSpPr>
          <p:spPr>
            <a:xfrm>
              <a:off x="3931945" y="2354589"/>
              <a:ext cx="182878" cy="91438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9" name="Straight Connector 198"/>
            <p:cNvCxnSpPr/>
            <p:nvPr/>
          </p:nvCxnSpPr>
          <p:spPr>
            <a:xfrm>
              <a:off x="3840497" y="2354588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H="1">
              <a:off x="4023385" y="2171707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Rectangle 200"/>
            <p:cNvSpPr/>
            <p:nvPr/>
          </p:nvSpPr>
          <p:spPr>
            <a:xfrm>
              <a:off x="3931946" y="2171708"/>
              <a:ext cx="182878" cy="91441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2" name="Straight Connector 201"/>
            <p:cNvCxnSpPr/>
            <p:nvPr/>
          </p:nvCxnSpPr>
          <p:spPr>
            <a:xfrm>
              <a:off x="3749059" y="2171707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4206261" y="2354588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4206261" y="2171707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flipH="1">
              <a:off x="4023384" y="3086100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Rectangle 205"/>
            <p:cNvSpPr/>
            <p:nvPr/>
          </p:nvSpPr>
          <p:spPr>
            <a:xfrm>
              <a:off x="3931945" y="3086101"/>
              <a:ext cx="182878" cy="91438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7" name="Straight Connector 206"/>
            <p:cNvCxnSpPr/>
            <p:nvPr/>
          </p:nvCxnSpPr>
          <p:spPr>
            <a:xfrm>
              <a:off x="3840497" y="3086100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flipH="1">
              <a:off x="4023385" y="2903219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Rectangle 208"/>
            <p:cNvSpPr/>
            <p:nvPr/>
          </p:nvSpPr>
          <p:spPr>
            <a:xfrm>
              <a:off x="3931946" y="2903220"/>
              <a:ext cx="182878" cy="91441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0" name="Straight Connector 209"/>
            <p:cNvCxnSpPr/>
            <p:nvPr/>
          </p:nvCxnSpPr>
          <p:spPr>
            <a:xfrm>
              <a:off x="3749059" y="2903219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4206261" y="3086100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4206261" y="2903219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/>
        </p:nvGrpSpPr>
        <p:grpSpPr>
          <a:xfrm>
            <a:off x="9387143" y="1619196"/>
            <a:ext cx="640081" cy="3611838"/>
            <a:chOff x="1828840" y="617247"/>
            <a:chExt cx="640081" cy="3611838"/>
          </a:xfrm>
        </p:grpSpPr>
        <p:sp>
          <p:nvSpPr>
            <p:cNvPr id="214" name="Rectangle 213"/>
            <p:cNvSpPr/>
            <p:nvPr/>
          </p:nvSpPr>
          <p:spPr>
            <a:xfrm>
              <a:off x="1828840" y="617247"/>
              <a:ext cx="640081" cy="2651735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5" name="Straight Connector 214"/>
            <p:cNvCxnSpPr/>
            <p:nvPr/>
          </p:nvCxnSpPr>
          <p:spPr>
            <a:xfrm flipH="1">
              <a:off x="2194605" y="983003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flipH="1">
              <a:off x="2011717" y="983003"/>
              <a:ext cx="2" cy="3246082"/>
            </a:xfrm>
            <a:prstGeom prst="line">
              <a:avLst/>
            </a:prstGeom>
            <a:ln w="34925" cap="rnd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1920279" y="800125"/>
              <a:ext cx="1" cy="2697448"/>
            </a:xfrm>
            <a:prstGeom prst="line">
              <a:avLst/>
            </a:prstGeom>
            <a:ln w="34925" cap="rnd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Rectangle 217"/>
            <p:cNvSpPr/>
            <p:nvPr/>
          </p:nvSpPr>
          <p:spPr>
            <a:xfrm>
              <a:off x="2103166" y="891565"/>
              <a:ext cx="182878" cy="91438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9" name="Straight Connector 218"/>
            <p:cNvCxnSpPr/>
            <p:nvPr/>
          </p:nvCxnSpPr>
          <p:spPr>
            <a:xfrm>
              <a:off x="2011718" y="983003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flipH="1">
              <a:off x="2194606" y="800122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Rectangle 220"/>
            <p:cNvSpPr/>
            <p:nvPr/>
          </p:nvSpPr>
          <p:spPr>
            <a:xfrm>
              <a:off x="2103167" y="708686"/>
              <a:ext cx="182878" cy="91441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2" name="Straight Connector 221"/>
            <p:cNvCxnSpPr/>
            <p:nvPr/>
          </p:nvCxnSpPr>
          <p:spPr>
            <a:xfrm>
              <a:off x="1920280" y="800122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2377482" y="983003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2377482" y="800122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flipH="1">
              <a:off x="2194604" y="1348759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Rectangle 225"/>
            <p:cNvSpPr/>
            <p:nvPr/>
          </p:nvSpPr>
          <p:spPr>
            <a:xfrm>
              <a:off x="2103165" y="1257321"/>
              <a:ext cx="182878" cy="91438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7" name="Straight Connector 226"/>
            <p:cNvCxnSpPr/>
            <p:nvPr/>
          </p:nvCxnSpPr>
          <p:spPr>
            <a:xfrm>
              <a:off x="2011717" y="1348759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flipH="1">
              <a:off x="2194605" y="1165878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Rectangle 228"/>
            <p:cNvSpPr/>
            <p:nvPr/>
          </p:nvSpPr>
          <p:spPr>
            <a:xfrm>
              <a:off x="2103166" y="1074442"/>
              <a:ext cx="182878" cy="91441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0" name="Straight Connector 229"/>
            <p:cNvCxnSpPr/>
            <p:nvPr/>
          </p:nvCxnSpPr>
          <p:spPr>
            <a:xfrm>
              <a:off x="1920279" y="1165878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2377481" y="1348759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2377481" y="1165878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 flipH="1">
              <a:off x="2194604" y="1714515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Rectangle 233"/>
            <p:cNvSpPr/>
            <p:nvPr/>
          </p:nvSpPr>
          <p:spPr>
            <a:xfrm>
              <a:off x="2103165" y="1623077"/>
              <a:ext cx="182878" cy="91438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5" name="Straight Connector 234"/>
            <p:cNvCxnSpPr/>
            <p:nvPr/>
          </p:nvCxnSpPr>
          <p:spPr>
            <a:xfrm>
              <a:off x="2011717" y="1714515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 flipH="1">
              <a:off x="2194605" y="1531634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Rectangle 236"/>
            <p:cNvSpPr/>
            <p:nvPr/>
          </p:nvSpPr>
          <p:spPr>
            <a:xfrm>
              <a:off x="2103166" y="1440198"/>
              <a:ext cx="182878" cy="91441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8" name="Straight Connector 237"/>
            <p:cNvCxnSpPr/>
            <p:nvPr/>
          </p:nvCxnSpPr>
          <p:spPr>
            <a:xfrm>
              <a:off x="1920279" y="1531634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>
              <a:off x="2377481" y="1714515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2377481" y="1531634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flipH="1">
              <a:off x="2194604" y="2080271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Rectangle 241"/>
            <p:cNvSpPr/>
            <p:nvPr/>
          </p:nvSpPr>
          <p:spPr>
            <a:xfrm>
              <a:off x="2103165" y="1988833"/>
              <a:ext cx="182878" cy="91438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3" name="Straight Connector 242"/>
            <p:cNvCxnSpPr/>
            <p:nvPr/>
          </p:nvCxnSpPr>
          <p:spPr>
            <a:xfrm>
              <a:off x="2011717" y="2080271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flipH="1">
              <a:off x="2194605" y="1897390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Rectangle 244"/>
            <p:cNvSpPr/>
            <p:nvPr/>
          </p:nvSpPr>
          <p:spPr>
            <a:xfrm>
              <a:off x="2103166" y="1805954"/>
              <a:ext cx="182878" cy="91441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6" name="Straight Connector 245"/>
            <p:cNvCxnSpPr/>
            <p:nvPr/>
          </p:nvCxnSpPr>
          <p:spPr>
            <a:xfrm>
              <a:off x="1920279" y="1897390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2377481" y="2080271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>
              <a:off x="2377481" y="1897390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flipH="1">
              <a:off x="2194604" y="2446027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Rectangle 249"/>
            <p:cNvSpPr/>
            <p:nvPr/>
          </p:nvSpPr>
          <p:spPr>
            <a:xfrm>
              <a:off x="2103165" y="2354589"/>
              <a:ext cx="182878" cy="91438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1" name="Straight Connector 250"/>
            <p:cNvCxnSpPr/>
            <p:nvPr/>
          </p:nvCxnSpPr>
          <p:spPr>
            <a:xfrm>
              <a:off x="2011717" y="2446027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flipH="1">
              <a:off x="2194605" y="2263146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Rectangle 252"/>
            <p:cNvSpPr/>
            <p:nvPr/>
          </p:nvSpPr>
          <p:spPr>
            <a:xfrm>
              <a:off x="2103166" y="2171710"/>
              <a:ext cx="182878" cy="91441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4" name="Straight Connector 253"/>
            <p:cNvCxnSpPr/>
            <p:nvPr/>
          </p:nvCxnSpPr>
          <p:spPr>
            <a:xfrm>
              <a:off x="1920279" y="2263146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2377481" y="2446027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>
              <a:off x="2377481" y="2263146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flipH="1">
              <a:off x="2194604" y="3177539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Rectangle 257"/>
            <p:cNvSpPr/>
            <p:nvPr/>
          </p:nvSpPr>
          <p:spPr>
            <a:xfrm>
              <a:off x="2103165" y="3086101"/>
              <a:ext cx="182878" cy="91438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9" name="Straight Connector 258"/>
            <p:cNvCxnSpPr/>
            <p:nvPr/>
          </p:nvCxnSpPr>
          <p:spPr>
            <a:xfrm>
              <a:off x="2011717" y="3177539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flipH="1">
              <a:off x="2194605" y="2994658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1" name="Rectangle 260"/>
            <p:cNvSpPr/>
            <p:nvPr/>
          </p:nvSpPr>
          <p:spPr>
            <a:xfrm>
              <a:off x="2103166" y="2903222"/>
              <a:ext cx="182878" cy="91441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2" name="Straight Connector 261"/>
            <p:cNvCxnSpPr/>
            <p:nvPr/>
          </p:nvCxnSpPr>
          <p:spPr>
            <a:xfrm>
              <a:off x="1920279" y="2994658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2377481" y="3177539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>
              <a:off x="2377481" y="2994658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5" name="Freeform 264"/>
          <p:cNvSpPr/>
          <p:nvPr/>
        </p:nvSpPr>
        <p:spPr>
          <a:xfrm>
            <a:off x="7398383" y="1253437"/>
            <a:ext cx="830580" cy="403839"/>
          </a:xfrm>
          <a:custGeom>
            <a:avLst/>
            <a:gdLst>
              <a:gd name="connsiteX0" fmla="*/ 0 w 830580"/>
              <a:gd name="connsiteY0" fmla="*/ 548640 h 548640"/>
              <a:gd name="connsiteX1" fmla="*/ 373380 w 830580"/>
              <a:gd name="connsiteY1" fmla="*/ 137160 h 548640"/>
              <a:gd name="connsiteX2" fmla="*/ 830580 w 830580"/>
              <a:gd name="connsiteY2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0580" h="548640">
                <a:moveTo>
                  <a:pt x="0" y="548640"/>
                </a:moveTo>
                <a:cubicBezTo>
                  <a:pt x="117475" y="388620"/>
                  <a:pt x="234950" y="228600"/>
                  <a:pt x="373380" y="137160"/>
                </a:cubicBezTo>
                <a:cubicBezTo>
                  <a:pt x="511810" y="45720"/>
                  <a:pt x="756920" y="22860"/>
                  <a:pt x="830580" y="0"/>
                </a:cubicBezTo>
              </a:path>
            </a:pathLst>
          </a:custGeom>
          <a:noFill/>
          <a:ln w="25400" cap="rnd">
            <a:solidFill>
              <a:srgbClr val="C00000"/>
            </a:solidFill>
            <a:headEnd type="arrow" w="lg" len="sm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TextBox 265"/>
          <p:cNvSpPr txBox="1"/>
          <p:nvPr/>
        </p:nvSpPr>
        <p:spPr>
          <a:xfrm>
            <a:off x="10187213" y="979123"/>
            <a:ext cx="1028718" cy="54863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LWD</a:t>
            </a:r>
            <a:endParaRPr lang="en-US" sz="2400" b="1" i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267" name="Freeform 266"/>
          <p:cNvSpPr/>
          <p:nvPr/>
        </p:nvSpPr>
        <p:spPr>
          <a:xfrm>
            <a:off x="9661468" y="1257289"/>
            <a:ext cx="525745" cy="403839"/>
          </a:xfrm>
          <a:custGeom>
            <a:avLst/>
            <a:gdLst>
              <a:gd name="connsiteX0" fmla="*/ 0 w 830580"/>
              <a:gd name="connsiteY0" fmla="*/ 548640 h 548640"/>
              <a:gd name="connsiteX1" fmla="*/ 373380 w 830580"/>
              <a:gd name="connsiteY1" fmla="*/ 137160 h 548640"/>
              <a:gd name="connsiteX2" fmla="*/ 830580 w 830580"/>
              <a:gd name="connsiteY2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0580" h="548640">
                <a:moveTo>
                  <a:pt x="0" y="548640"/>
                </a:moveTo>
                <a:cubicBezTo>
                  <a:pt x="117475" y="388620"/>
                  <a:pt x="234950" y="228600"/>
                  <a:pt x="373380" y="137160"/>
                </a:cubicBezTo>
                <a:cubicBezTo>
                  <a:pt x="511810" y="45720"/>
                  <a:pt x="756920" y="22860"/>
                  <a:pt x="830580" y="0"/>
                </a:cubicBezTo>
              </a:path>
            </a:pathLst>
          </a:custGeom>
          <a:noFill/>
          <a:ln w="25400" cap="rnd">
            <a:solidFill>
              <a:srgbClr val="C00000"/>
            </a:solidFill>
            <a:headEnd type="arrow" w="lg" len="sm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8" name="Group 267"/>
          <p:cNvGrpSpPr/>
          <p:nvPr/>
        </p:nvGrpSpPr>
        <p:grpSpPr>
          <a:xfrm>
            <a:off x="2346347" y="1710635"/>
            <a:ext cx="1463029" cy="2377416"/>
            <a:chOff x="2103156" y="708686"/>
            <a:chExt cx="1463029" cy="2377416"/>
          </a:xfrm>
        </p:grpSpPr>
        <p:cxnSp>
          <p:nvCxnSpPr>
            <p:cNvPr id="269" name="Straight Connector 268"/>
            <p:cNvCxnSpPr/>
            <p:nvPr/>
          </p:nvCxnSpPr>
          <p:spPr>
            <a:xfrm flipV="1">
              <a:off x="2103157" y="708686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flipV="1">
              <a:off x="2103157" y="891564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flipV="1">
              <a:off x="2103156" y="1074442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 flipV="1">
              <a:off x="2103156" y="1257320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 flipV="1">
              <a:off x="2103156" y="1440198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 flipV="1">
              <a:off x="2103156" y="1623076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 flipV="1">
              <a:off x="2103156" y="1805954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 flipV="1">
              <a:off x="2103156" y="1988832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 flipV="1">
              <a:off x="2103156" y="2171710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flipV="1">
              <a:off x="2103156" y="2354588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 flipV="1">
              <a:off x="2103156" y="2903222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 flipV="1">
              <a:off x="2103156" y="3086100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/>
        </p:nvGrpSpPr>
        <p:grpSpPr>
          <a:xfrm>
            <a:off x="2803543" y="1802072"/>
            <a:ext cx="2834609" cy="2377416"/>
            <a:chOff x="2103156" y="708686"/>
            <a:chExt cx="1463029" cy="2377416"/>
          </a:xfrm>
        </p:grpSpPr>
        <p:cxnSp>
          <p:nvCxnSpPr>
            <p:cNvPr id="282" name="Straight Connector 281"/>
            <p:cNvCxnSpPr/>
            <p:nvPr/>
          </p:nvCxnSpPr>
          <p:spPr>
            <a:xfrm flipV="1">
              <a:off x="2103157" y="708686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flipV="1">
              <a:off x="2103157" y="891564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flipV="1">
              <a:off x="2103156" y="1074442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 flipV="1">
              <a:off x="2103156" y="1257320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 flipV="1">
              <a:off x="2103156" y="1440198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 flipV="1">
              <a:off x="2103156" y="1623076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 flipV="1">
              <a:off x="2103156" y="1805954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flipV="1">
              <a:off x="2103156" y="1988832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 flipV="1">
              <a:off x="2103156" y="2171710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 flipV="1">
              <a:off x="2103156" y="2354588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flipV="1">
              <a:off x="2103156" y="2903222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 flipV="1">
              <a:off x="2103156" y="3086100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4" name="Group 293"/>
          <p:cNvGrpSpPr/>
          <p:nvPr/>
        </p:nvGrpSpPr>
        <p:grpSpPr>
          <a:xfrm>
            <a:off x="4632323" y="1710635"/>
            <a:ext cx="2834609" cy="2377416"/>
            <a:chOff x="2103156" y="708686"/>
            <a:chExt cx="1463029" cy="2377416"/>
          </a:xfrm>
        </p:grpSpPr>
        <p:cxnSp>
          <p:nvCxnSpPr>
            <p:cNvPr id="295" name="Straight Connector 294"/>
            <p:cNvCxnSpPr/>
            <p:nvPr/>
          </p:nvCxnSpPr>
          <p:spPr>
            <a:xfrm flipV="1">
              <a:off x="2103157" y="708686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flipV="1">
              <a:off x="2103157" y="891564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 flipV="1">
              <a:off x="2103156" y="1074442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flipV="1">
              <a:off x="2103156" y="1257320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flipV="1">
              <a:off x="2103156" y="1440198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 flipV="1">
              <a:off x="2103156" y="1623076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 flipV="1">
              <a:off x="2103156" y="1805954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flipV="1">
              <a:off x="2103156" y="1988832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 flipV="1">
              <a:off x="2103156" y="2171710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 flipV="1">
              <a:off x="2103156" y="2354588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/>
          </p:nvCxnSpPr>
          <p:spPr>
            <a:xfrm flipV="1">
              <a:off x="2103156" y="2903222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 flipV="1">
              <a:off x="2103156" y="3086100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" name="Group 306"/>
          <p:cNvGrpSpPr/>
          <p:nvPr/>
        </p:nvGrpSpPr>
        <p:grpSpPr>
          <a:xfrm>
            <a:off x="6461103" y="1802074"/>
            <a:ext cx="2834609" cy="2377416"/>
            <a:chOff x="2103156" y="708686"/>
            <a:chExt cx="1463029" cy="2377416"/>
          </a:xfrm>
        </p:grpSpPr>
        <p:cxnSp>
          <p:nvCxnSpPr>
            <p:cNvPr id="308" name="Straight Connector 307"/>
            <p:cNvCxnSpPr/>
            <p:nvPr/>
          </p:nvCxnSpPr>
          <p:spPr>
            <a:xfrm flipV="1">
              <a:off x="2103157" y="708686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 flipV="1">
              <a:off x="2103157" y="891564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 flipV="1">
              <a:off x="2103156" y="1074442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 flipV="1">
              <a:off x="2103156" y="1257320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 flipV="1">
              <a:off x="2103156" y="1440198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 flipV="1">
              <a:off x="2103156" y="1623076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 flipV="1">
              <a:off x="2103156" y="1805954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 flipV="1">
              <a:off x="2103156" y="1988832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 flipV="1">
              <a:off x="2103156" y="2171710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 flipV="1">
              <a:off x="2103156" y="2354588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 flipV="1">
              <a:off x="2103156" y="2903222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 flipV="1">
              <a:off x="2103156" y="3086100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0" name="Group 319"/>
          <p:cNvGrpSpPr/>
          <p:nvPr/>
        </p:nvGrpSpPr>
        <p:grpSpPr>
          <a:xfrm>
            <a:off x="8381317" y="1710635"/>
            <a:ext cx="1463029" cy="2377416"/>
            <a:chOff x="2103156" y="708686"/>
            <a:chExt cx="1463029" cy="2377416"/>
          </a:xfrm>
        </p:grpSpPr>
        <p:cxnSp>
          <p:nvCxnSpPr>
            <p:cNvPr id="321" name="Straight Connector 320"/>
            <p:cNvCxnSpPr/>
            <p:nvPr/>
          </p:nvCxnSpPr>
          <p:spPr>
            <a:xfrm flipV="1">
              <a:off x="2103157" y="708686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 flipV="1">
              <a:off x="2103157" y="891564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>
            <a:xfrm flipV="1">
              <a:off x="2103156" y="1074442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 flipV="1">
              <a:off x="2103156" y="1257320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 flipV="1">
              <a:off x="2103156" y="1440198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 flipV="1">
              <a:off x="2103156" y="1623076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 flipV="1">
              <a:off x="2103156" y="1805954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 flipV="1">
              <a:off x="2103156" y="1988832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 flipV="1">
              <a:off x="2103156" y="2171710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 flipV="1">
              <a:off x="2103156" y="2354588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/>
          </p:nvCxnSpPr>
          <p:spPr>
            <a:xfrm flipV="1">
              <a:off x="2103156" y="2903222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/>
          </p:nvCxnSpPr>
          <p:spPr>
            <a:xfrm flipV="1">
              <a:off x="2103156" y="3086100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3" name="Rectangle 332"/>
          <p:cNvSpPr/>
          <p:nvPr/>
        </p:nvSpPr>
        <p:spPr>
          <a:xfrm>
            <a:off x="1797714" y="1710635"/>
            <a:ext cx="8320949" cy="274321"/>
          </a:xfrm>
          <a:prstGeom prst="rect">
            <a:avLst/>
          </a:prstGeom>
          <a:solidFill>
            <a:schemeClr val="accent6">
              <a:lumMod val="40000"/>
              <a:lumOff val="6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34" name="Rectangle 333"/>
          <p:cNvSpPr/>
          <p:nvPr/>
        </p:nvSpPr>
        <p:spPr>
          <a:xfrm>
            <a:off x="1797714" y="2076387"/>
            <a:ext cx="8320949" cy="274321"/>
          </a:xfrm>
          <a:prstGeom prst="rect">
            <a:avLst/>
          </a:prstGeom>
          <a:solidFill>
            <a:schemeClr val="accent6">
              <a:lumMod val="40000"/>
              <a:lumOff val="6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35" name="Rectangle 334"/>
          <p:cNvSpPr/>
          <p:nvPr/>
        </p:nvSpPr>
        <p:spPr>
          <a:xfrm>
            <a:off x="1797714" y="2442143"/>
            <a:ext cx="8320949" cy="274321"/>
          </a:xfrm>
          <a:prstGeom prst="rect">
            <a:avLst/>
          </a:prstGeom>
          <a:solidFill>
            <a:schemeClr val="accent6">
              <a:lumMod val="40000"/>
              <a:lumOff val="6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36" name="Rectangle 335"/>
          <p:cNvSpPr/>
          <p:nvPr/>
        </p:nvSpPr>
        <p:spPr>
          <a:xfrm>
            <a:off x="1797714" y="2807899"/>
            <a:ext cx="8320949" cy="274321"/>
          </a:xfrm>
          <a:prstGeom prst="rect">
            <a:avLst/>
          </a:prstGeom>
          <a:solidFill>
            <a:schemeClr val="accent6">
              <a:lumMod val="40000"/>
              <a:lumOff val="6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37" name="Rectangle 336"/>
          <p:cNvSpPr/>
          <p:nvPr/>
        </p:nvSpPr>
        <p:spPr>
          <a:xfrm>
            <a:off x="1797714" y="3173659"/>
            <a:ext cx="8320949" cy="274321"/>
          </a:xfrm>
          <a:prstGeom prst="rect">
            <a:avLst/>
          </a:prstGeom>
          <a:solidFill>
            <a:schemeClr val="accent6">
              <a:lumMod val="40000"/>
              <a:lumOff val="6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38" name="Rectangle 337"/>
          <p:cNvSpPr/>
          <p:nvPr/>
        </p:nvSpPr>
        <p:spPr>
          <a:xfrm>
            <a:off x="1797714" y="3905167"/>
            <a:ext cx="8320949" cy="274321"/>
          </a:xfrm>
          <a:prstGeom prst="rect">
            <a:avLst/>
          </a:prstGeom>
          <a:solidFill>
            <a:schemeClr val="accent6">
              <a:lumMod val="40000"/>
              <a:lumOff val="6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39" name="Rectangle 338"/>
          <p:cNvSpPr/>
          <p:nvPr/>
        </p:nvSpPr>
        <p:spPr>
          <a:xfrm>
            <a:off x="1797714" y="4362362"/>
            <a:ext cx="8320949" cy="274321"/>
          </a:xfrm>
          <a:prstGeom prst="rect">
            <a:avLst/>
          </a:prstGeom>
          <a:solidFill>
            <a:schemeClr val="accent6">
              <a:lumMod val="40000"/>
              <a:lumOff val="6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40" name="Rectangle 339"/>
          <p:cNvSpPr/>
          <p:nvPr/>
        </p:nvSpPr>
        <p:spPr>
          <a:xfrm>
            <a:off x="1797714" y="4728118"/>
            <a:ext cx="8320949" cy="274321"/>
          </a:xfrm>
          <a:prstGeom prst="rect">
            <a:avLst/>
          </a:prstGeom>
          <a:solidFill>
            <a:schemeClr val="accent6">
              <a:lumMod val="40000"/>
              <a:lumOff val="6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41" name="Rectangle 340"/>
          <p:cNvSpPr/>
          <p:nvPr/>
        </p:nvSpPr>
        <p:spPr>
          <a:xfrm>
            <a:off x="1797714" y="5093874"/>
            <a:ext cx="8320949" cy="274321"/>
          </a:xfrm>
          <a:prstGeom prst="rect">
            <a:avLst/>
          </a:prstGeom>
          <a:solidFill>
            <a:schemeClr val="accent6">
              <a:lumMod val="40000"/>
              <a:lumOff val="6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42" name="Rectangle 341"/>
          <p:cNvSpPr/>
          <p:nvPr/>
        </p:nvSpPr>
        <p:spPr>
          <a:xfrm>
            <a:off x="1797714" y="5459630"/>
            <a:ext cx="8320949" cy="274321"/>
          </a:xfrm>
          <a:prstGeom prst="rect">
            <a:avLst/>
          </a:prstGeom>
          <a:solidFill>
            <a:schemeClr val="accent6">
              <a:lumMod val="40000"/>
              <a:lumOff val="6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43" name="TextBox 342"/>
          <p:cNvSpPr txBox="1"/>
          <p:nvPr/>
        </p:nvSpPr>
        <p:spPr>
          <a:xfrm>
            <a:off x="8175555" y="979120"/>
            <a:ext cx="1028718" cy="54863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LWL</a:t>
            </a:r>
            <a:endParaRPr lang="en-US" sz="2400" b="1" i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344" name="Straight Connector 343"/>
          <p:cNvCxnSpPr/>
          <p:nvPr/>
        </p:nvCxnSpPr>
        <p:spPr>
          <a:xfrm>
            <a:off x="2163470" y="4545244"/>
            <a:ext cx="30480" cy="0"/>
          </a:xfrm>
          <a:prstGeom prst="line">
            <a:avLst/>
          </a:prstGeom>
          <a:ln w="31750" cap="rnd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/>
          <p:nvPr/>
        </p:nvCxnSpPr>
        <p:spPr>
          <a:xfrm>
            <a:off x="2254909" y="5276756"/>
            <a:ext cx="30480" cy="0"/>
          </a:xfrm>
          <a:prstGeom prst="line">
            <a:avLst/>
          </a:prstGeom>
          <a:ln w="31750" cap="rnd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/>
          <p:nvPr/>
        </p:nvCxnSpPr>
        <p:spPr>
          <a:xfrm>
            <a:off x="4083689" y="5642512"/>
            <a:ext cx="30480" cy="0"/>
          </a:xfrm>
          <a:prstGeom prst="line">
            <a:avLst/>
          </a:prstGeom>
          <a:ln w="31750" cap="rnd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/>
          <p:nvPr/>
        </p:nvCxnSpPr>
        <p:spPr>
          <a:xfrm>
            <a:off x="3992250" y="4911000"/>
            <a:ext cx="30480" cy="0"/>
          </a:xfrm>
          <a:prstGeom prst="line">
            <a:avLst/>
          </a:prstGeom>
          <a:ln w="31750" cap="rnd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/>
          <p:nvPr/>
        </p:nvCxnSpPr>
        <p:spPr>
          <a:xfrm>
            <a:off x="5821030" y="4545244"/>
            <a:ext cx="30480" cy="0"/>
          </a:xfrm>
          <a:prstGeom prst="line">
            <a:avLst/>
          </a:prstGeom>
          <a:ln w="31750" cap="rnd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/>
          <p:nvPr/>
        </p:nvCxnSpPr>
        <p:spPr>
          <a:xfrm>
            <a:off x="5912469" y="5276756"/>
            <a:ext cx="30480" cy="0"/>
          </a:xfrm>
          <a:prstGeom prst="line">
            <a:avLst/>
          </a:prstGeom>
          <a:ln w="31750" cap="rnd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>
            <a:off x="7741249" y="5642512"/>
            <a:ext cx="30480" cy="0"/>
          </a:xfrm>
          <a:prstGeom prst="line">
            <a:avLst/>
          </a:prstGeom>
          <a:ln w="31750" cap="rnd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/>
          <p:cNvCxnSpPr/>
          <p:nvPr/>
        </p:nvCxnSpPr>
        <p:spPr>
          <a:xfrm>
            <a:off x="7649810" y="4911000"/>
            <a:ext cx="30480" cy="0"/>
          </a:xfrm>
          <a:prstGeom prst="line">
            <a:avLst/>
          </a:prstGeom>
          <a:ln w="31750" cap="rnd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/>
          <p:nvPr/>
        </p:nvCxnSpPr>
        <p:spPr>
          <a:xfrm>
            <a:off x="9478590" y="4545244"/>
            <a:ext cx="30480" cy="0"/>
          </a:xfrm>
          <a:prstGeom prst="line">
            <a:avLst/>
          </a:prstGeom>
          <a:ln w="31750" cap="rnd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>
            <a:off x="9570029" y="5276756"/>
            <a:ext cx="30480" cy="0"/>
          </a:xfrm>
          <a:prstGeom prst="line">
            <a:avLst/>
          </a:prstGeom>
          <a:ln w="31750" cap="rnd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TextBox 353"/>
          <p:cNvSpPr txBox="1"/>
          <p:nvPr/>
        </p:nvSpPr>
        <p:spPr>
          <a:xfrm>
            <a:off x="243191" y="1619199"/>
            <a:ext cx="1554523" cy="365753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MWL[0]</a:t>
            </a:r>
            <a:endParaRPr lang="en-US" sz="2400" i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243191" y="1984955"/>
            <a:ext cx="1554523" cy="365753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MWL[1]</a:t>
            </a:r>
            <a:endParaRPr lang="en-US" sz="2400" i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56" name="TextBox 355"/>
          <p:cNvSpPr txBox="1"/>
          <p:nvPr/>
        </p:nvSpPr>
        <p:spPr>
          <a:xfrm>
            <a:off x="243191" y="2350708"/>
            <a:ext cx="1554523" cy="365753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MWL[2]</a:t>
            </a:r>
            <a:endParaRPr lang="en-US" sz="2400" i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57" name="TextBox 356"/>
          <p:cNvSpPr txBox="1"/>
          <p:nvPr/>
        </p:nvSpPr>
        <p:spPr>
          <a:xfrm>
            <a:off x="243191" y="2716464"/>
            <a:ext cx="1554523" cy="365753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MWL[3]</a:t>
            </a:r>
            <a:endParaRPr lang="en-US" sz="2400" i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58" name="TextBox 357"/>
          <p:cNvSpPr txBox="1"/>
          <p:nvPr/>
        </p:nvSpPr>
        <p:spPr>
          <a:xfrm>
            <a:off x="243191" y="3813732"/>
            <a:ext cx="1554523" cy="365753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MWL[127]</a:t>
            </a:r>
            <a:endParaRPr lang="en-US" sz="2400" i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59" name="TextBox 358"/>
          <p:cNvSpPr txBox="1"/>
          <p:nvPr/>
        </p:nvSpPr>
        <p:spPr>
          <a:xfrm>
            <a:off x="243251" y="4270930"/>
            <a:ext cx="1554523" cy="365753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r"/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LWLsel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[0]</a:t>
            </a:r>
            <a:endParaRPr lang="en-US" sz="2400" i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60" name="TextBox 359"/>
          <p:cNvSpPr txBox="1"/>
          <p:nvPr/>
        </p:nvSpPr>
        <p:spPr>
          <a:xfrm>
            <a:off x="243251" y="4636686"/>
            <a:ext cx="1554523" cy="365753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r"/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LWLsel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[1]</a:t>
            </a:r>
            <a:endParaRPr lang="en-US" sz="2400" i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61" name="TextBox 360"/>
          <p:cNvSpPr txBox="1"/>
          <p:nvPr/>
        </p:nvSpPr>
        <p:spPr>
          <a:xfrm>
            <a:off x="243251" y="5002442"/>
            <a:ext cx="1554523" cy="365753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r"/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LWLsel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[2]</a:t>
            </a:r>
            <a:endParaRPr lang="en-US" sz="2400" i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62" name="TextBox 361"/>
          <p:cNvSpPr txBox="1"/>
          <p:nvPr/>
        </p:nvSpPr>
        <p:spPr>
          <a:xfrm>
            <a:off x="243251" y="5368198"/>
            <a:ext cx="1554523" cy="365753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r"/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LWLsel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[3]</a:t>
            </a:r>
            <a:endParaRPr lang="en-US" sz="2400" i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63" name="TextBox 362"/>
          <p:cNvSpPr txBox="1"/>
          <p:nvPr/>
        </p:nvSpPr>
        <p:spPr>
          <a:xfrm>
            <a:off x="2712112" y="1253440"/>
            <a:ext cx="1188706" cy="54863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Mat 0</a:t>
            </a:r>
            <a:endParaRPr lang="en-US" sz="2400" i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64" name="TextBox 363"/>
          <p:cNvSpPr txBox="1"/>
          <p:nvPr/>
        </p:nvSpPr>
        <p:spPr>
          <a:xfrm>
            <a:off x="4540884" y="1253440"/>
            <a:ext cx="1188706" cy="54863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Mat 1</a:t>
            </a:r>
            <a:endParaRPr lang="en-US" sz="2400" i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65" name="TextBox 364"/>
          <p:cNvSpPr txBox="1"/>
          <p:nvPr/>
        </p:nvSpPr>
        <p:spPr>
          <a:xfrm>
            <a:off x="6369664" y="1253443"/>
            <a:ext cx="1188706" cy="54863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Mat 2</a:t>
            </a:r>
            <a:endParaRPr lang="en-US" sz="2400" i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66" name="TextBox 365"/>
          <p:cNvSpPr txBox="1"/>
          <p:nvPr/>
        </p:nvSpPr>
        <p:spPr>
          <a:xfrm>
            <a:off x="8198445" y="1253440"/>
            <a:ext cx="1188706" cy="54863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Mat 3</a:t>
            </a:r>
            <a:endParaRPr lang="en-US" sz="2400" i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367" name="Group 366"/>
          <p:cNvGrpSpPr/>
          <p:nvPr/>
        </p:nvGrpSpPr>
        <p:grpSpPr>
          <a:xfrm>
            <a:off x="2346348" y="3539414"/>
            <a:ext cx="91583" cy="274318"/>
            <a:chOff x="1280206" y="2441969"/>
            <a:chExt cx="91583" cy="274318"/>
          </a:xfrm>
        </p:grpSpPr>
        <p:sp>
          <p:nvSpPr>
            <p:cNvPr id="368" name="Oval 367"/>
            <p:cNvSpPr/>
            <p:nvPr/>
          </p:nvSpPr>
          <p:spPr>
            <a:xfrm>
              <a:off x="1280349" y="2441969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/>
            <p:cNvSpPr/>
            <p:nvPr/>
          </p:nvSpPr>
          <p:spPr>
            <a:xfrm>
              <a:off x="1280206" y="2534162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/>
            <p:cNvSpPr/>
            <p:nvPr/>
          </p:nvSpPr>
          <p:spPr>
            <a:xfrm>
              <a:off x="1280349" y="2624847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1" name="Group 370"/>
          <p:cNvGrpSpPr/>
          <p:nvPr/>
        </p:nvGrpSpPr>
        <p:grpSpPr>
          <a:xfrm>
            <a:off x="4174984" y="3539415"/>
            <a:ext cx="91583" cy="274318"/>
            <a:chOff x="1280206" y="2441969"/>
            <a:chExt cx="91583" cy="274318"/>
          </a:xfrm>
        </p:grpSpPr>
        <p:sp>
          <p:nvSpPr>
            <p:cNvPr id="372" name="Oval 371"/>
            <p:cNvSpPr/>
            <p:nvPr/>
          </p:nvSpPr>
          <p:spPr>
            <a:xfrm>
              <a:off x="1280349" y="2441969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/>
            <p:cNvSpPr/>
            <p:nvPr/>
          </p:nvSpPr>
          <p:spPr>
            <a:xfrm>
              <a:off x="1280206" y="2534162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/>
            <p:cNvSpPr/>
            <p:nvPr/>
          </p:nvSpPr>
          <p:spPr>
            <a:xfrm>
              <a:off x="1280349" y="2624847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5" name="Group 374"/>
          <p:cNvGrpSpPr/>
          <p:nvPr/>
        </p:nvGrpSpPr>
        <p:grpSpPr>
          <a:xfrm>
            <a:off x="6003908" y="3539415"/>
            <a:ext cx="91583" cy="274318"/>
            <a:chOff x="1280206" y="2441969"/>
            <a:chExt cx="91583" cy="274318"/>
          </a:xfrm>
        </p:grpSpPr>
        <p:sp>
          <p:nvSpPr>
            <p:cNvPr id="376" name="Oval 375"/>
            <p:cNvSpPr/>
            <p:nvPr/>
          </p:nvSpPr>
          <p:spPr>
            <a:xfrm>
              <a:off x="1280349" y="2441969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Oval 376"/>
            <p:cNvSpPr/>
            <p:nvPr/>
          </p:nvSpPr>
          <p:spPr>
            <a:xfrm>
              <a:off x="1280206" y="2534162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Oval 377"/>
            <p:cNvSpPr/>
            <p:nvPr/>
          </p:nvSpPr>
          <p:spPr>
            <a:xfrm>
              <a:off x="1280349" y="2624847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9" name="Group 378"/>
          <p:cNvGrpSpPr/>
          <p:nvPr/>
        </p:nvGrpSpPr>
        <p:grpSpPr>
          <a:xfrm>
            <a:off x="7832544" y="3539416"/>
            <a:ext cx="91583" cy="274318"/>
            <a:chOff x="1280206" y="2441969"/>
            <a:chExt cx="91583" cy="274318"/>
          </a:xfrm>
        </p:grpSpPr>
        <p:sp>
          <p:nvSpPr>
            <p:cNvPr id="380" name="Oval 379"/>
            <p:cNvSpPr/>
            <p:nvPr/>
          </p:nvSpPr>
          <p:spPr>
            <a:xfrm>
              <a:off x="1280349" y="2441969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Oval 380"/>
            <p:cNvSpPr/>
            <p:nvPr/>
          </p:nvSpPr>
          <p:spPr>
            <a:xfrm>
              <a:off x="1280206" y="2534162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Oval 381"/>
            <p:cNvSpPr/>
            <p:nvPr/>
          </p:nvSpPr>
          <p:spPr>
            <a:xfrm>
              <a:off x="1280349" y="2624847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3" name="Group 382"/>
          <p:cNvGrpSpPr/>
          <p:nvPr/>
        </p:nvGrpSpPr>
        <p:grpSpPr>
          <a:xfrm>
            <a:off x="9661468" y="3539415"/>
            <a:ext cx="91583" cy="274318"/>
            <a:chOff x="1280206" y="2441969"/>
            <a:chExt cx="91583" cy="274318"/>
          </a:xfrm>
        </p:grpSpPr>
        <p:sp>
          <p:nvSpPr>
            <p:cNvPr id="384" name="Oval 383"/>
            <p:cNvSpPr/>
            <p:nvPr/>
          </p:nvSpPr>
          <p:spPr>
            <a:xfrm>
              <a:off x="1280349" y="2441969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/>
            <p:cNvSpPr/>
            <p:nvPr/>
          </p:nvSpPr>
          <p:spPr>
            <a:xfrm>
              <a:off x="1280206" y="2534162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/>
            <p:cNvSpPr/>
            <p:nvPr/>
          </p:nvSpPr>
          <p:spPr>
            <a:xfrm>
              <a:off x="1280349" y="2624847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8838517" y="3539416"/>
            <a:ext cx="91583" cy="274318"/>
            <a:chOff x="1280206" y="2441969"/>
            <a:chExt cx="91583" cy="274318"/>
          </a:xfrm>
          <a:solidFill>
            <a:schemeClr val="bg1"/>
          </a:solidFill>
        </p:grpSpPr>
        <p:sp>
          <p:nvSpPr>
            <p:cNvPr id="388" name="Oval 387"/>
            <p:cNvSpPr/>
            <p:nvPr/>
          </p:nvSpPr>
          <p:spPr>
            <a:xfrm>
              <a:off x="1280349" y="2441969"/>
              <a:ext cx="91440" cy="9144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/>
            <p:cNvSpPr/>
            <p:nvPr/>
          </p:nvSpPr>
          <p:spPr>
            <a:xfrm>
              <a:off x="1280206" y="2534162"/>
              <a:ext cx="91440" cy="9144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/>
            <p:cNvSpPr/>
            <p:nvPr/>
          </p:nvSpPr>
          <p:spPr>
            <a:xfrm>
              <a:off x="1280349" y="2624847"/>
              <a:ext cx="91440" cy="9144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1" name="Group 390"/>
          <p:cNvGrpSpPr/>
          <p:nvPr/>
        </p:nvGrpSpPr>
        <p:grpSpPr>
          <a:xfrm>
            <a:off x="6918154" y="3539415"/>
            <a:ext cx="91583" cy="274318"/>
            <a:chOff x="1280206" y="2441969"/>
            <a:chExt cx="91583" cy="274318"/>
          </a:xfrm>
          <a:solidFill>
            <a:schemeClr val="bg1"/>
          </a:solidFill>
        </p:grpSpPr>
        <p:sp>
          <p:nvSpPr>
            <p:cNvPr id="392" name="Oval 391"/>
            <p:cNvSpPr/>
            <p:nvPr/>
          </p:nvSpPr>
          <p:spPr>
            <a:xfrm>
              <a:off x="1280349" y="2441969"/>
              <a:ext cx="91440" cy="9144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Oval 392"/>
            <p:cNvSpPr/>
            <p:nvPr/>
          </p:nvSpPr>
          <p:spPr>
            <a:xfrm>
              <a:off x="1280206" y="2534162"/>
              <a:ext cx="91440" cy="9144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Oval 393"/>
            <p:cNvSpPr/>
            <p:nvPr/>
          </p:nvSpPr>
          <p:spPr>
            <a:xfrm>
              <a:off x="1280349" y="2624847"/>
              <a:ext cx="91440" cy="9144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5" name="Group 394"/>
          <p:cNvGrpSpPr/>
          <p:nvPr/>
        </p:nvGrpSpPr>
        <p:grpSpPr>
          <a:xfrm>
            <a:off x="5089518" y="3539415"/>
            <a:ext cx="91583" cy="274318"/>
            <a:chOff x="1280206" y="2441969"/>
            <a:chExt cx="91583" cy="274318"/>
          </a:xfrm>
          <a:solidFill>
            <a:schemeClr val="bg1"/>
          </a:solidFill>
        </p:grpSpPr>
        <p:sp>
          <p:nvSpPr>
            <p:cNvPr id="396" name="Oval 395"/>
            <p:cNvSpPr/>
            <p:nvPr/>
          </p:nvSpPr>
          <p:spPr>
            <a:xfrm>
              <a:off x="1280349" y="2441969"/>
              <a:ext cx="91440" cy="9144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/>
            <p:cNvSpPr/>
            <p:nvPr/>
          </p:nvSpPr>
          <p:spPr>
            <a:xfrm>
              <a:off x="1280206" y="2534162"/>
              <a:ext cx="91440" cy="9144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/>
            <p:cNvSpPr/>
            <p:nvPr/>
          </p:nvSpPr>
          <p:spPr>
            <a:xfrm>
              <a:off x="1280349" y="2624847"/>
              <a:ext cx="91440" cy="9144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9" name="Group 398"/>
          <p:cNvGrpSpPr/>
          <p:nvPr/>
        </p:nvGrpSpPr>
        <p:grpSpPr>
          <a:xfrm>
            <a:off x="3260738" y="3539415"/>
            <a:ext cx="91583" cy="274318"/>
            <a:chOff x="1280206" y="2441969"/>
            <a:chExt cx="91583" cy="274318"/>
          </a:xfrm>
          <a:solidFill>
            <a:schemeClr val="bg1"/>
          </a:solidFill>
        </p:grpSpPr>
        <p:sp>
          <p:nvSpPr>
            <p:cNvPr id="400" name="Oval 399"/>
            <p:cNvSpPr/>
            <p:nvPr/>
          </p:nvSpPr>
          <p:spPr>
            <a:xfrm>
              <a:off x="1280349" y="2441969"/>
              <a:ext cx="91440" cy="9144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Oval 400"/>
            <p:cNvSpPr/>
            <p:nvPr/>
          </p:nvSpPr>
          <p:spPr>
            <a:xfrm>
              <a:off x="1280206" y="2534162"/>
              <a:ext cx="91440" cy="9144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Oval 401"/>
            <p:cNvSpPr/>
            <p:nvPr/>
          </p:nvSpPr>
          <p:spPr>
            <a:xfrm>
              <a:off x="1280349" y="2624847"/>
              <a:ext cx="91440" cy="9144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3" name="TextBox 402"/>
          <p:cNvSpPr txBox="1"/>
          <p:nvPr/>
        </p:nvSpPr>
        <p:spPr>
          <a:xfrm>
            <a:off x="243251" y="3082220"/>
            <a:ext cx="1554523" cy="365753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MWL[4]</a:t>
            </a:r>
            <a:endParaRPr lang="en-US" sz="2400" i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404" name="Group 403"/>
          <p:cNvGrpSpPr/>
          <p:nvPr/>
        </p:nvGrpSpPr>
        <p:grpSpPr>
          <a:xfrm>
            <a:off x="1157641" y="3539415"/>
            <a:ext cx="91583" cy="274318"/>
            <a:chOff x="1280206" y="2441969"/>
            <a:chExt cx="91583" cy="274318"/>
          </a:xfrm>
          <a:solidFill>
            <a:schemeClr val="bg1"/>
          </a:solidFill>
        </p:grpSpPr>
        <p:sp>
          <p:nvSpPr>
            <p:cNvPr id="405" name="Oval 404"/>
            <p:cNvSpPr/>
            <p:nvPr/>
          </p:nvSpPr>
          <p:spPr>
            <a:xfrm>
              <a:off x="1280349" y="2441969"/>
              <a:ext cx="91440" cy="9144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Oval 405"/>
            <p:cNvSpPr/>
            <p:nvPr/>
          </p:nvSpPr>
          <p:spPr>
            <a:xfrm>
              <a:off x="1280206" y="2534162"/>
              <a:ext cx="91440" cy="9144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Oval 406"/>
            <p:cNvSpPr/>
            <p:nvPr/>
          </p:nvSpPr>
          <p:spPr>
            <a:xfrm>
              <a:off x="1280349" y="2624847"/>
              <a:ext cx="91440" cy="9144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742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83297" y="3389438"/>
            <a:ext cx="822957" cy="336736"/>
          </a:xfrm>
          <a:prstGeom prst="rect">
            <a:avLst/>
          </a:prstGeom>
          <a:solidFill>
            <a:schemeClr val="tx2"/>
          </a:solidFill>
          <a:ln w="508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12081" y="3406137"/>
            <a:ext cx="1569705" cy="336736"/>
          </a:xfrm>
          <a:prstGeom prst="rect">
            <a:avLst/>
          </a:prstGeom>
          <a:solidFill>
            <a:schemeClr val="tx2"/>
          </a:solidFill>
          <a:ln w="508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369" y="3397789"/>
            <a:ext cx="822957" cy="336736"/>
          </a:xfrm>
          <a:prstGeom prst="rect">
            <a:avLst/>
          </a:prstGeom>
          <a:solidFill>
            <a:schemeClr val="tx2"/>
          </a:solidFill>
          <a:ln w="508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601149" y="3397789"/>
            <a:ext cx="822957" cy="336736"/>
          </a:xfrm>
          <a:prstGeom prst="rect">
            <a:avLst/>
          </a:prstGeom>
          <a:solidFill>
            <a:schemeClr val="tx2"/>
          </a:solidFill>
          <a:ln w="508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54523" y="3397786"/>
            <a:ext cx="822957" cy="336736"/>
          </a:xfrm>
          <a:prstGeom prst="rect">
            <a:avLst/>
          </a:prstGeom>
          <a:solidFill>
            <a:schemeClr val="tx2"/>
          </a:solidFill>
          <a:ln w="508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828840" y="617247"/>
            <a:ext cx="640081" cy="2651735"/>
            <a:chOff x="1828840" y="617247"/>
            <a:chExt cx="640081" cy="2651735"/>
          </a:xfrm>
        </p:grpSpPr>
        <p:sp>
          <p:nvSpPr>
            <p:cNvPr id="11" name="Rectangle 10"/>
            <p:cNvSpPr/>
            <p:nvPr/>
          </p:nvSpPr>
          <p:spPr>
            <a:xfrm>
              <a:off x="1828840" y="617247"/>
              <a:ext cx="640081" cy="2651735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 flipH="1">
              <a:off x="2194605" y="983003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2011717" y="983003"/>
              <a:ext cx="2" cy="2285979"/>
            </a:xfrm>
            <a:prstGeom prst="line">
              <a:avLst/>
            </a:prstGeom>
            <a:ln w="34925" cap="rnd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920279" y="800125"/>
              <a:ext cx="1" cy="2468853"/>
            </a:xfrm>
            <a:prstGeom prst="line">
              <a:avLst/>
            </a:prstGeom>
            <a:ln w="34925" cap="rnd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103166" y="891565"/>
              <a:ext cx="182878" cy="91438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2011718" y="983003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2194606" y="800122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2103167" y="708686"/>
              <a:ext cx="182878" cy="91441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1920280" y="800122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377482" y="983003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377482" y="800122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2194604" y="1348759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2103165" y="1257321"/>
              <a:ext cx="182878" cy="91438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2011717" y="1348759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2194605" y="1165878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2103166" y="1074442"/>
              <a:ext cx="182878" cy="91441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1920279" y="1165878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377481" y="1348759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377481" y="1165878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2194604" y="1714515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2103165" y="1623077"/>
              <a:ext cx="182878" cy="91438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2011717" y="1714515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2194605" y="1531634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2103166" y="1440198"/>
              <a:ext cx="182878" cy="91441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1920279" y="1531634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377481" y="1714515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377481" y="1531634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2194604" y="2080271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2103165" y="1988833"/>
              <a:ext cx="182878" cy="91438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2011717" y="2080271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2194605" y="1897390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2103166" y="1805954"/>
              <a:ext cx="182878" cy="91441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1920279" y="1897390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2377481" y="2080271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2377481" y="1897390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2194604" y="2446027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2103165" y="2354589"/>
              <a:ext cx="182878" cy="91438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2011717" y="2446027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2194605" y="2263146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2103166" y="2171710"/>
              <a:ext cx="182878" cy="91441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1920279" y="2263146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2377481" y="2446027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2377481" y="2263146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2194604" y="3177539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2103165" y="3086101"/>
              <a:ext cx="182878" cy="91438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2011717" y="3177539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2194605" y="2994658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2103166" y="2903222"/>
              <a:ext cx="182878" cy="91441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1920279" y="2994658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2377481" y="3177539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377481" y="2994658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5486400" y="617247"/>
            <a:ext cx="640081" cy="2651735"/>
            <a:chOff x="1828840" y="617247"/>
            <a:chExt cx="640081" cy="2651735"/>
          </a:xfrm>
        </p:grpSpPr>
        <p:sp>
          <p:nvSpPr>
            <p:cNvPr id="63" name="Rectangle 62"/>
            <p:cNvSpPr/>
            <p:nvPr/>
          </p:nvSpPr>
          <p:spPr>
            <a:xfrm>
              <a:off x="1828840" y="617247"/>
              <a:ext cx="640081" cy="2651735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/>
            <p:cNvCxnSpPr/>
            <p:nvPr/>
          </p:nvCxnSpPr>
          <p:spPr>
            <a:xfrm flipH="1">
              <a:off x="2194605" y="983003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2011719" y="983003"/>
              <a:ext cx="0" cy="2285979"/>
            </a:xfrm>
            <a:prstGeom prst="line">
              <a:avLst/>
            </a:prstGeom>
            <a:ln w="34925" cap="rnd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920279" y="800125"/>
              <a:ext cx="1" cy="2468853"/>
            </a:xfrm>
            <a:prstGeom prst="line">
              <a:avLst/>
            </a:prstGeom>
            <a:ln w="34925" cap="rnd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2103166" y="891565"/>
              <a:ext cx="182878" cy="91438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2011718" y="983003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2194606" y="800122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/>
            <p:cNvSpPr/>
            <p:nvPr/>
          </p:nvSpPr>
          <p:spPr>
            <a:xfrm>
              <a:off x="2103167" y="708686"/>
              <a:ext cx="182878" cy="91441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1920280" y="800122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2377482" y="983003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377482" y="800122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2194604" y="1348759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/>
            <p:cNvSpPr/>
            <p:nvPr/>
          </p:nvSpPr>
          <p:spPr>
            <a:xfrm>
              <a:off x="2103165" y="1257321"/>
              <a:ext cx="182878" cy="91438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2011717" y="1348759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2194605" y="1165878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/>
            <p:cNvSpPr/>
            <p:nvPr/>
          </p:nvSpPr>
          <p:spPr>
            <a:xfrm>
              <a:off x="2103166" y="1074442"/>
              <a:ext cx="182878" cy="91441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1920279" y="1165878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2377481" y="1348759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2377481" y="1165878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2194604" y="1714515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/>
            <p:cNvSpPr/>
            <p:nvPr/>
          </p:nvSpPr>
          <p:spPr>
            <a:xfrm>
              <a:off x="2103165" y="1623077"/>
              <a:ext cx="182878" cy="91438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/>
            <p:cNvCxnSpPr/>
            <p:nvPr/>
          </p:nvCxnSpPr>
          <p:spPr>
            <a:xfrm>
              <a:off x="2011717" y="1714515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>
              <a:off x="2194605" y="1531634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2103166" y="1440198"/>
              <a:ext cx="182878" cy="91441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1920279" y="1531634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2377481" y="1714515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2377481" y="1531634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2194604" y="2080271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/>
            <p:cNvSpPr/>
            <p:nvPr/>
          </p:nvSpPr>
          <p:spPr>
            <a:xfrm>
              <a:off x="2103165" y="1988833"/>
              <a:ext cx="182878" cy="91438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Connector 91"/>
            <p:cNvCxnSpPr/>
            <p:nvPr/>
          </p:nvCxnSpPr>
          <p:spPr>
            <a:xfrm>
              <a:off x="2011717" y="2080271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>
              <a:off x="2194605" y="1897390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 93"/>
            <p:cNvSpPr/>
            <p:nvPr/>
          </p:nvSpPr>
          <p:spPr>
            <a:xfrm>
              <a:off x="2103166" y="1805954"/>
              <a:ext cx="182878" cy="91441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1920279" y="1897390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2377481" y="2080271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2377481" y="1897390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>
              <a:off x="2194604" y="2446027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/>
            <p:cNvSpPr/>
            <p:nvPr/>
          </p:nvSpPr>
          <p:spPr>
            <a:xfrm>
              <a:off x="2103165" y="2354589"/>
              <a:ext cx="182878" cy="91438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Connector 99"/>
            <p:cNvCxnSpPr/>
            <p:nvPr/>
          </p:nvCxnSpPr>
          <p:spPr>
            <a:xfrm>
              <a:off x="2011717" y="2446027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>
              <a:off x="2194605" y="2263146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/>
            <p:cNvSpPr/>
            <p:nvPr/>
          </p:nvSpPr>
          <p:spPr>
            <a:xfrm>
              <a:off x="2103166" y="2171710"/>
              <a:ext cx="182878" cy="91441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Connector 102"/>
            <p:cNvCxnSpPr/>
            <p:nvPr/>
          </p:nvCxnSpPr>
          <p:spPr>
            <a:xfrm>
              <a:off x="1920279" y="2263146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2377481" y="2446027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2377481" y="2263146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2194604" y="3177539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06"/>
            <p:cNvSpPr/>
            <p:nvPr/>
          </p:nvSpPr>
          <p:spPr>
            <a:xfrm>
              <a:off x="2103165" y="3086101"/>
              <a:ext cx="182878" cy="91438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2011717" y="3177539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>
              <a:off x="2194605" y="2994658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 109"/>
            <p:cNvSpPr/>
            <p:nvPr/>
          </p:nvSpPr>
          <p:spPr>
            <a:xfrm>
              <a:off x="2103166" y="2903222"/>
              <a:ext cx="182878" cy="91441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Connector 110"/>
            <p:cNvCxnSpPr/>
            <p:nvPr/>
          </p:nvCxnSpPr>
          <p:spPr>
            <a:xfrm>
              <a:off x="1920279" y="2994658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2377481" y="3177539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2377481" y="2994658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3657616" y="617243"/>
            <a:ext cx="640081" cy="2651735"/>
            <a:chOff x="3657616" y="617243"/>
            <a:chExt cx="640081" cy="2651735"/>
          </a:xfrm>
        </p:grpSpPr>
        <p:sp>
          <p:nvSpPr>
            <p:cNvPr id="115" name="Rectangle 114"/>
            <p:cNvSpPr/>
            <p:nvPr/>
          </p:nvSpPr>
          <p:spPr>
            <a:xfrm>
              <a:off x="3657616" y="617243"/>
              <a:ext cx="640081" cy="2651735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Connector 115"/>
            <p:cNvCxnSpPr/>
            <p:nvPr/>
          </p:nvCxnSpPr>
          <p:spPr>
            <a:xfrm flipH="1">
              <a:off x="4023385" y="891564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3840498" y="891564"/>
              <a:ext cx="0" cy="2377414"/>
            </a:xfrm>
            <a:prstGeom prst="line">
              <a:avLst/>
            </a:prstGeom>
            <a:ln w="34925" cap="rnd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3749058" y="708686"/>
              <a:ext cx="0" cy="2560292"/>
            </a:xfrm>
            <a:prstGeom prst="line">
              <a:avLst/>
            </a:prstGeom>
            <a:ln w="34925" cap="rnd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/>
            <p:cNvSpPr/>
            <p:nvPr/>
          </p:nvSpPr>
          <p:spPr>
            <a:xfrm>
              <a:off x="3931946" y="891565"/>
              <a:ext cx="182878" cy="91438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3840498" y="891564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>
              <a:off x="4023386" y="708683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ectangle 121"/>
            <p:cNvSpPr/>
            <p:nvPr/>
          </p:nvSpPr>
          <p:spPr>
            <a:xfrm>
              <a:off x="3931947" y="708684"/>
              <a:ext cx="182878" cy="91441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Connector 122"/>
            <p:cNvCxnSpPr/>
            <p:nvPr/>
          </p:nvCxnSpPr>
          <p:spPr>
            <a:xfrm>
              <a:off x="3749060" y="708683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4206262" y="891564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4206262" y="708683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H="1">
              <a:off x="4023384" y="1257323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ectangle 126"/>
            <p:cNvSpPr/>
            <p:nvPr/>
          </p:nvSpPr>
          <p:spPr>
            <a:xfrm>
              <a:off x="3931945" y="1257324"/>
              <a:ext cx="182878" cy="91438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8" name="Straight Connector 127"/>
            <p:cNvCxnSpPr/>
            <p:nvPr/>
          </p:nvCxnSpPr>
          <p:spPr>
            <a:xfrm>
              <a:off x="3840497" y="1257323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H="1">
              <a:off x="4023385" y="1074442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tangle 129"/>
            <p:cNvSpPr/>
            <p:nvPr/>
          </p:nvSpPr>
          <p:spPr>
            <a:xfrm>
              <a:off x="3931946" y="1074443"/>
              <a:ext cx="182878" cy="91441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1" name="Straight Connector 130"/>
            <p:cNvCxnSpPr/>
            <p:nvPr/>
          </p:nvCxnSpPr>
          <p:spPr>
            <a:xfrm>
              <a:off x="3749059" y="1074442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4206261" y="1257323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4206261" y="1074442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H="1">
              <a:off x="4023384" y="1623079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Rectangle 134"/>
            <p:cNvSpPr/>
            <p:nvPr/>
          </p:nvSpPr>
          <p:spPr>
            <a:xfrm>
              <a:off x="3931945" y="1623080"/>
              <a:ext cx="182878" cy="91438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6" name="Straight Connector 135"/>
            <p:cNvCxnSpPr/>
            <p:nvPr/>
          </p:nvCxnSpPr>
          <p:spPr>
            <a:xfrm>
              <a:off x="3840497" y="1623079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H="1">
              <a:off x="4023385" y="1440198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ectangle 137"/>
            <p:cNvSpPr/>
            <p:nvPr/>
          </p:nvSpPr>
          <p:spPr>
            <a:xfrm>
              <a:off x="3931946" y="1440199"/>
              <a:ext cx="182878" cy="91441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9" name="Straight Connector 138"/>
            <p:cNvCxnSpPr/>
            <p:nvPr/>
          </p:nvCxnSpPr>
          <p:spPr>
            <a:xfrm>
              <a:off x="3749059" y="1440198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4206261" y="1623079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4206261" y="1440198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flipH="1">
              <a:off x="4023384" y="1988832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Rectangle 142"/>
            <p:cNvSpPr/>
            <p:nvPr/>
          </p:nvSpPr>
          <p:spPr>
            <a:xfrm>
              <a:off x="3931945" y="1988833"/>
              <a:ext cx="182878" cy="91438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4" name="Straight Connector 143"/>
            <p:cNvCxnSpPr/>
            <p:nvPr/>
          </p:nvCxnSpPr>
          <p:spPr>
            <a:xfrm>
              <a:off x="3840497" y="1988832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flipH="1">
              <a:off x="4023385" y="1805951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Rectangle 145"/>
            <p:cNvSpPr/>
            <p:nvPr/>
          </p:nvSpPr>
          <p:spPr>
            <a:xfrm>
              <a:off x="3931946" y="1805952"/>
              <a:ext cx="182878" cy="91441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3749059" y="1805951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4206261" y="1988832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4206261" y="1805951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H="1">
              <a:off x="4023384" y="2354588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Rectangle 150"/>
            <p:cNvSpPr/>
            <p:nvPr/>
          </p:nvSpPr>
          <p:spPr>
            <a:xfrm>
              <a:off x="3931945" y="2354589"/>
              <a:ext cx="182878" cy="91438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" name="Straight Connector 151"/>
            <p:cNvCxnSpPr/>
            <p:nvPr/>
          </p:nvCxnSpPr>
          <p:spPr>
            <a:xfrm>
              <a:off x="3840497" y="2354588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H="1">
              <a:off x="4023385" y="2171707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Rectangle 153"/>
            <p:cNvSpPr/>
            <p:nvPr/>
          </p:nvSpPr>
          <p:spPr>
            <a:xfrm>
              <a:off x="3931946" y="2171708"/>
              <a:ext cx="182878" cy="91441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5" name="Straight Connector 154"/>
            <p:cNvCxnSpPr/>
            <p:nvPr/>
          </p:nvCxnSpPr>
          <p:spPr>
            <a:xfrm>
              <a:off x="3749059" y="2171707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4206261" y="2354588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4206261" y="2171707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flipH="1">
              <a:off x="4023384" y="3086100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Rectangle 158"/>
            <p:cNvSpPr/>
            <p:nvPr/>
          </p:nvSpPr>
          <p:spPr>
            <a:xfrm>
              <a:off x="3931945" y="3086101"/>
              <a:ext cx="182878" cy="91438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0" name="Straight Connector 159"/>
            <p:cNvCxnSpPr/>
            <p:nvPr/>
          </p:nvCxnSpPr>
          <p:spPr>
            <a:xfrm>
              <a:off x="3840497" y="3086100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H="1">
              <a:off x="4023385" y="2903219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Rectangle 161"/>
            <p:cNvSpPr/>
            <p:nvPr/>
          </p:nvSpPr>
          <p:spPr>
            <a:xfrm>
              <a:off x="3931946" y="2903220"/>
              <a:ext cx="182878" cy="91441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3" name="Straight Connector 162"/>
            <p:cNvCxnSpPr/>
            <p:nvPr/>
          </p:nvCxnSpPr>
          <p:spPr>
            <a:xfrm>
              <a:off x="3749059" y="2903219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4206261" y="3086100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4206261" y="2903219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oup 165"/>
          <p:cNvGrpSpPr/>
          <p:nvPr/>
        </p:nvGrpSpPr>
        <p:grpSpPr>
          <a:xfrm>
            <a:off x="8046692" y="617247"/>
            <a:ext cx="640081" cy="2651735"/>
            <a:chOff x="3657616" y="617243"/>
            <a:chExt cx="640081" cy="2651735"/>
          </a:xfrm>
        </p:grpSpPr>
        <p:sp>
          <p:nvSpPr>
            <p:cNvPr id="167" name="Rectangle 166"/>
            <p:cNvSpPr/>
            <p:nvPr/>
          </p:nvSpPr>
          <p:spPr>
            <a:xfrm>
              <a:off x="3657616" y="617243"/>
              <a:ext cx="640081" cy="2651735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8" name="Straight Connector 167"/>
            <p:cNvCxnSpPr/>
            <p:nvPr/>
          </p:nvCxnSpPr>
          <p:spPr>
            <a:xfrm flipH="1">
              <a:off x="4023385" y="891564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3840498" y="891564"/>
              <a:ext cx="0" cy="2377414"/>
            </a:xfrm>
            <a:prstGeom prst="line">
              <a:avLst/>
            </a:prstGeom>
            <a:ln w="34925" cap="rnd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3749058" y="708686"/>
              <a:ext cx="2" cy="2560288"/>
            </a:xfrm>
            <a:prstGeom prst="line">
              <a:avLst/>
            </a:prstGeom>
            <a:ln w="34925" cap="rnd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Rectangle 170"/>
            <p:cNvSpPr/>
            <p:nvPr/>
          </p:nvSpPr>
          <p:spPr>
            <a:xfrm>
              <a:off x="3931946" y="891565"/>
              <a:ext cx="182878" cy="91438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2" name="Straight Connector 171"/>
            <p:cNvCxnSpPr/>
            <p:nvPr/>
          </p:nvCxnSpPr>
          <p:spPr>
            <a:xfrm>
              <a:off x="3840498" y="891564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flipH="1">
              <a:off x="4023386" y="708683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Rectangle 173"/>
            <p:cNvSpPr/>
            <p:nvPr/>
          </p:nvSpPr>
          <p:spPr>
            <a:xfrm>
              <a:off x="3931947" y="708684"/>
              <a:ext cx="182878" cy="91441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5" name="Straight Connector 174"/>
            <p:cNvCxnSpPr/>
            <p:nvPr/>
          </p:nvCxnSpPr>
          <p:spPr>
            <a:xfrm>
              <a:off x="3749060" y="708683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4206262" y="891564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4206262" y="708683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H="1">
              <a:off x="4023384" y="1257323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Rectangle 178"/>
            <p:cNvSpPr/>
            <p:nvPr/>
          </p:nvSpPr>
          <p:spPr>
            <a:xfrm>
              <a:off x="3931945" y="1257324"/>
              <a:ext cx="182878" cy="91438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0" name="Straight Connector 179"/>
            <p:cNvCxnSpPr/>
            <p:nvPr/>
          </p:nvCxnSpPr>
          <p:spPr>
            <a:xfrm>
              <a:off x="3840497" y="1257323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flipH="1">
              <a:off x="4023385" y="1074442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Rectangle 181"/>
            <p:cNvSpPr/>
            <p:nvPr/>
          </p:nvSpPr>
          <p:spPr>
            <a:xfrm>
              <a:off x="3931946" y="1074443"/>
              <a:ext cx="182878" cy="91441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3" name="Straight Connector 182"/>
            <p:cNvCxnSpPr/>
            <p:nvPr/>
          </p:nvCxnSpPr>
          <p:spPr>
            <a:xfrm>
              <a:off x="3749059" y="1074442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4206261" y="1257323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4206261" y="1074442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H="1">
              <a:off x="4023384" y="1623079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Rectangle 186"/>
            <p:cNvSpPr/>
            <p:nvPr/>
          </p:nvSpPr>
          <p:spPr>
            <a:xfrm>
              <a:off x="3931945" y="1623080"/>
              <a:ext cx="182878" cy="91438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8" name="Straight Connector 187"/>
            <p:cNvCxnSpPr/>
            <p:nvPr/>
          </p:nvCxnSpPr>
          <p:spPr>
            <a:xfrm>
              <a:off x="3840497" y="1623079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>
              <a:off x="4023385" y="1440198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Rectangle 189"/>
            <p:cNvSpPr/>
            <p:nvPr/>
          </p:nvSpPr>
          <p:spPr>
            <a:xfrm>
              <a:off x="3931946" y="1440199"/>
              <a:ext cx="182878" cy="91441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1" name="Straight Connector 190"/>
            <p:cNvCxnSpPr/>
            <p:nvPr/>
          </p:nvCxnSpPr>
          <p:spPr>
            <a:xfrm>
              <a:off x="3749059" y="1440198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4206261" y="1623079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4206261" y="1440198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 flipH="1">
              <a:off x="4023384" y="1988832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Rectangle 194"/>
            <p:cNvSpPr/>
            <p:nvPr/>
          </p:nvSpPr>
          <p:spPr>
            <a:xfrm>
              <a:off x="3931945" y="1988833"/>
              <a:ext cx="182878" cy="91438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Straight Connector 195"/>
            <p:cNvCxnSpPr/>
            <p:nvPr/>
          </p:nvCxnSpPr>
          <p:spPr>
            <a:xfrm>
              <a:off x="3840497" y="1988832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 flipH="1">
              <a:off x="4023385" y="1805951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Rectangle 197"/>
            <p:cNvSpPr/>
            <p:nvPr/>
          </p:nvSpPr>
          <p:spPr>
            <a:xfrm>
              <a:off x="3931946" y="1805952"/>
              <a:ext cx="182878" cy="91441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9" name="Straight Connector 198"/>
            <p:cNvCxnSpPr/>
            <p:nvPr/>
          </p:nvCxnSpPr>
          <p:spPr>
            <a:xfrm>
              <a:off x="3749059" y="1805951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4206261" y="1988832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4206261" y="1805951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flipH="1">
              <a:off x="4023384" y="2354588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Rectangle 202"/>
            <p:cNvSpPr/>
            <p:nvPr/>
          </p:nvSpPr>
          <p:spPr>
            <a:xfrm>
              <a:off x="3931945" y="2354589"/>
              <a:ext cx="182878" cy="91438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4" name="Straight Connector 203"/>
            <p:cNvCxnSpPr/>
            <p:nvPr/>
          </p:nvCxnSpPr>
          <p:spPr>
            <a:xfrm>
              <a:off x="3840497" y="2354588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flipH="1">
              <a:off x="4023385" y="2171707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Rectangle 205"/>
            <p:cNvSpPr/>
            <p:nvPr/>
          </p:nvSpPr>
          <p:spPr>
            <a:xfrm>
              <a:off x="3931946" y="2171708"/>
              <a:ext cx="182878" cy="91441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7" name="Straight Connector 206"/>
            <p:cNvCxnSpPr/>
            <p:nvPr/>
          </p:nvCxnSpPr>
          <p:spPr>
            <a:xfrm>
              <a:off x="3749059" y="2171707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>
              <a:off x="4206261" y="2354588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4206261" y="2171707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flipH="1">
              <a:off x="4023384" y="3086100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Rectangle 210"/>
            <p:cNvSpPr/>
            <p:nvPr/>
          </p:nvSpPr>
          <p:spPr>
            <a:xfrm>
              <a:off x="3931945" y="3086101"/>
              <a:ext cx="182878" cy="91438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2" name="Straight Connector 211"/>
            <p:cNvCxnSpPr/>
            <p:nvPr/>
          </p:nvCxnSpPr>
          <p:spPr>
            <a:xfrm>
              <a:off x="3840497" y="3086100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flipH="1">
              <a:off x="4023385" y="2903219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Rectangle 213"/>
            <p:cNvSpPr/>
            <p:nvPr/>
          </p:nvSpPr>
          <p:spPr>
            <a:xfrm>
              <a:off x="3931946" y="2903220"/>
              <a:ext cx="182878" cy="91441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5" name="Straight Connector 214"/>
            <p:cNvCxnSpPr/>
            <p:nvPr/>
          </p:nvCxnSpPr>
          <p:spPr>
            <a:xfrm>
              <a:off x="3749059" y="2903219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4206261" y="3086100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4206261" y="2903219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Group 217"/>
          <p:cNvGrpSpPr/>
          <p:nvPr/>
        </p:nvGrpSpPr>
        <p:grpSpPr>
          <a:xfrm>
            <a:off x="9875464" y="617247"/>
            <a:ext cx="640081" cy="2651735"/>
            <a:chOff x="1828840" y="617247"/>
            <a:chExt cx="640081" cy="2651735"/>
          </a:xfrm>
        </p:grpSpPr>
        <p:sp>
          <p:nvSpPr>
            <p:cNvPr id="219" name="Rectangle 218"/>
            <p:cNvSpPr/>
            <p:nvPr/>
          </p:nvSpPr>
          <p:spPr>
            <a:xfrm>
              <a:off x="1828840" y="617247"/>
              <a:ext cx="640081" cy="2651735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0" name="Straight Connector 219"/>
            <p:cNvCxnSpPr/>
            <p:nvPr/>
          </p:nvCxnSpPr>
          <p:spPr>
            <a:xfrm flipH="1">
              <a:off x="2194605" y="983003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flipH="1">
              <a:off x="2011717" y="983003"/>
              <a:ext cx="2" cy="2285979"/>
            </a:xfrm>
            <a:prstGeom prst="line">
              <a:avLst/>
            </a:prstGeom>
            <a:ln w="34925" cap="rnd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1920279" y="800125"/>
              <a:ext cx="1" cy="2468857"/>
            </a:xfrm>
            <a:prstGeom prst="line">
              <a:avLst/>
            </a:prstGeom>
            <a:ln w="34925" cap="rnd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Rectangle 222"/>
            <p:cNvSpPr/>
            <p:nvPr/>
          </p:nvSpPr>
          <p:spPr>
            <a:xfrm>
              <a:off x="2103166" y="891565"/>
              <a:ext cx="182878" cy="91438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4" name="Straight Connector 223"/>
            <p:cNvCxnSpPr/>
            <p:nvPr/>
          </p:nvCxnSpPr>
          <p:spPr>
            <a:xfrm>
              <a:off x="2011718" y="983003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flipH="1">
              <a:off x="2194606" y="800122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Rectangle 225"/>
            <p:cNvSpPr/>
            <p:nvPr/>
          </p:nvSpPr>
          <p:spPr>
            <a:xfrm>
              <a:off x="2103167" y="708686"/>
              <a:ext cx="182878" cy="91441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7" name="Straight Connector 226"/>
            <p:cNvCxnSpPr/>
            <p:nvPr/>
          </p:nvCxnSpPr>
          <p:spPr>
            <a:xfrm>
              <a:off x="1920280" y="800122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2377482" y="983003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>
              <a:off x="2377482" y="800122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flipH="1">
              <a:off x="2194604" y="1348759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Rectangle 230"/>
            <p:cNvSpPr/>
            <p:nvPr/>
          </p:nvSpPr>
          <p:spPr>
            <a:xfrm>
              <a:off x="2103165" y="1257321"/>
              <a:ext cx="182878" cy="91438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2" name="Straight Connector 231"/>
            <p:cNvCxnSpPr/>
            <p:nvPr/>
          </p:nvCxnSpPr>
          <p:spPr>
            <a:xfrm>
              <a:off x="2011717" y="1348759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 flipH="1">
              <a:off x="2194605" y="1165878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Rectangle 233"/>
            <p:cNvSpPr/>
            <p:nvPr/>
          </p:nvSpPr>
          <p:spPr>
            <a:xfrm>
              <a:off x="2103166" y="1074442"/>
              <a:ext cx="182878" cy="91441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5" name="Straight Connector 234"/>
            <p:cNvCxnSpPr/>
            <p:nvPr/>
          </p:nvCxnSpPr>
          <p:spPr>
            <a:xfrm>
              <a:off x="1920279" y="1165878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2377481" y="1348759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>
              <a:off x="2377481" y="1165878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flipH="1">
              <a:off x="2194604" y="1714515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Rectangle 238"/>
            <p:cNvSpPr/>
            <p:nvPr/>
          </p:nvSpPr>
          <p:spPr>
            <a:xfrm>
              <a:off x="2103165" y="1623077"/>
              <a:ext cx="182878" cy="91438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Connector 239"/>
            <p:cNvCxnSpPr/>
            <p:nvPr/>
          </p:nvCxnSpPr>
          <p:spPr>
            <a:xfrm>
              <a:off x="2011717" y="1714515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flipH="1">
              <a:off x="2194605" y="1531634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Rectangle 241"/>
            <p:cNvSpPr/>
            <p:nvPr/>
          </p:nvSpPr>
          <p:spPr>
            <a:xfrm>
              <a:off x="2103166" y="1440198"/>
              <a:ext cx="182878" cy="91441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3" name="Straight Connector 242"/>
            <p:cNvCxnSpPr/>
            <p:nvPr/>
          </p:nvCxnSpPr>
          <p:spPr>
            <a:xfrm>
              <a:off x="1920279" y="1531634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>
              <a:off x="2377481" y="1714515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>
              <a:off x="2377481" y="1531634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flipH="1">
              <a:off x="2194604" y="2080271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Rectangle 246"/>
            <p:cNvSpPr/>
            <p:nvPr/>
          </p:nvSpPr>
          <p:spPr>
            <a:xfrm>
              <a:off x="2103165" y="1988833"/>
              <a:ext cx="182878" cy="91438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8" name="Straight Connector 247"/>
            <p:cNvCxnSpPr/>
            <p:nvPr/>
          </p:nvCxnSpPr>
          <p:spPr>
            <a:xfrm>
              <a:off x="2011717" y="2080271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flipH="1">
              <a:off x="2194605" y="1897390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Rectangle 249"/>
            <p:cNvSpPr/>
            <p:nvPr/>
          </p:nvSpPr>
          <p:spPr>
            <a:xfrm>
              <a:off x="2103166" y="1805954"/>
              <a:ext cx="182878" cy="91441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1" name="Straight Connector 250"/>
            <p:cNvCxnSpPr/>
            <p:nvPr/>
          </p:nvCxnSpPr>
          <p:spPr>
            <a:xfrm>
              <a:off x="1920279" y="1897390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2377481" y="2080271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2377481" y="1897390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flipH="1">
              <a:off x="2194604" y="2446027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Rectangle 254"/>
            <p:cNvSpPr/>
            <p:nvPr/>
          </p:nvSpPr>
          <p:spPr>
            <a:xfrm>
              <a:off x="2103165" y="2354589"/>
              <a:ext cx="182878" cy="91438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6" name="Straight Connector 255"/>
            <p:cNvCxnSpPr/>
            <p:nvPr/>
          </p:nvCxnSpPr>
          <p:spPr>
            <a:xfrm>
              <a:off x="2011717" y="2446027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flipH="1">
              <a:off x="2194605" y="2263146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Rectangle 257"/>
            <p:cNvSpPr/>
            <p:nvPr/>
          </p:nvSpPr>
          <p:spPr>
            <a:xfrm>
              <a:off x="2103166" y="2171710"/>
              <a:ext cx="182878" cy="91441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9" name="Straight Connector 258"/>
            <p:cNvCxnSpPr/>
            <p:nvPr/>
          </p:nvCxnSpPr>
          <p:spPr>
            <a:xfrm>
              <a:off x="1920279" y="2263146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2377481" y="2446027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2377481" y="2263146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flipH="1">
              <a:off x="2194604" y="3177539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Rectangle 262"/>
            <p:cNvSpPr/>
            <p:nvPr/>
          </p:nvSpPr>
          <p:spPr>
            <a:xfrm>
              <a:off x="2103165" y="3086101"/>
              <a:ext cx="182878" cy="91438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4" name="Straight Connector 263"/>
            <p:cNvCxnSpPr/>
            <p:nvPr/>
          </p:nvCxnSpPr>
          <p:spPr>
            <a:xfrm>
              <a:off x="2011717" y="3177539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flipH="1">
              <a:off x="2194605" y="2994658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Rectangle 265"/>
            <p:cNvSpPr/>
            <p:nvPr/>
          </p:nvSpPr>
          <p:spPr>
            <a:xfrm>
              <a:off x="2103166" y="2903222"/>
              <a:ext cx="182878" cy="91441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7" name="Straight Connector 266"/>
            <p:cNvCxnSpPr/>
            <p:nvPr/>
          </p:nvCxnSpPr>
          <p:spPr>
            <a:xfrm>
              <a:off x="1920279" y="2994658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2377481" y="3177539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2377481" y="2994658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0" name="Group 269"/>
          <p:cNvGrpSpPr/>
          <p:nvPr/>
        </p:nvGrpSpPr>
        <p:grpSpPr>
          <a:xfrm>
            <a:off x="2103156" y="708686"/>
            <a:ext cx="1463029" cy="2377416"/>
            <a:chOff x="2103156" y="708686"/>
            <a:chExt cx="1463029" cy="2377416"/>
          </a:xfrm>
        </p:grpSpPr>
        <p:cxnSp>
          <p:nvCxnSpPr>
            <p:cNvPr id="271" name="Straight Connector 270"/>
            <p:cNvCxnSpPr/>
            <p:nvPr/>
          </p:nvCxnSpPr>
          <p:spPr>
            <a:xfrm flipV="1">
              <a:off x="2103157" y="708686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 flipV="1">
              <a:off x="2103157" y="891564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 flipV="1">
              <a:off x="2103156" y="1074442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 flipV="1">
              <a:off x="2103156" y="1257320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 flipV="1">
              <a:off x="2103156" y="1440198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 flipV="1">
              <a:off x="2103156" y="1623076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 flipV="1">
              <a:off x="2103156" y="1805954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flipV="1">
              <a:off x="2103156" y="1988832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 flipV="1">
              <a:off x="2103156" y="2171710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 flipV="1">
              <a:off x="2103156" y="2354588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/>
          </p:nvCxnSpPr>
          <p:spPr>
            <a:xfrm flipV="1">
              <a:off x="2103156" y="2903222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V="1">
              <a:off x="2103156" y="3086100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/>
        </p:nvGrpSpPr>
        <p:grpSpPr>
          <a:xfrm>
            <a:off x="2560352" y="800123"/>
            <a:ext cx="2834609" cy="2377416"/>
            <a:chOff x="2103156" y="708686"/>
            <a:chExt cx="1463029" cy="2377416"/>
          </a:xfrm>
        </p:grpSpPr>
        <p:cxnSp>
          <p:nvCxnSpPr>
            <p:cNvPr id="284" name="Straight Connector 283"/>
            <p:cNvCxnSpPr/>
            <p:nvPr/>
          </p:nvCxnSpPr>
          <p:spPr>
            <a:xfrm flipV="1">
              <a:off x="2103157" y="708686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 flipV="1">
              <a:off x="2103157" y="891564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 flipV="1">
              <a:off x="2103156" y="1074442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 flipV="1">
              <a:off x="2103156" y="1257320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 flipV="1">
              <a:off x="2103156" y="1440198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flipV="1">
              <a:off x="2103156" y="1623076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 flipV="1">
              <a:off x="2103156" y="1805954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 flipV="1">
              <a:off x="2103156" y="1988832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flipV="1">
              <a:off x="2103156" y="2171710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 flipV="1">
              <a:off x="2103156" y="2354588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flipV="1">
              <a:off x="2103156" y="2903222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 flipV="1">
              <a:off x="2103156" y="3086100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6" name="Group 295"/>
          <p:cNvGrpSpPr/>
          <p:nvPr/>
        </p:nvGrpSpPr>
        <p:grpSpPr>
          <a:xfrm>
            <a:off x="6949424" y="800125"/>
            <a:ext cx="2834609" cy="2377416"/>
            <a:chOff x="2103156" y="708686"/>
            <a:chExt cx="1463029" cy="2377416"/>
          </a:xfrm>
        </p:grpSpPr>
        <p:cxnSp>
          <p:nvCxnSpPr>
            <p:cNvPr id="297" name="Straight Connector 296"/>
            <p:cNvCxnSpPr/>
            <p:nvPr/>
          </p:nvCxnSpPr>
          <p:spPr>
            <a:xfrm flipV="1">
              <a:off x="2103157" y="708686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flipV="1">
              <a:off x="2103157" y="891564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flipV="1">
              <a:off x="2103156" y="1074442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 flipV="1">
              <a:off x="2103156" y="1257320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 flipV="1">
              <a:off x="2103156" y="1440198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flipV="1">
              <a:off x="2103156" y="1623076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 flipV="1">
              <a:off x="2103156" y="1805954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 flipV="1">
              <a:off x="2103156" y="1988832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/>
          </p:nvCxnSpPr>
          <p:spPr>
            <a:xfrm flipV="1">
              <a:off x="2103156" y="2171710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 flipV="1">
              <a:off x="2103156" y="2354588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flipV="1">
              <a:off x="2103156" y="2903222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 flipV="1">
              <a:off x="2103156" y="3086100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9" name="Group 308"/>
          <p:cNvGrpSpPr/>
          <p:nvPr/>
        </p:nvGrpSpPr>
        <p:grpSpPr>
          <a:xfrm>
            <a:off x="8778204" y="708686"/>
            <a:ext cx="1554463" cy="2377416"/>
            <a:chOff x="2103156" y="708686"/>
            <a:chExt cx="1463029" cy="2377416"/>
          </a:xfrm>
        </p:grpSpPr>
        <p:cxnSp>
          <p:nvCxnSpPr>
            <p:cNvPr id="310" name="Straight Connector 309"/>
            <p:cNvCxnSpPr/>
            <p:nvPr/>
          </p:nvCxnSpPr>
          <p:spPr>
            <a:xfrm flipV="1">
              <a:off x="2103157" y="708686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 flipV="1">
              <a:off x="2103157" y="891564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 flipV="1">
              <a:off x="2103156" y="1074442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 flipV="1">
              <a:off x="2103156" y="1257320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 flipV="1">
              <a:off x="2103156" y="1440198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 flipV="1">
              <a:off x="2103156" y="1623076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 flipV="1">
              <a:off x="2103156" y="1805954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 flipV="1">
              <a:off x="2103156" y="1988832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 flipV="1">
              <a:off x="2103156" y="2171710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 flipV="1">
              <a:off x="2103156" y="2354588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 flipV="1">
              <a:off x="2103156" y="2903222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 flipV="1">
              <a:off x="2103156" y="3086100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2" name="Rectangle 321"/>
          <p:cNvSpPr/>
          <p:nvPr/>
        </p:nvSpPr>
        <p:spPr>
          <a:xfrm>
            <a:off x="1554523" y="4549120"/>
            <a:ext cx="9052461" cy="274321"/>
          </a:xfrm>
          <a:prstGeom prst="rect">
            <a:avLst/>
          </a:prstGeom>
          <a:solidFill>
            <a:schemeClr val="accent6">
              <a:lumMod val="40000"/>
              <a:lumOff val="6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23" name="Rectangle 322"/>
          <p:cNvSpPr/>
          <p:nvPr/>
        </p:nvSpPr>
        <p:spPr>
          <a:xfrm>
            <a:off x="1554523" y="4914876"/>
            <a:ext cx="9052461" cy="274321"/>
          </a:xfrm>
          <a:prstGeom prst="rect">
            <a:avLst/>
          </a:prstGeom>
          <a:solidFill>
            <a:schemeClr val="accent6">
              <a:lumMod val="40000"/>
              <a:lumOff val="6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24" name="Rectangle 323"/>
          <p:cNvSpPr/>
          <p:nvPr/>
        </p:nvSpPr>
        <p:spPr>
          <a:xfrm>
            <a:off x="1554523" y="5280632"/>
            <a:ext cx="9052461" cy="274321"/>
          </a:xfrm>
          <a:prstGeom prst="rect">
            <a:avLst/>
          </a:prstGeom>
          <a:solidFill>
            <a:schemeClr val="accent6">
              <a:lumMod val="40000"/>
              <a:lumOff val="6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25" name="Rectangle 324"/>
          <p:cNvSpPr/>
          <p:nvPr/>
        </p:nvSpPr>
        <p:spPr>
          <a:xfrm>
            <a:off x="1554523" y="5646388"/>
            <a:ext cx="9052461" cy="274321"/>
          </a:xfrm>
          <a:prstGeom prst="rect">
            <a:avLst/>
          </a:prstGeom>
          <a:solidFill>
            <a:schemeClr val="accent6">
              <a:lumMod val="40000"/>
              <a:lumOff val="6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26" name="TextBox 325"/>
          <p:cNvSpPr txBox="1"/>
          <p:nvPr/>
        </p:nvSpPr>
        <p:spPr>
          <a:xfrm>
            <a:off x="0" y="617250"/>
            <a:ext cx="1554523" cy="365753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MWL[0]</a:t>
            </a:r>
            <a:endParaRPr lang="en-US" sz="2400" i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0" y="983006"/>
            <a:ext cx="1554523" cy="365753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MWL[1]</a:t>
            </a:r>
            <a:endParaRPr lang="en-US" sz="2400" i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0" y="1348759"/>
            <a:ext cx="1554523" cy="365753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MWL[2]</a:t>
            </a:r>
            <a:endParaRPr lang="en-US" sz="2400" i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29" name="TextBox 328"/>
          <p:cNvSpPr txBox="1"/>
          <p:nvPr/>
        </p:nvSpPr>
        <p:spPr>
          <a:xfrm>
            <a:off x="0" y="1714515"/>
            <a:ext cx="1554523" cy="365753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MWL[3]</a:t>
            </a:r>
            <a:endParaRPr lang="en-US" sz="2400" i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0" y="2811783"/>
            <a:ext cx="1554523" cy="365753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MWL[127]</a:t>
            </a:r>
            <a:endParaRPr lang="en-US" sz="2400" i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31" name="TextBox 330"/>
          <p:cNvSpPr txBox="1"/>
          <p:nvPr/>
        </p:nvSpPr>
        <p:spPr>
          <a:xfrm>
            <a:off x="60" y="4457688"/>
            <a:ext cx="1554523" cy="365753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r"/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LWLsel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[0]</a:t>
            </a:r>
            <a:endParaRPr lang="en-US" sz="2400" i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32" name="TextBox 331"/>
          <p:cNvSpPr txBox="1"/>
          <p:nvPr/>
        </p:nvSpPr>
        <p:spPr>
          <a:xfrm>
            <a:off x="60" y="4823444"/>
            <a:ext cx="1554523" cy="365753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r"/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LWLsel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[1]</a:t>
            </a:r>
            <a:endParaRPr lang="en-US" sz="2400" i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60" y="5189200"/>
            <a:ext cx="1554523" cy="365753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r"/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LWLsel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[2]</a:t>
            </a:r>
            <a:endParaRPr lang="en-US" sz="2400" i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60" y="5554956"/>
            <a:ext cx="1554523" cy="365753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r"/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LWLsel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[3]</a:t>
            </a:r>
            <a:endParaRPr lang="en-US" sz="2400" i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35" name="TextBox 334"/>
          <p:cNvSpPr txBox="1"/>
          <p:nvPr/>
        </p:nvSpPr>
        <p:spPr>
          <a:xfrm>
            <a:off x="2468921" y="251491"/>
            <a:ext cx="1188706" cy="54863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Mat 0</a:t>
            </a:r>
            <a:endParaRPr lang="en-US" sz="2400" i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36" name="TextBox 335"/>
          <p:cNvSpPr txBox="1"/>
          <p:nvPr/>
        </p:nvSpPr>
        <p:spPr>
          <a:xfrm>
            <a:off x="4297693" y="251491"/>
            <a:ext cx="1188706" cy="54863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Mat 1</a:t>
            </a:r>
            <a:endParaRPr lang="en-US" sz="2400" i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37" name="TextBox 336"/>
          <p:cNvSpPr txBox="1"/>
          <p:nvPr/>
        </p:nvSpPr>
        <p:spPr>
          <a:xfrm>
            <a:off x="6857985" y="251494"/>
            <a:ext cx="1188706" cy="54863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Mat 2</a:t>
            </a:r>
            <a:endParaRPr lang="en-US" sz="2400" i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38" name="TextBox 337"/>
          <p:cNvSpPr txBox="1"/>
          <p:nvPr/>
        </p:nvSpPr>
        <p:spPr>
          <a:xfrm>
            <a:off x="8686766" y="251491"/>
            <a:ext cx="1188706" cy="54863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Mat 3</a:t>
            </a:r>
            <a:endParaRPr lang="en-US" sz="2400" i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339" name="Group 338"/>
          <p:cNvGrpSpPr/>
          <p:nvPr/>
        </p:nvGrpSpPr>
        <p:grpSpPr>
          <a:xfrm>
            <a:off x="2103157" y="2537465"/>
            <a:ext cx="91583" cy="274318"/>
            <a:chOff x="1280206" y="2441969"/>
            <a:chExt cx="91583" cy="274318"/>
          </a:xfrm>
        </p:grpSpPr>
        <p:sp>
          <p:nvSpPr>
            <p:cNvPr id="340" name="Oval 339"/>
            <p:cNvSpPr/>
            <p:nvPr/>
          </p:nvSpPr>
          <p:spPr>
            <a:xfrm>
              <a:off x="1280349" y="2441969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Oval 340"/>
            <p:cNvSpPr/>
            <p:nvPr/>
          </p:nvSpPr>
          <p:spPr>
            <a:xfrm>
              <a:off x="1280206" y="2534162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Oval 341"/>
            <p:cNvSpPr/>
            <p:nvPr/>
          </p:nvSpPr>
          <p:spPr>
            <a:xfrm>
              <a:off x="1280349" y="2624847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3" name="Group 342"/>
          <p:cNvGrpSpPr/>
          <p:nvPr/>
        </p:nvGrpSpPr>
        <p:grpSpPr>
          <a:xfrm>
            <a:off x="3931793" y="2537466"/>
            <a:ext cx="91583" cy="274318"/>
            <a:chOff x="1280206" y="2441969"/>
            <a:chExt cx="91583" cy="274318"/>
          </a:xfrm>
        </p:grpSpPr>
        <p:sp>
          <p:nvSpPr>
            <p:cNvPr id="344" name="Oval 343"/>
            <p:cNvSpPr/>
            <p:nvPr/>
          </p:nvSpPr>
          <p:spPr>
            <a:xfrm>
              <a:off x="1280349" y="2441969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Oval 344"/>
            <p:cNvSpPr/>
            <p:nvPr/>
          </p:nvSpPr>
          <p:spPr>
            <a:xfrm>
              <a:off x="1280206" y="2534162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Oval 345"/>
            <p:cNvSpPr/>
            <p:nvPr/>
          </p:nvSpPr>
          <p:spPr>
            <a:xfrm>
              <a:off x="1280349" y="2624847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7" name="Group 346"/>
          <p:cNvGrpSpPr/>
          <p:nvPr/>
        </p:nvGrpSpPr>
        <p:grpSpPr>
          <a:xfrm>
            <a:off x="5760717" y="2537466"/>
            <a:ext cx="91583" cy="274318"/>
            <a:chOff x="1280206" y="2441969"/>
            <a:chExt cx="91583" cy="274318"/>
          </a:xfrm>
        </p:grpSpPr>
        <p:sp>
          <p:nvSpPr>
            <p:cNvPr id="348" name="Oval 347"/>
            <p:cNvSpPr/>
            <p:nvPr/>
          </p:nvSpPr>
          <p:spPr>
            <a:xfrm>
              <a:off x="1280349" y="2441969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Oval 348"/>
            <p:cNvSpPr/>
            <p:nvPr/>
          </p:nvSpPr>
          <p:spPr>
            <a:xfrm>
              <a:off x="1280206" y="2534162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Oval 349"/>
            <p:cNvSpPr/>
            <p:nvPr/>
          </p:nvSpPr>
          <p:spPr>
            <a:xfrm>
              <a:off x="1280349" y="2624847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1" name="Group 350"/>
          <p:cNvGrpSpPr/>
          <p:nvPr/>
        </p:nvGrpSpPr>
        <p:grpSpPr>
          <a:xfrm>
            <a:off x="8320865" y="2537467"/>
            <a:ext cx="91583" cy="274318"/>
            <a:chOff x="1280206" y="2441969"/>
            <a:chExt cx="91583" cy="274318"/>
          </a:xfrm>
        </p:grpSpPr>
        <p:sp>
          <p:nvSpPr>
            <p:cNvPr id="352" name="Oval 351"/>
            <p:cNvSpPr/>
            <p:nvPr/>
          </p:nvSpPr>
          <p:spPr>
            <a:xfrm>
              <a:off x="1280349" y="2441969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Oval 352"/>
            <p:cNvSpPr/>
            <p:nvPr/>
          </p:nvSpPr>
          <p:spPr>
            <a:xfrm>
              <a:off x="1280206" y="2534162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Oval 353"/>
            <p:cNvSpPr/>
            <p:nvPr/>
          </p:nvSpPr>
          <p:spPr>
            <a:xfrm>
              <a:off x="1280349" y="2624847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5" name="Group 354"/>
          <p:cNvGrpSpPr/>
          <p:nvPr/>
        </p:nvGrpSpPr>
        <p:grpSpPr>
          <a:xfrm>
            <a:off x="10149789" y="2537466"/>
            <a:ext cx="91583" cy="274318"/>
            <a:chOff x="1280206" y="2441969"/>
            <a:chExt cx="91583" cy="274318"/>
          </a:xfrm>
        </p:grpSpPr>
        <p:sp>
          <p:nvSpPr>
            <p:cNvPr id="356" name="Oval 355"/>
            <p:cNvSpPr/>
            <p:nvPr/>
          </p:nvSpPr>
          <p:spPr>
            <a:xfrm>
              <a:off x="1280349" y="2441969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Oval 356"/>
            <p:cNvSpPr/>
            <p:nvPr/>
          </p:nvSpPr>
          <p:spPr>
            <a:xfrm>
              <a:off x="1280206" y="2534162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Oval 357"/>
            <p:cNvSpPr/>
            <p:nvPr/>
          </p:nvSpPr>
          <p:spPr>
            <a:xfrm>
              <a:off x="1280349" y="2624847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9" name="Group 358"/>
          <p:cNvGrpSpPr/>
          <p:nvPr/>
        </p:nvGrpSpPr>
        <p:grpSpPr>
          <a:xfrm>
            <a:off x="9326838" y="2537467"/>
            <a:ext cx="91583" cy="274318"/>
            <a:chOff x="1280206" y="2441969"/>
            <a:chExt cx="91583" cy="274318"/>
          </a:xfrm>
          <a:solidFill>
            <a:schemeClr val="bg1"/>
          </a:solidFill>
        </p:grpSpPr>
        <p:sp>
          <p:nvSpPr>
            <p:cNvPr id="360" name="Oval 359"/>
            <p:cNvSpPr/>
            <p:nvPr/>
          </p:nvSpPr>
          <p:spPr>
            <a:xfrm>
              <a:off x="1280349" y="2441969"/>
              <a:ext cx="91440" cy="9144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/>
            <p:cNvSpPr/>
            <p:nvPr/>
          </p:nvSpPr>
          <p:spPr>
            <a:xfrm>
              <a:off x="1280206" y="2534162"/>
              <a:ext cx="91440" cy="9144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/>
            <p:cNvSpPr/>
            <p:nvPr/>
          </p:nvSpPr>
          <p:spPr>
            <a:xfrm>
              <a:off x="1280349" y="2624847"/>
              <a:ext cx="91440" cy="9144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3" name="Group 362"/>
          <p:cNvGrpSpPr/>
          <p:nvPr/>
        </p:nvGrpSpPr>
        <p:grpSpPr>
          <a:xfrm>
            <a:off x="7406475" y="2537466"/>
            <a:ext cx="91583" cy="274318"/>
            <a:chOff x="1280206" y="2441969"/>
            <a:chExt cx="91583" cy="274318"/>
          </a:xfrm>
          <a:solidFill>
            <a:schemeClr val="bg1"/>
          </a:solidFill>
        </p:grpSpPr>
        <p:sp>
          <p:nvSpPr>
            <p:cNvPr id="364" name="Oval 363"/>
            <p:cNvSpPr/>
            <p:nvPr/>
          </p:nvSpPr>
          <p:spPr>
            <a:xfrm>
              <a:off x="1280349" y="2441969"/>
              <a:ext cx="91440" cy="9144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/>
            <p:cNvSpPr/>
            <p:nvPr/>
          </p:nvSpPr>
          <p:spPr>
            <a:xfrm>
              <a:off x="1280206" y="2534162"/>
              <a:ext cx="91440" cy="9144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/>
            <p:cNvSpPr/>
            <p:nvPr/>
          </p:nvSpPr>
          <p:spPr>
            <a:xfrm>
              <a:off x="1280349" y="2624847"/>
              <a:ext cx="91440" cy="9144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7" name="Group 366"/>
          <p:cNvGrpSpPr/>
          <p:nvPr/>
        </p:nvGrpSpPr>
        <p:grpSpPr>
          <a:xfrm>
            <a:off x="4846327" y="2537466"/>
            <a:ext cx="91583" cy="274318"/>
            <a:chOff x="1280206" y="2441969"/>
            <a:chExt cx="91583" cy="274318"/>
          </a:xfrm>
          <a:solidFill>
            <a:schemeClr val="bg1"/>
          </a:solidFill>
        </p:grpSpPr>
        <p:sp>
          <p:nvSpPr>
            <p:cNvPr id="368" name="Oval 367"/>
            <p:cNvSpPr/>
            <p:nvPr/>
          </p:nvSpPr>
          <p:spPr>
            <a:xfrm>
              <a:off x="1280349" y="2441969"/>
              <a:ext cx="91440" cy="9144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/>
            <p:cNvSpPr/>
            <p:nvPr/>
          </p:nvSpPr>
          <p:spPr>
            <a:xfrm>
              <a:off x="1280206" y="2534162"/>
              <a:ext cx="91440" cy="9144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/>
            <p:cNvSpPr/>
            <p:nvPr/>
          </p:nvSpPr>
          <p:spPr>
            <a:xfrm>
              <a:off x="1280349" y="2624847"/>
              <a:ext cx="91440" cy="9144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1" name="Group 370"/>
          <p:cNvGrpSpPr/>
          <p:nvPr/>
        </p:nvGrpSpPr>
        <p:grpSpPr>
          <a:xfrm>
            <a:off x="3017547" y="2537466"/>
            <a:ext cx="91583" cy="274318"/>
            <a:chOff x="1280206" y="2441969"/>
            <a:chExt cx="91583" cy="274318"/>
          </a:xfrm>
          <a:solidFill>
            <a:schemeClr val="bg1"/>
          </a:solidFill>
        </p:grpSpPr>
        <p:sp>
          <p:nvSpPr>
            <p:cNvPr id="372" name="Oval 371"/>
            <p:cNvSpPr/>
            <p:nvPr/>
          </p:nvSpPr>
          <p:spPr>
            <a:xfrm>
              <a:off x="1280349" y="2441969"/>
              <a:ext cx="91440" cy="9144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/>
            <p:cNvSpPr/>
            <p:nvPr/>
          </p:nvSpPr>
          <p:spPr>
            <a:xfrm>
              <a:off x="1280206" y="2534162"/>
              <a:ext cx="91440" cy="9144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/>
            <p:cNvSpPr/>
            <p:nvPr/>
          </p:nvSpPr>
          <p:spPr>
            <a:xfrm>
              <a:off x="1280349" y="2624847"/>
              <a:ext cx="91440" cy="9144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5" name="TextBox 374"/>
          <p:cNvSpPr txBox="1"/>
          <p:nvPr/>
        </p:nvSpPr>
        <p:spPr>
          <a:xfrm>
            <a:off x="60" y="2080271"/>
            <a:ext cx="1554523" cy="365753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MWL[4]</a:t>
            </a:r>
            <a:endParaRPr lang="en-US" sz="2400" i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376" name="Group 375"/>
          <p:cNvGrpSpPr/>
          <p:nvPr/>
        </p:nvGrpSpPr>
        <p:grpSpPr>
          <a:xfrm>
            <a:off x="914450" y="2537466"/>
            <a:ext cx="91583" cy="274318"/>
            <a:chOff x="1280206" y="2441969"/>
            <a:chExt cx="91583" cy="274318"/>
          </a:xfrm>
          <a:solidFill>
            <a:schemeClr val="bg1"/>
          </a:solidFill>
        </p:grpSpPr>
        <p:sp>
          <p:nvSpPr>
            <p:cNvPr id="377" name="Oval 376"/>
            <p:cNvSpPr/>
            <p:nvPr/>
          </p:nvSpPr>
          <p:spPr>
            <a:xfrm>
              <a:off x="1280349" y="2441969"/>
              <a:ext cx="91440" cy="9144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Oval 377"/>
            <p:cNvSpPr/>
            <p:nvPr/>
          </p:nvSpPr>
          <p:spPr>
            <a:xfrm>
              <a:off x="1280206" y="2534162"/>
              <a:ext cx="91440" cy="9144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Oval 378"/>
            <p:cNvSpPr/>
            <p:nvPr/>
          </p:nvSpPr>
          <p:spPr>
            <a:xfrm>
              <a:off x="1280349" y="2624847"/>
              <a:ext cx="91440" cy="9144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0" name="Group 379"/>
          <p:cNvGrpSpPr/>
          <p:nvPr/>
        </p:nvGrpSpPr>
        <p:grpSpPr>
          <a:xfrm>
            <a:off x="4389132" y="708686"/>
            <a:ext cx="1554473" cy="2377416"/>
            <a:chOff x="2103156" y="708686"/>
            <a:chExt cx="1463029" cy="2377416"/>
          </a:xfrm>
        </p:grpSpPr>
        <p:cxnSp>
          <p:nvCxnSpPr>
            <p:cNvPr id="381" name="Straight Connector 380"/>
            <p:cNvCxnSpPr/>
            <p:nvPr/>
          </p:nvCxnSpPr>
          <p:spPr>
            <a:xfrm flipV="1">
              <a:off x="2103157" y="708686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 flipV="1">
              <a:off x="2103157" y="891564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 flipV="1">
              <a:off x="2103156" y="1074442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 flipV="1">
              <a:off x="2103156" y="1257320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/>
          </p:nvCxnSpPr>
          <p:spPr>
            <a:xfrm flipV="1">
              <a:off x="2103156" y="1440198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 flipV="1">
              <a:off x="2103156" y="1623076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 flipV="1">
              <a:off x="2103156" y="1805954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 flipV="1">
              <a:off x="2103156" y="1988832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 flipV="1">
              <a:off x="2103156" y="2171710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 flipV="1">
              <a:off x="2103156" y="2354588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/>
            <p:cNvCxnSpPr/>
            <p:nvPr/>
          </p:nvCxnSpPr>
          <p:spPr>
            <a:xfrm flipV="1">
              <a:off x="2103156" y="2903222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/>
            <p:cNvCxnSpPr/>
            <p:nvPr/>
          </p:nvCxnSpPr>
          <p:spPr>
            <a:xfrm flipV="1">
              <a:off x="2103156" y="3086100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3" name="Group 392"/>
          <p:cNvGrpSpPr/>
          <p:nvPr/>
        </p:nvGrpSpPr>
        <p:grpSpPr>
          <a:xfrm>
            <a:off x="6217904" y="617247"/>
            <a:ext cx="640081" cy="2651735"/>
            <a:chOff x="1828840" y="617247"/>
            <a:chExt cx="640081" cy="2651735"/>
          </a:xfrm>
        </p:grpSpPr>
        <p:sp>
          <p:nvSpPr>
            <p:cNvPr id="394" name="Rectangle 393"/>
            <p:cNvSpPr/>
            <p:nvPr/>
          </p:nvSpPr>
          <p:spPr>
            <a:xfrm>
              <a:off x="1828840" y="617247"/>
              <a:ext cx="640081" cy="2651735"/>
            </a:xfrm>
            <a:prstGeom prst="rect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5" name="Straight Connector 394"/>
            <p:cNvCxnSpPr/>
            <p:nvPr/>
          </p:nvCxnSpPr>
          <p:spPr>
            <a:xfrm flipH="1">
              <a:off x="2194605" y="983003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/>
            <p:cNvCxnSpPr/>
            <p:nvPr/>
          </p:nvCxnSpPr>
          <p:spPr>
            <a:xfrm flipH="1">
              <a:off x="2011717" y="983003"/>
              <a:ext cx="2" cy="2285979"/>
            </a:xfrm>
            <a:prstGeom prst="line">
              <a:avLst/>
            </a:prstGeom>
            <a:ln w="34925" cap="rnd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/>
            <p:cNvCxnSpPr/>
            <p:nvPr/>
          </p:nvCxnSpPr>
          <p:spPr>
            <a:xfrm>
              <a:off x="1920279" y="800125"/>
              <a:ext cx="1" cy="2468853"/>
            </a:xfrm>
            <a:prstGeom prst="line">
              <a:avLst/>
            </a:prstGeom>
            <a:ln w="34925" cap="rnd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8" name="Rectangle 397"/>
            <p:cNvSpPr/>
            <p:nvPr/>
          </p:nvSpPr>
          <p:spPr>
            <a:xfrm>
              <a:off x="2103166" y="891565"/>
              <a:ext cx="182878" cy="91438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9" name="Straight Connector 398"/>
            <p:cNvCxnSpPr/>
            <p:nvPr/>
          </p:nvCxnSpPr>
          <p:spPr>
            <a:xfrm>
              <a:off x="2011718" y="983003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/>
            <p:nvPr/>
          </p:nvCxnSpPr>
          <p:spPr>
            <a:xfrm flipH="1">
              <a:off x="2194606" y="800122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1" name="Rectangle 400"/>
            <p:cNvSpPr/>
            <p:nvPr/>
          </p:nvSpPr>
          <p:spPr>
            <a:xfrm>
              <a:off x="2103167" y="708686"/>
              <a:ext cx="182878" cy="91441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2" name="Straight Connector 401"/>
            <p:cNvCxnSpPr/>
            <p:nvPr/>
          </p:nvCxnSpPr>
          <p:spPr>
            <a:xfrm>
              <a:off x="1920280" y="800122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/>
          </p:nvCxnSpPr>
          <p:spPr>
            <a:xfrm>
              <a:off x="2377482" y="983003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/>
          </p:nvCxnSpPr>
          <p:spPr>
            <a:xfrm>
              <a:off x="2377482" y="800122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/>
          </p:nvCxnSpPr>
          <p:spPr>
            <a:xfrm flipH="1">
              <a:off x="2194604" y="1348759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6" name="Rectangle 405"/>
            <p:cNvSpPr/>
            <p:nvPr/>
          </p:nvSpPr>
          <p:spPr>
            <a:xfrm>
              <a:off x="2103165" y="1257321"/>
              <a:ext cx="182878" cy="91438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7" name="Straight Connector 406"/>
            <p:cNvCxnSpPr/>
            <p:nvPr/>
          </p:nvCxnSpPr>
          <p:spPr>
            <a:xfrm>
              <a:off x="2011717" y="1348759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/>
          </p:nvCxnSpPr>
          <p:spPr>
            <a:xfrm flipH="1">
              <a:off x="2194605" y="1165878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" name="Rectangle 408"/>
            <p:cNvSpPr/>
            <p:nvPr/>
          </p:nvSpPr>
          <p:spPr>
            <a:xfrm>
              <a:off x="2103166" y="1074442"/>
              <a:ext cx="182878" cy="91441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0" name="Straight Connector 409"/>
            <p:cNvCxnSpPr/>
            <p:nvPr/>
          </p:nvCxnSpPr>
          <p:spPr>
            <a:xfrm>
              <a:off x="1920279" y="1165878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/>
          </p:nvCxnSpPr>
          <p:spPr>
            <a:xfrm>
              <a:off x="2377481" y="1348759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>
              <a:off x="2377481" y="1165878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/>
            <p:nvPr/>
          </p:nvCxnSpPr>
          <p:spPr>
            <a:xfrm flipH="1">
              <a:off x="2194604" y="1714515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4" name="Rectangle 413"/>
            <p:cNvSpPr/>
            <p:nvPr/>
          </p:nvSpPr>
          <p:spPr>
            <a:xfrm>
              <a:off x="2103165" y="1623077"/>
              <a:ext cx="182878" cy="91438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5" name="Straight Connector 414"/>
            <p:cNvCxnSpPr/>
            <p:nvPr/>
          </p:nvCxnSpPr>
          <p:spPr>
            <a:xfrm>
              <a:off x="2011717" y="1714515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 flipH="1">
              <a:off x="2194605" y="1531634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7" name="Rectangle 416"/>
            <p:cNvSpPr/>
            <p:nvPr/>
          </p:nvSpPr>
          <p:spPr>
            <a:xfrm>
              <a:off x="2103166" y="1440198"/>
              <a:ext cx="182878" cy="91441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8" name="Straight Connector 417"/>
            <p:cNvCxnSpPr/>
            <p:nvPr/>
          </p:nvCxnSpPr>
          <p:spPr>
            <a:xfrm>
              <a:off x="1920279" y="1531634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>
              <a:off x="2377481" y="1714515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/>
            <p:nvPr/>
          </p:nvCxnSpPr>
          <p:spPr>
            <a:xfrm>
              <a:off x="2377481" y="1531634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/>
            <p:nvPr/>
          </p:nvCxnSpPr>
          <p:spPr>
            <a:xfrm flipH="1">
              <a:off x="2194604" y="2080271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2" name="Rectangle 421"/>
            <p:cNvSpPr/>
            <p:nvPr/>
          </p:nvSpPr>
          <p:spPr>
            <a:xfrm>
              <a:off x="2103165" y="1988833"/>
              <a:ext cx="182878" cy="91438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3" name="Straight Connector 422"/>
            <p:cNvCxnSpPr/>
            <p:nvPr/>
          </p:nvCxnSpPr>
          <p:spPr>
            <a:xfrm>
              <a:off x="2011717" y="2080271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/>
            <p:nvPr/>
          </p:nvCxnSpPr>
          <p:spPr>
            <a:xfrm flipH="1">
              <a:off x="2194605" y="1897390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5" name="Rectangle 424"/>
            <p:cNvSpPr/>
            <p:nvPr/>
          </p:nvSpPr>
          <p:spPr>
            <a:xfrm>
              <a:off x="2103166" y="1805954"/>
              <a:ext cx="182878" cy="91441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6" name="Straight Connector 425"/>
            <p:cNvCxnSpPr/>
            <p:nvPr/>
          </p:nvCxnSpPr>
          <p:spPr>
            <a:xfrm>
              <a:off x="1920279" y="1897390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/>
            <p:cNvCxnSpPr/>
            <p:nvPr/>
          </p:nvCxnSpPr>
          <p:spPr>
            <a:xfrm>
              <a:off x="2377481" y="2080271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/>
            <p:cNvCxnSpPr/>
            <p:nvPr/>
          </p:nvCxnSpPr>
          <p:spPr>
            <a:xfrm>
              <a:off x="2377481" y="1897390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/>
            <p:cNvCxnSpPr/>
            <p:nvPr/>
          </p:nvCxnSpPr>
          <p:spPr>
            <a:xfrm flipH="1">
              <a:off x="2194604" y="2446027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0" name="Rectangle 429"/>
            <p:cNvSpPr/>
            <p:nvPr/>
          </p:nvSpPr>
          <p:spPr>
            <a:xfrm>
              <a:off x="2103165" y="2354589"/>
              <a:ext cx="182878" cy="91438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1" name="Straight Connector 430"/>
            <p:cNvCxnSpPr/>
            <p:nvPr/>
          </p:nvCxnSpPr>
          <p:spPr>
            <a:xfrm>
              <a:off x="2011717" y="2446027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/>
            <p:cNvCxnSpPr/>
            <p:nvPr/>
          </p:nvCxnSpPr>
          <p:spPr>
            <a:xfrm flipH="1">
              <a:off x="2194605" y="2263146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3" name="Rectangle 432"/>
            <p:cNvSpPr/>
            <p:nvPr/>
          </p:nvSpPr>
          <p:spPr>
            <a:xfrm>
              <a:off x="2103166" y="2171710"/>
              <a:ext cx="182878" cy="91441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4" name="Straight Connector 433"/>
            <p:cNvCxnSpPr/>
            <p:nvPr/>
          </p:nvCxnSpPr>
          <p:spPr>
            <a:xfrm>
              <a:off x="1920279" y="2263146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/>
            <p:cNvCxnSpPr/>
            <p:nvPr/>
          </p:nvCxnSpPr>
          <p:spPr>
            <a:xfrm>
              <a:off x="2377481" y="2446027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/>
            <p:nvPr/>
          </p:nvCxnSpPr>
          <p:spPr>
            <a:xfrm>
              <a:off x="2377481" y="2263146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/>
            <p:cNvCxnSpPr/>
            <p:nvPr/>
          </p:nvCxnSpPr>
          <p:spPr>
            <a:xfrm flipH="1">
              <a:off x="2194604" y="3177539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8" name="Rectangle 437"/>
            <p:cNvSpPr/>
            <p:nvPr/>
          </p:nvSpPr>
          <p:spPr>
            <a:xfrm>
              <a:off x="2103165" y="3086101"/>
              <a:ext cx="182878" cy="91438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9" name="Straight Connector 438"/>
            <p:cNvCxnSpPr/>
            <p:nvPr/>
          </p:nvCxnSpPr>
          <p:spPr>
            <a:xfrm>
              <a:off x="2011717" y="3177539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/>
            <p:nvPr/>
          </p:nvCxnSpPr>
          <p:spPr>
            <a:xfrm flipH="1">
              <a:off x="2194605" y="2994658"/>
              <a:ext cx="182878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1" name="Rectangle 440"/>
            <p:cNvSpPr/>
            <p:nvPr/>
          </p:nvSpPr>
          <p:spPr>
            <a:xfrm>
              <a:off x="2103166" y="2903222"/>
              <a:ext cx="182878" cy="91441"/>
            </a:xfrm>
            <a:prstGeom prst="rect">
              <a:avLst/>
            </a:prstGeom>
            <a:solidFill>
              <a:srgbClr val="C00000"/>
            </a:solidFill>
            <a:ln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2" name="Straight Connector 441"/>
            <p:cNvCxnSpPr/>
            <p:nvPr/>
          </p:nvCxnSpPr>
          <p:spPr>
            <a:xfrm>
              <a:off x="1920279" y="2994658"/>
              <a:ext cx="274317" cy="0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/>
            <p:cNvCxnSpPr/>
            <p:nvPr/>
          </p:nvCxnSpPr>
          <p:spPr>
            <a:xfrm>
              <a:off x="2377481" y="3177539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/>
            <p:cNvCxnSpPr/>
            <p:nvPr/>
          </p:nvCxnSpPr>
          <p:spPr>
            <a:xfrm>
              <a:off x="2377481" y="2994658"/>
              <a:ext cx="30480" cy="0"/>
            </a:xfrm>
            <a:prstGeom prst="line">
              <a:avLst/>
            </a:prstGeom>
            <a:ln w="31750" cap="rnd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5" name="Group 444"/>
          <p:cNvGrpSpPr/>
          <p:nvPr/>
        </p:nvGrpSpPr>
        <p:grpSpPr>
          <a:xfrm>
            <a:off x="6492224" y="708686"/>
            <a:ext cx="1463029" cy="2377416"/>
            <a:chOff x="2103156" y="708686"/>
            <a:chExt cx="1463029" cy="2377416"/>
          </a:xfrm>
        </p:grpSpPr>
        <p:cxnSp>
          <p:nvCxnSpPr>
            <p:cNvPr id="446" name="Straight Connector 445"/>
            <p:cNvCxnSpPr/>
            <p:nvPr/>
          </p:nvCxnSpPr>
          <p:spPr>
            <a:xfrm flipV="1">
              <a:off x="2103157" y="708686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/>
            <p:cNvCxnSpPr/>
            <p:nvPr/>
          </p:nvCxnSpPr>
          <p:spPr>
            <a:xfrm flipV="1">
              <a:off x="2103157" y="891564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/>
            <p:cNvCxnSpPr/>
            <p:nvPr/>
          </p:nvCxnSpPr>
          <p:spPr>
            <a:xfrm flipV="1">
              <a:off x="2103156" y="1074442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/>
            <p:cNvCxnSpPr/>
            <p:nvPr/>
          </p:nvCxnSpPr>
          <p:spPr>
            <a:xfrm flipV="1">
              <a:off x="2103156" y="1257320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/>
            <p:cNvCxnSpPr/>
            <p:nvPr/>
          </p:nvCxnSpPr>
          <p:spPr>
            <a:xfrm flipV="1">
              <a:off x="2103156" y="1440198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/>
            <p:cNvCxnSpPr/>
            <p:nvPr/>
          </p:nvCxnSpPr>
          <p:spPr>
            <a:xfrm flipV="1">
              <a:off x="2103156" y="1623076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/>
            <p:cNvCxnSpPr/>
            <p:nvPr/>
          </p:nvCxnSpPr>
          <p:spPr>
            <a:xfrm flipV="1">
              <a:off x="2103156" y="1805954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/>
            <p:cNvCxnSpPr/>
            <p:nvPr/>
          </p:nvCxnSpPr>
          <p:spPr>
            <a:xfrm flipV="1">
              <a:off x="2103156" y="1988832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/>
            <p:cNvCxnSpPr/>
            <p:nvPr/>
          </p:nvCxnSpPr>
          <p:spPr>
            <a:xfrm flipV="1">
              <a:off x="2103156" y="2171710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/>
            <p:cNvCxnSpPr/>
            <p:nvPr/>
          </p:nvCxnSpPr>
          <p:spPr>
            <a:xfrm flipV="1">
              <a:off x="2103156" y="2354588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/>
            <p:cNvCxnSpPr/>
            <p:nvPr/>
          </p:nvCxnSpPr>
          <p:spPr>
            <a:xfrm flipV="1">
              <a:off x="2103156" y="2903222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/>
            <p:cNvCxnSpPr/>
            <p:nvPr/>
          </p:nvCxnSpPr>
          <p:spPr>
            <a:xfrm flipV="1">
              <a:off x="2103156" y="3086100"/>
              <a:ext cx="1463028" cy="2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8" name="Rectangle 457"/>
          <p:cNvSpPr/>
          <p:nvPr/>
        </p:nvSpPr>
        <p:spPr>
          <a:xfrm>
            <a:off x="1554523" y="3817608"/>
            <a:ext cx="9052461" cy="274321"/>
          </a:xfrm>
          <a:prstGeom prst="rect">
            <a:avLst/>
          </a:prstGeom>
          <a:solidFill>
            <a:schemeClr val="tx2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59" name="Rectangle 458"/>
          <p:cNvSpPr/>
          <p:nvPr/>
        </p:nvSpPr>
        <p:spPr>
          <a:xfrm>
            <a:off x="1554523" y="4183364"/>
            <a:ext cx="9052461" cy="274321"/>
          </a:xfrm>
          <a:prstGeom prst="rect">
            <a:avLst/>
          </a:prstGeom>
          <a:solidFill>
            <a:schemeClr val="tx2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60" name="TextBox 459"/>
          <p:cNvSpPr txBox="1"/>
          <p:nvPr/>
        </p:nvSpPr>
        <p:spPr>
          <a:xfrm>
            <a:off x="60" y="3726176"/>
            <a:ext cx="1554523" cy="365753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r"/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</a:rPr>
              <a:t>SS[0]</a:t>
            </a:r>
            <a:endParaRPr lang="en-US" sz="2400" b="1" i="1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461" name="TextBox 460"/>
          <p:cNvSpPr txBox="1"/>
          <p:nvPr/>
        </p:nvSpPr>
        <p:spPr>
          <a:xfrm>
            <a:off x="60" y="4091929"/>
            <a:ext cx="1554523" cy="365753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r"/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</a:rPr>
              <a:t>SS[1]</a:t>
            </a:r>
            <a:endParaRPr lang="en-US" sz="2400" b="1" i="1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grpSp>
        <p:nvGrpSpPr>
          <p:cNvPr id="462" name="Group 461"/>
          <p:cNvGrpSpPr/>
          <p:nvPr/>
        </p:nvGrpSpPr>
        <p:grpSpPr>
          <a:xfrm>
            <a:off x="1645962" y="3268978"/>
            <a:ext cx="274317" cy="1417302"/>
            <a:chOff x="1645962" y="3268978"/>
            <a:chExt cx="274317" cy="1417302"/>
          </a:xfrm>
        </p:grpSpPr>
        <p:grpSp>
          <p:nvGrpSpPr>
            <p:cNvPr id="463" name="Group 462"/>
            <p:cNvGrpSpPr/>
            <p:nvPr/>
          </p:nvGrpSpPr>
          <p:grpSpPr>
            <a:xfrm>
              <a:off x="1645962" y="3360417"/>
              <a:ext cx="274317" cy="1325863"/>
              <a:chOff x="5943595" y="3817612"/>
              <a:chExt cx="274317" cy="1325863"/>
            </a:xfrm>
          </p:grpSpPr>
          <p:grpSp>
            <p:nvGrpSpPr>
              <p:cNvPr id="465" name="Group 464"/>
              <p:cNvGrpSpPr/>
              <p:nvPr/>
            </p:nvGrpSpPr>
            <p:grpSpPr>
              <a:xfrm>
                <a:off x="5943595" y="3909053"/>
                <a:ext cx="274317" cy="282667"/>
                <a:chOff x="3474742" y="4914878"/>
                <a:chExt cx="365757" cy="399151"/>
              </a:xfrm>
            </p:grpSpPr>
            <p:sp>
              <p:nvSpPr>
                <p:cNvPr id="469" name="Arc 468"/>
                <p:cNvSpPr/>
                <p:nvPr/>
              </p:nvSpPr>
              <p:spPr>
                <a:xfrm>
                  <a:off x="3474742" y="4914880"/>
                  <a:ext cx="365757" cy="399149"/>
                </a:xfrm>
                <a:prstGeom prst="arc">
                  <a:avLst/>
                </a:prstGeom>
                <a:ln w="381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" name="Arc 469"/>
                <p:cNvSpPr/>
                <p:nvPr/>
              </p:nvSpPr>
              <p:spPr>
                <a:xfrm rot="16200000">
                  <a:off x="3474745" y="4914883"/>
                  <a:ext cx="365757" cy="365748"/>
                </a:xfrm>
                <a:prstGeom prst="arc">
                  <a:avLst/>
                </a:prstGeom>
                <a:ln w="381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71" name="Straight Connector 470"/>
                <p:cNvCxnSpPr>
                  <a:stCxn id="470" idx="0"/>
                </p:cNvCxnSpPr>
                <p:nvPr/>
              </p:nvCxnSpPr>
              <p:spPr>
                <a:xfrm flipH="1">
                  <a:off x="3474742" y="5097758"/>
                  <a:ext cx="8" cy="182878"/>
                </a:xfrm>
                <a:prstGeom prst="line">
                  <a:avLst/>
                </a:prstGeom>
                <a:ln w="38100" cap="rnd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2" name="Straight Connector 471"/>
                <p:cNvCxnSpPr>
                  <a:stCxn id="469" idx="2"/>
                </p:cNvCxnSpPr>
                <p:nvPr/>
              </p:nvCxnSpPr>
              <p:spPr>
                <a:xfrm flipH="1">
                  <a:off x="3840498" y="5114455"/>
                  <a:ext cx="1" cy="166181"/>
                </a:xfrm>
                <a:prstGeom prst="line">
                  <a:avLst/>
                </a:prstGeom>
                <a:ln w="38100" cap="rnd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3" name="Straight Connector 472"/>
                <p:cNvCxnSpPr/>
                <p:nvPr/>
              </p:nvCxnSpPr>
              <p:spPr>
                <a:xfrm>
                  <a:off x="3474742" y="5280636"/>
                  <a:ext cx="365756" cy="0"/>
                </a:xfrm>
                <a:prstGeom prst="line">
                  <a:avLst/>
                </a:prstGeom>
                <a:ln w="38100" cap="rnd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6" name="Straight Connector 465"/>
              <p:cNvCxnSpPr/>
              <p:nvPr/>
            </p:nvCxnSpPr>
            <p:spPr>
              <a:xfrm flipH="1">
                <a:off x="6080745" y="3817612"/>
                <a:ext cx="5" cy="91440"/>
              </a:xfrm>
              <a:prstGeom prst="line">
                <a:avLst/>
              </a:prstGeom>
              <a:ln w="34925" cap="rnd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/>
              <p:cNvCxnSpPr/>
              <p:nvPr/>
            </p:nvCxnSpPr>
            <p:spPr>
              <a:xfrm>
                <a:off x="6035024" y="4183370"/>
                <a:ext cx="8" cy="265002"/>
              </a:xfrm>
              <a:prstGeom prst="line">
                <a:avLst/>
              </a:prstGeom>
              <a:ln w="34925" cap="rnd">
                <a:solidFill>
                  <a:schemeClr val="accent6">
                    <a:lumMod val="5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/>
              <p:cNvCxnSpPr/>
              <p:nvPr/>
            </p:nvCxnSpPr>
            <p:spPr>
              <a:xfrm flipH="1">
                <a:off x="6126463" y="4183370"/>
                <a:ext cx="10" cy="960105"/>
              </a:xfrm>
              <a:prstGeom prst="line">
                <a:avLst/>
              </a:prstGeom>
              <a:ln w="34925" cap="rnd">
                <a:solidFill>
                  <a:schemeClr val="accent6">
                    <a:lumMod val="5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4" name="Straight Connector 463"/>
            <p:cNvCxnSpPr/>
            <p:nvPr/>
          </p:nvCxnSpPr>
          <p:spPr>
            <a:xfrm flipH="1">
              <a:off x="1783112" y="3268978"/>
              <a:ext cx="137166" cy="91439"/>
            </a:xfrm>
            <a:prstGeom prst="line">
              <a:avLst/>
            </a:prstGeom>
            <a:ln w="34925" cap="rnd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4" name="Group 473"/>
          <p:cNvGrpSpPr/>
          <p:nvPr/>
        </p:nvGrpSpPr>
        <p:grpSpPr>
          <a:xfrm>
            <a:off x="5303522" y="3268978"/>
            <a:ext cx="274317" cy="1417302"/>
            <a:chOff x="1645962" y="3268978"/>
            <a:chExt cx="274317" cy="1417302"/>
          </a:xfrm>
        </p:grpSpPr>
        <p:grpSp>
          <p:nvGrpSpPr>
            <p:cNvPr id="475" name="Group 474"/>
            <p:cNvGrpSpPr/>
            <p:nvPr/>
          </p:nvGrpSpPr>
          <p:grpSpPr>
            <a:xfrm>
              <a:off x="1645962" y="3360417"/>
              <a:ext cx="274317" cy="1325863"/>
              <a:chOff x="5943595" y="3817612"/>
              <a:chExt cx="274317" cy="1325863"/>
            </a:xfrm>
          </p:grpSpPr>
          <p:grpSp>
            <p:nvGrpSpPr>
              <p:cNvPr id="477" name="Group 476"/>
              <p:cNvGrpSpPr/>
              <p:nvPr/>
            </p:nvGrpSpPr>
            <p:grpSpPr>
              <a:xfrm>
                <a:off x="5943595" y="3909053"/>
                <a:ext cx="274317" cy="282667"/>
                <a:chOff x="3474742" y="4914878"/>
                <a:chExt cx="365757" cy="399151"/>
              </a:xfrm>
            </p:grpSpPr>
            <p:sp>
              <p:nvSpPr>
                <p:cNvPr id="481" name="Arc 480"/>
                <p:cNvSpPr/>
                <p:nvPr/>
              </p:nvSpPr>
              <p:spPr>
                <a:xfrm>
                  <a:off x="3474742" y="4914880"/>
                  <a:ext cx="365757" cy="399149"/>
                </a:xfrm>
                <a:prstGeom prst="arc">
                  <a:avLst/>
                </a:prstGeom>
                <a:ln w="381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2" name="Arc 481"/>
                <p:cNvSpPr/>
                <p:nvPr/>
              </p:nvSpPr>
              <p:spPr>
                <a:xfrm rot="16200000">
                  <a:off x="3474745" y="4914883"/>
                  <a:ext cx="365757" cy="365748"/>
                </a:xfrm>
                <a:prstGeom prst="arc">
                  <a:avLst/>
                </a:prstGeom>
                <a:ln w="381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83" name="Straight Connector 482"/>
                <p:cNvCxnSpPr>
                  <a:stCxn id="482" idx="0"/>
                </p:cNvCxnSpPr>
                <p:nvPr/>
              </p:nvCxnSpPr>
              <p:spPr>
                <a:xfrm flipH="1">
                  <a:off x="3474742" y="5097758"/>
                  <a:ext cx="8" cy="182878"/>
                </a:xfrm>
                <a:prstGeom prst="line">
                  <a:avLst/>
                </a:prstGeom>
                <a:ln w="38100" cap="rnd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4" name="Straight Connector 483"/>
                <p:cNvCxnSpPr>
                  <a:stCxn id="481" idx="2"/>
                </p:cNvCxnSpPr>
                <p:nvPr/>
              </p:nvCxnSpPr>
              <p:spPr>
                <a:xfrm flipH="1">
                  <a:off x="3840498" y="5114455"/>
                  <a:ext cx="1" cy="166181"/>
                </a:xfrm>
                <a:prstGeom prst="line">
                  <a:avLst/>
                </a:prstGeom>
                <a:ln w="38100" cap="rnd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Straight Connector 484"/>
                <p:cNvCxnSpPr/>
                <p:nvPr/>
              </p:nvCxnSpPr>
              <p:spPr>
                <a:xfrm>
                  <a:off x="3474742" y="5280636"/>
                  <a:ext cx="365756" cy="0"/>
                </a:xfrm>
                <a:prstGeom prst="line">
                  <a:avLst/>
                </a:prstGeom>
                <a:ln w="38100" cap="rnd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8" name="Straight Connector 477"/>
              <p:cNvCxnSpPr/>
              <p:nvPr/>
            </p:nvCxnSpPr>
            <p:spPr>
              <a:xfrm flipH="1">
                <a:off x="6080745" y="3817612"/>
                <a:ext cx="5" cy="91440"/>
              </a:xfrm>
              <a:prstGeom prst="line">
                <a:avLst/>
              </a:prstGeom>
              <a:ln w="34925" cap="rnd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Straight Connector 478"/>
              <p:cNvCxnSpPr/>
              <p:nvPr/>
            </p:nvCxnSpPr>
            <p:spPr>
              <a:xfrm>
                <a:off x="6035024" y="4183370"/>
                <a:ext cx="8" cy="265002"/>
              </a:xfrm>
              <a:prstGeom prst="line">
                <a:avLst/>
              </a:prstGeom>
              <a:ln w="34925" cap="rnd">
                <a:solidFill>
                  <a:schemeClr val="accent6">
                    <a:lumMod val="5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Straight Connector 479"/>
              <p:cNvCxnSpPr/>
              <p:nvPr/>
            </p:nvCxnSpPr>
            <p:spPr>
              <a:xfrm flipH="1">
                <a:off x="6126463" y="4183370"/>
                <a:ext cx="10" cy="960105"/>
              </a:xfrm>
              <a:prstGeom prst="line">
                <a:avLst/>
              </a:prstGeom>
              <a:ln w="34925" cap="rnd">
                <a:solidFill>
                  <a:schemeClr val="accent6">
                    <a:lumMod val="5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6" name="Straight Connector 475"/>
            <p:cNvCxnSpPr/>
            <p:nvPr/>
          </p:nvCxnSpPr>
          <p:spPr>
            <a:xfrm flipH="1">
              <a:off x="1783112" y="3268978"/>
              <a:ext cx="137166" cy="91439"/>
            </a:xfrm>
            <a:prstGeom prst="line">
              <a:avLst/>
            </a:prstGeom>
            <a:ln w="34925" cap="rnd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6" name="Group 485"/>
          <p:cNvGrpSpPr/>
          <p:nvPr/>
        </p:nvGrpSpPr>
        <p:grpSpPr>
          <a:xfrm>
            <a:off x="6035034" y="3268978"/>
            <a:ext cx="274317" cy="1417302"/>
            <a:chOff x="1645962" y="3268978"/>
            <a:chExt cx="274317" cy="1417302"/>
          </a:xfrm>
        </p:grpSpPr>
        <p:grpSp>
          <p:nvGrpSpPr>
            <p:cNvPr id="487" name="Group 486"/>
            <p:cNvGrpSpPr/>
            <p:nvPr/>
          </p:nvGrpSpPr>
          <p:grpSpPr>
            <a:xfrm>
              <a:off x="1645962" y="3360417"/>
              <a:ext cx="274317" cy="1325863"/>
              <a:chOff x="5943595" y="3817612"/>
              <a:chExt cx="274317" cy="1325863"/>
            </a:xfrm>
          </p:grpSpPr>
          <p:grpSp>
            <p:nvGrpSpPr>
              <p:cNvPr id="489" name="Group 488"/>
              <p:cNvGrpSpPr/>
              <p:nvPr/>
            </p:nvGrpSpPr>
            <p:grpSpPr>
              <a:xfrm>
                <a:off x="5943595" y="3909053"/>
                <a:ext cx="274317" cy="282667"/>
                <a:chOff x="3474742" y="4914878"/>
                <a:chExt cx="365757" cy="399151"/>
              </a:xfrm>
            </p:grpSpPr>
            <p:sp>
              <p:nvSpPr>
                <p:cNvPr id="493" name="Arc 492"/>
                <p:cNvSpPr/>
                <p:nvPr/>
              </p:nvSpPr>
              <p:spPr>
                <a:xfrm>
                  <a:off x="3474742" y="4914880"/>
                  <a:ext cx="365757" cy="399149"/>
                </a:xfrm>
                <a:prstGeom prst="arc">
                  <a:avLst/>
                </a:prstGeom>
                <a:ln w="381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4" name="Arc 493"/>
                <p:cNvSpPr/>
                <p:nvPr/>
              </p:nvSpPr>
              <p:spPr>
                <a:xfrm rot="16200000">
                  <a:off x="3474745" y="4914883"/>
                  <a:ext cx="365757" cy="365748"/>
                </a:xfrm>
                <a:prstGeom prst="arc">
                  <a:avLst/>
                </a:prstGeom>
                <a:ln w="381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95" name="Straight Connector 494"/>
                <p:cNvCxnSpPr>
                  <a:stCxn id="494" idx="0"/>
                </p:cNvCxnSpPr>
                <p:nvPr/>
              </p:nvCxnSpPr>
              <p:spPr>
                <a:xfrm flipH="1">
                  <a:off x="3474742" y="5097758"/>
                  <a:ext cx="8" cy="182878"/>
                </a:xfrm>
                <a:prstGeom prst="line">
                  <a:avLst/>
                </a:prstGeom>
                <a:ln w="38100" cap="rnd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6" name="Straight Connector 495"/>
                <p:cNvCxnSpPr>
                  <a:stCxn id="493" idx="2"/>
                </p:cNvCxnSpPr>
                <p:nvPr/>
              </p:nvCxnSpPr>
              <p:spPr>
                <a:xfrm flipH="1">
                  <a:off x="3840498" y="5114455"/>
                  <a:ext cx="1" cy="166181"/>
                </a:xfrm>
                <a:prstGeom prst="line">
                  <a:avLst/>
                </a:prstGeom>
                <a:ln w="38100" cap="rnd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7" name="Straight Connector 496"/>
                <p:cNvCxnSpPr/>
                <p:nvPr/>
              </p:nvCxnSpPr>
              <p:spPr>
                <a:xfrm>
                  <a:off x="3474742" y="5280636"/>
                  <a:ext cx="365756" cy="0"/>
                </a:xfrm>
                <a:prstGeom prst="line">
                  <a:avLst/>
                </a:prstGeom>
                <a:ln w="38100" cap="rnd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0" name="Straight Connector 489"/>
              <p:cNvCxnSpPr/>
              <p:nvPr/>
            </p:nvCxnSpPr>
            <p:spPr>
              <a:xfrm flipH="1">
                <a:off x="6080745" y="3817612"/>
                <a:ext cx="5" cy="91440"/>
              </a:xfrm>
              <a:prstGeom prst="line">
                <a:avLst/>
              </a:prstGeom>
              <a:ln w="34925" cap="rnd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Straight Connector 490"/>
              <p:cNvCxnSpPr/>
              <p:nvPr/>
            </p:nvCxnSpPr>
            <p:spPr>
              <a:xfrm>
                <a:off x="6035024" y="4183370"/>
                <a:ext cx="0" cy="594349"/>
              </a:xfrm>
              <a:prstGeom prst="line">
                <a:avLst/>
              </a:prstGeom>
              <a:ln w="34925" cap="rnd">
                <a:solidFill>
                  <a:schemeClr val="accent6">
                    <a:lumMod val="5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Straight Connector 491"/>
              <p:cNvCxnSpPr/>
              <p:nvPr/>
            </p:nvCxnSpPr>
            <p:spPr>
              <a:xfrm flipH="1">
                <a:off x="6126463" y="4183370"/>
                <a:ext cx="10" cy="960105"/>
              </a:xfrm>
              <a:prstGeom prst="line">
                <a:avLst/>
              </a:prstGeom>
              <a:ln w="34925" cap="rnd">
                <a:solidFill>
                  <a:schemeClr val="accent6">
                    <a:lumMod val="5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8" name="Straight Connector 487"/>
            <p:cNvCxnSpPr/>
            <p:nvPr/>
          </p:nvCxnSpPr>
          <p:spPr>
            <a:xfrm flipH="1">
              <a:off x="1783112" y="3268978"/>
              <a:ext cx="137166" cy="91439"/>
            </a:xfrm>
            <a:prstGeom prst="line">
              <a:avLst/>
            </a:prstGeom>
            <a:ln w="34925" cap="rnd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8" name="Group 497"/>
          <p:cNvGrpSpPr/>
          <p:nvPr/>
        </p:nvGrpSpPr>
        <p:grpSpPr>
          <a:xfrm>
            <a:off x="9692594" y="3268978"/>
            <a:ext cx="274317" cy="1417302"/>
            <a:chOff x="1645962" y="3268978"/>
            <a:chExt cx="274317" cy="1417302"/>
          </a:xfrm>
        </p:grpSpPr>
        <p:grpSp>
          <p:nvGrpSpPr>
            <p:cNvPr id="499" name="Group 498"/>
            <p:cNvGrpSpPr/>
            <p:nvPr/>
          </p:nvGrpSpPr>
          <p:grpSpPr>
            <a:xfrm>
              <a:off x="1645962" y="3360417"/>
              <a:ext cx="274317" cy="1325863"/>
              <a:chOff x="5943595" y="3817612"/>
              <a:chExt cx="274317" cy="1325863"/>
            </a:xfrm>
          </p:grpSpPr>
          <p:grpSp>
            <p:nvGrpSpPr>
              <p:cNvPr id="501" name="Group 500"/>
              <p:cNvGrpSpPr/>
              <p:nvPr/>
            </p:nvGrpSpPr>
            <p:grpSpPr>
              <a:xfrm>
                <a:off x="5943595" y="3909053"/>
                <a:ext cx="274317" cy="282667"/>
                <a:chOff x="3474742" y="4914878"/>
                <a:chExt cx="365757" cy="399151"/>
              </a:xfrm>
            </p:grpSpPr>
            <p:sp>
              <p:nvSpPr>
                <p:cNvPr id="505" name="Arc 504"/>
                <p:cNvSpPr/>
                <p:nvPr/>
              </p:nvSpPr>
              <p:spPr>
                <a:xfrm>
                  <a:off x="3474742" y="4914880"/>
                  <a:ext cx="365757" cy="399149"/>
                </a:xfrm>
                <a:prstGeom prst="arc">
                  <a:avLst/>
                </a:prstGeom>
                <a:ln w="381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6" name="Arc 505"/>
                <p:cNvSpPr/>
                <p:nvPr/>
              </p:nvSpPr>
              <p:spPr>
                <a:xfrm rot="16200000">
                  <a:off x="3474745" y="4914883"/>
                  <a:ext cx="365757" cy="365748"/>
                </a:xfrm>
                <a:prstGeom prst="arc">
                  <a:avLst/>
                </a:prstGeom>
                <a:ln w="381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07" name="Straight Connector 506"/>
                <p:cNvCxnSpPr>
                  <a:stCxn id="506" idx="0"/>
                </p:cNvCxnSpPr>
                <p:nvPr/>
              </p:nvCxnSpPr>
              <p:spPr>
                <a:xfrm flipH="1">
                  <a:off x="3474742" y="5097758"/>
                  <a:ext cx="8" cy="182878"/>
                </a:xfrm>
                <a:prstGeom prst="line">
                  <a:avLst/>
                </a:prstGeom>
                <a:ln w="38100" cap="rnd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Straight Connector 507"/>
                <p:cNvCxnSpPr>
                  <a:stCxn id="505" idx="2"/>
                </p:cNvCxnSpPr>
                <p:nvPr/>
              </p:nvCxnSpPr>
              <p:spPr>
                <a:xfrm flipH="1">
                  <a:off x="3840498" y="5114455"/>
                  <a:ext cx="1" cy="166181"/>
                </a:xfrm>
                <a:prstGeom prst="line">
                  <a:avLst/>
                </a:prstGeom>
                <a:ln w="38100" cap="rnd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9" name="Straight Connector 508"/>
                <p:cNvCxnSpPr/>
                <p:nvPr/>
              </p:nvCxnSpPr>
              <p:spPr>
                <a:xfrm>
                  <a:off x="3474742" y="5280636"/>
                  <a:ext cx="365756" cy="0"/>
                </a:xfrm>
                <a:prstGeom prst="line">
                  <a:avLst/>
                </a:prstGeom>
                <a:ln w="38100" cap="rnd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2" name="Straight Connector 501"/>
              <p:cNvCxnSpPr/>
              <p:nvPr/>
            </p:nvCxnSpPr>
            <p:spPr>
              <a:xfrm flipH="1">
                <a:off x="6080745" y="3817612"/>
                <a:ext cx="5" cy="91440"/>
              </a:xfrm>
              <a:prstGeom prst="line">
                <a:avLst/>
              </a:prstGeom>
              <a:ln w="34925" cap="rnd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/>
              <p:cNvCxnSpPr/>
              <p:nvPr/>
            </p:nvCxnSpPr>
            <p:spPr>
              <a:xfrm>
                <a:off x="6035024" y="4183370"/>
                <a:ext cx="0" cy="594349"/>
              </a:xfrm>
              <a:prstGeom prst="line">
                <a:avLst/>
              </a:prstGeom>
              <a:ln w="34925" cap="rnd">
                <a:solidFill>
                  <a:schemeClr val="accent6">
                    <a:lumMod val="5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/>
              <p:cNvCxnSpPr/>
              <p:nvPr/>
            </p:nvCxnSpPr>
            <p:spPr>
              <a:xfrm flipH="1">
                <a:off x="6126463" y="4183370"/>
                <a:ext cx="10" cy="960105"/>
              </a:xfrm>
              <a:prstGeom prst="line">
                <a:avLst/>
              </a:prstGeom>
              <a:ln w="34925" cap="rnd">
                <a:solidFill>
                  <a:schemeClr val="accent6">
                    <a:lumMod val="5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0" name="Straight Connector 499"/>
            <p:cNvCxnSpPr/>
            <p:nvPr/>
          </p:nvCxnSpPr>
          <p:spPr>
            <a:xfrm flipH="1">
              <a:off x="1783112" y="3268978"/>
              <a:ext cx="137166" cy="91439"/>
            </a:xfrm>
            <a:prstGeom prst="line">
              <a:avLst/>
            </a:prstGeom>
            <a:ln w="34925" cap="rnd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0" name="Group 509"/>
          <p:cNvGrpSpPr/>
          <p:nvPr/>
        </p:nvGrpSpPr>
        <p:grpSpPr>
          <a:xfrm>
            <a:off x="2011717" y="3268982"/>
            <a:ext cx="274318" cy="2148810"/>
            <a:chOff x="1645961" y="3268982"/>
            <a:chExt cx="274318" cy="2148810"/>
          </a:xfrm>
        </p:grpSpPr>
        <p:grpSp>
          <p:nvGrpSpPr>
            <p:cNvPr id="511" name="Group 510"/>
            <p:cNvGrpSpPr/>
            <p:nvPr/>
          </p:nvGrpSpPr>
          <p:grpSpPr>
            <a:xfrm>
              <a:off x="1645962" y="3360417"/>
              <a:ext cx="274317" cy="2057375"/>
              <a:chOff x="5943595" y="3817612"/>
              <a:chExt cx="274317" cy="2057375"/>
            </a:xfrm>
          </p:grpSpPr>
          <p:grpSp>
            <p:nvGrpSpPr>
              <p:cNvPr id="513" name="Group 512"/>
              <p:cNvGrpSpPr/>
              <p:nvPr/>
            </p:nvGrpSpPr>
            <p:grpSpPr>
              <a:xfrm>
                <a:off x="5943595" y="3909053"/>
                <a:ext cx="274317" cy="282667"/>
                <a:chOff x="3474742" y="4914878"/>
                <a:chExt cx="365757" cy="399151"/>
              </a:xfrm>
            </p:grpSpPr>
            <p:sp>
              <p:nvSpPr>
                <p:cNvPr id="517" name="Arc 516"/>
                <p:cNvSpPr/>
                <p:nvPr/>
              </p:nvSpPr>
              <p:spPr>
                <a:xfrm>
                  <a:off x="3474742" y="4914880"/>
                  <a:ext cx="365757" cy="399149"/>
                </a:xfrm>
                <a:prstGeom prst="arc">
                  <a:avLst/>
                </a:prstGeom>
                <a:ln w="381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" name="Arc 517"/>
                <p:cNvSpPr/>
                <p:nvPr/>
              </p:nvSpPr>
              <p:spPr>
                <a:xfrm rot="16200000">
                  <a:off x="3474745" y="4914883"/>
                  <a:ext cx="365757" cy="365748"/>
                </a:xfrm>
                <a:prstGeom prst="arc">
                  <a:avLst/>
                </a:prstGeom>
                <a:ln w="381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9" name="Straight Connector 518"/>
                <p:cNvCxnSpPr>
                  <a:stCxn id="518" idx="0"/>
                </p:cNvCxnSpPr>
                <p:nvPr/>
              </p:nvCxnSpPr>
              <p:spPr>
                <a:xfrm flipH="1">
                  <a:off x="3474742" y="5097758"/>
                  <a:ext cx="8" cy="182878"/>
                </a:xfrm>
                <a:prstGeom prst="line">
                  <a:avLst/>
                </a:prstGeom>
                <a:ln w="38100" cap="rnd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0" name="Straight Connector 519"/>
                <p:cNvCxnSpPr>
                  <a:stCxn id="517" idx="2"/>
                </p:cNvCxnSpPr>
                <p:nvPr/>
              </p:nvCxnSpPr>
              <p:spPr>
                <a:xfrm flipH="1">
                  <a:off x="3840498" y="5114455"/>
                  <a:ext cx="1" cy="166181"/>
                </a:xfrm>
                <a:prstGeom prst="line">
                  <a:avLst/>
                </a:prstGeom>
                <a:ln w="38100" cap="rnd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1" name="Straight Connector 520"/>
                <p:cNvCxnSpPr/>
                <p:nvPr/>
              </p:nvCxnSpPr>
              <p:spPr>
                <a:xfrm>
                  <a:off x="3474742" y="5280636"/>
                  <a:ext cx="365756" cy="0"/>
                </a:xfrm>
                <a:prstGeom prst="line">
                  <a:avLst/>
                </a:prstGeom>
                <a:ln w="38100" cap="rnd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14" name="Straight Connector 513"/>
              <p:cNvCxnSpPr/>
              <p:nvPr/>
            </p:nvCxnSpPr>
            <p:spPr>
              <a:xfrm flipH="1">
                <a:off x="6080745" y="3817612"/>
                <a:ext cx="5" cy="91440"/>
              </a:xfrm>
              <a:prstGeom prst="line">
                <a:avLst/>
              </a:prstGeom>
              <a:ln w="34925" cap="rnd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/>
              <p:cNvCxnSpPr/>
              <p:nvPr/>
            </p:nvCxnSpPr>
            <p:spPr>
              <a:xfrm>
                <a:off x="6035024" y="4183370"/>
                <a:ext cx="8" cy="265002"/>
              </a:xfrm>
              <a:prstGeom prst="line">
                <a:avLst/>
              </a:prstGeom>
              <a:ln w="34925" cap="rnd">
                <a:solidFill>
                  <a:schemeClr val="accent6">
                    <a:lumMod val="5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515"/>
              <p:cNvCxnSpPr/>
              <p:nvPr/>
            </p:nvCxnSpPr>
            <p:spPr>
              <a:xfrm>
                <a:off x="6126473" y="4183370"/>
                <a:ext cx="144" cy="1691617"/>
              </a:xfrm>
              <a:prstGeom prst="line">
                <a:avLst/>
              </a:prstGeom>
              <a:ln w="34925" cap="rnd">
                <a:solidFill>
                  <a:schemeClr val="accent6">
                    <a:lumMod val="5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2" name="Straight Connector 511"/>
            <p:cNvCxnSpPr/>
            <p:nvPr/>
          </p:nvCxnSpPr>
          <p:spPr>
            <a:xfrm>
              <a:off x="1645961" y="3268982"/>
              <a:ext cx="137151" cy="91435"/>
            </a:xfrm>
            <a:prstGeom prst="line">
              <a:avLst/>
            </a:prstGeom>
            <a:ln w="34925" cap="rnd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2" name="Group 521"/>
          <p:cNvGrpSpPr/>
          <p:nvPr/>
        </p:nvGrpSpPr>
        <p:grpSpPr>
          <a:xfrm>
            <a:off x="3474742" y="3268978"/>
            <a:ext cx="274317" cy="1783058"/>
            <a:chOff x="1645962" y="3268978"/>
            <a:chExt cx="274317" cy="1783058"/>
          </a:xfrm>
        </p:grpSpPr>
        <p:grpSp>
          <p:nvGrpSpPr>
            <p:cNvPr id="523" name="Group 522"/>
            <p:cNvGrpSpPr/>
            <p:nvPr/>
          </p:nvGrpSpPr>
          <p:grpSpPr>
            <a:xfrm>
              <a:off x="1645962" y="3360417"/>
              <a:ext cx="274317" cy="1691619"/>
              <a:chOff x="5943595" y="3817612"/>
              <a:chExt cx="274317" cy="1691619"/>
            </a:xfrm>
          </p:grpSpPr>
          <p:grpSp>
            <p:nvGrpSpPr>
              <p:cNvPr id="525" name="Group 524"/>
              <p:cNvGrpSpPr/>
              <p:nvPr/>
            </p:nvGrpSpPr>
            <p:grpSpPr>
              <a:xfrm>
                <a:off x="5943595" y="3909053"/>
                <a:ext cx="274317" cy="282667"/>
                <a:chOff x="3474742" y="4914878"/>
                <a:chExt cx="365757" cy="399151"/>
              </a:xfrm>
            </p:grpSpPr>
            <p:sp>
              <p:nvSpPr>
                <p:cNvPr id="529" name="Arc 528"/>
                <p:cNvSpPr/>
                <p:nvPr/>
              </p:nvSpPr>
              <p:spPr>
                <a:xfrm>
                  <a:off x="3474742" y="4914880"/>
                  <a:ext cx="365757" cy="399149"/>
                </a:xfrm>
                <a:prstGeom prst="arc">
                  <a:avLst/>
                </a:prstGeom>
                <a:ln w="381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0" name="Arc 529"/>
                <p:cNvSpPr/>
                <p:nvPr/>
              </p:nvSpPr>
              <p:spPr>
                <a:xfrm rot="16200000">
                  <a:off x="3474745" y="4914883"/>
                  <a:ext cx="365757" cy="365748"/>
                </a:xfrm>
                <a:prstGeom prst="arc">
                  <a:avLst/>
                </a:prstGeom>
                <a:ln w="381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31" name="Straight Connector 530"/>
                <p:cNvCxnSpPr>
                  <a:stCxn id="530" idx="0"/>
                </p:cNvCxnSpPr>
                <p:nvPr/>
              </p:nvCxnSpPr>
              <p:spPr>
                <a:xfrm flipH="1">
                  <a:off x="3474742" y="5097758"/>
                  <a:ext cx="8" cy="182878"/>
                </a:xfrm>
                <a:prstGeom prst="line">
                  <a:avLst/>
                </a:prstGeom>
                <a:ln w="38100" cap="rnd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2" name="Straight Connector 531"/>
                <p:cNvCxnSpPr>
                  <a:stCxn id="529" idx="2"/>
                </p:cNvCxnSpPr>
                <p:nvPr/>
              </p:nvCxnSpPr>
              <p:spPr>
                <a:xfrm flipH="1">
                  <a:off x="3840498" y="5114455"/>
                  <a:ext cx="1" cy="166181"/>
                </a:xfrm>
                <a:prstGeom prst="line">
                  <a:avLst/>
                </a:prstGeom>
                <a:ln w="38100" cap="rnd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3" name="Straight Connector 532"/>
                <p:cNvCxnSpPr/>
                <p:nvPr/>
              </p:nvCxnSpPr>
              <p:spPr>
                <a:xfrm>
                  <a:off x="3474742" y="5280636"/>
                  <a:ext cx="365756" cy="0"/>
                </a:xfrm>
                <a:prstGeom prst="line">
                  <a:avLst/>
                </a:prstGeom>
                <a:ln w="38100" cap="rnd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26" name="Straight Connector 525"/>
              <p:cNvCxnSpPr/>
              <p:nvPr/>
            </p:nvCxnSpPr>
            <p:spPr>
              <a:xfrm flipH="1">
                <a:off x="6080745" y="3817612"/>
                <a:ext cx="5" cy="91440"/>
              </a:xfrm>
              <a:prstGeom prst="line">
                <a:avLst/>
              </a:prstGeom>
              <a:ln w="34925" cap="rnd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/>
              <p:cNvCxnSpPr/>
              <p:nvPr/>
            </p:nvCxnSpPr>
            <p:spPr>
              <a:xfrm>
                <a:off x="6035024" y="4183370"/>
                <a:ext cx="8" cy="265002"/>
              </a:xfrm>
              <a:prstGeom prst="line">
                <a:avLst/>
              </a:prstGeom>
              <a:ln w="34925" cap="rnd">
                <a:solidFill>
                  <a:schemeClr val="accent6">
                    <a:lumMod val="5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Straight Connector 527"/>
              <p:cNvCxnSpPr/>
              <p:nvPr/>
            </p:nvCxnSpPr>
            <p:spPr>
              <a:xfrm flipH="1">
                <a:off x="6126463" y="4183370"/>
                <a:ext cx="10" cy="1325861"/>
              </a:xfrm>
              <a:prstGeom prst="line">
                <a:avLst/>
              </a:prstGeom>
              <a:ln w="34925" cap="rnd">
                <a:solidFill>
                  <a:schemeClr val="accent6">
                    <a:lumMod val="5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4" name="Straight Connector 523"/>
            <p:cNvCxnSpPr/>
            <p:nvPr/>
          </p:nvCxnSpPr>
          <p:spPr>
            <a:xfrm flipH="1">
              <a:off x="1783112" y="3268978"/>
              <a:ext cx="137166" cy="91439"/>
            </a:xfrm>
            <a:prstGeom prst="line">
              <a:avLst/>
            </a:prstGeom>
            <a:ln w="34925" cap="rnd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4" name="Group 533"/>
          <p:cNvGrpSpPr/>
          <p:nvPr/>
        </p:nvGrpSpPr>
        <p:grpSpPr>
          <a:xfrm>
            <a:off x="3840497" y="3268982"/>
            <a:ext cx="274318" cy="2514566"/>
            <a:chOff x="1645961" y="3268982"/>
            <a:chExt cx="274318" cy="2514566"/>
          </a:xfrm>
        </p:grpSpPr>
        <p:grpSp>
          <p:nvGrpSpPr>
            <p:cNvPr id="535" name="Group 534"/>
            <p:cNvGrpSpPr/>
            <p:nvPr/>
          </p:nvGrpSpPr>
          <p:grpSpPr>
            <a:xfrm>
              <a:off x="1645962" y="3360417"/>
              <a:ext cx="274317" cy="2423131"/>
              <a:chOff x="5943595" y="3817612"/>
              <a:chExt cx="274317" cy="2423131"/>
            </a:xfrm>
          </p:grpSpPr>
          <p:grpSp>
            <p:nvGrpSpPr>
              <p:cNvPr id="537" name="Group 536"/>
              <p:cNvGrpSpPr/>
              <p:nvPr/>
            </p:nvGrpSpPr>
            <p:grpSpPr>
              <a:xfrm>
                <a:off x="5943595" y="3909053"/>
                <a:ext cx="274317" cy="282667"/>
                <a:chOff x="3474742" y="4914878"/>
                <a:chExt cx="365757" cy="399151"/>
              </a:xfrm>
            </p:grpSpPr>
            <p:sp>
              <p:nvSpPr>
                <p:cNvPr id="541" name="Arc 540"/>
                <p:cNvSpPr/>
                <p:nvPr/>
              </p:nvSpPr>
              <p:spPr>
                <a:xfrm>
                  <a:off x="3474742" y="4914880"/>
                  <a:ext cx="365757" cy="399149"/>
                </a:xfrm>
                <a:prstGeom prst="arc">
                  <a:avLst/>
                </a:prstGeom>
                <a:ln w="381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2" name="Arc 541"/>
                <p:cNvSpPr/>
                <p:nvPr/>
              </p:nvSpPr>
              <p:spPr>
                <a:xfrm rot="16200000">
                  <a:off x="3474745" y="4914883"/>
                  <a:ext cx="365757" cy="365748"/>
                </a:xfrm>
                <a:prstGeom prst="arc">
                  <a:avLst/>
                </a:prstGeom>
                <a:ln w="381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43" name="Straight Connector 542"/>
                <p:cNvCxnSpPr>
                  <a:stCxn id="542" idx="0"/>
                </p:cNvCxnSpPr>
                <p:nvPr/>
              </p:nvCxnSpPr>
              <p:spPr>
                <a:xfrm flipH="1">
                  <a:off x="3474742" y="5097758"/>
                  <a:ext cx="8" cy="182878"/>
                </a:xfrm>
                <a:prstGeom prst="line">
                  <a:avLst/>
                </a:prstGeom>
                <a:ln w="38100" cap="rnd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4" name="Straight Connector 543"/>
                <p:cNvCxnSpPr>
                  <a:stCxn id="541" idx="2"/>
                </p:cNvCxnSpPr>
                <p:nvPr/>
              </p:nvCxnSpPr>
              <p:spPr>
                <a:xfrm flipH="1">
                  <a:off x="3840498" y="5114455"/>
                  <a:ext cx="1" cy="166181"/>
                </a:xfrm>
                <a:prstGeom prst="line">
                  <a:avLst/>
                </a:prstGeom>
                <a:ln w="38100" cap="rnd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5" name="Straight Connector 544"/>
                <p:cNvCxnSpPr/>
                <p:nvPr/>
              </p:nvCxnSpPr>
              <p:spPr>
                <a:xfrm>
                  <a:off x="3474742" y="5280636"/>
                  <a:ext cx="365756" cy="0"/>
                </a:xfrm>
                <a:prstGeom prst="line">
                  <a:avLst/>
                </a:prstGeom>
                <a:ln w="38100" cap="rnd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8" name="Straight Connector 537"/>
              <p:cNvCxnSpPr/>
              <p:nvPr/>
            </p:nvCxnSpPr>
            <p:spPr>
              <a:xfrm flipH="1">
                <a:off x="6080745" y="3817612"/>
                <a:ext cx="5" cy="91440"/>
              </a:xfrm>
              <a:prstGeom prst="line">
                <a:avLst/>
              </a:prstGeom>
              <a:ln w="34925" cap="rnd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9" name="Straight Connector 538"/>
              <p:cNvCxnSpPr/>
              <p:nvPr/>
            </p:nvCxnSpPr>
            <p:spPr>
              <a:xfrm>
                <a:off x="6035024" y="4183370"/>
                <a:ext cx="8" cy="265002"/>
              </a:xfrm>
              <a:prstGeom prst="line">
                <a:avLst/>
              </a:prstGeom>
              <a:ln w="34925" cap="rnd">
                <a:solidFill>
                  <a:schemeClr val="accent6">
                    <a:lumMod val="5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0" name="Straight Connector 539"/>
              <p:cNvCxnSpPr/>
              <p:nvPr/>
            </p:nvCxnSpPr>
            <p:spPr>
              <a:xfrm>
                <a:off x="6126473" y="4183370"/>
                <a:ext cx="0" cy="2057373"/>
              </a:xfrm>
              <a:prstGeom prst="line">
                <a:avLst/>
              </a:prstGeom>
              <a:ln w="34925" cap="rnd">
                <a:solidFill>
                  <a:schemeClr val="accent6">
                    <a:lumMod val="5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6" name="Straight Connector 535"/>
            <p:cNvCxnSpPr/>
            <p:nvPr/>
          </p:nvCxnSpPr>
          <p:spPr>
            <a:xfrm>
              <a:off x="1645961" y="3268982"/>
              <a:ext cx="137151" cy="91435"/>
            </a:xfrm>
            <a:prstGeom prst="line">
              <a:avLst/>
            </a:prstGeom>
            <a:ln w="34925" cap="rnd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6" name="Group 545"/>
          <p:cNvGrpSpPr/>
          <p:nvPr/>
        </p:nvGrpSpPr>
        <p:grpSpPr>
          <a:xfrm>
            <a:off x="5669278" y="3268978"/>
            <a:ext cx="274318" cy="2148810"/>
            <a:chOff x="1645961" y="3268982"/>
            <a:chExt cx="274318" cy="2148810"/>
          </a:xfrm>
        </p:grpSpPr>
        <p:grpSp>
          <p:nvGrpSpPr>
            <p:cNvPr id="547" name="Group 546"/>
            <p:cNvGrpSpPr/>
            <p:nvPr/>
          </p:nvGrpSpPr>
          <p:grpSpPr>
            <a:xfrm>
              <a:off x="1645962" y="3360417"/>
              <a:ext cx="274317" cy="2057375"/>
              <a:chOff x="5943595" y="3817612"/>
              <a:chExt cx="274317" cy="2057375"/>
            </a:xfrm>
          </p:grpSpPr>
          <p:grpSp>
            <p:nvGrpSpPr>
              <p:cNvPr id="549" name="Group 548"/>
              <p:cNvGrpSpPr/>
              <p:nvPr/>
            </p:nvGrpSpPr>
            <p:grpSpPr>
              <a:xfrm>
                <a:off x="5943595" y="3909053"/>
                <a:ext cx="274317" cy="282667"/>
                <a:chOff x="3474742" y="4914878"/>
                <a:chExt cx="365757" cy="399151"/>
              </a:xfrm>
            </p:grpSpPr>
            <p:sp>
              <p:nvSpPr>
                <p:cNvPr id="553" name="Arc 552"/>
                <p:cNvSpPr/>
                <p:nvPr/>
              </p:nvSpPr>
              <p:spPr>
                <a:xfrm>
                  <a:off x="3474742" y="4914880"/>
                  <a:ext cx="365757" cy="399149"/>
                </a:xfrm>
                <a:prstGeom prst="arc">
                  <a:avLst/>
                </a:prstGeom>
                <a:ln w="381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4" name="Arc 553"/>
                <p:cNvSpPr/>
                <p:nvPr/>
              </p:nvSpPr>
              <p:spPr>
                <a:xfrm rot="16200000">
                  <a:off x="3474745" y="4914883"/>
                  <a:ext cx="365757" cy="365748"/>
                </a:xfrm>
                <a:prstGeom prst="arc">
                  <a:avLst/>
                </a:prstGeom>
                <a:ln w="381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55" name="Straight Connector 554"/>
                <p:cNvCxnSpPr>
                  <a:stCxn id="554" idx="0"/>
                </p:cNvCxnSpPr>
                <p:nvPr/>
              </p:nvCxnSpPr>
              <p:spPr>
                <a:xfrm flipH="1">
                  <a:off x="3474742" y="5097758"/>
                  <a:ext cx="8" cy="182878"/>
                </a:xfrm>
                <a:prstGeom prst="line">
                  <a:avLst/>
                </a:prstGeom>
                <a:ln w="38100" cap="rnd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6" name="Straight Connector 555"/>
                <p:cNvCxnSpPr>
                  <a:stCxn id="553" idx="2"/>
                </p:cNvCxnSpPr>
                <p:nvPr/>
              </p:nvCxnSpPr>
              <p:spPr>
                <a:xfrm flipH="1">
                  <a:off x="3840498" y="5114455"/>
                  <a:ext cx="1" cy="166181"/>
                </a:xfrm>
                <a:prstGeom prst="line">
                  <a:avLst/>
                </a:prstGeom>
                <a:ln w="38100" cap="rnd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7" name="Straight Connector 556"/>
                <p:cNvCxnSpPr/>
                <p:nvPr/>
              </p:nvCxnSpPr>
              <p:spPr>
                <a:xfrm>
                  <a:off x="3474742" y="5280636"/>
                  <a:ext cx="365756" cy="0"/>
                </a:xfrm>
                <a:prstGeom prst="line">
                  <a:avLst/>
                </a:prstGeom>
                <a:ln w="38100" cap="rnd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50" name="Straight Connector 549"/>
              <p:cNvCxnSpPr/>
              <p:nvPr/>
            </p:nvCxnSpPr>
            <p:spPr>
              <a:xfrm flipH="1">
                <a:off x="6080745" y="3817612"/>
                <a:ext cx="5" cy="91440"/>
              </a:xfrm>
              <a:prstGeom prst="line">
                <a:avLst/>
              </a:prstGeom>
              <a:ln w="34925" cap="rnd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Straight Connector 550"/>
              <p:cNvCxnSpPr/>
              <p:nvPr/>
            </p:nvCxnSpPr>
            <p:spPr>
              <a:xfrm>
                <a:off x="6035024" y="4183370"/>
                <a:ext cx="8" cy="265002"/>
              </a:xfrm>
              <a:prstGeom prst="line">
                <a:avLst/>
              </a:prstGeom>
              <a:ln w="34925" cap="rnd">
                <a:solidFill>
                  <a:schemeClr val="accent6">
                    <a:lumMod val="5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Connector 551"/>
              <p:cNvCxnSpPr/>
              <p:nvPr/>
            </p:nvCxnSpPr>
            <p:spPr>
              <a:xfrm>
                <a:off x="6126473" y="4183370"/>
                <a:ext cx="144" cy="1691617"/>
              </a:xfrm>
              <a:prstGeom prst="line">
                <a:avLst/>
              </a:prstGeom>
              <a:ln w="34925" cap="rnd">
                <a:solidFill>
                  <a:schemeClr val="accent6">
                    <a:lumMod val="5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8" name="Straight Connector 547"/>
            <p:cNvCxnSpPr/>
            <p:nvPr/>
          </p:nvCxnSpPr>
          <p:spPr>
            <a:xfrm>
              <a:off x="1645961" y="3268982"/>
              <a:ext cx="137151" cy="91435"/>
            </a:xfrm>
            <a:prstGeom prst="line">
              <a:avLst/>
            </a:prstGeom>
            <a:ln w="34925" cap="rnd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8" name="Group 557"/>
          <p:cNvGrpSpPr/>
          <p:nvPr/>
        </p:nvGrpSpPr>
        <p:grpSpPr>
          <a:xfrm>
            <a:off x="6400789" y="3268978"/>
            <a:ext cx="274318" cy="2148810"/>
            <a:chOff x="1645961" y="3268982"/>
            <a:chExt cx="274318" cy="2148810"/>
          </a:xfrm>
        </p:grpSpPr>
        <p:grpSp>
          <p:nvGrpSpPr>
            <p:cNvPr id="559" name="Group 558"/>
            <p:cNvGrpSpPr/>
            <p:nvPr/>
          </p:nvGrpSpPr>
          <p:grpSpPr>
            <a:xfrm>
              <a:off x="1645962" y="3360417"/>
              <a:ext cx="274317" cy="2057375"/>
              <a:chOff x="5943595" y="3817612"/>
              <a:chExt cx="274317" cy="2057375"/>
            </a:xfrm>
          </p:grpSpPr>
          <p:grpSp>
            <p:nvGrpSpPr>
              <p:cNvPr id="561" name="Group 560"/>
              <p:cNvGrpSpPr/>
              <p:nvPr/>
            </p:nvGrpSpPr>
            <p:grpSpPr>
              <a:xfrm>
                <a:off x="5943595" y="3909053"/>
                <a:ext cx="274317" cy="282667"/>
                <a:chOff x="3474742" y="4914878"/>
                <a:chExt cx="365757" cy="399151"/>
              </a:xfrm>
            </p:grpSpPr>
            <p:sp>
              <p:nvSpPr>
                <p:cNvPr id="565" name="Arc 564"/>
                <p:cNvSpPr/>
                <p:nvPr/>
              </p:nvSpPr>
              <p:spPr>
                <a:xfrm>
                  <a:off x="3474742" y="4914880"/>
                  <a:ext cx="365757" cy="399149"/>
                </a:xfrm>
                <a:prstGeom prst="arc">
                  <a:avLst/>
                </a:prstGeom>
                <a:ln w="381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6" name="Arc 565"/>
                <p:cNvSpPr/>
                <p:nvPr/>
              </p:nvSpPr>
              <p:spPr>
                <a:xfrm rot="16200000">
                  <a:off x="3474745" y="4914883"/>
                  <a:ext cx="365757" cy="365748"/>
                </a:xfrm>
                <a:prstGeom prst="arc">
                  <a:avLst/>
                </a:prstGeom>
                <a:ln w="381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67" name="Straight Connector 566"/>
                <p:cNvCxnSpPr>
                  <a:stCxn id="566" idx="0"/>
                </p:cNvCxnSpPr>
                <p:nvPr/>
              </p:nvCxnSpPr>
              <p:spPr>
                <a:xfrm flipH="1">
                  <a:off x="3474742" y="5097758"/>
                  <a:ext cx="8" cy="182878"/>
                </a:xfrm>
                <a:prstGeom prst="line">
                  <a:avLst/>
                </a:prstGeom>
                <a:ln w="38100" cap="rnd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8" name="Straight Connector 567"/>
                <p:cNvCxnSpPr>
                  <a:stCxn id="565" idx="2"/>
                </p:cNvCxnSpPr>
                <p:nvPr/>
              </p:nvCxnSpPr>
              <p:spPr>
                <a:xfrm flipH="1">
                  <a:off x="3840498" y="5114455"/>
                  <a:ext cx="1" cy="166181"/>
                </a:xfrm>
                <a:prstGeom prst="line">
                  <a:avLst/>
                </a:prstGeom>
                <a:ln w="38100" cap="rnd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9" name="Straight Connector 568"/>
                <p:cNvCxnSpPr/>
                <p:nvPr/>
              </p:nvCxnSpPr>
              <p:spPr>
                <a:xfrm>
                  <a:off x="3474742" y="5280636"/>
                  <a:ext cx="365756" cy="0"/>
                </a:xfrm>
                <a:prstGeom prst="line">
                  <a:avLst/>
                </a:prstGeom>
                <a:ln w="38100" cap="rnd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2" name="Straight Connector 561"/>
              <p:cNvCxnSpPr/>
              <p:nvPr/>
            </p:nvCxnSpPr>
            <p:spPr>
              <a:xfrm flipH="1">
                <a:off x="6080745" y="3817612"/>
                <a:ext cx="5" cy="91440"/>
              </a:xfrm>
              <a:prstGeom prst="line">
                <a:avLst/>
              </a:prstGeom>
              <a:ln w="34925" cap="rnd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3" name="Straight Connector 562"/>
              <p:cNvCxnSpPr/>
              <p:nvPr/>
            </p:nvCxnSpPr>
            <p:spPr>
              <a:xfrm>
                <a:off x="6035024" y="4183370"/>
                <a:ext cx="12" cy="594353"/>
              </a:xfrm>
              <a:prstGeom prst="line">
                <a:avLst/>
              </a:prstGeom>
              <a:ln w="34925" cap="rnd">
                <a:solidFill>
                  <a:schemeClr val="accent6">
                    <a:lumMod val="5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Straight Connector 563"/>
              <p:cNvCxnSpPr/>
              <p:nvPr/>
            </p:nvCxnSpPr>
            <p:spPr>
              <a:xfrm>
                <a:off x="6126473" y="4183370"/>
                <a:ext cx="144" cy="1691617"/>
              </a:xfrm>
              <a:prstGeom prst="line">
                <a:avLst/>
              </a:prstGeom>
              <a:ln w="34925" cap="rnd">
                <a:solidFill>
                  <a:schemeClr val="accent6">
                    <a:lumMod val="5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0" name="Straight Connector 559"/>
            <p:cNvCxnSpPr/>
            <p:nvPr/>
          </p:nvCxnSpPr>
          <p:spPr>
            <a:xfrm>
              <a:off x="1645961" y="3268982"/>
              <a:ext cx="137151" cy="91435"/>
            </a:xfrm>
            <a:prstGeom prst="line">
              <a:avLst/>
            </a:prstGeom>
            <a:ln w="34925" cap="rnd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0" name="Group 569"/>
          <p:cNvGrpSpPr/>
          <p:nvPr/>
        </p:nvGrpSpPr>
        <p:grpSpPr>
          <a:xfrm>
            <a:off x="10058349" y="3268978"/>
            <a:ext cx="274318" cy="2148810"/>
            <a:chOff x="1645961" y="3268982"/>
            <a:chExt cx="274318" cy="2148810"/>
          </a:xfrm>
        </p:grpSpPr>
        <p:grpSp>
          <p:nvGrpSpPr>
            <p:cNvPr id="571" name="Group 570"/>
            <p:cNvGrpSpPr/>
            <p:nvPr/>
          </p:nvGrpSpPr>
          <p:grpSpPr>
            <a:xfrm>
              <a:off x="1645962" y="3360417"/>
              <a:ext cx="274317" cy="2057375"/>
              <a:chOff x="5943595" y="3817612"/>
              <a:chExt cx="274317" cy="2057375"/>
            </a:xfrm>
          </p:grpSpPr>
          <p:grpSp>
            <p:nvGrpSpPr>
              <p:cNvPr id="573" name="Group 572"/>
              <p:cNvGrpSpPr/>
              <p:nvPr/>
            </p:nvGrpSpPr>
            <p:grpSpPr>
              <a:xfrm>
                <a:off x="5943595" y="3909053"/>
                <a:ext cx="274317" cy="282667"/>
                <a:chOff x="3474742" y="4914878"/>
                <a:chExt cx="365757" cy="399151"/>
              </a:xfrm>
            </p:grpSpPr>
            <p:sp>
              <p:nvSpPr>
                <p:cNvPr id="577" name="Arc 576"/>
                <p:cNvSpPr/>
                <p:nvPr/>
              </p:nvSpPr>
              <p:spPr>
                <a:xfrm>
                  <a:off x="3474742" y="4914880"/>
                  <a:ext cx="365757" cy="399149"/>
                </a:xfrm>
                <a:prstGeom prst="arc">
                  <a:avLst/>
                </a:prstGeom>
                <a:ln w="381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8" name="Arc 577"/>
                <p:cNvSpPr/>
                <p:nvPr/>
              </p:nvSpPr>
              <p:spPr>
                <a:xfrm rot="16200000">
                  <a:off x="3474745" y="4914883"/>
                  <a:ext cx="365757" cy="365748"/>
                </a:xfrm>
                <a:prstGeom prst="arc">
                  <a:avLst/>
                </a:prstGeom>
                <a:ln w="381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79" name="Straight Connector 578"/>
                <p:cNvCxnSpPr>
                  <a:stCxn id="578" idx="0"/>
                </p:cNvCxnSpPr>
                <p:nvPr/>
              </p:nvCxnSpPr>
              <p:spPr>
                <a:xfrm flipH="1">
                  <a:off x="3474742" y="5097758"/>
                  <a:ext cx="8" cy="182878"/>
                </a:xfrm>
                <a:prstGeom prst="line">
                  <a:avLst/>
                </a:prstGeom>
                <a:ln w="38100" cap="rnd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0" name="Straight Connector 579"/>
                <p:cNvCxnSpPr>
                  <a:stCxn id="577" idx="2"/>
                </p:cNvCxnSpPr>
                <p:nvPr/>
              </p:nvCxnSpPr>
              <p:spPr>
                <a:xfrm flipH="1">
                  <a:off x="3840498" y="5114455"/>
                  <a:ext cx="1" cy="166181"/>
                </a:xfrm>
                <a:prstGeom prst="line">
                  <a:avLst/>
                </a:prstGeom>
                <a:ln w="38100" cap="rnd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1" name="Straight Connector 580"/>
                <p:cNvCxnSpPr/>
                <p:nvPr/>
              </p:nvCxnSpPr>
              <p:spPr>
                <a:xfrm>
                  <a:off x="3474742" y="5280636"/>
                  <a:ext cx="365756" cy="0"/>
                </a:xfrm>
                <a:prstGeom prst="line">
                  <a:avLst/>
                </a:prstGeom>
                <a:ln w="38100" cap="rnd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74" name="Straight Connector 573"/>
              <p:cNvCxnSpPr/>
              <p:nvPr/>
            </p:nvCxnSpPr>
            <p:spPr>
              <a:xfrm flipH="1">
                <a:off x="6080745" y="3817612"/>
                <a:ext cx="5" cy="91440"/>
              </a:xfrm>
              <a:prstGeom prst="line">
                <a:avLst/>
              </a:prstGeom>
              <a:ln w="34925" cap="rnd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5" name="Straight Connector 574"/>
              <p:cNvCxnSpPr/>
              <p:nvPr/>
            </p:nvCxnSpPr>
            <p:spPr>
              <a:xfrm>
                <a:off x="6035024" y="4183370"/>
                <a:ext cx="12" cy="594353"/>
              </a:xfrm>
              <a:prstGeom prst="line">
                <a:avLst/>
              </a:prstGeom>
              <a:ln w="34925" cap="rnd">
                <a:solidFill>
                  <a:schemeClr val="accent6">
                    <a:lumMod val="5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6" name="Straight Connector 575"/>
              <p:cNvCxnSpPr/>
              <p:nvPr/>
            </p:nvCxnSpPr>
            <p:spPr>
              <a:xfrm>
                <a:off x="6126473" y="4183370"/>
                <a:ext cx="144" cy="1691617"/>
              </a:xfrm>
              <a:prstGeom prst="line">
                <a:avLst/>
              </a:prstGeom>
              <a:ln w="34925" cap="rnd">
                <a:solidFill>
                  <a:schemeClr val="accent6">
                    <a:lumMod val="5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2" name="Straight Connector 571"/>
            <p:cNvCxnSpPr/>
            <p:nvPr/>
          </p:nvCxnSpPr>
          <p:spPr>
            <a:xfrm>
              <a:off x="1645961" y="3268982"/>
              <a:ext cx="137151" cy="91435"/>
            </a:xfrm>
            <a:prstGeom prst="line">
              <a:avLst/>
            </a:prstGeom>
            <a:ln w="34925" cap="rnd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2" name="Group 581"/>
          <p:cNvGrpSpPr/>
          <p:nvPr/>
        </p:nvGrpSpPr>
        <p:grpSpPr>
          <a:xfrm>
            <a:off x="7863814" y="3268978"/>
            <a:ext cx="274317" cy="1783058"/>
            <a:chOff x="1645962" y="3268978"/>
            <a:chExt cx="274317" cy="1783058"/>
          </a:xfrm>
        </p:grpSpPr>
        <p:grpSp>
          <p:nvGrpSpPr>
            <p:cNvPr id="583" name="Group 582"/>
            <p:cNvGrpSpPr/>
            <p:nvPr/>
          </p:nvGrpSpPr>
          <p:grpSpPr>
            <a:xfrm>
              <a:off x="1645962" y="3360417"/>
              <a:ext cx="274317" cy="1691619"/>
              <a:chOff x="5943595" y="3817612"/>
              <a:chExt cx="274317" cy="1691619"/>
            </a:xfrm>
          </p:grpSpPr>
          <p:grpSp>
            <p:nvGrpSpPr>
              <p:cNvPr id="585" name="Group 584"/>
              <p:cNvGrpSpPr/>
              <p:nvPr/>
            </p:nvGrpSpPr>
            <p:grpSpPr>
              <a:xfrm>
                <a:off x="5943595" y="3909053"/>
                <a:ext cx="274317" cy="282667"/>
                <a:chOff x="3474742" y="4914878"/>
                <a:chExt cx="365757" cy="399151"/>
              </a:xfrm>
            </p:grpSpPr>
            <p:sp>
              <p:nvSpPr>
                <p:cNvPr id="589" name="Arc 588"/>
                <p:cNvSpPr/>
                <p:nvPr/>
              </p:nvSpPr>
              <p:spPr>
                <a:xfrm>
                  <a:off x="3474742" y="4914880"/>
                  <a:ext cx="365757" cy="399149"/>
                </a:xfrm>
                <a:prstGeom prst="arc">
                  <a:avLst/>
                </a:prstGeom>
                <a:ln w="381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0" name="Arc 589"/>
                <p:cNvSpPr/>
                <p:nvPr/>
              </p:nvSpPr>
              <p:spPr>
                <a:xfrm rot="16200000">
                  <a:off x="3474745" y="4914883"/>
                  <a:ext cx="365757" cy="365748"/>
                </a:xfrm>
                <a:prstGeom prst="arc">
                  <a:avLst/>
                </a:prstGeom>
                <a:ln w="381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91" name="Straight Connector 590"/>
                <p:cNvCxnSpPr>
                  <a:stCxn id="590" idx="0"/>
                </p:cNvCxnSpPr>
                <p:nvPr/>
              </p:nvCxnSpPr>
              <p:spPr>
                <a:xfrm flipH="1">
                  <a:off x="3474742" y="5097758"/>
                  <a:ext cx="8" cy="182878"/>
                </a:xfrm>
                <a:prstGeom prst="line">
                  <a:avLst/>
                </a:prstGeom>
                <a:ln w="38100" cap="rnd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2" name="Straight Connector 591"/>
                <p:cNvCxnSpPr>
                  <a:stCxn id="589" idx="2"/>
                </p:cNvCxnSpPr>
                <p:nvPr/>
              </p:nvCxnSpPr>
              <p:spPr>
                <a:xfrm flipH="1">
                  <a:off x="3840498" y="5114455"/>
                  <a:ext cx="1" cy="166181"/>
                </a:xfrm>
                <a:prstGeom prst="line">
                  <a:avLst/>
                </a:prstGeom>
                <a:ln w="38100" cap="rnd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3" name="Straight Connector 592"/>
                <p:cNvCxnSpPr/>
                <p:nvPr/>
              </p:nvCxnSpPr>
              <p:spPr>
                <a:xfrm>
                  <a:off x="3474742" y="5280636"/>
                  <a:ext cx="365756" cy="0"/>
                </a:xfrm>
                <a:prstGeom prst="line">
                  <a:avLst/>
                </a:prstGeom>
                <a:ln w="38100" cap="rnd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86" name="Straight Connector 585"/>
              <p:cNvCxnSpPr/>
              <p:nvPr/>
            </p:nvCxnSpPr>
            <p:spPr>
              <a:xfrm flipH="1">
                <a:off x="6080745" y="3817612"/>
                <a:ext cx="5" cy="91440"/>
              </a:xfrm>
              <a:prstGeom prst="line">
                <a:avLst/>
              </a:prstGeom>
              <a:ln w="34925" cap="rnd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/>
              <p:cNvCxnSpPr/>
              <p:nvPr/>
            </p:nvCxnSpPr>
            <p:spPr>
              <a:xfrm>
                <a:off x="6035024" y="4183370"/>
                <a:ext cx="0" cy="594349"/>
              </a:xfrm>
              <a:prstGeom prst="line">
                <a:avLst/>
              </a:prstGeom>
              <a:ln w="34925" cap="rnd">
                <a:solidFill>
                  <a:schemeClr val="accent6">
                    <a:lumMod val="5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/>
              <p:cNvCxnSpPr/>
              <p:nvPr/>
            </p:nvCxnSpPr>
            <p:spPr>
              <a:xfrm flipH="1">
                <a:off x="6126463" y="4183370"/>
                <a:ext cx="10" cy="1325861"/>
              </a:xfrm>
              <a:prstGeom prst="line">
                <a:avLst/>
              </a:prstGeom>
              <a:ln w="34925" cap="rnd">
                <a:solidFill>
                  <a:schemeClr val="accent6">
                    <a:lumMod val="5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4" name="Straight Connector 583"/>
            <p:cNvCxnSpPr/>
            <p:nvPr/>
          </p:nvCxnSpPr>
          <p:spPr>
            <a:xfrm flipH="1">
              <a:off x="1783112" y="3268978"/>
              <a:ext cx="137166" cy="91439"/>
            </a:xfrm>
            <a:prstGeom prst="line">
              <a:avLst/>
            </a:prstGeom>
            <a:ln w="34925" cap="rnd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4" name="Group 593"/>
          <p:cNvGrpSpPr/>
          <p:nvPr/>
        </p:nvGrpSpPr>
        <p:grpSpPr>
          <a:xfrm>
            <a:off x="8229569" y="3268982"/>
            <a:ext cx="274318" cy="2514566"/>
            <a:chOff x="1645961" y="3268982"/>
            <a:chExt cx="274318" cy="2514566"/>
          </a:xfrm>
        </p:grpSpPr>
        <p:grpSp>
          <p:nvGrpSpPr>
            <p:cNvPr id="595" name="Group 594"/>
            <p:cNvGrpSpPr/>
            <p:nvPr/>
          </p:nvGrpSpPr>
          <p:grpSpPr>
            <a:xfrm>
              <a:off x="1645962" y="3360417"/>
              <a:ext cx="274317" cy="2423131"/>
              <a:chOff x="5943595" y="3817612"/>
              <a:chExt cx="274317" cy="2423131"/>
            </a:xfrm>
          </p:grpSpPr>
          <p:grpSp>
            <p:nvGrpSpPr>
              <p:cNvPr id="597" name="Group 596"/>
              <p:cNvGrpSpPr/>
              <p:nvPr/>
            </p:nvGrpSpPr>
            <p:grpSpPr>
              <a:xfrm>
                <a:off x="5943595" y="3909053"/>
                <a:ext cx="274317" cy="282667"/>
                <a:chOff x="3474742" y="4914878"/>
                <a:chExt cx="365757" cy="399151"/>
              </a:xfrm>
            </p:grpSpPr>
            <p:sp>
              <p:nvSpPr>
                <p:cNvPr id="601" name="Arc 600"/>
                <p:cNvSpPr/>
                <p:nvPr/>
              </p:nvSpPr>
              <p:spPr>
                <a:xfrm>
                  <a:off x="3474742" y="4914880"/>
                  <a:ext cx="365757" cy="399149"/>
                </a:xfrm>
                <a:prstGeom prst="arc">
                  <a:avLst/>
                </a:prstGeom>
                <a:ln w="381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2" name="Arc 601"/>
                <p:cNvSpPr/>
                <p:nvPr/>
              </p:nvSpPr>
              <p:spPr>
                <a:xfrm rot="16200000">
                  <a:off x="3474745" y="4914883"/>
                  <a:ext cx="365757" cy="365748"/>
                </a:xfrm>
                <a:prstGeom prst="arc">
                  <a:avLst/>
                </a:prstGeom>
                <a:ln w="381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03" name="Straight Connector 602"/>
                <p:cNvCxnSpPr>
                  <a:stCxn id="602" idx="0"/>
                </p:cNvCxnSpPr>
                <p:nvPr/>
              </p:nvCxnSpPr>
              <p:spPr>
                <a:xfrm flipH="1">
                  <a:off x="3474742" y="5097758"/>
                  <a:ext cx="8" cy="182878"/>
                </a:xfrm>
                <a:prstGeom prst="line">
                  <a:avLst/>
                </a:prstGeom>
                <a:ln w="38100" cap="rnd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4" name="Straight Connector 603"/>
                <p:cNvCxnSpPr>
                  <a:stCxn id="601" idx="2"/>
                </p:cNvCxnSpPr>
                <p:nvPr/>
              </p:nvCxnSpPr>
              <p:spPr>
                <a:xfrm flipH="1">
                  <a:off x="3840498" y="5114455"/>
                  <a:ext cx="1" cy="166181"/>
                </a:xfrm>
                <a:prstGeom prst="line">
                  <a:avLst/>
                </a:prstGeom>
                <a:ln w="38100" cap="rnd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5" name="Straight Connector 604"/>
                <p:cNvCxnSpPr/>
                <p:nvPr/>
              </p:nvCxnSpPr>
              <p:spPr>
                <a:xfrm>
                  <a:off x="3474742" y="5280636"/>
                  <a:ext cx="365756" cy="0"/>
                </a:xfrm>
                <a:prstGeom prst="line">
                  <a:avLst/>
                </a:prstGeom>
                <a:ln w="38100" cap="rnd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98" name="Straight Connector 597"/>
              <p:cNvCxnSpPr/>
              <p:nvPr/>
            </p:nvCxnSpPr>
            <p:spPr>
              <a:xfrm flipH="1">
                <a:off x="6080745" y="3817612"/>
                <a:ext cx="5" cy="91440"/>
              </a:xfrm>
              <a:prstGeom prst="line">
                <a:avLst/>
              </a:prstGeom>
              <a:ln w="34925" cap="rnd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Straight Connector 598"/>
              <p:cNvCxnSpPr/>
              <p:nvPr/>
            </p:nvCxnSpPr>
            <p:spPr>
              <a:xfrm>
                <a:off x="6035024" y="4183370"/>
                <a:ext cx="24" cy="594349"/>
              </a:xfrm>
              <a:prstGeom prst="line">
                <a:avLst/>
              </a:prstGeom>
              <a:ln w="34925" cap="rnd">
                <a:solidFill>
                  <a:schemeClr val="accent6">
                    <a:lumMod val="5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Straight Connector 599"/>
              <p:cNvCxnSpPr/>
              <p:nvPr/>
            </p:nvCxnSpPr>
            <p:spPr>
              <a:xfrm>
                <a:off x="6126473" y="4183370"/>
                <a:ext cx="0" cy="2057373"/>
              </a:xfrm>
              <a:prstGeom prst="line">
                <a:avLst/>
              </a:prstGeom>
              <a:ln w="34925" cap="rnd">
                <a:solidFill>
                  <a:schemeClr val="accent6">
                    <a:lumMod val="5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96" name="Straight Connector 595"/>
            <p:cNvCxnSpPr/>
            <p:nvPr/>
          </p:nvCxnSpPr>
          <p:spPr>
            <a:xfrm>
              <a:off x="1645961" y="3268982"/>
              <a:ext cx="137151" cy="91435"/>
            </a:xfrm>
            <a:prstGeom prst="line">
              <a:avLst/>
            </a:prstGeom>
            <a:ln w="34925" cap="rnd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6" name="Rectangle 605"/>
          <p:cNvSpPr/>
          <p:nvPr/>
        </p:nvSpPr>
        <p:spPr>
          <a:xfrm>
            <a:off x="1554523" y="708686"/>
            <a:ext cx="9052461" cy="274321"/>
          </a:xfrm>
          <a:prstGeom prst="rect">
            <a:avLst/>
          </a:prstGeom>
          <a:solidFill>
            <a:schemeClr val="accent6">
              <a:lumMod val="40000"/>
              <a:lumOff val="6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7" name="Rectangle 606"/>
          <p:cNvSpPr/>
          <p:nvPr/>
        </p:nvSpPr>
        <p:spPr>
          <a:xfrm>
            <a:off x="1554523" y="1074438"/>
            <a:ext cx="9052461" cy="274321"/>
          </a:xfrm>
          <a:prstGeom prst="rect">
            <a:avLst/>
          </a:prstGeom>
          <a:solidFill>
            <a:schemeClr val="accent6">
              <a:lumMod val="40000"/>
              <a:lumOff val="6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8" name="Rectangle 607"/>
          <p:cNvSpPr/>
          <p:nvPr/>
        </p:nvSpPr>
        <p:spPr>
          <a:xfrm>
            <a:off x="1554523" y="1440194"/>
            <a:ext cx="9052461" cy="274321"/>
          </a:xfrm>
          <a:prstGeom prst="rect">
            <a:avLst/>
          </a:prstGeom>
          <a:solidFill>
            <a:schemeClr val="accent6">
              <a:lumMod val="40000"/>
              <a:lumOff val="6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9" name="Rectangle 608"/>
          <p:cNvSpPr/>
          <p:nvPr/>
        </p:nvSpPr>
        <p:spPr>
          <a:xfrm>
            <a:off x="1554523" y="1805950"/>
            <a:ext cx="9052461" cy="274321"/>
          </a:xfrm>
          <a:prstGeom prst="rect">
            <a:avLst/>
          </a:prstGeom>
          <a:solidFill>
            <a:schemeClr val="accent6">
              <a:lumMod val="40000"/>
              <a:lumOff val="6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0" name="Rectangle 609"/>
          <p:cNvSpPr/>
          <p:nvPr/>
        </p:nvSpPr>
        <p:spPr>
          <a:xfrm>
            <a:off x="1554523" y="2171710"/>
            <a:ext cx="9052461" cy="274321"/>
          </a:xfrm>
          <a:prstGeom prst="rect">
            <a:avLst/>
          </a:prstGeom>
          <a:solidFill>
            <a:schemeClr val="accent6">
              <a:lumMod val="40000"/>
              <a:lumOff val="6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1" name="Rectangle 610"/>
          <p:cNvSpPr/>
          <p:nvPr/>
        </p:nvSpPr>
        <p:spPr>
          <a:xfrm>
            <a:off x="1554523" y="2903218"/>
            <a:ext cx="9052461" cy="274321"/>
          </a:xfrm>
          <a:prstGeom prst="rect">
            <a:avLst/>
          </a:prstGeom>
          <a:solidFill>
            <a:schemeClr val="accent6">
              <a:lumMod val="40000"/>
              <a:lumOff val="6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2" name="TextBox 611"/>
          <p:cNvSpPr txBox="1"/>
          <p:nvPr/>
        </p:nvSpPr>
        <p:spPr>
          <a:xfrm>
            <a:off x="2674765" y="-22829"/>
            <a:ext cx="2354440" cy="54863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en-US" sz="2400" b="1" dirty="0" err="1">
                <a:solidFill>
                  <a:schemeClr val="tx2"/>
                </a:solidFill>
                <a:latin typeface="Calibri" panose="020F0502020204030204" pitchFamily="34" charset="0"/>
              </a:rPr>
              <a:t>Subchannel</a:t>
            </a:r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</a:rPr>
              <a:t> 0</a:t>
            </a:r>
            <a:endParaRPr lang="en-US" sz="2400" b="1" i="1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613" name="TextBox 612"/>
          <p:cNvSpPr txBox="1"/>
          <p:nvPr/>
        </p:nvSpPr>
        <p:spPr>
          <a:xfrm>
            <a:off x="7315180" y="-22829"/>
            <a:ext cx="2057378" cy="54863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2400" b="1" dirty="0" err="1">
                <a:solidFill>
                  <a:schemeClr val="tx2"/>
                </a:solidFill>
                <a:latin typeface="Calibri" panose="020F0502020204030204" pitchFamily="34" charset="0"/>
              </a:rPr>
              <a:t>Subchannel</a:t>
            </a:r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</a:rPr>
              <a:t> 1</a:t>
            </a:r>
            <a:endParaRPr lang="en-US" sz="2400" b="1" i="1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614" name="Left Arrow 613"/>
          <p:cNvSpPr/>
          <p:nvPr/>
        </p:nvSpPr>
        <p:spPr>
          <a:xfrm>
            <a:off x="5029205" y="68613"/>
            <a:ext cx="1021077" cy="365756"/>
          </a:xfrm>
          <a:prstGeom prst="leftArrow">
            <a:avLst/>
          </a:prstGeom>
          <a:solidFill>
            <a:schemeClr val="tx2"/>
          </a:solidFill>
          <a:ln w="6350" cap="rnd">
            <a:noFill/>
            <a:prstDash val="solid"/>
            <a:tailEnd type="arrow" w="lg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15" name="Left Arrow 614"/>
          <p:cNvSpPr/>
          <p:nvPr/>
        </p:nvSpPr>
        <p:spPr>
          <a:xfrm rot="10800000">
            <a:off x="6294103" y="68614"/>
            <a:ext cx="1021077" cy="365756"/>
          </a:xfrm>
          <a:prstGeom prst="leftArrow">
            <a:avLst/>
          </a:prstGeom>
          <a:solidFill>
            <a:schemeClr val="tx2"/>
          </a:solidFill>
          <a:ln w="6350" cap="rnd">
            <a:noFill/>
            <a:prstDash val="solid"/>
            <a:tailEnd type="arrow" w="lg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9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096527" y="2542015"/>
            <a:ext cx="3529338" cy="21885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/>
          <a:p>
            <a:r>
              <a:rPr lang="en-US" b="1" dirty="0"/>
              <a:t>HBM2 Energy Consumption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High row-energy</a:t>
            </a:r>
          </a:p>
        </p:txBody>
      </p:sp>
      <p:grpSp>
        <p:nvGrpSpPr>
          <p:cNvPr id="208" name="Group 207"/>
          <p:cNvGrpSpPr/>
          <p:nvPr/>
        </p:nvGrpSpPr>
        <p:grpSpPr>
          <a:xfrm>
            <a:off x="1318286" y="2384652"/>
            <a:ext cx="3572523" cy="2720870"/>
            <a:chOff x="1642141" y="2040632"/>
            <a:chExt cx="3572523" cy="2720870"/>
          </a:xfrm>
        </p:grpSpPr>
        <p:grpSp>
          <p:nvGrpSpPr>
            <p:cNvPr id="209" name="Group 208"/>
            <p:cNvGrpSpPr/>
            <p:nvPr/>
          </p:nvGrpSpPr>
          <p:grpSpPr>
            <a:xfrm>
              <a:off x="1642141" y="2040632"/>
              <a:ext cx="3572523" cy="2720870"/>
              <a:chOff x="1698465" y="1991807"/>
              <a:chExt cx="3572523" cy="2720870"/>
            </a:xfrm>
          </p:grpSpPr>
          <p:sp>
            <p:nvSpPr>
              <p:cNvPr id="211" name="Flowchart: Data 210"/>
              <p:cNvSpPr/>
              <p:nvPr/>
            </p:nvSpPr>
            <p:spPr>
              <a:xfrm>
                <a:off x="1698465" y="1991807"/>
                <a:ext cx="3572523" cy="2720870"/>
              </a:xfrm>
              <a:prstGeom prst="flowChartInputOutput">
                <a:avLst/>
              </a:prstGeom>
              <a:solidFill>
                <a:srgbClr val="4BACC6">
                  <a:lumMod val="20000"/>
                  <a:lumOff val="80000"/>
                </a:srgbClr>
              </a:soli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2" name="Parallelogram 211"/>
              <p:cNvSpPr/>
              <p:nvPr/>
            </p:nvSpPr>
            <p:spPr>
              <a:xfrm>
                <a:off x="4222974" y="2225117"/>
                <a:ext cx="965656" cy="2218910"/>
              </a:xfrm>
              <a:prstGeom prst="parallelogram">
                <a:avLst>
                  <a:gd name="adj" fmla="val 60520"/>
                </a:avLst>
              </a:prstGeom>
              <a:solidFill>
                <a:srgbClr val="F79646">
                  <a:lumMod val="40000"/>
                  <a:lumOff val="60000"/>
                </a:srgbClr>
              </a:solidFill>
              <a:ln w="9525" cap="flat" cmpd="sng" algn="ctr">
                <a:solidFill>
                  <a:srgbClr val="31859C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210" name="Parallelogram 209"/>
            <p:cNvSpPr/>
            <p:nvPr/>
          </p:nvSpPr>
          <p:spPr>
            <a:xfrm>
              <a:off x="2519020" y="3376791"/>
              <a:ext cx="1893254" cy="156184"/>
            </a:xfrm>
            <a:prstGeom prst="parallelogram">
              <a:avLst/>
            </a:prstGeom>
            <a:solidFill>
              <a:srgbClr val="B7DEE8">
                <a:alpha val="89804"/>
              </a:srgbClr>
            </a:solidFill>
            <a:ln w="9525" cap="flat" cmpd="sng" algn="ctr">
              <a:solidFill>
                <a:srgbClr val="31859C">
                  <a:alpha val="50196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14" name="Group 213"/>
          <p:cNvGrpSpPr/>
          <p:nvPr/>
        </p:nvGrpSpPr>
        <p:grpSpPr>
          <a:xfrm>
            <a:off x="1237144" y="2284747"/>
            <a:ext cx="3572523" cy="2720870"/>
            <a:chOff x="1317300" y="1648509"/>
            <a:chExt cx="3572523" cy="2720870"/>
          </a:xfrm>
        </p:grpSpPr>
        <p:sp>
          <p:nvSpPr>
            <p:cNvPr id="215" name="Flowchart: Data 214"/>
            <p:cNvSpPr/>
            <p:nvPr/>
          </p:nvSpPr>
          <p:spPr>
            <a:xfrm>
              <a:off x="1317300" y="1648509"/>
              <a:ext cx="3572523" cy="2720870"/>
            </a:xfrm>
            <a:prstGeom prst="flowChartInputOutput">
              <a:avLst/>
            </a:prstGeom>
            <a:solidFill>
              <a:srgbClr val="DBEEF4">
                <a:alpha val="14902"/>
              </a:srgbClr>
            </a:solidFill>
            <a:ln w="9525" cap="flat" cmpd="sng" algn="ctr">
              <a:solidFill>
                <a:srgbClr val="4A7EBB">
                  <a:alpha val="9098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6" name="Flowchart: Data 215"/>
            <p:cNvSpPr/>
            <p:nvPr/>
          </p:nvSpPr>
          <p:spPr>
            <a:xfrm>
              <a:off x="4062046" y="1684076"/>
              <a:ext cx="761120" cy="579677"/>
            </a:xfrm>
            <a:prstGeom prst="flowChartInputOutput">
              <a:avLst/>
            </a:prstGeom>
            <a:solidFill>
              <a:srgbClr val="EBF1DE">
                <a:alpha val="14902"/>
              </a:srgbClr>
            </a:solidFill>
            <a:ln w="9525" cap="flat" cmpd="sng" algn="ctr">
              <a:solidFill>
                <a:srgbClr val="77933C">
                  <a:alpha val="50196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7" name="Flowchart: Data 216"/>
            <p:cNvSpPr/>
            <p:nvPr/>
          </p:nvSpPr>
          <p:spPr>
            <a:xfrm>
              <a:off x="3902319" y="2299320"/>
              <a:ext cx="761120" cy="579677"/>
            </a:xfrm>
            <a:prstGeom prst="flowChartInputOutput">
              <a:avLst/>
            </a:prstGeom>
            <a:solidFill>
              <a:srgbClr val="EBF1DE">
                <a:alpha val="14902"/>
              </a:srgbClr>
            </a:solidFill>
            <a:ln w="9525" cap="flat" cmpd="sng" algn="ctr">
              <a:solidFill>
                <a:srgbClr val="77933C">
                  <a:alpha val="50196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8" name="Flowchart: Data 217"/>
            <p:cNvSpPr/>
            <p:nvPr/>
          </p:nvSpPr>
          <p:spPr>
            <a:xfrm>
              <a:off x="3681486" y="3134806"/>
              <a:ext cx="761120" cy="579677"/>
            </a:xfrm>
            <a:prstGeom prst="flowChartInputOutput">
              <a:avLst/>
            </a:prstGeom>
            <a:solidFill>
              <a:srgbClr val="EBF1DE">
                <a:alpha val="14902"/>
              </a:srgbClr>
            </a:solidFill>
            <a:ln w="9525" cap="flat" cmpd="sng" algn="ctr">
              <a:solidFill>
                <a:srgbClr val="77933C">
                  <a:alpha val="25098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9" name="Flowchart: Data 218"/>
            <p:cNvSpPr/>
            <p:nvPr/>
          </p:nvSpPr>
          <p:spPr>
            <a:xfrm>
              <a:off x="3521759" y="3750159"/>
              <a:ext cx="761120" cy="579677"/>
            </a:xfrm>
            <a:prstGeom prst="flowChartInputOutput">
              <a:avLst/>
            </a:prstGeom>
            <a:solidFill>
              <a:srgbClr val="EBF1DE">
                <a:alpha val="14902"/>
              </a:srgbClr>
            </a:solidFill>
            <a:ln w="9525" cap="flat" cmpd="sng" algn="ctr">
              <a:solidFill>
                <a:srgbClr val="77933C">
                  <a:alpha val="50196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0" name="Flowchart: Data 219"/>
            <p:cNvSpPr/>
            <p:nvPr/>
          </p:nvSpPr>
          <p:spPr>
            <a:xfrm>
              <a:off x="3308614" y="1684076"/>
              <a:ext cx="761120" cy="579677"/>
            </a:xfrm>
            <a:prstGeom prst="flowChartInputOutput">
              <a:avLst/>
            </a:prstGeom>
            <a:solidFill>
              <a:srgbClr val="EBF1DE">
                <a:alpha val="14902"/>
              </a:srgbClr>
            </a:solidFill>
            <a:ln w="9525" cap="flat" cmpd="sng" algn="ctr">
              <a:solidFill>
                <a:srgbClr val="77933C">
                  <a:alpha val="50196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1" name="Flowchart: Data 220"/>
            <p:cNvSpPr/>
            <p:nvPr/>
          </p:nvSpPr>
          <p:spPr>
            <a:xfrm>
              <a:off x="3148887" y="2299320"/>
              <a:ext cx="761120" cy="579677"/>
            </a:xfrm>
            <a:prstGeom prst="flowChartInputOutput">
              <a:avLst/>
            </a:prstGeom>
            <a:solidFill>
              <a:srgbClr val="EBF1DE">
                <a:alpha val="14902"/>
              </a:srgbClr>
            </a:solidFill>
            <a:ln w="9525" cap="flat" cmpd="sng" algn="ctr">
              <a:solidFill>
                <a:srgbClr val="77933C">
                  <a:alpha val="50196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2" name="Flowchart: Data 221"/>
            <p:cNvSpPr/>
            <p:nvPr/>
          </p:nvSpPr>
          <p:spPr>
            <a:xfrm>
              <a:off x="2928054" y="3134806"/>
              <a:ext cx="761120" cy="579677"/>
            </a:xfrm>
            <a:prstGeom prst="flowChartInputOutput">
              <a:avLst/>
            </a:prstGeom>
            <a:solidFill>
              <a:srgbClr val="EBF1DE">
                <a:alpha val="14902"/>
              </a:srgbClr>
            </a:solidFill>
            <a:ln w="9525" cap="flat" cmpd="sng" algn="ctr">
              <a:solidFill>
                <a:srgbClr val="77933C">
                  <a:alpha val="25098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3" name="Flowchart: Data 222"/>
            <p:cNvSpPr/>
            <p:nvPr/>
          </p:nvSpPr>
          <p:spPr>
            <a:xfrm>
              <a:off x="2768327" y="3750159"/>
              <a:ext cx="761120" cy="579677"/>
            </a:xfrm>
            <a:prstGeom prst="flowChartInputOutput">
              <a:avLst/>
            </a:prstGeom>
            <a:solidFill>
              <a:srgbClr val="EBF1DE">
                <a:alpha val="14902"/>
              </a:srgbClr>
            </a:solidFill>
            <a:ln w="9525" cap="flat" cmpd="sng" algn="ctr">
              <a:solidFill>
                <a:srgbClr val="77933C">
                  <a:alpha val="50196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4" name="Flowchart: Data 223"/>
            <p:cNvSpPr/>
            <p:nvPr/>
          </p:nvSpPr>
          <p:spPr>
            <a:xfrm>
              <a:off x="1906174" y="1684076"/>
              <a:ext cx="761120" cy="579677"/>
            </a:xfrm>
            <a:prstGeom prst="flowChartInputOutput">
              <a:avLst/>
            </a:prstGeom>
            <a:solidFill>
              <a:srgbClr val="EBF1DE">
                <a:alpha val="14902"/>
              </a:srgbClr>
            </a:solidFill>
            <a:ln w="9525" cap="flat" cmpd="sng" algn="ctr">
              <a:solidFill>
                <a:srgbClr val="77933C">
                  <a:alpha val="50196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5" name="Flowchart: Data 224"/>
            <p:cNvSpPr/>
            <p:nvPr/>
          </p:nvSpPr>
          <p:spPr>
            <a:xfrm>
              <a:off x="1746447" y="2299320"/>
              <a:ext cx="761120" cy="579677"/>
            </a:xfrm>
            <a:prstGeom prst="flowChartInputOutput">
              <a:avLst/>
            </a:prstGeom>
            <a:solidFill>
              <a:srgbClr val="EBF1DE">
                <a:alpha val="14902"/>
              </a:srgbClr>
            </a:solidFill>
            <a:ln w="9525" cap="flat" cmpd="sng" algn="ctr">
              <a:solidFill>
                <a:srgbClr val="77933C">
                  <a:alpha val="50196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6" name="Flowchart: Data 225"/>
            <p:cNvSpPr/>
            <p:nvPr/>
          </p:nvSpPr>
          <p:spPr>
            <a:xfrm>
              <a:off x="1525614" y="3134806"/>
              <a:ext cx="761120" cy="579677"/>
            </a:xfrm>
            <a:prstGeom prst="flowChartInputOutput">
              <a:avLst/>
            </a:prstGeom>
            <a:solidFill>
              <a:srgbClr val="EBF1DE">
                <a:alpha val="14902"/>
              </a:srgbClr>
            </a:solidFill>
            <a:ln w="9525" cap="flat" cmpd="sng" algn="ctr">
              <a:solidFill>
                <a:srgbClr val="77933C">
                  <a:alpha val="25098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7" name="Flowchart: Data 226"/>
            <p:cNvSpPr/>
            <p:nvPr/>
          </p:nvSpPr>
          <p:spPr>
            <a:xfrm>
              <a:off x="1365887" y="3750159"/>
              <a:ext cx="761120" cy="579677"/>
            </a:xfrm>
            <a:prstGeom prst="flowChartInputOutput">
              <a:avLst/>
            </a:prstGeom>
            <a:solidFill>
              <a:srgbClr val="EBF1DE">
                <a:alpha val="14902"/>
              </a:srgbClr>
            </a:solidFill>
            <a:ln w="9525" cap="flat" cmpd="sng" algn="ctr">
              <a:solidFill>
                <a:srgbClr val="77933C">
                  <a:alpha val="50196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8" name="Flowchart: Data 227"/>
            <p:cNvSpPr/>
            <p:nvPr/>
          </p:nvSpPr>
          <p:spPr>
            <a:xfrm>
              <a:off x="2658597" y="1684076"/>
              <a:ext cx="761120" cy="579677"/>
            </a:xfrm>
            <a:prstGeom prst="flowChartInputOutput">
              <a:avLst/>
            </a:prstGeom>
            <a:solidFill>
              <a:srgbClr val="EBF1DE">
                <a:alpha val="14902"/>
              </a:srgbClr>
            </a:solidFill>
            <a:ln w="9525" cap="flat" cmpd="sng" algn="ctr">
              <a:solidFill>
                <a:srgbClr val="77933C">
                  <a:alpha val="50196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9" name="Flowchart: Data 228"/>
            <p:cNvSpPr/>
            <p:nvPr/>
          </p:nvSpPr>
          <p:spPr>
            <a:xfrm>
              <a:off x="2498870" y="2299320"/>
              <a:ext cx="761120" cy="579677"/>
            </a:xfrm>
            <a:prstGeom prst="flowChartInputOutput">
              <a:avLst/>
            </a:prstGeom>
            <a:solidFill>
              <a:srgbClr val="EBF1DE">
                <a:alpha val="14902"/>
              </a:srgbClr>
            </a:solidFill>
            <a:ln w="9525" cap="flat" cmpd="sng" algn="ctr">
              <a:solidFill>
                <a:srgbClr val="77933C">
                  <a:alpha val="50196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0" name="Flowchart: Data 229"/>
            <p:cNvSpPr/>
            <p:nvPr/>
          </p:nvSpPr>
          <p:spPr>
            <a:xfrm>
              <a:off x="2278037" y="3134806"/>
              <a:ext cx="761120" cy="579677"/>
            </a:xfrm>
            <a:prstGeom prst="flowChartInputOutput">
              <a:avLst/>
            </a:prstGeom>
            <a:solidFill>
              <a:srgbClr val="EBF1DE">
                <a:alpha val="14902"/>
              </a:srgbClr>
            </a:solidFill>
            <a:ln w="9525" cap="flat" cmpd="sng" algn="ctr">
              <a:solidFill>
                <a:srgbClr val="77933C">
                  <a:alpha val="25098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1" name="Flowchart: Data 230"/>
            <p:cNvSpPr/>
            <p:nvPr/>
          </p:nvSpPr>
          <p:spPr>
            <a:xfrm>
              <a:off x="2118310" y="3750159"/>
              <a:ext cx="761120" cy="579677"/>
            </a:xfrm>
            <a:prstGeom prst="flowChartInputOutput">
              <a:avLst/>
            </a:prstGeom>
            <a:solidFill>
              <a:srgbClr val="EBF1DE">
                <a:alpha val="14902"/>
              </a:srgbClr>
            </a:solidFill>
            <a:ln w="9525" cap="flat" cmpd="sng" algn="ctr">
              <a:solidFill>
                <a:srgbClr val="77933C">
                  <a:alpha val="50196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2" name="Parallelogram 231"/>
            <p:cNvSpPr/>
            <p:nvPr/>
          </p:nvSpPr>
          <p:spPr>
            <a:xfrm>
              <a:off x="4062046" y="2180823"/>
              <a:ext cx="634450" cy="82930"/>
            </a:xfrm>
            <a:prstGeom prst="parallelogram">
              <a:avLst/>
            </a:prstGeom>
            <a:solidFill>
              <a:srgbClr val="CCC1DA">
                <a:alpha val="14902"/>
              </a:srgbClr>
            </a:solidFill>
            <a:ln w="9525" cap="flat" cmpd="sng" algn="ctr">
              <a:solidFill>
                <a:srgbClr val="604A7B">
                  <a:alpha val="2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3" name="Parallelogram 232"/>
            <p:cNvSpPr/>
            <p:nvPr/>
          </p:nvSpPr>
          <p:spPr>
            <a:xfrm>
              <a:off x="3902801" y="2791508"/>
              <a:ext cx="634450" cy="82930"/>
            </a:xfrm>
            <a:prstGeom prst="parallelogram">
              <a:avLst/>
            </a:prstGeom>
            <a:solidFill>
              <a:srgbClr val="CCC1DA">
                <a:alpha val="14902"/>
              </a:srgbClr>
            </a:solidFill>
            <a:ln w="9525" cap="flat" cmpd="sng" algn="ctr">
              <a:solidFill>
                <a:srgbClr val="604A7B">
                  <a:alpha val="2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4" name="Parallelogram 233"/>
            <p:cNvSpPr/>
            <p:nvPr/>
          </p:nvSpPr>
          <p:spPr>
            <a:xfrm>
              <a:off x="3145377" y="2793547"/>
              <a:ext cx="634450" cy="82930"/>
            </a:xfrm>
            <a:prstGeom prst="parallelogram">
              <a:avLst/>
            </a:prstGeom>
            <a:solidFill>
              <a:srgbClr val="CCC1DA">
                <a:alpha val="14902"/>
              </a:srgbClr>
            </a:solidFill>
            <a:ln w="9525" cap="flat" cmpd="sng" algn="ctr">
              <a:solidFill>
                <a:srgbClr val="604A7B">
                  <a:alpha val="2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5" name="Parallelogram 234"/>
            <p:cNvSpPr/>
            <p:nvPr/>
          </p:nvSpPr>
          <p:spPr>
            <a:xfrm>
              <a:off x="2498613" y="2796067"/>
              <a:ext cx="634450" cy="82930"/>
            </a:xfrm>
            <a:prstGeom prst="parallelogram">
              <a:avLst/>
            </a:prstGeom>
            <a:solidFill>
              <a:srgbClr val="CCC1DA">
                <a:alpha val="14902"/>
              </a:srgbClr>
            </a:solidFill>
            <a:ln w="9525" cap="flat" cmpd="sng" algn="ctr">
              <a:solidFill>
                <a:srgbClr val="604A7B">
                  <a:alpha val="2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6" name="Parallelogram 235"/>
            <p:cNvSpPr/>
            <p:nvPr/>
          </p:nvSpPr>
          <p:spPr>
            <a:xfrm>
              <a:off x="2658597" y="2175175"/>
              <a:ext cx="634450" cy="82930"/>
            </a:xfrm>
            <a:prstGeom prst="parallelogram">
              <a:avLst/>
            </a:prstGeom>
            <a:solidFill>
              <a:srgbClr val="CCC1DA">
                <a:alpha val="14902"/>
              </a:srgbClr>
            </a:solidFill>
            <a:ln w="9525" cap="flat" cmpd="sng" algn="ctr">
              <a:solidFill>
                <a:srgbClr val="604A7B">
                  <a:alpha val="2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7" name="Parallelogram 236"/>
            <p:cNvSpPr/>
            <p:nvPr/>
          </p:nvSpPr>
          <p:spPr>
            <a:xfrm>
              <a:off x="3308642" y="2175175"/>
              <a:ext cx="634450" cy="82930"/>
            </a:xfrm>
            <a:prstGeom prst="parallelogram">
              <a:avLst/>
            </a:prstGeom>
            <a:solidFill>
              <a:srgbClr val="CCC1DA">
                <a:alpha val="14902"/>
              </a:srgbClr>
            </a:solidFill>
            <a:ln w="9525" cap="flat" cmpd="sng" algn="ctr">
              <a:solidFill>
                <a:srgbClr val="604A7B">
                  <a:alpha val="2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8" name="Parallelogram 237"/>
            <p:cNvSpPr/>
            <p:nvPr/>
          </p:nvSpPr>
          <p:spPr>
            <a:xfrm>
              <a:off x="1737508" y="2796067"/>
              <a:ext cx="634450" cy="82930"/>
            </a:xfrm>
            <a:prstGeom prst="parallelogram">
              <a:avLst/>
            </a:prstGeom>
            <a:solidFill>
              <a:srgbClr val="CCC1DA">
                <a:alpha val="14902"/>
              </a:srgbClr>
            </a:solidFill>
            <a:ln w="9525" cap="flat" cmpd="sng" algn="ctr">
              <a:solidFill>
                <a:srgbClr val="604A7B">
                  <a:alpha val="2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9" name="Parallelogram 238"/>
            <p:cNvSpPr/>
            <p:nvPr/>
          </p:nvSpPr>
          <p:spPr>
            <a:xfrm>
              <a:off x="1906174" y="2173329"/>
              <a:ext cx="634450" cy="82930"/>
            </a:xfrm>
            <a:prstGeom prst="parallelogram">
              <a:avLst/>
            </a:prstGeom>
            <a:solidFill>
              <a:srgbClr val="CCC1DA">
                <a:alpha val="14902"/>
              </a:srgbClr>
            </a:solidFill>
            <a:ln w="9525" cap="flat" cmpd="sng" algn="ctr">
              <a:solidFill>
                <a:srgbClr val="604A7B">
                  <a:alpha val="2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0" name="Parallelogram 239"/>
            <p:cNvSpPr/>
            <p:nvPr/>
          </p:nvSpPr>
          <p:spPr>
            <a:xfrm>
              <a:off x="1653523" y="3134464"/>
              <a:ext cx="634450" cy="82930"/>
            </a:xfrm>
            <a:prstGeom prst="parallelogram">
              <a:avLst/>
            </a:prstGeom>
            <a:solidFill>
              <a:srgbClr val="CCC1DA">
                <a:alpha val="14902"/>
              </a:srgbClr>
            </a:solidFill>
            <a:ln w="9525" cap="flat" cmpd="sng" algn="ctr">
              <a:solidFill>
                <a:srgbClr val="604A7B">
                  <a:alpha val="14902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1" name="Parallelogram 240"/>
            <p:cNvSpPr/>
            <p:nvPr/>
          </p:nvSpPr>
          <p:spPr>
            <a:xfrm>
              <a:off x="2404707" y="3132702"/>
              <a:ext cx="634450" cy="82930"/>
            </a:xfrm>
            <a:prstGeom prst="parallelogram">
              <a:avLst/>
            </a:prstGeom>
            <a:solidFill>
              <a:srgbClr val="CCC1DA">
                <a:alpha val="14902"/>
              </a:srgbClr>
            </a:solidFill>
            <a:ln w="9525" cap="flat" cmpd="sng" algn="ctr">
              <a:solidFill>
                <a:srgbClr val="604A7B">
                  <a:alpha val="14902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2" name="Parallelogram 241"/>
            <p:cNvSpPr/>
            <p:nvPr/>
          </p:nvSpPr>
          <p:spPr>
            <a:xfrm>
              <a:off x="3054510" y="3134806"/>
              <a:ext cx="634450" cy="82930"/>
            </a:xfrm>
            <a:prstGeom prst="parallelogram">
              <a:avLst/>
            </a:prstGeom>
            <a:solidFill>
              <a:srgbClr val="CCC1DA">
                <a:alpha val="14902"/>
              </a:srgbClr>
            </a:solidFill>
            <a:ln w="9525" cap="flat" cmpd="sng" algn="ctr">
              <a:solidFill>
                <a:srgbClr val="604A7B">
                  <a:alpha val="14902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3" name="Parallelogram 242"/>
            <p:cNvSpPr/>
            <p:nvPr/>
          </p:nvSpPr>
          <p:spPr>
            <a:xfrm>
              <a:off x="3808156" y="3134806"/>
              <a:ext cx="634450" cy="82930"/>
            </a:xfrm>
            <a:prstGeom prst="parallelogram">
              <a:avLst/>
            </a:prstGeom>
            <a:solidFill>
              <a:srgbClr val="CCC1DA">
                <a:alpha val="14902"/>
              </a:srgbClr>
            </a:solidFill>
            <a:ln w="9525" cap="flat" cmpd="sng" algn="ctr">
              <a:solidFill>
                <a:srgbClr val="604A7B">
                  <a:alpha val="14902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4" name="Parallelogram 243"/>
            <p:cNvSpPr/>
            <p:nvPr/>
          </p:nvSpPr>
          <p:spPr>
            <a:xfrm>
              <a:off x="3652977" y="3750159"/>
              <a:ext cx="634450" cy="82930"/>
            </a:xfrm>
            <a:prstGeom prst="parallelogram">
              <a:avLst/>
            </a:prstGeom>
            <a:solidFill>
              <a:srgbClr val="CCC1DA">
                <a:alpha val="14902"/>
              </a:srgbClr>
            </a:solidFill>
            <a:ln w="9525" cap="flat" cmpd="sng" algn="ctr">
              <a:solidFill>
                <a:srgbClr val="604A7B">
                  <a:alpha val="2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5" name="Parallelogram 244"/>
            <p:cNvSpPr/>
            <p:nvPr/>
          </p:nvSpPr>
          <p:spPr>
            <a:xfrm>
              <a:off x="2894997" y="3750159"/>
              <a:ext cx="634450" cy="82930"/>
            </a:xfrm>
            <a:prstGeom prst="parallelogram">
              <a:avLst/>
            </a:prstGeom>
            <a:solidFill>
              <a:srgbClr val="CCC1DA">
                <a:alpha val="14902"/>
              </a:srgbClr>
            </a:solidFill>
            <a:ln w="9525" cap="flat" cmpd="sng" algn="ctr">
              <a:solidFill>
                <a:srgbClr val="604A7B">
                  <a:alpha val="2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6" name="Parallelogram 245"/>
            <p:cNvSpPr/>
            <p:nvPr/>
          </p:nvSpPr>
          <p:spPr>
            <a:xfrm>
              <a:off x="2244980" y="3752080"/>
              <a:ext cx="634450" cy="82930"/>
            </a:xfrm>
            <a:prstGeom prst="parallelogram">
              <a:avLst/>
            </a:prstGeom>
            <a:solidFill>
              <a:srgbClr val="CCC1DA">
                <a:alpha val="14902"/>
              </a:srgbClr>
            </a:solidFill>
            <a:ln w="9525" cap="flat" cmpd="sng" algn="ctr">
              <a:solidFill>
                <a:srgbClr val="604A7B">
                  <a:alpha val="2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7" name="Parallelogram 246"/>
            <p:cNvSpPr/>
            <p:nvPr/>
          </p:nvSpPr>
          <p:spPr>
            <a:xfrm>
              <a:off x="1493192" y="3750159"/>
              <a:ext cx="634450" cy="82930"/>
            </a:xfrm>
            <a:prstGeom prst="parallelogram">
              <a:avLst/>
            </a:prstGeom>
            <a:solidFill>
              <a:srgbClr val="CCC1DA">
                <a:alpha val="14902"/>
              </a:srgbClr>
            </a:solidFill>
            <a:ln w="9525" cap="flat" cmpd="sng" algn="ctr">
              <a:solidFill>
                <a:srgbClr val="604A7B">
                  <a:alpha val="2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8" name="Parallelogram 247"/>
            <p:cNvSpPr/>
            <p:nvPr/>
          </p:nvSpPr>
          <p:spPr>
            <a:xfrm>
              <a:off x="2202260" y="2928389"/>
              <a:ext cx="1893254" cy="156184"/>
            </a:xfrm>
            <a:prstGeom prst="parallelogram">
              <a:avLst/>
            </a:prstGeom>
            <a:solidFill>
              <a:srgbClr val="B7DEE8">
                <a:alpha val="50196"/>
              </a:srgbClr>
            </a:solidFill>
            <a:ln w="9525" cap="flat" cmpd="sng" algn="ctr">
              <a:solidFill>
                <a:srgbClr val="31859C">
                  <a:alpha val="50196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1161858" y="2203016"/>
            <a:ext cx="3572523" cy="2720870"/>
            <a:chOff x="1317300" y="1648509"/>
            <a:chExt cx="3572523" cy="2720870"/>
          </a:xfrm>
        </p:grpSpPr>
        <p:sp>
          <p:nvSpPr>
            <p:cNvPr id="250" name="Flowchart: Data 249"/>
            <p:cNvSpPr/>
            <p:nvPr/>
          </p:nvSpPr>
          <p:spPr>
            <a:xfrm>
              <a:off x="1317300" y="1648509"/>
              <a:ext cx="3572523" cy="2720870"/>
            </a:xfrm>
            <a:prstGeom prst="flowChartInputOutput">
              <a:avLst/>
            </a:prstGeom>
            <a:solidFill>
              <a:srgbClr val="DBEEF4">
                <a:alpha val="14902"/>
              </a:srgbClr>
            </a:solidFill>
            <a:ln w="9525" cap="flat" cmpd="sng" algn="ctr">
              <a:solidFill>
                <a:srgbClr val="4A7EBB">
                  <a:alpha val="9098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1" name="Flowchart: Data 250"/>
            <p:cNvSpPr/>
            <p:nvPr/>
          </p:nvSpPr>
          <p:spPr>
            <a:xfrm>
              <a:off x="4062046" y="1684076"/>
              <a:ext cx="761120" cy="579677"/>
            </a:xfrm>
            <a:prstGeom prst="flowChartInputOutput">
              <a:avLst/>
            </a:prstGeom>
            <a:solidFill>
              <a:srgbClr val="EBF1DE">
                <a:alpha val="14902"/>
              </a:srgbClr>
            </a:solidFill>
            <a:ln w="9525" cap="flat" cmpd="sng" algn="ctr">
              <a:solidFill>
                <a:srgbClr val="77933C">
                  <a:alpha val="50196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2" name="Flowchart: Data 251"/>
            <p:cNvSpPr/>
            <p:nvPr/>
          </p:nvSpPr>
          <p:spPr>
            <a:xfrm>
              <a:off x="3902319" y="2299320"/>
              <a:ext cx="761120" cy="579677"/>
            </a:xfrm>
            <a:prstGeom prst="flowChartInputOutput">
              <a:avLst/>
            </a:prstGeom>
            <a:solidFill>
              <a:srgbClr val="EBF1DE">
                <a:alpha val="14902"/>
              </a:srgbClr>
            </a:solidFill>
            <a:ln w="9525" cap="flat" cmpd="sng" algn="ctr">
              <a:solidFill>
                <a:srgbClr val="77933C">
                  <a:alpha val="50196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3" name="Flowchart: Data 252"/>
            <p:cNvSpPr/>
            <p:nvPr/>
          </p:nvSpPr>
          <p:spPr>
            <a:xfrm>
              <a:off x="3681486" y="3134806"/>
              <a:ext cx="761120" cy="579677"/>
            </a:xfrm>
            <a:prstGeom prst="flowChartInputOutput">
              <a:avLst/>
            </a:prstGeom>
            <a:solidFill>
              <a:srgbClr val="EBF1DE">
                <a:alpha val="14902"/>
              </a:srgbClr>
            </a:solidFill>
            <a:ln w="9525" cap="flat" cmpd="sng" algn="ctr">
              <a:solidFill>
                <a:srgbClr val="77933C">
                  <a:alpha val="25098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4" name="Flowchart: Data 253"/>
            <p:cNvSpPr/>
            <p:nvPr/>
          </p:nvSpPr>
          <p:spPr>
            <a:xfrm>
              <a:off x="3521759" y="3750159"/>
              <a:ext cx="761120" cy="579677"/>
            </a:xfrm>
            <a:prstGeom prst="flowChartInputOutput">
              <a:avLst/>
            </a:prstGeom>
            <a:solidFill>
              <a:srgbClr val="EBF1DE">
                <a:alpha val="14902"/>
              </a:srgbClr>
            </a:solidFill>
            <a:ln w="9525" cap="flat" cmpd="sng" algn="ctr">
              <a:solidFill>
                <a:srgbClr val="77933C">
                  <a:alpha val="50196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5" name="Flowchart: Data 254"/>
            <p:cNvSpPr/>
            <p:nvPr/>
          </p:nvSpPr>
          <p:spPr>
            <a:xfrm>
              <a:off x="3308614" y="1684076"/>
              <a:ext cx="761120" cy="579677"/>
            </a:xfrm>
            <a:prstGeom prst="flowChartInputOutput">
              <a:avLst/>
            </a:prstGeom>
            <a:solidFill>
              <a:srgbClr val="EBF1DE">
                <a:alpha val="14902"/>
              </a:srgbClr>
            </a:solidFill>
            <a:ln w="9525" cap="flat" cmpd="sng" algn="ctr">
              <a:solidFill>
                <a:srgbClr val="77933C">
                  <a:alpha val="50196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6" name="Flowchart: Data 255"/>
            <p:cNvSpPr/>
            <p:nvPr/>
          </p:nvSpPr>
          <p:spPr>
            <a:xfrm>
              <a:off x="3148887" y="2299320"/>
              <a:ext cx="761120" cy="579677"/>
            </a:xfrm>
            <a:prstGeom prst="flowChartInputOutput">
              <a:avLst/>
            </a:prstGeom>
            <a:solidFill>
              <a:srgbClr val="EBF1DE">
                <a:alpha val="14902"/>
              </a:srgbClr>
            </a:solidFill>
            <a:ln w="9525" cap="flat" cmpd="sng" algn="ctr">
              <a:solidFill>
                <a:srgbClr val="77933C">
                  <a:alpha val="50196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7" name="Flowchart: Data 256"/>
            <p:cNvSpPr/>
            <p:nvPr/>
          </p:nvSpPr>
          <p:spPr>
            <a:xfrm>
              <a:off x="2928054" y="3134806"/>
              <a:ext cx="761120" cy="579677"/>
            </a:xfrm>
            <a:prstGeom prst="flowChartInputOutput">
              <a:avLst/>
            </a:prstGeom>
            <a:solidFill>
              <a:srgbClr val="EBF1DE">
                <a:alpha val="14902"/>
              </a:srgbClr>
            </a:solidFill>
            <a:ln w="9525" cap="flat" cmpd="sng" algn="ctr">
              <a:solidFill>
                <a:srgbClr val="77933C">
                  <a:alpha val="25098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8" name="Flowchart: Data 257"/>
            <p:cNvSpPr/>
            <p:nvPr/>
          </p:nvSpPr>
          <p:spPr>
            <a:xfrm>
              <a:off x="2768327" y="3750159"/>
              <a:ext cx="761120" cy="579677"/>
            </a:xfrm>
            <a:prstGeom prst="flowChartInputOutput">
              <a:avLst/>
            </a:prstGeom>
            <a:solidFill>
              <a:srgbClr val="EBF1DE">
                <a:alpha val="14902"/>
              </a:srgbClr>
            </a:solidFill>
            <a:ln w="9525" cap="flat" cmpd="sng" algn="ctr">
              <a:solidFill>
                <a:srgbClr val="77933C">
                  <a:alpha val="50196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9" name="Flowchart: Data 258"/>
            <p:cNvSpPr/>
            <p:nvPr/>
          </p:nvSpPr>
          <p:spPr>
            <a:xfrm>
              <a:off x="1906174" y="1684076"/>
              <a:ext cx="761120" cy="579677"/>
            </a:xfrm>
            <a:prstGeom prst="flowChartInputOutput">
              <a:avLst/>
            </a:prstGeom>
            <a:solidFill>
              <a:srgbClr val="EBF1DE">
                <a:alpha val="14902"/>
              </a:srgbClr>
            </a:solidFill>
            <a:ln w="9525" cap="flat" cmpd="sng" algn="ctr">
              <a:solidFill>
                <a:srgbClr val="77933C">
                  <a:alpha val="50196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0" name="Flowchart: Data 259"/>
            <p:cNvSpPr/>
            <p:nvPr/>
          </p:nvSpPr>
          <p:spPr>
            <a:xfrm>
              <a:off x="1746447" y="2299320"/>
              <a:ext cx="761120" cy="579677"/>
            </a:xfrm>
            <a:prstGeom prst="flowChartInputOutput">
              <a:avLst/>
            </a:prstGeom>
            <a:solidFill>
              <a:srgbClr val="EBF1DE">
                <a:alpha val="14902"/>
              </a:srgbClr>
            </a:solidFill>
            <a:ln w="9525" cap="flat" cmpd="sng" algn="ctr">
              <a:solidFill>
                <a:srgbClr val="77933C">
                  <a:alpha val="50196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1" name="Flowchart: Data 260"/>
            <p:cNvSpPr/>
            <p:nvPr/>
          </p:nvSpPr>
          <p:spPr>
            <a:xfrm>
              <a:off x="1525614" y="3134806"/>
              <a:ext cx="761120" cy="579677"/>
            </a:xfrm>
            <a:prstGeom prst="flowChartInputOutput">
              <a:avLst/>
            </a:prstGeom>
            <a:solidFill>
              <a:srgbClr val="EBF1DE">
                <a:alpha val="14902"/>
              </a:srgbClr>
            </a:solidFill>
            <a:ln w="9525" cap="flat" cmpd="sng" algn="ctr">
              <a:solidFill>
                <a:srgbClr val="77933C">
                  <a:alpha val="25098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2" name="Flowchart: Data 261"/>
            <p:cNvSpPr/>
            <p:nvPr/>
          </p:nvSpPr>
          <p:spPr>
            <a:xfrm>
              <a:off x="1365887" y="3750159"/>
              <a:ext cx="761120" cy="579677"/>
            </a:xfrm>
            <a:prstGeom prst="flowChartInputOutput">
              <a:avLst/>
            </a:prstGeom>
            <a:solidFill>
              <a:srgbClr val="EBF1DE">
                <a:alpha val="14902"/>
              </a:srgbClr>
            </a:solidFill>
            <a:ln w="9525" cap="flat" cmpd="sng" algn="ctr">
              <a:solidFill>
                <a:srgbClr val="77933C">
                  <a:alpha val="50196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3" name="Flowchart: Data 262"/>
            <p:cNvSpPr/>
            <p:nvPr/>
          </p:nvSpPr>
          <p:spPr>
            <a:xfrm>
              <a:off x="2658597" y="1684076"/>
              <a:ext cx="761120" cy="579677"/>
            </a:xfrm>
            <a:prstGeom prst="flowChartInputOutput">
              <a:avLst/>
            </a:prstGeom>
            <a:solidFill>
              <a:srgbClr val="EBF1DE">
                <a:alpha val="14902"/>
              </a:srgbClr>
            </a:solidFill>
            <a:ln w="9525" cap="flat" cmpd="sng" algn="ctr">
              <a:solidFill>
                <a:srgbClr val="77933C">
                  <a:alpha val="50196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4" name="Flowchart: Data 263"/>
            <p:cNvSpPr/>
            <p:nvPr/>
          </p:nvSpPr>
          <p:spPr>
            <a:xfrm>
              <a:off x="2498870" y="2299320"/>
              <a:ext cx="761120" cy="579677"/>
            </a:xfrm>
            <a:prstGeom prst="flowChartInputOutput">
              <a:avLst/>
            </a:prstGeom>
            <a:solidFill>
              <a:srgbClr val="EBF1DE">
                <a:alpha val="14902"/>
              </a:srgbClr>
            </a:solidFill>
            <a:ln w="9525" cap="flat" cmpd="sng" algn="ctr">
              <a:solidFill>
                <a:srgbClr val="77933C">
                  <a:alpha val="50196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5" name="Flowchart: Data 264"/>
            <p:cNvSpPr/>
            <p:nvPr/>
          </p:nvSpPr>
          <p:spPr>
            <a:xfrm>
              <a:off x="2278037" y="3134806"/>
              <a:ext cx="761120" cy="579677"/>
            </a:xfrm>
            <a:prstGeom prst="flowChartInputOutput">
              <a:avLst/>
            </a:prstGeom>
            <a:solidFill>
              <a:srgbClr val="EBF1DE">
                <a:alpha val="14902"/>
              </a:srgbClr>
            </a:solidFill>
            <a:ln w="9525" cap="flat" cmpd="sng" algn="ctr">
              <a:solidFill>
                <a:srgbClr val="77933C">
                  <a:alpha val="25098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6" name="Flowchart: Data 265"/>
            <p:cNvSpPr/>
            <p:nvPr/>
          </p:nvSpPr>
          <p:spPr>
            <a:xfrm>
              <a:off x="2118310" y="3750159"/>
              <a:ext cx="761120" cy="579677"/>
            </a:xfrm>
            <a:prstGeom prst="flowChartInputOutput">
              <a:avLst/>
            </a:prstGeom>
            <a:solidFill>
              <a:srgbClr val="EBF1DE">
                <a:alpha val="14902"/>
              </a:srgbClr>
            </a:solidFill>
            <a:ln w="9525" cap="flat" cmpd="sng" algn="ctr">
              <a:solidFill>
                <a:srgbClr val="77933C">
                  <a:alpha val="50196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7" name="Parallelogram 266"/>
            <p:cNvSpPr/>
            <p:nvPr/>
          </p:nvSpPr>
          <p:spPr>
            <a:xfrm>
              <a:off x="4062046" y="2180823"/>
              <a:ext cx="634450" cy="82930"/>
            </a:xfrm>
            <a:prstGeom prst="parallelogram">
              <a:avLst/>
            </a:prstGeom>
            <a:solidFill>
              <a:srgbClr val="CCC1DA">
                <a:alpha val="14902"/>
              </a:srgbClr>
            </a:solidFill>
            <a:ln w="9525" cap="flat" cmpd="sng" algn="ctr">
              <a:solidFill>
                <a:srgbClr val="604A7B">
                  <a:alpha val="2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8" name="Parallelogram 267"/>
            <p:cNvSpPr/>
            <p:nvPr/>
          </p:nvSpPr>
          <p:spPr>
            <a:xfrm>
              <a:off x="3902801" y="2791508"/>
              <a:ext cx="634450" cy="82930"/>
            </a:xfrm>
            <a:prstGeom prst="parallelogram">
              <a:avLst/>
            </a:prstGeom>
            <a:solidFill>
              <a:srgbClr val="CCC1DA">
                <a:alpha val="14902"/>
              </a:srgbClr>
            </a:solidFill>
            <a:ln w="9525" cap="flat" cmpd="sng" algn="ctr">
              <a:solidFill>
                <a:srgbClr val="604A7B">
                  <a:alpha val="2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9" name="Parallelogram 268"/>
            <p:cNvSpPr/>
            <p:nvPr/>
          </p:nvSpPr>
          <p:spPr>
            <a:xfrm>
              <a:off x="3145377" y="2793547"/>
              <a:ext cx="634450" cy="82930"/>
            </a:xfrm>
            <a:prstGeom prst="parallelogram">
              <a:avLst/>
            </a:prstGeom>
            <a:solidFill>
              <a:srgbClr val="CCC1DA">
                <a:alpha val="14902"/>
              </a:srgbClr>
            </a:solidFill>
            <a:ln w="9525" cap="flat" cmpd="sng" algn="ctr">
              <a:solidFill>
                <a:srgbClr val="604A7B">
                  <a:alpha val="2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0" name="Parallelogram 269"/>
            <p:cNvSpPr/>
            <p:nvPr/>
          </p:nvSpPr>
          <p:spPr>
            <a:xfrm>
              <a:off x="2498613" y="2796067"/>
              <a:ext cx="634450" cy="82930"/>
            </a:xfrm>
            <a:prstGeom prst="parallelogram">
              <a:avLst/>
            </a:prstGeom>
            <a:solidFill>
              <a:srgbClr val="CCC1DA">
                <a:alpha val="14902"/>
              </a:srgbClr>
            </a:solidFill>
            <a:ln w="9525" cap="flat" cmpd="sng" algn="ctr">
              <a:solidFill>
                <a:srgbClr val="604A7B">
                  <a:alpha val="2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1" name="Parallelogram 270"/>
            <p:cNvSpPr/>
            <p:nvPr/>
          </p:nvSpPr>
          <p:spPr>
            <a:xfrm>
              <a:off x="2658597" y="2175175"/>
              <a:ext cx="634450" cy="82930"/>
            </a:xfrm>
            <a:prstGeom prst="parallelogram">
              <a:avLst/>
            </a:prstGeom>
            <a:solidFill>
              <a:srgbClr val="CCC1DA">
                <a:alpha val="14902"/>
              </a:srgbClr>
            </a:solidFill>
            <a:ln w="9525" cap="flat" cmpd="sng" algn="ctr">
              <a:solidFill>
                <a:srgbClr val="604A7B">
                  <a:alpha val="2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2" name="Parallelogram 271"/>
            <p:cNvSpPr/>
            <p:nvPr/>
          </p:nvSpPr>
          <p:spPr>
            <a:xfrm>
              <a:off x="3308642" y="2175175"/>
              <a:ext cx="634450" cy="82930"/>
            </a:xfrm>
            <a:prstGeom prst="parallelogram">
              <a:avLst/>
            </a:prstGeom>
            <a:solidFill>
              <a:srgbClr val="CCC1DA">
                <a:alpha val="14902"/>
              </a:srgbClr>
            </a:solidFill>
            <a:ln w="9525" cap="flat" cmpd="sng" algn="ctr">
              <a:solidFill>
                <a:srgbClr val="604A7B">
                  <a:alpha val="2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3" name="Parallelogram 272"/>
            <p:cNvSpPr/>
            <p:nvPr/>
          </p:nvSpPr>
          <p:spPr>
            <a:xfrm>
              <a:off x="1737508" y="2796067"/>
              <a:ext cx="634450" cy="82930"/>
            </a:xfrm>
            <a:prstGeom prst="parallelogram">
              <a:avLst/>
            </a:prstGeom>
            <a:solidFill>
              <a:srgbClr val="CCC1DA">
                <a:alpha val="14902"/>
              </a:srgbClr>
            </a:solidFill>
            <a:ln w="9525" cap="flat" cmpd="sng" algn="ctr">
              <a:solidFill>
                <a:srgbClr val="604A7B">
                  <a:alpha val="2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4" name="Parallelogram 273"/>
            <p:cNvSpPr/>
            <p:nvPr/>
          </p:nvSpPr>
          <p:spPr>
            <a:xfrm>
              <a:off x="1906174" y="2173329"/>
              <a:ext cx="634450" cy="82930"/>
            </a:xfrm>
            <a:prstGeom prst="parallelogram">
              <a:avLst/>
            </a:prstGeom>
            <a:solidFill>
              <a:srgbClr val="CCC1DA">
                <a:alpha val="14902"/>
              </a:srgbClr>
            </a:solidFill>
            <a:ln w="9525" cap="flat" cmpd="sng" algn="ctr">
              <a:solidFill>
                <a:srgbClr val="604A7B">
                  <a:alpha val="2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5" name="Parallelogram 274"/>
            <p:cNvSpPr/>
            <p:nvPr/>
          </p:nvSpPr>
          <p:spPr>
            <a:xfrm>
              <a:off x="1653523" y="3134464"/>
              <a:ext cx="634450" cy="82930"/>
            </a:xfrm>
            <a:prstGeom prst="parallelogram">
              <a:avLst/>
            </a:prstGeom>
            <a:solidFill>
              <a:srgbClr val="CCC1DA">
                <a:alpha val="14902"/>
              </a:srgbClr>
            </a:solidFill>
            <a:ln w="9525" cap="flat" cmpd="sng" algn="ctr">
              <a:solidFill>
                <a:srgbClr val="604A7B">
                  <a:alpha val="14902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6" name="Parallelogram 275"/>
            <p:cNvSpPr/>
            <p:nvPr/>
          </p:nvSpPr>
          <p:spPr>
            <a:xfrm>
              <a:off x="2404707" y="3132702"/>
              <a:ext cx="634450" cy="82930"/>
            </a:xfrm>
            <a:prstGeom prst="parallelogram">
              <a:avLst/>
            </a:prstGeom>
            <a:solidFill>
              <a:srgbClr val="CCC1DA">
                <a:alpha val="14902"/>
              </a:srgbClr>
            </a:solidFill>
            <a:ln w="9525" cap="flat" cmpd="sng" algn="ctr">
              <a:solidFill>
                <a:srgbClr val="604A7B">
                  <a:alpha val="14902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7" name="Parallelogram 276"/>
            <p:cNvSpPr/>
            <p:nvPr/>
          </p:nvSpPr>
          <p:spPr>
            <a:xfrm>
              <a:off x="3054510" y="3134806"/>
              <a:ext cx="634450" cy="82930"/>
            </a:xfrm>
            <a:prstGeom prst="parallelogram">
              <a:avLst/>
            </a:prstGeom>
            <a:solidFill>
              <a:srgbClr val="CCC1DA">
                <a:alpha val="14902"/>
              </a:srgbClr>
            </a:solidFill>
            <a:ln w="9525" cap="flat" cmpd="sng" algn="ctr">
              <a:solidFill>
                <a:srgbClr val="604A7B">
                  <a:alpha val="14902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8" name="Parallelogram 277"/>
            <p:cNvSpPr/>
            <p:nvPr/>
          </p:nvSpPr>
          <p:spPr>
            <a:xfrm>
              <a:off x="3808156" y="3134806"/>
              <a:ext cx="634450" cy="82930"/>
            </a:xfrm>
            <a:prstGeom prst="parallelogram">
              <a:avLst/>
            </a:prstGeom>
            <a:solidFill>
              <a:srgbClr val="CCC1DA">
                <a:alpha val="14902"/>
              </a:srgbClr>
            </a:solidFill>
            <a:ln w="9525" cap="flat" cmpd="sng" algn="ctr">
              <a:solidFill>
                <a:srgbClr val="604A7B">
                  <a:alpha val="14902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9" name="Parallelogram 278"/>
            <p:cNvSpPr/>
            <p:nvPr/>
          </p:nvSpPr>
          <p:spPr>
            <a:xfrm>
              <a:off x="3652977" y="3750159"/>
              <a:ext cx="634450" cy="82930"/>
            </a:xfrm>
            <a:prstGeom prst="parallelogram">
              <a:avLst/>
            </a:prstGeom>
            <a:solidFill>
              <a:srgbClr val="CCC1DA">
                <a:alpha val="14902"/>
              </a:srgbClr>
            </a:solidFill>
            <a:ln w="9525" cap="flat" cmpd="sng" algn="ctr">
              <a:solidFill>
                <a:srgbClr val="604A7B">
                  <a:alpha val="2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0" name="Parallelogram 279"/>
            <p:cNvSpPr/>
            <p:nvPr/>
          </p:nvSpPr>
          <p:spPr>
            <a:xfrm>
              <a:off x="2894997" y="3750159"/>
              <a:ext cx="634450" cy="82930"/>
            </a:xfrm>
            <a:prstGeom prst="parallelogram">
              <a:avLst/>
            </a:prstGeom>
            <a:solidFill>
              <a:srgbClr val="CCC1DA">
                <a:alpha val="14902"/>
              </a:srgbClr>
            </a:solidFill>
            <a:ln w="9525" cap="flat" cmpd="sng" algn="ctr">
              <a:solidFill>
                <a:srgbClr val="604A7B">
                  <a:alpha val="2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1" name="Parallelogram 280"/>
            <p:cNvSpPr/>
            <p:nvPr/>
          </p:nvSpPr>
          <p:spPr>
            <a:xfrm>
              <a:off x="2244980" y="3752080"/>
              <a:ext cx="634450" cy="82930"/>
            </a:xfrm>
            <a:prstGeom prst="parallelogram">
              <a:avLst/>
            </a:prstGeom>
            <a:solidFill>
              <a:srgbClr val="CCC1DA">
                <a:alpha val="14902"/>
              </a:srgbClr>
            </a:solidFill>
            <a:ln w="9525" cap="flat" cmpd="sng" algn="ctr">
              <a:solidFill>
                <a:srgbClr val="604A7B">
                  <a:alpha val="2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2" name="Parallelogram 281"/>
            <p:cNvSpPr/>
            <p:nvPr/>
          </p:nvSpPr>
          <p:spPr>
            <a:xfrm>
              <a:off x="1493192" y="3750159"/>
              <a:ext cx="634450" cy="82930"/>
            </a:xfrm>
            <a:prstGeom prst="parallelogram">
              <a:avLst/>
            </a:prstGeom>
            <a:solidFill>
              <a:srgbClr val="CCC1DA">
                <a:alpha val="14902"/>
              </a:srgbClr>
            </a:solidFill>
            <a:ln w="9525" cap="flat" cmpd="sng" algn="ctr">
              <a:solidFill>
                <a:srgbClr val="604A7B">
                  <a:alpha val="2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3" name="Parallelogram 282"/>
            <p:cNvSpPr/>
            <p:nvPr/>
          </p:nvSpPr>
          <p:spPr>
            <a:xfrm>
              <a:off x="2202260" y="2928389"/>
              <a:ext cx="1893254" cy="156184"/>
            </a:xfrm>
            <a:prstGeom prst="parallelogram">
              <a:avLst/>
            </a:prstGeom>
            <a:solidFill>
              <a:srgbClr val="B7DEE8">
                <a:alpha val="50196"/>
              </a:srgbClr>
            </a:solidFill>
            <a:ln w="9525" cap="flat" cmpd="sng" algn="ctr">
              <a:solidFill>
                <a:srgbClr val="31859C">
                  <a:alpha val="50196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84" name="Group 283"/>
          <p:cNvGrpSpPr/>
          <p:nvPr/>
        </p:nvGrpSpPr>
        <p:grpSpPr>
          <a:xfrm>
            <a:off x="1084587" y="2117895"/>
            <a:ext cx="3572523" cy="2720870"/>
            <a:chOff x="1317300" y="1648509"/>
            <a:chExt cx="3572523" cy="2720870"/>
          </a:xfrm>
        </p:grpSpPr>
        <p:sp>
          <p:nvSpPr>
            <p:cNvPr id="285" name="Flowchart: Data 284"/>
            <p:cNvSpPr/>
            <p:nvPr/>
          </p:nvSpPr>
          <p:spPr>
            <a:xfrm>
              <a:off x="1317300" y="1648509"/>
              <a:ext cx="3572523" cy="2720870"/>
            </a:xfrm>
            <a:prstGeom prst="flowChartInputOutput">
              <a:avLst/>
            </a:prstGeom>
            <a:solidFill>
              <a:srgbClr val="DBEEF4">
                <a:alpha val="14902"/>
              </a:srgbClr>
            </a:solidFill>
            <a:ln w="9525" cap="flat" cmpd="sng" algn="ctr">
              <a:solidFill>
                <a:srgbClr val="4A7EBB">
                  <a:alpha val="9098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6" name="Flowchart: Data 285"/>
            <p:cNvSpPr/>
            <p:nvPr/>
          </p:nvSpPr>
          <p:spPr>
            <a:xfrm>
              <a:off x="4062046" y="1684076"/>
              <a:ext cx="761120" cy="579677"/>
            </a:xfrm>
            <a:prstGeom prst="flowChartInputOutput">
              <a:avLst/>
            </a:prstGeom>
            <a:solidFill>
              <a:srgbClr val="EBF1DE">
                <a:alpha val="14902"/>
              </a:srgbClr>
            </a:solidFill>
            <a:ln w="9525" cap="flat" cmpd="sng" algn="ctr">
              <a:solidFill>
                <a:srgbClr val="77933C">
                  <a:alpha val="50196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7" name="Flowchart: Data 286"/>
            <p:cNvSpPr/>
            <p:nvPr/>
          </p:nvSpPr>
          <p:spPr>
            <a:xfrm>
              <a:off x="3902319" y="2299320"/>
              <a:ext cx="761120" cy="579677"/>
            </a:xfrm>
            <a:prstGeom prst="flowChartInputOutput">
              <a:avLst/>
            </a:prstGeom>
            <a:solidFill>
              <a:srgbClr val="EBF1DE">
                <a:alpha val="14902"/>
              </a:srgbClr>
            </a:solidFill>
            <a:ln w="9525" cap="flat" cmpd="sng" algn="ctr">
              <a:solidFill>
                <a:srgbClr val="77933C">
                  <a:alpha val="50196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8" name="Flowchart: Data 287"/>
            <p:cNvSpPr/>
            <p:nvPr/>
          </p:nvSpPr>
          <p:spPr>
            <a:xfrm>
              <a:off x="3681486" y="3134806"/>
              <a:ext cx="761120" cy="579677"/>
            </a:xfrm>
            <a:prstGeom prst="flowChartInputOutput">
              <a:avLst/>
            </a:prstGeom>
            <a:solidFill>
              <a:srgbClr val="EBF1DE">
                <a:alpha val="14902"/>
              </a:srgbClr>
            </a:solidFill>
            <a:ln w="9525" cap="flat" cmpd="sng" algn="ctr">
              <a:solidFill>
                <a:srgbClr val="77933C">
                  <a:alpha val="25098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9" name="Flowchart: Data 288"/>
            <p:cNvSpPr/>
            <p:nvPr/>
          </p:nvSpPr>
          <p:spPr>
            <a:xfrm>
              <a:off x="3521759" y="3750159"/>
              <a:ext cx="761120" cy="579677"/>
            </a:xfrm>
            <a:prstGeom prst="flowChartInputOutput">
              <a:avLst/>
            </a:prstGeom>
            <a:solidFill>
              <a:srgbClr val="EBF1DE">
                <a:alpha val="14902"/>
              </a:srgbClr>
            </a:solidFill>
            <a:ln w="9525" cap="flat" cmpd="sng" algn="ctr">
              <a:solidFill>
                <a:srgbClr val="77933C">
                  <a:alpha val="50196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0" name="Flowchart: Data 289"/>
            <p:cNvSpPr/>
            <p:nvPr/>
          </p:nvSpPr>
          <p:spPr>
            <a:xfrm>
              <a:off x="3308614" y="1684076"/>
              <a:ext cx="761120" cy="579677"/>
            </a:xfrm>
            <a:prstGeom prst="flowChartInputOutput">
              <a:avLst/>
            </a:prstGeom>
            <a:solidFill>
              <a:srgbClr val="EBF1DE">
                <a:alpha val="14902"/>
              </a:srgbClr>
            </a:solidFill>
            <a:ln w="9525" cap="flat" cmpd="sng" algn="ctr">
              <a:solidFill>
                <a:srgbClr val="77933C">
                  <a:alpha val="50196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1" name="Flowchart: Data 290"/>
            <p:cNvSpPr/>
            <p:nvPr/>
          </p:nvSpPr>
          <p:spPr>
            <a:xfrm>
              <a:off x="3148887" y="2299320"/>
              <a:ext cx="761120" cy="579677"/>
            </a:xfrm>
            <a:prstGeom prst="flowChartInputOutput">
              <a:avLst/>
            </a:prstGeom>
            <a:solidFill>
              <a:srgbClr val="EBF1DE">
                <a:alpha val="14902"/>
              </a:srgbClr>
            </a:solidFill>
            <a:ln w="9525" cap="flat" cmpd="sng" algn="ctr">
              <a:solidFill>
                <a:srgbClr val="77933C">
                  <a:alpha val="50196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2" name="Flowchart: Data 291"/>
            <p:cNvSpPr/>
            <p:nvPr/>
          </p:nvSpPr>
          <p:spPr>
            <a:xfrm>
              <a:off x="2928054" y="3134806"/>
              <a:ext cx="761120" cy="579677"/>
            </a:xfrm>
            <a:prstGeom prst="flowChartInputOutput">
              <a:avLst/>
            </a:prstGeom>
            <a:solidFill>
              <a:srgbClr val="EBF1DE">
                <a:alpha val="14902"/>
              </a:srgbClr>
            </a:solidFill>
            <a:ln w="9525" cap="flat" cmpd="sng" algn="ctr">
              <a:solidFill>
                <a:srgbClr val="77933C">
                  <a:alpha val="25098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3" name="Flowchart: Data 292"/>
            <p:cNvSpPr/>
            <p:nvPr/>
          </p:nvSpPr>
          <p:spPr>
            <a:xfrm>
              <a:off x="2768327" y="3750159"/>
              <a:ext cx="761120" cy="579677"/>
            </a:xfrm>
            <a:prstGeom prst="flowChartInputOutput">
              <a:avLst/>
            </a:prstGeom>
            <a:solidFill>
              <a:srgbClr val="EBF1DE">
                <a:alpha val="14902"/>
              </a:srgbClr>
            </a:solidFill>
            <a:ln w="9525" cap="flat" cmpd="sng" algn="ctr">
              <a:solidFill>
                <a:srgbClr val="77933C">
                  <a:alpha val="50196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4" name="Flowchart: Data 293"/>
            <p:cNvSpPr/>
            <p:nvPr/>
          </p:nvSpPr>
          <p:spPr>
            <a:xfrm>
              <a:off x="1906174" y="1684076"/>
              <a:ext cx="761120" cy="579677"/>
            </a:xfrm>
            <a:prstGeom prst="flowChartInputOutput">
              <a:avLst/>
            </a:prstGeom>
            <a:solidFill>
              <a:srgbClr val="EBF1DE">
                <a:alpha val="14902"/>
              </a:srgbClr>
            </a:solidFill>
            <a:ln w="9525" cap="flat" cmpd="sng" algn="ctr">
              <a:solidFill>
                <a:srgbClr val="77933C">
                  <a:alpha val="50196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5" name="Flowchart: Data 294"/>
            <p:cNvSpPr/>
            <p:nvPr/>
          </p:nvSpPr>
          <p:spPr>
            <a:xfrm>
              <a:off x="1746447" y="2299320"/>
              <a:ext cx="761120" cy="579677"/>
            </a:xfrm>
            <a:prstGeom prst="flowChartInputOutput">
              <a:avLst/>
            </a:prstGeom>
            <a:solidFill>
              <a:srgbClr val="EBF1DE">
                <a:alpha val="14902"/>
              </a:srgbClr>
            </a:solidFill>
            <a:ln w="9525" cap="flat" cmpd="sng" algn="ctr">
              <a:solidFill>
                <a:srgbClr val="77933C">
                  <a:alpha val="50196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6" name="Flowchart: Data 295"/>
            <p:cNvSpPr/>
            <p:nvPr/>
          </p:nvSpPr>
          <p:spPr>
            <a:xfrm>
              <a:off x="1525614" y="3134806"/>
              <a:ext cx="761120" cy="579677"/>
            </a:xfrm>
            <a:prstGeom prst="flowChartInputOutput">
              <a:avLst/>
            </a:prstGeom>
            <a:solidFill>
              <a:srgbClr val="EBF1DE">
                <a:alpha val="14902"/>
              </a:srgbClr>
            </a:solidFill>
            <a:ln w="9525" cap="flat" cmpd="sng" algn="ctr">
              <a:solidFill>
                <a:srgbClr val="77933C">
                  <a:alpha val="25098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7" name="Flowchart: Data 296"/>
            <p:cNvSpPr/>
            <p:nvPr/>
          </p:nvSpPr>
          <p:spPr>
            <a:xfrm>
              <a:off x="1365887" y="3750159"/>
              <a:ext cx="761120" cy="579677"/>
            </a:xfrm>
            <a:prstGeom prst="flowChartInputOutput">
              <a:avLst/>
            </a:prstGeom>
            <a:solidFill>
              <a:srgbClr val="EBF1DE">
                <a:alpha val="14902"/>
              </a:srgbClr>
            </a:solidFill>
            <a:ln w="9525" cap="flat" cmpd="sng" algn="ctr">
              <a:solidFill>
                <a:srgbClr val="77933C">
                  <a:alpha val="50196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8" name="Flowchart: Data 297"/>
            <p:cNvSpPr/>
            <p:nvPr/>
          </p:nvSpPr>
          <p:spPr>
            <a:xfrm>
              <a:off x="2658597" y="1684076"/>
              <a:ext cx="761120" cy="579677"/>
            </a:xfrm>
            <a:prstGeom prst="flowChartInputOutput">
              <a:avLst/>
            </a:prstGeom>
            <a:solidFill>
              <a:srgbClr val="EBF1DE">
                <a:alpha val="14902"/>
              </a:srgbClr>
            </a:solidFill>
            <a:ln w="9525" cap="flat" cmpd="sng" algn="ctr">
              <a:solidFill>
                <a:srgbClr val="77933C">
                  <a:alpha val="50196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9" name="Flowchart: Data 298"/>
            <p:cNvSpPr/>
            <p:nvPr/>
          </p:nvSpPr>
          <p:spPr>
            <a:xfrm>
              <a:off x="2498870" y="2299320"/>
              <a:ext cx="761120" cy="579677"/>
            </a:xfrm>
            <a:prstGeom prst="flowChartInputOutput">
              <a:avLst/>
            </a:prstGeom>
            <a:solidFill>
              <a:srgbClr val="EBF1DE">
                <a:alpha val="14902"/>
              </a:srgbClr>
            </a:solidFill>
            <a:ln w="9525" cap="flat" cmpd="sng" algn="ctr">
              <a:solidFill>
                <a:srgbClr val="77933C">
                  <a:alpha val="50196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0" name="Flowchart: Data 299"/>
            <p:cNvSpPr/>
            <p:nvPr/>
          </p:nvSpPr>
          <p:spPr>
            <a:xfrm>
              <a:off x="2278037" y="3134806"/>
              <a:ext cx="761120" cy="579677"/>
            </a:xfrm>
            <a:prstGeom prst="flowChartInputOutput">
              <a:avLst/>
            </a:prstGeom>
            <a:solidFill>
              <a:srgbClr val="EBF1DE">
                <a:alpha val="14902"/>
              </a:srgbClr>
            </a:solidFill>
            <a:ln w="9525" cap="flat" cmpd="sng" algn="ctr">
              <a:solidFill>
                <a:srgbClr val="77933C">
                  <a:alpha val="25098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1" name="Flowchart: Data 300"/>
            <p:cNvSpPr/>
            <p:nvPr/>
          </p:nvSpPr>
          <p:spPr>
            <a:xfrm>
              <a:off x="2118310" y="3750159"/>
              <a:ext cx="761120" cy="579677"/>
            </a:xfrm>
            <a:prstGeom prst="flowChartInputOutput">
              <a:avLst/>
            </a:prstGeom>
            <a:solidFill>
              <a:srgbClr val="EBF1DE">
                <a:alpha val="14902"/>
              </a:srgbClr>
            </a:solidFill>
            <a:ln w="9525" cap="flat" cmpd="sng" algn="ctr">
              <a:solidFill>
                <a:srgbClr val="77933C">
                  <a:alpha val="50196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2" name="Parallelogram 301"/>
            <p:cNvSpPr/>
            <p:nvPr/>
          </p:nvSpPr>
          <p:spPr>
            <a:xfrm>
              <a:off x="4062046" y="2180823"/>
              <a:ext cx="634450" cy="82930"/>
            </a:xfrm>
            <a:prstGeom prst="parallelogram">
              <a:avLst/>
            </a:prstGeom>
            <a:solidFill>
              <a:srgbClr val="CCC1DA">
                <a:alpha val="14902"/>
              </a:srgbClr>
            </a:solidFill>
            <a:ln w="9525" cap="flat" cmpd="sng" algn="ctr">
              <a:solidFill>
                <a:srgbClr val="604A7B">
                  <a:alpha val="2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3" name="Parallelogram 302"/>
            <p:cNvSpPr/>
            <p:nvPr/>
          </p:nvSpPr>
          <p:spPr>
            <a:xfrm>
              <a:off x="3902801" y="2791508"/>
              <a:ext cx="634450" cy="82930"/>
            </a:xfrm>
            <a:prstGeom prst="parallelogram">
              <a:avLst/>
            </a:prstGeom>
            <a:solidFill>
              <a:srgbClr val="CCC1DA">
                <a:alpha val="14902"/>
              </a:srgbClr>
            </a:solidFill>
            <a:ln w="9525" cap="flat" cmpd="sng" algn="ctr">
              <a:solidFill>
                <a:srgbClr val="604A7B">
                  <a:alpha val="2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4" name="Parallelogram 303"/>
            <p:cNvSpPr/>
            <p:nvPr/>
          </p:nvSpPr>
          <p:spPr>
            <a:xfrm>
              <a:off x="3145377" y="2793547"/>
              <a:ext cx="634450" cy="82930"/>
            </a:xfrm>
            <a:prstGeom prst="parallelogram">
              <a:avLst/>
            </a:prstGeom>
            <a:solidFill>
              <a:srgbClr val="CCC1DA">
                <a:alpha val="14902"/>
              </a:srgbClr>
            </a:solidFill>
            <a:ln w="9525" cap="flat" cmpd="sng" algn="ctr">
              <a:solidFill>
                <a:srgbClr val="604A7B">
                  <a:alpha val="2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5" name="Parallelogram 304"/>
            <p:cNvSpPr/>
            <p:nvPr/>
          </p:nvSpPr>
          <p:spPr>
            <a:xfrm>
              <a:off x="2498613" y="2796067"/>
              <a:ext cx="634450" cy="82930"/>
            </a:xfrm>
            <a:prstGeom prst="parallelogram">
              <a:avLst/>
            </a:prstGeom>
            <a:solidFill>
              <a:srgbClr val="CCC1DA">
                <a:alpha val="14902"/>
              </a:srgbClr>
            </a:solidFill>
            <a:ln w="9525" cap="flat" cmpd="sng" algn="ctr">
              <a:solidFill>
                <a:srgbClr val="604A7B">
                  <a:alpha val="2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6" name="Parallelogram 305"/>
            <p:cNvSpPr/>
            <p:nvPr/>
          </p:nvSpPr>
          <p:spPr>
            <a:xfrm>
              <a:off x="2658597" y="2175175"/>
              <a:ext cx="634450" cy="82930"/>
            </a:xfrm>
            <a:prstGeom prst="parallelogram">
              <a:avLst/>
            </a:prstGeom>
            <a:solidFill>
              <a:srgbClr val="CCC1DA">
                <a:alpha val="14902"/>
              </a:srgbClr>
            </a:solidFill>
            <a:ln w="9525" cap="flat" cmpd="sng" algn="ctr">
              <a:solidFill>
                <a:srgbClr val="604A7B">
                  <a:alpha val="2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7" name="Parallelogram 306"/>
            <p:cNvSpPr/>
            <p:nvPr/>
          </p:nvSpPr>
          <p:spPr>
            <a:xfrm>
              <a:off x="3308642" y="2175175"/>
              <a:ext cx="634450" cy="82930"/>
            </a:xfrm>
            <a:prstGeom prst="parallelogram">
              <a:avLst/>
            </a:prstGeom>
            <a:solidFill>
              <a:srgbClr val="CCC1DA">
                <a:alpha val="14902"/>
              </a:srgbClr>
            </a:solidFill>
            <a:ln w="9525" cap="flat" cmpd="sng" algn="ctr">
              <a:solidFill>
                <a:srgbClr val="604A7B">
                  <a:alpha val="2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8" name="Parallelogram 307"/>
            <p:cNvSpPr/>
            <p:nvPr/>
          </p:nvSpPr>
          <p:spPr>
            <a:xfrm>
              <a:off x="1737508" y="2796067"/>
              <a:ext cx="634450" cy="82930"/>
            </a:xfrm>
            <a:prstGeom prst="parallelogram">
              <a:avLst/>
            </a:prstGeom>
            <a:solidFill>
              <a:srgbClr val="CCC1DA">
                <a:alpha val="14902"/>
              </a:srgbClr>
            </a:solidFill>
            <a:ln w="9525" cap="flat" cmpd="sng" algn="ctr">
              <a:solidFill>
                <a:srgbClr val="604A7B">
                  <a:alpha val="2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9" name="Parallelogram 308"/>
            <p:cNvSpPr/>
            <p:nvPr/>
          </p:nvSpPr>
          <p:spPr>
            <a:xfrm>
              <a:off x="1906174" y="2173329"/>
              <a:ext cx="634450" cy="82930"/>
            </a:xfrm>
            <a:prstGeom prst="parallelogram">
              <a:avLst/>
            </a:prstGeom>
            <a:solidFill>
              <a:srgbClr val="CCC1DA">
                <a:alpha val="14902"/>
              </a:srgbClr>
            </a:solidFill>
            <a:ln w="9525" cap="flat" cmpd="sng" algn="ctr">
              <a:solidFill>
                <a:srgbClr val="604A7B">
                  <a:alpha val="2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0" name="Parallelogram 309"/>
            <p:cNvSpPr/>
            <p:nvPr/>
          </p:nvSpPr>
          <p:spPr>
            <a:xfrm>
              <a:off x="1653523" y="3134464"/>
              <a:ext cx="634450" cy="82930"/>
            </a:xfrm>
            <a:prstGeom prst="parallelogram">
              <a:avLst/>
            </a:prstGeom>
            <a:solidFill>
              <a:srgbClr val="CCC1DA">
                <a:alpha val="14902"/>
              </a:srgbClr>
            </a:solidFill>
            <a:ln w="9525" cap="flat" cmpd="sng" algn="ctr">
              <a:solidFill>
                <a:srgbClr val="604A7B">
                  <a:alpha val="14902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1" name="Parallelogram 310"/>
            <p:cNvSpPr/>
            <p:nvPr/>
          </p:nvSpPr>
          <p:spPr>
            <a:xfrm>
              <a:off x="2404707" y="3132702"/>
              <a:ext cx="634450" cy="82930"/>
            </a:xfrm>
            <a:prstGeom prst="parallelogram">
              <a:avLst/>
            </a:prstGeom>
            <a:solidFill>
              <a:srgbClr val="CCC1DA">
                <a:alpha val="14902"/>
              </a:srgbClr>
            </a:solidFill>
            <a:ln w="9525" cap="flat" cmpd="sng" algn="ctr">
              <a:solidFill>
                <a:srgbClr val="604A7B">
                  <a:alpha val="14902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2" name="Parallelogram 311"/>
            <p:cNvSpPr/>
            <p:nvPr/>
          </p:nvSpPr>
          <p:spPr>
            <a:xfrm>
              <a:off x="3054510" y="3134806"/>
              <a:ext cx="634450" cy="82930"/>
            </a:xfrm>
            <a:prstGeom prst="parallelogram">
              <a:avLst/>
            </a:prstGeom>
            <a:solidFill>
              <a:srgbClr val="CCC1DA">
                <a:alpha val="14902"/>
              </a:srgbClr>
            </a:solidFill>
            <a:ln w="9525" cap="flat" cmpd="sng" algn="ctr">
              <a:solidFill>
                <a:srgbClr val="604A7B">
                  <a:alpha val="14902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3" name="Parallelogram 312"/>
            <p:cNvSpPr/>
            <p:nvPr/>
          </p:nvSpPr>
          <p:spPr>
            <a:xfrm>
              <a:off x="3808156" y="3134806"/>
              <a:ext cx="634450" cy="82930"/>
            </a:xfrm>
            <a:prstGeom prst="parallelogram">
              <a:avLst/>
            </a:prstGeom>
            <a:solidFill>
              <a:srgbClr val="CCC1DA">
                <a:alpha val="14902"/>
              </a:srgbClr>
            </a:solidFill>
            <a:ln w="9525" cap="flat" cmpd="sng" algn="ctr">
              <a:solidFill>
                <a:srgbClr val="604A7B">
                  <a:alpha val="14902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4" name="Parallelogram 313"/>
            <p:cNvSpPr/>
            <p:nvPr/>
          </p:nvSpPr>
          <p:spPr>
            <a:xfrm>
              <a:off x="3652977" y="3750159"/>
              <a:ext cx="634450" cy="82930"/>
            </a:xfrm>
            <a:prstGeom prst="parallelogram">
              <a:avLst/>
            </a:prstGeom>
            <a:solidFill>
              <a:srgbClr val="CCC1DA">
                <a:alpha val="14902"/>
              </a:srgbClr>
            </a:solidFill>
            <a:ln w="9525" cap="flat" cmpd="sng" algn="ctr">
              <a:solidFill>
                <a:srgbClr val="604A7B">
                  <a:alpha val="2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5" name="Parallelogram 314"/>
            <p:cNvSpPr/>
            <p:nvPr/>
          </p:nvSpPr>
          <p:spPr>
            <a:xfrm>
              <a:off x="2894997" y="3750159"/>
              <a:ext cx="634450" cy="82930"/>
            </a:xfrm>
            <a:prstGeom prst="parallelogram">
              <a:avLst/>
            </a:prstGeom>
            <a:solidFill>
              <a:srgbClr val="CCC1DA">
                <a:alpha val="14902"/>
              </a:srgbClr>
            </a:solidFill>
            <a:ln w="9525" cap="flat" cmpd="sng" algn="ctr">
              <a:solidFill>
                <a:srgbClr val="604A7B">
                  <a:alpha val="2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6" name="Parallelogram 315"/>
            <p:cNvSpPr/>
            <p:nvPr/>
          </p:nvSpPr>
          <p:spPr>
            <a:xfrm>
              <a:off x="2244980" y="3752080"/>
              <a:ext cx="634450" cy="82930"/>
            </a:xfrm>
            <a:prstGeom prst="parallelogram">
              <a:avLst/>
            </a:prstGeom>
            <a:solidFill>
              <a:srgbClr val="CCC1DA">
                <a:alpha val="14902"/>
              </a:srgbClr>
            </a:solidFill>
            <a:ln w="9525" cap="flat" cmpd="sng" algn="ctr">
              <a:solidFill>
                <a:srgbClr val="604A7B">
                  <a:alpha val="2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7" name="Parallelogram 316"/>
            <p:cNvSpPr/>
            <p:nvPr/>
          </p:nvSpPr>
          <p:spPr>
            <a:xfrm>
              <a:off x="1493192" y="3750159"/>
              <a:ext cx="634450" cy="82930"/>
            </a:xfrm>
            <a:prstGeom prst="parallelogram">
              <a:avLst/>
            </a:prstGeom>
            <a:solidFill>
              <a:srgbClr val="CCC1DA">
                <a:alpha val="14902"/>
              </a:srgbClr>
            </a:solidFill>
            <a:ln w="9525" cap="flat" cmpd="sng" algn="ctr">
              <a:solidFill>
                <a:srgbClr val="604A7B">
                  <a:alpha val="2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8" name="Parallelogram 317"/>
            <p:cNvSpPr/>
            <p:nvPr/>
          </p:nvSpPr>
          <p:spPr>
            <a:xfrm>
              <a:off x="2202260" y="2928389"/>
              <a:ext cx="1893254" cy="156184"/>
            </a:xfrm>
            <a:prstGeom prst="parallelogram">
              <a:avLst/>
            </a:prstGeom>
            <a:solidFill>
              <a:srgbClr val="B7DEE8">
                <a:alpha val="50196"/>
              </a:srgbClr>
            </a:solidFill>
            <a:ln w="9525" cap="flat" cmpd="sng" algn="ctr">
              <a:solidFill>
                <a:srgbClr val="31859C">
                  <a:alpha val="50196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19" name="Group 318"/>
          <p:cNvGrpSpPr/>
          <p:nvPr/>
        </p:nvGrpSpPr>
        <p:grpSpPr>
          <a:xfrm>
            <a:off x="997738" y="2009701"/>
            <a:ext cx="3572523" cy="2720870"/>
            <a:chOff x="1317300" y="1648509"/>
            <a:chExt cx="3572523" cy="2720870"/>
          </a:xfrm>
        </p:grpSpPr>
        <p:sp>
          <p:nvSpPr>
            <p:cNvPr id="320" name="Flowchart: Data 319"/>
            <p:cNvSpPr/>
            <p:nvPr/>
          </p:nvSpPr>
          <p:spPr>
            <a:xfrm>
              <a:off x="1317300" y="1648509"/>
              <a:ext cx="3572523" cy="2720870"/>
            </a:xfrm>
            <a:prstGeom prst="flowChartInputOutput">
              <a:avLst/>
            </a:prstGeom>
            <a:solidFill>
              <a:srgbClr val="4BACC6">
                <a:lumMod val="20000"/>
                <a:lumOff val="80000"/>
              </a:srgbClr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1" name="Flowchart: Data 320"/>
            <p:cNvSpPr/>
            <p:nvPr/>
          </p:nvSpPr>
          <p:spPr>
            <a:xfrm>
              <a:off x="4062046" y="1684076"/>
              <a:ext cx="761120" cy="579677"/>
            </a:xfrm>
            <a:prstGeom prst="flowChartInputOutput">
              <a:avLst/>
            </a:prstGeom>
            <a:solidFill>
              <a:srgbClr val="9BBB59">
                <a:lumMod val="20000"/>
                <a:lumOff val="80000"/>
              </a:srgbClr>
            </a:solidFill>
            <a:ln w="9525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2" name="Flowchart: Data 321"/>
            <p:cNvSpPr/>
            <p:nvPr/>
          </p:nvSpPr>
          <p:spPr>
            <a:xfrm>
              <a:off x="3902319" y="2299320"/>
              <a:ext cx="761120" cy="579677"/>
            </a:xfrm>
            <a:prstGeom prst="flowChartInputOutput">
              <a:avLst/>
            </a:prstGeom>
            <a:solidFill>
              <a:srgbClr val="9BBB59">
                <a:lumMod val="20000"/>
                <a:lumOff val="80000"/>
              </a:srgbClr>
            </a:solidFill>
            <a:ln w="9525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3" name="Flowchart: Data 322"/>
            <p:cNvSpPr/>
            <p:nvPr/>
          </p:nvSpPr>
          <p:spPr>
            <a:xfrm>
              <a:off x="3681486" y="3134806"/>
              <a:ext cx="761120" cy="579677"/>
            </a:xfrm>
            <a:prstGeom prst="flowChartInputOutput">
              <a:avLst/>
            </a:prstGeom>
            <a:solidFill>
              <a:srgbClr val="9BBB59">
                <a:lumMod val="20000"/>
                <a:lumOff val="80000"/>
              </a:srgbClr>
            </a:solidFill>
            <a:ln w="9525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4" name="Flowchart: Data 323"/>
            <p:cNvSpPr/>
            <p:nvPr/>
          </p:nvSpPr>
          <p:spPr>
            <a:xfrm>
              <a:off x="3521759" y="3750159"/>
              <a:ext cx="761120" cy="579677"/>
            </a:xfrm>
            <a:prstGeom prst="flowChartInputOutput">
              <a:avLst/>
            </a:prstGeom>
            <a:solidFill>
              <a:srgbClr val="9BBB59">
                <a:lumMod val="20000"/>
                <a:lumOff val="80000"/>
              </a:srgbClr>
            </a:solidFill>
            <a:ln w="9525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5" name="Flowchart: Data 324"/>
            <p:cNvSpPr/>
            <p:nvPr/>
          </p:nvSpPr>
          <p:spPr>
            <a:xfrm>
              <a:off x="3308614" y="1684076"/>
              <a:ext cx="761120" cy="579677"/>
            </a:xfrm>
            <a:prstGeom prst="flowChartInputOutput">
              <a:avLst/>
            </a:prstGeom>
            <a:solidFill>
              <a:srgbClr val="9BBB59">
                <a:lumMod val="20000"/>
                <a:lumOff val="80000"/>
              </a:srgbClr>
            </a:solidFill>
            <a:ln w="9525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6" name="Flowchart: Data 325"/>
            <p:cNvSpPr/>
            <p:nvPr/>
          </p:nvSpPr>
          <p:spPr>
            <a:xfrm>
              <a:off x="3148887" y="2299320"/>
              <a:ext cx="761120" cy="579677"/>
            </a:xfrm>
            <a:prstGeom prst="flowChartInputOutput">
              <a:avLst/>
            </a:prstGeom>
            <a:solidFill>
              <a:srgbClr val="9BBB59">
                <a:lumMod val="20000"/>
                <a:lumOff val="80000"/>
              </a:srgbClr>
            </a:solidFill>
            <a:ln w="9525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7" name="Flowchart: Data 326"/>
            <p:cNvSpPr/>
            <p:nvPr/>
          </p:nvSpPr>
          <p:spPr>
            <a:xfrm>
              <a:off x="2928054" y="3134806"/>
              <a:ext cx="761120" cy="579677"/>
            </a:xfrm>
            <a:prstGeom prst="flowChartInputOutput">
              <a:avLst/>
            </a:prstGeom>
            <a:solidFill>
              <a:srgbClr val="9BBB59">
                <a:lumMod val="20000"/>
                <a:lumOff val="80000"/>
              </a:srgbClr>
            </a:solidFill>
            <a:ln w="9525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8" name="Flowchart: Data 327"/>
            <p:cNvSpPr/>
            <p:nvPr/>
          </p:nvSpPr>
          <p:spPr>
            <a:xfrm>
              <a:off x="2768327" y="3750159"/>
              <a:ext cx="761120" cy="579677"/>
            </a:xfrm>
            <a:prstGeom prst="flowChartInputOutput">
              <a:avLst/>
            </a:prstGeom>
            <a:solidFill>
              <a:srgbClr val="9BBB59">
                <a:lumMod val="20000"/>
                <a:lumOff val="80000"/>
              </a:srgbClr>
            </a:solidFill>
            <a:ln w="9525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9" name="Flowchart: Data 328"/>
            <p:cNvSpPr/>
            <p:nvPr/>
          </p:nvSpPr>
          <p:spPr>
            <a:xfrm>
              <a:off x="1906174" y="1684076"/>
              <a:ext cx="761120" cy="579677"/>
            </a:xfrm>
            <a:prstGeom prst="flowChartInputOutput">
              <a:avLst/>
            </a:prstGeom>
            <a:solidFill>
              <a:srgbClr val="9BBB59">
                <a:lumMod val="20000"/>
                <a:lumOff val="80000"/>
              </a:srgbClr>
            </a:solidFill>
            <a:ln w="9525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0" name="Flowchart: Data 329"/>
            <p:cNvSpPr/>
            <p:nvPr/>
          </p:nvSpPr>
          <p:spPr>
            <a:xfrm>
              <a:off x="1746447" y="2299320"/>
              <a:ext cx="761120" cy="579677"/>
            </a:xfrm>
            <a:prstGeom prst="flowChartInputOutput">
              <a:avLst/>
            </a:prstGeom>
            <a:solidFill>
              <a:srgbClr val="9BBB59">
                <a:lumMod val="20000"/>
                <a:lumOff val="80000"/>
              </a:srgbClr>
            </a:solidFill>
            <a:ln w="9525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1" name="Flowchart: Data 330"/>
            <p:cNvSpPr/>
            <p:nvPr/>
          </p:nvSpPr>
          <p:spPr>
            <a:xfrm>
              <a:off x="1525614" y="3134806"/>
              <a:ext cx="761120" cy="579677"/>
            </a:xfrm>
            <a:prstGeom prst="flowChartInputOutput">
              <a:avLst/>
            </a:prstGeom>
            <a:solidFill>
              <a:srgbClr val="9BBB59">
                <a:lumMod val="20000"/>
                <a:lumOff val="80000"/>
              </a:srgbClr>
            </a:solidFill>
            <a:ln w="9525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2" name="Flowchart: Data 331"/>
            <p:cNvSpPr/>
            <p:nvPr/>
          </p:nvSpPr>
          <p:spPr>
            <a:xfrm>
              <a:off x="1365887" y="3750159"/>
              <a:ext cx="761120" cy="579677"/>
            </a:xfrm>
            <a:prstGeom prst="flowChartInputOutput">
              <a:avLst/>
            </a:prstGeom>
            <a:solidFill>
              <a:srgbClr val="9BBB59">
                <a:lumMod val="20000"/>
                <a:lumOff val="80000"/>
              </a:srgbClr>
            </a:solidFill>
            <a:ln w="9525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3" name="Flowchart: Data 332"/>
            <p:cNvSpPr/>
            <p:nvPr/>
          </p:nvSpPr>
          <p:spPr>
            <a:xfrm>
              <a:off x="2658597" y="1684076"/>
              <a:ext cx="761120" cy="579677"/>
            </a:xfrm>
            <a:prstGeom prst="flowChartInputOutput">
              <a:avLst/>
            </a:prstGeom>
            <a:solidFill>
              <a:srgbClr val="9BBB59">
                <a:lumMod val="20000"/>
                <a:lumOff val="80000"/>
              </a:srgbClr>
            </a:solidFill>
            <a:ln w="9525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4" name="Flowchart: Data 333"/>
            <p:cNvSpPr/>
            <p:nvPr/>
          </p:nvSpPr>
          <p:spPr>
            <a:xfrm>
              <a:off x="2498870" y="2299320"/>
              <a:ext cx="761120" cy="579677"/>
            </a:xfrm>
            <a:prstGeom prst="flowChartInputOutput">
              <a:avLst/>
            </a:prstGeom>
            <a:solidFill>
              <a:srgbClr val="9BBB59">
                <a:lumMod val="20000"/>
                <a:lumOff val="80000"/>
              </a:srgbClr>
            </a:solidFill>
            <a:ln w="9525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5" name="Flowchart: Data 334"/>
            <p:cNvSpPr/>
            <p:nvPr/>
          </p:nvSpPr>
          <p:spPr>
            <a:xfrm>
              <a:off x="2278037" y="3134806"/>
              <a:ext cx="761120" cy="579677"/>
            </a:xfrm>
            <a:prstGeom prst="flowChartInputOutput">
              <a:avLst/>
            </a:prstGeom>
            <a:solidFill>
              <a:srgbClr val="9BBB59">
                <a:lumMod val="20000"/>
                <a:lumOff val="80000"/>
              </a:srgbClr>
            </a:solidFill>
            <a:ln w="9525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6" name="Flowchart: Data 335"/>
            <p:cNvSpPr/>
            <p:nvPr/>
          </p:nvSpPr>
          <p:spPr>
            <a:xfrm>
              <a:off x="2118310" y="3750159"/>
              <a:ext cx="761120" cy="579677"/>
            </a:xfrm>
            <a:prstGeom prst="flowChartInputOutput">
              <a:avLst/>
            </a:prstGeom>
            <a:solidFill>
              <a:srgbClr val="9BBB59">
                <a:lumMod val="20000"/>
                <a:lumOff val="80000"/>
              </a:srgbClr>
            </a:solidFill>
            <a:ln w="9525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7" name="Parallelogram 336"/>
            <p:cNvSpPr/>
            <p:nvPr/>
          </p:nvSpPr>
          <p:spPr>
            <a:xfrm>
              <a:off x="4062046" y="2180823"/>
              <a:ext cx="634450" cy="82930"/>
            </a:xfrm>
            <a:prstGeom prst="parallelogram">
              <a:avLst/>
            </a:prstGeom>
            <a:solidFill>
              <a:srgbClr val="8064A2">
                <a:lumMod val="40000"/>
                <a:lumOff val="60000"/>
              </a:srgbClr>
            </a:solidFill>
            <a:ln w="9525" cap="flat" cmpd="sng" algn="ctr">
              <a:solidFill>
                <a:srgbClr val="8064A2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8" name="Parallelogram 337"/>
            <p:cNvSpPr/>
            <p:nvPr/>
          </p:nvSpPr>
          <p:spPr>
            <a:xfrm>
              <a:off x="3902801" y="2791508"/>
              <a:ext cx="634450" cy="82930"/>
            </a:xfrm>
            <a:prstGeom prst="parallelogram">
              <a:avLst/>
            </a:prstGeom>
            <a:solidFill>
              <a:srgbClr val="8064A2">
                <a:lumMod val="40000"/>
                <a:lumOff val="60000"/>
              </a:srgbClr>
            </a:solidFill>
            <a:ln w="9525" cap="flat" cmpd="sng" algn="ctr">
              <a:solidFill>
                <a:srgbClr val="8064A2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9" name="Parallelogram 338"/>
            <p:cNvSpPr/>
            <p:nvPr/>
          </p:nvSpPr>
          <p:spPr>
            <a:xfrm>
              <a:off x="3145377" y="2793547"/>
              <a:ext cx="634450" cy="82930"/>
            </a:xfrm>
            <a:prstGeom prst="parallelogram">
              <a:avLst/>
            </a:prstGeom>
            <a:solidFill>
              <a:srgbClr val="8064A2">
                <a:lumMod val="40000"/>
                <a:lumOff val="60000"/>
              </a:srgbClr>
            </a:solidFill>
            <a:ln w="9525" cap="flat" cmpd="sng" algn="ctr">
              <a:solidFill>
                <a:srgbClr val="8064A2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0" name="Parallelogram 339"/>
            <p:cNvSpPr/>
            <p:nvPr/>
          </p:nvSpPr>
          <p:spPr>
            <a:xfrm>
              <a:off x="2498613" y="2796067"/>
              <a:ext cx="634450" cy="82930"/>
            </a:xfrm>
            <a:prstGeom prst="parallelogram">
              <a:avLst/>
            </a:prstGeom>
            <a:solidFill>
              <a:srgbClr val="8064A2">
                <a:lumMod val="40000"/>
                <a:lumOff val="60000"/>
              </a:srgbClr>
            </a:solidFill>
            <a:ln w="9525" cap="flat" cmpd="sng" algn="ctr">
              <a:solidFill>
                <a:srgbClr val="8064A2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1" name="Parallelogram 340"/>
            <p:cNvSpPr/>
            <p:nvPr/>
          </p:nvSpPr>
          <p:spPr>
            <a:xfrm>
              <a:off x="2658597" y="2175175"/>
              <a:ext cx="634450" cy="82930"/>
            </a:xfrm>
            <a:prstGeom prst="parallelogram">
              <a:avLst/>
            </a:prstGeom>
            <a:solidFill>
              <a:srgbClr val="8064A2">
                <a:lumMod val="40000"/>
                <a:lumOff val="60000"/>
              </a:srgbClr>
            </a:solidFill>
            <a:ln w="9525" cap="flat" cmpd="sng" algn="ctr">
              <a:solidFill>
                <a:srgbClr val="8064A2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2" name="Parallelogram 341"/>
            <p:cNvSpPr/>
            <p:nvPr/>
          </p:nvSpPr>
          <p:spPr>
            <a:xfrm>
              <a:off x="3308642" y="2175175"/>
              <a:ext cx="634450" cy="82930"/>
            </a:xfrm>
            <a:prstGeom prst="parallelogram">
              <a:avLst/>
            </a:prstGeom>
            <a:solidFill>
              <a:srgbClr val="8064A2">
                <a:lumMod val="40000"/>
                <a:lumOff val="60000"/>
              </a:srgbClr>
            </a:solidFill>
            <a:ln w="9525" cap="flat" cmpd="sng" algn="ctr">
              <a:solidFill>
                <a:srgbClr val="8064A2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3" name="Parallelogram 342"/>
            <p:cNvSpPr/>
            <p:nvPr/>
          </p:nvSpPr>
          <p:spPr>
            <a:xfrm>
              <a:off x="1737508" y="2796067"/>
              <a:ext cx="634450" cy="82930"/>
            </a:xfrm>
            <a:prstGeom prst="parallelogram">
              <a:avLst/>
            </a:prstGeom>
            <a:solidFill>
              <a:srgbClr val="8064A2">
                <a:lumMod val="40000"/>
                <a:lumOff val="60000"/>
              </a:srgbClr>
            </a:solidFill>
            <a:ln w="9525" cap="flat" cmpd="sng" algn="ctr">
              <a:solidFill>
                <a:srgbClr val="8064A2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4" name="Parallelogram 343"/>
            <p:cNvSpPr/>
            <p:nvPr/>
          </p:nvSpPr>
          <p:spPr>
            <a:xfrm>
              <a:off x="1906174" y="2173329"/>
              <a:ext cx="634450" cy="82930"/>
            </a:xfrm>
            <a:prstGeom prst="parallelogram">
              <a:avLst/>
            </a:prstGeom>
            <a:solidFill>
              <a:srgbClr val="8064A2">
                <a:lumMod val="40000"/>
                <a:lumOff val="60000"/>
              </a:srgbClr>
            </a:solidFill>
            <a:ln w="9525" cap="flat" cmpd="sng" algn="ctr">
              <a:solidFill>
                <a:srgbClr val="8064A2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5" name="Parallelogram 344"/>
            <p:cNvSpPr/>
            <p:nvPr/>
          </p:nvSpPr>
          <p:spPr>
            <a:xfrm>
              <a:off x="1653523" y="3134464"/>
              <a:ext cx="634450" cy="82930"/>
            </a:xfrm>
            <a:prstGeom prst="parallelogram">
              <a:avLst/>
            </a:prstGeom>
            <a:solidFill>
              <a:srgbClr val="8064A2">
                <a:lumMod val="40000"/>
                <a:lumOff val="60000"/>
              </a:srgbClr>
            </a:solidFill>
            <a:ln w="9525" cap="flat" cmpd="sng" algn="ctr">
              <a:solidFill>
                <a:srgbClr val="8064A2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6" name="Parallelogram 345"/>
            <p:cNvSpPr/>
            <p:nvPr/>
          </p:nvSpPr>
          <p:spPr>
            <a:xfrm>
              <a:off x="2404707" y="3132702"/>
              <a:ext cx="634450" cy="82930"/>
            </a:xfrm>
            <a:prstGeom prst="parallelogram">
              <a:avLst/>
            </a:prstGeom>
            <a:solidFill>
              <a:srgbClr val="8064A2">
                <a:lumMod val="40000"/>
                <a:lumOff val="60000"/>
              </a:srgbClr>
            </a:solidFill>
            <a:ln w="9525" cap="flat" cmpd="sng" algn="ctr">
              <a:solidFill>
                <a:srgbClr val="8064A2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7" name="Parallelogram 346"/>
            <p:cNvSpPr/>
            <p:nvPr/>
          </p:nvSpPr>
          <p:spPr>
            <a:xfrm>
              <a:off x="3054510" y="3134806"/>
              <a:ext cx="634450" cy="82930"/>
            </a:xfrm>
            <a:prstGeom prst="parallelogram">
              <a:avLst/>
            </a:prstGeom>
            <a:solidFill>
              <a:srgbClr val="8064A2">
                <a:lumMod val="40000"/>
                <a:lumOff val="60000"/>
              </a:srgbClr>
            </a:solidFill>
            <a:ln w="9525" cap="flat" cmpd="sng" algn="ctr">
              <a:solidFill>
                <a:srgbClr val="8064A2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8" name="Parallelogram 347"/>
            <p:cNvSpPr/>
            <p:nvPr/>
          </p:nvSpPr>
          <p:spPr>
            <a:xfrm>
              <a:off x="3808156" y="3134806"/>
              <a:ext cx="634450" cy="82930"/>
            </a:xfrm>
            <a:prstGeom prst="parallelogram">
              <a:avLst/>
            </a:prstGeom>
            <a:solidFill>
              <a:srgbClr val="8064A2">
                <a:lumMod val="40000"/>
                <a:lumOff val="60000"/>
              </a:srgbClr>
            </a:solidFill>
            <a:ln w="9525" cap="flat" cmpd="sng" algn="ctr">
              <a:solidFill>
                <a:srgbClr val="8064A2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9" name="Parallelogram 348"/>
            <p:cNvSpPr/>
            <p:nvPr/>
          </p:nvSpPr>
          <p:spPr>
            <a:xfrm>
              <a:off x="3652977" y="3750159"/>
              <a:ext cx="634450" cy="82930"/>
            </a:xfrm>
            <a:prstGeom prst="parallelogram">
              <a:avLst/>
            </a:prstGeom>
            <a:solidFill>
              <a:srgbClr val="8064A2">
                <a:lumMod val="40000"/>
                <a:lumOff val="60000"/>
              </a:srgbClr>
            </a:solidFill>
            <a:ln w="9525" cap="flat" cmpd="sng" algn="ctr">
              <a:solidFill>
                <a:srgbClr val="8064A2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0" name="Parallelogram 349"/>
            <p:cNvSpPr/>
            <p:nvPr/>
          </p:nvSpPr>
          <p:spPr>
            <a:xfrm>
              <a:off x="2894997" y="3750159"/>
              <a:ext cx="634450" cy="82930"/>
            </a:xfrm>
            <a:prstGeom prst="parallelogram">
              <a:avLst/>
            </a:prstGeom>
            <a:solidFill>
              <a:srgbClr val="8064A2">
                <a:lumMod val="40000"/>
                <a:lumOff val="60000"/>
              </a:srgbClr>
            </a:solidFill>
            <a:ln w="9525" cap="flat" cmpd="sng" algn="ctr">
              <a:solidFill>
                <a:srgbClr val="8064A2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1" name="Parallelogram 350"/>
            <p:cNvSpPr/>
            <p:nvPr/>
          </p:nvSpPr>
          <p:spPr>
            <a:xfrm>
              <a:off x="2244980" y="3752080"/>
              <a:ext cx="634450" cy="82930"/>
            </a:xfrm>
            <a:prstGeom prst="parallelogram">
              <a:avLst/>
            </a:prstGeom>
            <a:solidFill>
              <a:srgbClr val="8064A2">
                <a:lumMod val="40000"/>
                <a:lumOff val="60000"/>
              </a:srgbClr>
            </a:solidFill>
            <a:ln w="9525" cap="flat" cmpd="sng" algn="ctr">
              <a:solidFill>
                <a:srgbClr val="8064A2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2" name="Parallelogram 351"/>
            <p:cNvSpPr/>
            <p:nvPr/>
          </p:nvSpPr>
          <p:spPr>
            <a:xfrm>
              <a:off x="1493192" y="3750159"/>
              <a:ext cx="634450" cy="82930"/>
            </a:xfrm>
            <a:prstGeom prst="parallelogram">
              <a:avLst/>
            </a:prstGeom>
            <a:solidFill>
              <a:srgbClr val="8064A2">
                <a:lumMod val="40000"/>
                <a:lumOff val="60000"/>
              </a:srgbClr>
            </a:solidFill>
            <a:ln w="9525" cap="flat" cmpd="sng" algn="ctr">
              <a:solidFill>
                <a:srgbClr val="8064A2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3" name="Parallelogram 352"/>
            <p:cNvSpPr/>
            <p:nvPr/>
          </p:nvSpPr>
          <p:spPr>
            <a:xfrm>
              <a:off x="2202260" y="2928389"/>
              <a:ext cx="1893254" cy="156184"/>
            </a:xfrm>
            <a:prstGeom prst="parallelogram">
              <a:avLst/>
            </a:prstGeom>
            <a:solidFill>
              <a:srgbClr val="4BACC6">
                <a:lumMod val="40000"/>
                <a:lumOff val="60000"/>
              </a:srgbClr>
            </a:solidFill>
            <a:ln w="9525" cap="flat" cmpd="sng" algn="ctr">
              <a:solidFill>
                <a:srgbClr val="31859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54" name="TextBox 353"/>
          <p:cNvSpPr txBox="1"/>
          <p:nvPr/>
        </p:nvSpPr>
        <p:spPr>
          <a:xfrm>
            <a:off x="6009718" y="3152778"/>
            <a:ext cx="2503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prstClr val="black"/>
                </a:solidFill>
                <a:latin typeface="Calibri"/>
                <a:ea typeface="+mn-ea"/>
              </a:rPr>
              <a:t>Data Movement Energy:</a:t>
            </a:r>
          </a:p>
        </p:txBody>
      </p:sp>
      <p:sp>
        <p:nvSpPr>
          <p:cNvPr id="355" name="TextBox 354"/>
          <p:cNvSpPr txBox="1"/>
          <p:nvPr/>
        </p:nvSpPr>
        <p:spPr>
          <a:xfrm>
            <a:off x="6591031" y="2768706"/>
            <a:ext cx="192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prstClr val="black"/>
                </a:solidFill>
                <a:latin typeface="Calibri"/>
                <a:ea typeface="+mn-ea"/>
              </a:rPr>
              <a:t>Activation Energy:</a:t>
            </a:r>
          </a:p>
        </p:txBody>
      </p:sp>
      <p:sp>
        <p:nvSpPr>
          <p:cNvPr id="356" name="TextBox 355"/>
          <p:cNvSpPr txBox="1"/>
          <p:nvPr/>
        </p:nvSpPr>
        <p:spPr>
          <a:xfrm>
            <a:off x="7247556" y="3519340"/>
            <a:ext cx="1265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prstClr val="black"/>
                </a:solidFill>
                <a:latin typeface="Calibri"/>
                <a:ea typeface="+mn-ea"/>
              </a:rPr>
              <a:t>I/O Energy:</a:t>
            </a:r>
          </a:p>
        </p:txBody>
      </p:sp>
      <p:sp>
        <p:nvSpPr>
          <p:cNvPr id="357" name="Parallelogram 356"/>
          <p:cNvSpPr/>
          <p:nvPr/>
        </p:nvSpPr>
        <p:spPr>
          <a:xfrm>
            <a:off x="4260825" y="2699180"/>
            <a:ext cx="1293100" cy="2111524"/>
          </a:xfrm>
          <a:prstGeom prst="parallelogram">
            <a:avLst>
              <a:gd name="adj" fmla="val 42890"/>
            </a:avLst>
          </a:prstGeom>
          <a:pattFill prst="dkHorz">
            <a:fgClr>
              <a:sysClr val="window" lastClr="FFFFFF">
                <a:lumMod val="65000"/>
              </a:sysClr>
            </a:fgClr>
            <a:bgClr>
              <a:sysClr val="window" lastClr="FFFFFF"/>
            </a:bgClr>
          </a:patt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58" name="Group 357"/>
          <p:cNvGrpSpPr/>
          <p:nvPr/>
        </p:nvGrpSpPr>
        <p:grpSpPr>
          <a:xfrm>
            <a:off x="-16266" y="1615219"/>
            <a:ext cx="6720777" cy="1962085"/>
            <a:chOff x="612384" y="1271199"/>
            <a:chExt cx="6720777" cy="1962085"/>
          </a:xfrm>
        </p:grpSpPr>
        <p:sp>
          <p:nvSpPr>
            <p:cNvPr id="359" name="TextBox 358"/>
            <p:cNvSpPr txBox="1"/>
            <p:nvPr/>
          </p:nvSpPr>
          <p:spPr>
            <a:xfrm>
              <a:off x="752365" y="1357430"/>
              <a:ext cx="16812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</a:rPr>
                <a:t>DRAM Bank</a:t>
              </a:r>
            </a:p>
          </p:txBody>
        </p:sp>
        <p:sp>
          <p:nvSpPr>
            <p:cNvPr id="360" name="TextBox 359"/>
            <p:cNvSpPr txBox="1"/>
            <p:nvPr/>
          </p:nvSpPr>
          <p:spPr>
            <a:xfrm>
              <a:off x="612384" y="2166639"/>
              <a:ext cx="13821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</a:rPr>
                <a:t>Row Buffer</a:t>
              </a:r>
            </a:p>
          </p:txBody>
        </p:sp>
        <p:sp>
          <p:nvSpPr>
            <p:cNvPr id="361" name="TextBox 360"/>
            <p:cNvSpPr txBox="1"/>
            <p:nvPr/>
          </p:nvSpPr>
          <p:spPr>
            <a:xfrm>
              <a:off x="627575" y="2833174"/>
              <a:ext cx="1229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</a:rPr>
                <a:t>TSV Array</a:t>
              </a:r>
            </a:p>
          </p:txBody>
        </p:sp>
        <p:cxnSp>
          <p:nvCxnSpPr>
            <p:cNvPr id="362" name="Straight Arrow Connector 361"/>
            <p:cNvCxnSpPr/>
            <p:nvPr/>
          </p:nvCxnSpPr>
          <p:spPr>
            <a:xfrm>
              <a:off x="1769313" y="1773875"/>
              <a:ext cx="380560" cy="153593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363" name="Straight Arrow Connector 362"/>
            <p:cNvCxnSpPr>
              <a:cxnSpLocks/>
              <a:stCxn id="360" idx="3"/>
            </p:cNvCxnSpPr>
            <p:nvPr/>
          </p:nvCxnSpPr>
          <p:spPr>
            <a:xfrm flipV="1">
              <a:off x="1994494" y="2236496"/>
              <a:ext cx="363810" cy="130198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364" name="Straight Arrow Connector 363"/>
            <p:cNvCxnSpPr>
              <a:stCxn id="361" idx="3"/>
              <a:endCxn id="353" idx="5"/>
            </p:cNvCxnSpPr>
            <p:nvPr/>
          </p:nvCxnSpPr>
          <p:spPr>
            <a:xfrm flipV="1">
              <a:off x="1857399" y="3023653"/>
              <a:ext cx="673472" cy="9576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365" name="Straight Arrow Connector 364"/>
            <p:cNvCxnSpPr/>
            <p:nvPr/>
          </p:nvCxnSpPr>
          <p:spPr>
            <a:xfrm flipH="1">
              <a:off x="5105718" y="1513215"/>
              <a:ext cx="156427" cy="179208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66" name="TextBox 365"/>
            <p:cNvSpPr txBox="1"/>
            <p:nvPr/>
          </p:nvSpPr>
          <p:spPr>
            <a:xfrm>
              <a:off x="5210464" y="1271199"/>
              <a:ext cx="21226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</a:rPr>
                <a:t>DRAM </a:t>
              </a:r>
              <a:r>
                <a:rPr lang="en-US" sz="2000" b="1" kern="0" dirty="0">
                  <a:solidFill>
                    <a:prstClr val="black"/>
                  </a:solidFill>
                  <a:latin typeface="Calibri"/>
                  <a:ea typeface="+mn-ea"/>
                </a:rPr>
                <a:t>d</a:t>
              </a:r>
              <a:r>
                <a:rPr kumimoji="0" lang="en-US" sz="20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</a:rPr>
                <a:t>ies</a:t>
              </a: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</a:rPr>
                <a:t> in tack</a:t>
              </a:r>
            </a:p>
          </p:txBody>
        </p:sp>
      </p:grpSp>
      <p:cxnSp>
        <p:nvCxnSpPr>
          <p:cNvPr id="367" name="Straight Arrow Connector 366"/>
          <p:cNvCxnSpPr/>
          <p:nvPr/>
        </p:nvCxnSpPr>
        <p:spPr>
          <a:xfrm flipH="1" flipV="1">
            <a:off x="4202723" y="5111443"/>
            <a:ext cx="338331" cy="83036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68" name="TextBox 367"/>
          <p:cNvSpPr txBox="1"/>
          <p:nvPr/>
        </p:nvSpPr>
        <p:spPr>
          <a:xfrm>
            <a:off x="4503604" y="5033731"/>
            <a:ext cx="2626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prstClr val="black"/>
                </a:solidFill>
                <a:latin typeface="Calibri"/>
                <a:ea typeface="+mn-ea"/>
              </a:rPr>
              <a:t>Base-layer die with I/O</a:t>
            </a:r>
          </a:p>
        </p:txBody>
      </p:sp>
      <p:sp>
        <p:nvSpPr>
          <p:cNvPr id="369" name="TextBox 368"/>
          <p:cNvSpPr txBox="1"/>
          <p:nvPr/>
        </p:nvSpPr>
        <p:spPr>
          <a:xfrm>
            <a:off x="7231127" y="2017965"/>
            <a:ext cx="1198277" cy="461665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</a:rPr>
              <a:t>Activate</a:t>
            </a:r>
          </a:p>
        </p:txBody>
      </p:sp>
      <p:sp>
        <p:nvSpPr>
          <p:cNvPr id="370" name="Parallelogram 369"/>
          <p:cNvSpPr/>
          <p:nvPr/>
        </p:nvSpPr>
        <p:spPr>
          <a:xfrm>
            <a:off x="3049428" y="2286598"/>
            <a:ext cx="634450" cy="82930"/>
          </a:xfrm>
          <a:prstGeom prst="parallelogram">
            <a:avLst/>
          </a:prstGeom>
          <a:solidFill>
            <a:srgbClr val="FF0000"/>
          </a:solidFill>
          <a:ln w="9525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1" name="TextBox 370"/>
          <p:cNvSpPr txBox="1"/>
          <p:nvPr/>
        </p:nvSpPr>
        <p:spPr>
          <a:xfrm>
            <a:off x="8424502" y="2768164"/>
            <a:ext cx="1110367" cy="369332"/>
          </a:xfrm>
          <a:prstGeom prst="rect">
            <a:avLst/>
          </a:prstGeom>
          <a:solidFill>
            <a:sysClr val="window" lastClr="FFFFFF">
              <a:lumMod val="95000"/>
            </a:sysClr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</a:rPr>
              <a:t>1819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</a:rPr>
              <a:t>pJ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</a:endParaRPr>
          </a:p>
        </p:txBody>
      </p:sp>
      <p:sp>
        <p:nvSpPr>
          <p:cNvPr id="372" name="TextBox 371"/>
          <p:cNvSpPr txBox="1"/>
          <p:nvPr/>
        </p:nvSpPr>
        <p:spPr>
          <a:xfrm>
            <a:off x="8110726" y="3888672"/>
            <a:ext cx="1191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prstClr val="black"/>
                </a:solidFill>
                <a:latin typeface="Calibri"/>
                <a:ea typeface="+mn-ea"/>
              </a:rPr>
              <a:t>Bytes read</a:t>
            </a:r>
          </a:p>
        </p:txBody>
      </p:sp>
      <p:sp>
        <p:nvSpPr>
          <p:cNvPr id="373" name="TextBox 372"/>
          <p:cNvSpPr txBox="1"/>
          <p:nvPr/>
        </p:nvSpPr>
        <p:spPr>
          <a:xfrm>
            <a:off x="8191730" y="4194281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solidFill>
                  <a:srgbClr val="FF0000"/>
                </a:solidFill>
                <a:latin typeface="Calibri"/>
                <a:ea typeface="+mn-ea"/>
              </a:rPr>
              <a:t>pJ</a:t>
            </a:r>
            <a:r>
              <a:rPr lang="en-US" b="1" dirty="0">
                <a:solidFill>
                  <a:srgbClr val="FF0000"/>
                </a:solidFill>
                <a:latin typeface="Calibri"/>
                <a:ea typeface="+mn-ea"/>
              </a:rPr>
              <a:t>/bit</a:t>
            </a:r>
          </a:p>
        </p:txBody>
      </p:sp>
      <p:sp>
        <p:nvSpPr>
          <p:cNvPr id="374" name="TextBox 373"/>
          <p:cNvSpPr txBox="1"/>
          <p:nvPr/>
        </p:nvSpPr>
        <p:spPr>
          <a:xfrm>
            <a:off x="6917372" y="2016697"/>
            <a:ext cx="1910354" cy="461665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</a:rPr>
              <a:t>Read 1</a:t>
            </a:r>
          </a:p>
        </p:txBody>
      </p:sp>
      <p:sp>
        <p:nvSpPr>
          <p:cNvPr id="375" name="Parallelogram 374"/>
          <p:cNvSpPr/>
          <p:nvPr/>
        </p:nvSpPr>
        <p:spPr>
          <a:xfrm>
            <a:off x="3350977" y="2537272"/>
            <a:ext cx="129848" cy="82930"/>
          </a:xfrm>
          <a:prstGeom prst="parallelogram">
            <a:avLst/>
          </a:prstGeom>
          <a:solidFill>
            <a:srgbClr val="FF0000"/>
          </a:solidFill>
          <a:ln w="9525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6" name="TextBox 375"/>
          <p:cNvSpPr txBox="1"/>
          <p:nvPr/>
        </p:nvSpPr>
        <p:spPr>
          <a:xfrm>
            <a:off x="8424502" y="3183007"/>
            <a:ext cx="1110367" cy="369332"/>
          </a:xfrm>
          <a:prstGeom prst="rect">
            <a:avLst/>
          </a:prstGeom>
          <a:solidFill>
            <a:sysClr val="window" lastClr="FFFFFF">
              <a:lumMod val="95000"/>
            </a:sysClr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</a:rPr>
              <a:t>  683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</a:rPr>
              <a:t>pJ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</a:endParaRPr>
          </a:p>
        </p:txBody>
      </p:sp>
      <p:sp>
        <p:nvSpPr>
          <p:cNvPr id="377" name="TextBox 376"/>
          <p:cNvSpPr txBox="1"/>
          <p:nvPr/>
        </p:nvSpPr>
        <p:spPr>
          <a:xfrm>
            <a:off x="8424501" y="3542751"/>
            <a:ext cx="1110367" cy="369332"/>
          </a:xfrm>
          <a:prstGeom prst="rect">
            <a:avLst/>
          </a:prstGeom>
          <a:solidFill>
            <a:sysClr val="window" lastClr="FFFFFF">
              <a:lumMod val="95000"/>
            </a:sysClr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</a:rPr>
              <a:t>    62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</a:rPr>
              <a:t>pJ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</a:endParaRPr>
          </a:p>
        </p:txBody>
      </p:sp>
      <p:sp>
        <p:nvSpPr>
          <p:cNvPr id="378" name="TextBox 377"/>
          <p:cNvSpPr txBox="1"/>
          <p:nvPr/>
        </p:nvSpPr>
        <p:spPr>
          <a:xfrm>
            <a:off x="7781013" y="3888672"/>
            <a:ext cx="418073" cy="369332"/>
          </a:xfrm>
          <a:prstGeom prst="rect">
            <a:avLst/>
          </a:prstGeom>
          <a:solidFill>
            <a:sysClr val="window" lastClr="FFFFFF">
              <a:lumMod val="95000"/>
            </a:sys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</a:rPr>
              <a:t>32</a:t>
            </a:r>
          </a:p>
        </p:txBody>
      </p:sp>
      <p:sp>
        <p:nvSpPr>
          <p:cNvPr id="379" name="TextBox 378"/>
          <p:cNvSpPr txBox="1"/>
          <p:nvPr/>
        </p:nvSpPr>
        <p:spPr>
          <a:xfrm>
            <a:off x="7688160" y="4183869"/>
            <a:ext cx="607809" cy="369332"/>
          </a:xfrm>
          <a:prstGeom prst="rect">
            <a:avLst/>
          </a:prstGeom>
          <a:solidFill>
            <a:sysClr val="window" lastClr="FFFFFF">
              <a:lumMod val="95000"/>
            </a:sysClr>
          </a:solidFill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</a:rPr>
              <a:t>10.0</a:t>
            </a:r>
          </a:p>
        </p:txBody>
      </p:sp>
      <p:sp>
        <p:nvSpPr>
          <p:cNvPr id="380" name="TextBox 379"/>
          <p:cNvSpPr txBox="1"/>
          <p:nvPr/>
        </p:nvSpPr>
        <p:spPr>
          <a:xfrm>
            <a:off x="6983600" y="2018426"/>
            <a:ext cx="1791728" cy="461665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</a:rPr>
              <a:t>Read 2</a:t>
            </a:r>
          </a:p>
        </p:txBody>
      </p:sp>
      <p:sp>
        <p:nvSpPr>
          <p:cNvPr id="381" name="TextBox 380"/>
          <p:cNvSpPr txBox="1"/>
          <p:nvPr/>
        </p:nvSpPr>
        <p:spPr>
          <a:xfrm>
            <a:off x="8424502" y="3152700"/>
            <a:ext cx="1110367" cy="369332"/>
          </a:xfrm>
          <a:prstGeom prst="rect">
            <a:avLst/>
          </a:prstGeom>
          <a:solidFill>
            <a:sysClr val="window" lastClr="FFFFFF">
              <a:lumMod val="95000"/>
            </a:sysClr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</a:rPr>
              <a:t>1366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</a:rPr>
              <a:t>pJ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</a:endParaRPr>
          </a:p>
        </p:txBody>
      </p:sp>
      <p:sp>
        <p:nvSpPr>
          <p:cNvPr id="382" name="TextBox 381"/>
          <p:cNvSpPr txBox="1"/>
          <p:nvPr/>
        </p:nvSpPr>
        <p:spPr>
          <a:xfrm>
            <a:off x="8424499" y="3544019"/>
            <a:ext cx="1110367" cy="369332"/>
          </a:xfrm>
          <a:prstGeom prst="rect">
            <a:avLst/>
          </a:prstGeom>
          <a:solidFill>
            <a:sysClr val="window" lastClr="FFFFFF">
              <a:lumMod val="95000"/>
            </a:sysClr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</a:rPr>
              <a:t>  124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</a:rPr>
              <a:t>pJ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</a:endParaRPr>
          </a:p>
        </p:txBody>
      </p:sp>
      <p:sp>
        <p:nvSpPr>
          <p:cNvPr id="383" name="TextBox 382"/>
          <p:cNvSpPr txBox="1"/>
          <p:nvPr/>
        </p:nvSpPr>
        <p:spPr>
          <a:xfrm>
            <a:off x="7766051" y="3897206"/>
            <a:ext cx="433367" cy="369332"/>
          </a:xfrm>
          <a:prstGeom prst="rect">
            <a:avLst/>
          </a:prstGeom>
          <a:solidFill>
            <a:sysClr val="window" lastClr="FFFFFF">
              <a:lumMod val="95000"/>
            </a:sys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</a:rPr>
              <a:t>64</a:t>
            </a:r>
          </a:p>
        </p:txBody>
      </p:sp>
      <p:sp>
        <p:nvSpPr>
          <p:cNvPr id="384" name="TextBox 383"/>
          <p:cNvSpPr txBox="1"/>
          <p:nvPr/>
        </p:nvSpPr>
        <p:spPr>
          <a:xfrm>
            <a:off x="7706117" y="4177816"/>
            <a:ext cx="521091" cy="369332"/>
          </a:xfrm>
          <a:prstGeom prst="rect">
            <a:avLst/>
          </a:prstGeom>
          <a:solidFill>
            <a:sysClr val="window" lastClr="FFFFFF">
              <a:lumMod val="95000"/>
            </a:sys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</a:rPr>
              <a:t>6.5</a:t>
            </a:r>
          </a:p>
        </p:txBody>
      </p:sp>
      <p:sp>
        <p:nvSpPr>
          <p:cNvPr id="385" name="TextBox 384"/>
          <p:cNvSpPr txBox="1"/>
          <p:nvPr/>
        </p:nvSpPr>
        <p:spPr>
          <a:xfrm>
            <a:off x="8414499" y="3150723"/>
            <a:ext cx="1110367" cy="369332"/>
          </a:xfrm>
          <a:prstGeom prst="rect">
            <a:avLst/>
          </a:prstGeom>
          <a:solidFill>
            <a:sysClr val="window" lastClr="FFFFFF">
              <a:lumMod val="95000"/>
            </a:sysClr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</a:rPr>
              <a:t>2049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</a:rPr>
              <a:t>pJ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</a:endParaRPr>
          </a:p>
        </p:txBody>
      </p:sp>
      <p:sp>
        <p:nvSpPr>
          <p:cNvPr id="386" name="TextBox 385"/>
          <p:cNvSpPr txBox="1"/>
          <p:nvPr/>
        </p:nvSpPr>
        <p:spPr>
          <a:xfrm>
            <a:off x="8421544" y="3542751"/>
            <a:ext cx="1110367" cy="369332"/>
          </a:xfrm>
          <a:prstGeom prst="rect">
            <a:avLst/>
          </a:prstGeom>
          <a:solidFill>
            <a:sysClr val="window" lastClr="FFFFFF">
              <a:lumMod val="95000"/>
            </a:sysClr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</a:rPr>
              <a:t>  186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</a:rPr>
              <a:t>pJ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</a:endParaRPr>
          </a:p>
        </p:txBody>
      </p:sp>
      <p:sp>
        <p:nvSpPr>
          <p:cNvPr id="387" name="TextBox 386"/>
          <p:cNvSpPr txBox="1"/>
          <p:nvPr/>
        </p:nvSpPr>
        <p:spPr>
          <a:xfrm>
            <a:off x="7766049" y="3908693"/>
            <a:ext cx="456589" cy="369332"/>
          </a:xfrm>
          <a:prstGeom prst="rect">
            <a:avLst/>
          </a:prstGeom>
          <a:solidFill>
            <a:sysClr val="window" lastClr="FFFFFF">
              <a:lumMod val="95000"/>
            </a:sys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</a:rPr>
              <a:t>96</a:t>
            </a:r>
          </a:p>
        </p:txBody>
      </p:sp>
      <p:sp>
        <p:nvSpPr>
          <p:cNvPr id="388" name="TextBox 387"/>
          <p:cNvSpPr txBox="1"/>
          <p:nvPr/>
        </p:nvSpPr>
        <p:spPr>
          <a:xfrm>
            <a:off x="7691925" y="4201273"/>
            <a:ext cx="596248" cy="369332"/>
          </a:xfrm>
          <a:prstGeom prst="rect">
            <a:avLst/>
          </a:prstGeom>
          <a:solidFill>
            <a:sysClr val="window" lastClr="FFFFFF">
              <a:lumMod val="95000"/>
            </a:sys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</a:rPr>
              <a:t>5.3</a:t>
            </a:r>
          </a:p>
        </p:txBody>
      </p:sp>
      <p:sp>
        <p:nvSpPr>
          <p:cNvPr id="389" name="TextBox 388"/>
          <p:cNvSpPr txBox="1"/>
          <p:nvPr/>
        </p:nvSpPr>
        <p:spPr>
          <a:xfrm>
            <a:off x="6972047" y="2016231"/>
            <a:ext cx="1826808" cy="461665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</a:rPr>
              <a:t>Read 3</a:t>
            </a:r>
          </a:p>
        </p:txBody>
      </p:sp>
      <p:sp>
        <p:nvSpPr>
          <p:cNvPr id="390" name="Rectangle 389"/>
          <p:cNvSpPr/>
          <p:nvPr/>
        </p:nvSpPr>
        <p:spPr>
          <a:xfrm>
            <a:off x="7581782" y="3909313"/>
            <a:ext cx="1848222" cy="631781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711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" presetClass="emph" presetSubtype="0" autoRev="1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36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6111E-6 2.38683E-6 L -0.00564 0.0406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9" y="203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34" dur="500" fill="hold"/>
                                        <p:tgtEl>
                                          <p:spTgt spid="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0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1012 4.52675E-6 L -0.01085 0.01003 L 0.0178 0.01003 L -0.00087 0.12834 L -0.0353 0.12782 " pathEditMode="relative" rAng="0" ptsTypes="AAAAA">
                                      <p:cBhvr>
                                        <p:cTn id="41" dur="20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64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9" presetClass="emph" presetSubtype="0" nodeType="after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45" dur="indefinite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48" dur="indefinite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grpId="2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51" dur="indefinite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46 0.1448 L 0.02098 0.22968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5" y="4244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9" presetClass="emph" presetSubtype="0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57" dur="indefinite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nodeType="withEffect">
                                  <p:stCondLst>
                                    <p:cond delay="1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indefinite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60" dur="indefinite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nodeType="withEffect">
                                  <p:stCondLst>
                                    <p:cond delay="1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63" dur="indefinite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500"/>
                            </p:stCondLst>
                            <p:childTnLst>
                              <p:par>
                                <p:cTn id="65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98 0.22968 L 0.10417 0.23199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52" y="103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000"/>
                            </p:stCondLst>
                            <p:childTnLst>
                              <p:par>
                                <p:cTn id="74" presetID="42" presetClass="path" presetSubtype="0" accel="50000" decel="5000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417 0.23199 L 0.21094 0.23199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39" y="0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6000"/>
                            </p:stCondLst>
                            <p:childTnLst>
                              <p:par>
                                <p:cTn id="99" presetID="9" presetClass="emph" presetSubtype="0" grpId="4" nodeType="after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0" dur="indefinite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1" dur="indefinite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6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08" dur="500" fill="hold"/>
                                        <p:tgtEl>
                                          <p:spTgt spid="38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098 -0.00026 L 0.02937 0.00051 L 0.00839 0.14686 L -0.02517 0.14506 L 0.02286 0.23096 L 0.10345 0.23328 L 0.21354 0.23405 " pathEditMode="relative" rAng="0" ptsTypes="AAAAAAA">
                                      <p:cBhvr>
                                        <p:cTn id="110" dur="20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16" y="11703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000"/>
                            </p:stCondLst>
                            <p:childTnLst>
                              <p:par>
                                <p:cTn id="124" presetID="9" presetClass="emph" presetSubtype="0" grpId="6" nodeType="afterEffect">
                                  <p:stCondLst>
                                    <p:cond delay="2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5" dur="indefinite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26" dur="indefinite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6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33" dur="500" fill="hold"/>
                                        <p:tgtEl>
                                          <p:spTgt spid="38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9259E-6 4.52675E-6 L -0.00115 0.01157 L 0.0149 0.01157 L -0.00492 0.13348 L -0.03631 0.13065 L 0.0097 0.2091 L 0.09086 0.21116 L 0.20009 0.21399 " pathEditMode="relative" rAng="0" ptsTypes="AAAAAAAA">
                                      <p:cBhvr>
                                        <p:cTn id="135" dur="20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89" y="10700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000"/>
                            </p:stCondLst>
                            <p:childTnLst>
                              <p:par>
                                <p:cTn id="149" presetID="9" presetClass="emph" presetSubtype="0" grpId="8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0" dur="indefinite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51" dur="indefinite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54" grpId="0"/>
      <p:bldP spid="355" grpId="0"/>
      <p:bldP spid="356" grpId="0"/>
      <p:bldP spid="369" grpId="0" animBg="1"/>
      <p:bldP spid="369" grpId="1" animBg="1"/>
      <p:bldP spid="370" grpId="0" animBg="1"/>
      <p:bldP spid="370" grpId="1" animBg="1"/>
      <p:bldP spid="370" grpId="2" animBg="1"/>
      <p:bldP spid="371" grpId="0" animBg="1"/>
      <p:bldP spid="372" grpId="0"/>
      <p:bldP spid="373" grpId="0"/>
      <p:bldP spid="374" grpId="0" build="allAtOnce" animBg="1"/>
      <p:bldP spid="374" grpId="1" uiExpand="1" build="allAtOnce"/>
      <p:bldP spid="375" grpId="0" animBg="1"/>
      <p:bldP spid="375" grpId="1" animBg="1"/>
      <p:bldP spid="375" grpId="2" animBg="1"/>
      <p:bldP spid="375" grpId="3" animBg="1"/>
      <p:bldP spid="375" grpId="4" animBg="1"/>
      <p:bldP spid="375" grpId="5" animBg="1"/>
      <p:bldP spid="375" grpId="6" animBg="1"/>
      <p:bldP spid="375" grpId="7" animBg="1"/>
      <p:bldP spid="375" grpId="8" animBg="1"/>
      <p:bldP spid="375" grpId="9" animBg="1"/>
      <p:bldP spid="376" grpId="0" animBg="1"/>
      <p:bldP spid="377" grpId="0" animBg="1"/>
      <p:bldP spid="378" grpId="0" animBg="1"/>
      <p:bldP spid="379" grpId="0" animBg="1"/>
      <p:bldP spid="380" grpId="0" animBg="1"/>
      <p:bldP spid="380" grpId="1" autoUpdateAnimBg="0"/>
      <p:bldP spid="381" grpId="0" animBg="1"/>
      <p:bldP spid="382" grpId="0" animBg="1"/>
      <p:bldP spid="383" grpId="0" animBg="1"/>
      <p:bldP spid="384" grpId="0" animBg="1"/>
      <p:bldP spid="385" grpId="0" animBg="1"/>
      <p:bldP spid="386" grpId="0" animBg="1"/>
      <p:bldP spid="387" grpId="0" animBg="1"/>
      <p:bldP spid="388" grpId="0" animBg="1"/>
      <p:bldP spid="389" grpId="0" animBg="1"/>
      <p:bldP spid="389" grpId="1" autoUpdateAnimBg="0"/>
      <p:bldP spid="39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/>
          <a:p>
            <a:r>
              <a:rPr lang="en-US" b="1" dirty="0"/>
              <a:t>Low Row Locality in GPU Applications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A small fraction of the 2KB row is accessed</a:t>
            </a: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9153258"/>
              </p:ext>
            </p:extLst>
          </p:nvPr>
        </p:nvGraphicFramePr>
        <p:xfrm>
          <a:off x="8449490" y="1314617"/>
          <a:ext cx="2295927" cy="4011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2493007"/>
              </p:ext>
            </p:extLst>
          </p:nvPr>
        </p:nvGraphicFramePr>
        <p:xfrm>
          <a:off x="3" y="1530220"/>
          <a:ext cx="8372666" cy="4046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1733550" y="1708796"/>
            <a:ext cx="2628900" cy="119062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Inter-thread Contention for Row-buffers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400676" y="1708795"/>
            <a:ext cx="2628900" cy="119062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Irregular Access Patterns</a:t>
            </a:r>
          </a:p>
        </p:txBody>
      </p:sp>
      <p:cxnSp>
        <p:nvCxnSpPr>
          <p:cNvPr id="6" name="Straight Arrow Connector 5"/>
          <p:cNvCxnSpPr>
            <a:stCxn id="14" idx="2"/>
          </p:cNvCxnSpPr>
          <p:nvPr/>
        </p:nvCxnSpPr>
        <p:spPr>
          <a:xfrm>
            <a:off x="6715126" y="2899420"/>
            <a:ext cx="1405174" cy="12495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2"/>
          </p:cNvCxnSpPr>
          <p:nvPr/>
        </p:nvCxnSpPr>
        <p:spPr>
          <a:xfrm>
            <a:off x="6715126" y="2899420"/>
            <a:ext cx="818149" cy="12495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2"/>
          </p:cNvCxnSpPr>
          <p:nvPr/>
        </p:nvCxnSpPr>
        <p:spPr>
          <a:xfrm>
            <a:off x="6715126" y="2899420"/>
            <a:ext cx="225490" cy="12495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2"/>
          </p:cNvCxnSpPr>
          <p:nvPr/>
        </p:nvCxnSpPr>
        <p:spPr>
          <a:xfrm flipH="1">
            <a:off x="6348178" y="2899420"/>
            <a:ext cx="366948" cy="12495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048000" y="2899420"/>
            <a:ext cx="2786831" cy="11811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2317845" y="2899419"/>
            <a:ext cx="730155" cy="8417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1733550" y="2899418"/>
            <a:ext cx="1314451" cy="61505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1013494" y="5576887"/>
            <a:ext cx="7203665" cy="40605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Average Bytes-Per-Activate : 269 (~1/8</a:t>
            </a:r>
            <a:r>
              <a:rPr lang="en-US" sz="2400" b="1" baseline="30000" dirty="0">
                <a:solidFill>
                  <a:schemeClr val="bg1"/>
                </a:solidFill>
              </a:rPr>
              <a:t>th</a:t>
            </a:r>
            <a:r>
              <a:rPr lang="en-US" sz="2400" b="1" dirty="0">
                <a:solidFill>
                  <a:schemeClr val="bg1"/>
                </a:solidFill>
              </a:rPr>
              <a:t> of row)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583536" y="2899418"/>
            <a:ext cx="2131590" cy="108164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048001" y="2899418"/>
            <a:ext cx="366947" cy="102023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048000" y="2899418"/>
            <a:ext cx="2352676" cy="11376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048000" y="2899418"/>
            <a:ext cx="717387" cy="102023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4875797" y="2899418"/>
            <a:ext cx="1839329" cy="11376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437769" y="4095374"/>
            <a:ext cx="615295" cy="3416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rgbClr val="C00000"/>
                </a:solidFill>
              </a:rPr>
              <a:t>48%</a:t>
            </a:r>
          </a:p>
        </p:txBody>
      </p:sp>
      <p:sp>
        <p:nvSpPr>
          <p:cNvPr id="9" name="Right Brace 8"/>
          <p:cNvSpPr/>
          <p:nvPr/>
        </p:nvSpPr>
        <p:spPr>
          <a:xfrm>
            <a:off x="10246290" y="3741175"/>
            <a:ext cx="228162" cy="1050030"/>
          </a:xfrm>
          <a:prstGeom prst="righ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7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P spid="3" grpId="0" animBg="1"/>
      <p:bldP spid="14" grpId="0" animBg="1"/>
      <p:bldP spid="40" grpId="0" animBg="1"/>
      <p:bldP spid="5" grpId="0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/>
          <a:p>
            <a:r>
              <a:rPr lang="en-US" b="1" dirty="0"/>
              <a:t>DRAM Bank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Hierarchical organization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2564704" y="1995713"/>
            <a:ext cx="3985086" cy="3729226"/>
            <a:chOff x="2249759" y="1281113"/>
            <a:chExt cx="3348560" cy="3433065"/>
          </a:xfrm>
        </p:grpSpPr>
        <p:sp>
          <p:nvSpPr>
            <p:cNvPr id="59" name="Parallelogram 58"/>
            <p:cNvSpPr/>
            <p:nvPr/>
          </p:nvSpPr>
          <p:spPr>
            <a:xfrm>
              <a:off x="2249759" y="1281113"/>
              <a:ext cx="3348560" cy="3433065"/>
            </a:xfrm>
            <a:prstGeom prst="parallelogram">
              <a:avLst/>
            </a:prstGeom>
            <a:solidFill>
              <a:srgbClr val="9BBB59">
                <a:lumMod val="20000"/>
                <a:lumOff val="80000"/>
              </a:srgbClr>
            </a:solidFill>
            <a:ln w="9525" cap="flat" cmpd="sng" algn="ctr">
              <a:solidFill>
                <a:srgbClr val="9BBB59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12367" y="3586823"/>
              <a:ext cx="2251660" cy="852450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3710568" y="3379041"/>
              <a:ext cx="2824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</a:rPr>
                <a:t>…</a:t>
              </a:r>
            </a:p>
          </p:txBody>
        </p:sp>
        <p:sp>
          <p:nvSpPr>
            <p:cNvPr id="62" name="Parallelogram 61"/>
            <p:cNvSpPr/>
            <p:nvPr/>
          </p:nvSpPr>
          <p:spPr>
            <a:xfrm>
              <a:off x="2921157" y="4430602"/>
              <a:ext cx="262518" cy="93698"/>
            </a:xfrm>
            <a:prstGeom prst="parallelogram">
              <a:avLst>
                <a:gd name="adj" fmla="val 23600"/>
              </a:avLst>
            </a:prstGeom>
            <a:solidFill>
              <a:srgbClr val="F79646">
                <a:lumMod val="75000"/>
              </a:srgbClr>
            </a:solidFill>
            <a:ln w="9525" cap="flat" cmpd="sng" algn="ctr">
              <a:solidFill>
                <a:srgbClr val="F79646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Parallelogram 62"/>
            <p:cNvSpPr/>
            <p:nvPr/>
          </p:nvSpPr>
          <p:spPr>
            <a:xfrm>
              <a:off x="3295149" y="4430602"/>
              <a:ext cx="262518" cy="93698"/>
            </a:xfrm>
            <a:prstGeom prst="parallelogram">
              <a:avLst>
                <a:gd name="adj" fmla="val 23600"/>
              </a:avLst>
            </a:prstGeom>
            <a:solidFill>
              <a:srgbClr val="F79646">
                <a:lumMod val="75000"/>
              </a:srgbClr>
            </a:solidFill>
            <a:ln w="9525" cap="flat" cmpd="sng" algn="ctr">
              <a:solidFill>
                <a:srgbClr val="F79646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" name="Parallelogram 63"/>
            <p:cNvSpPr/>
            <p:nvPr/>
          </p:nvSpPr>
          <p:spPr>
            <a:xfrm>
              <a:off x="3660777" y="4430602"/>
              <a:ext cx="262518" cy="93698"/>
            </a:xfrm>
            <a:prstGeom prst="parallelogram">
              <a:avLst>
                <a:gd name="adj" fmla="val 23600"/>
              </a:avLst>
            </a:prstGeom>
            <a:solidFill>
              <a:srgbClr val="F79646">
                <a:lumMod val="75000"/>
              </a:srgbClr>
            </a:solidFill>
            <a:ln w="9525" cap="flat" cmpd="sng" algn="ctr">
              <a:solidFill>
                <a:srgbClr val="F79646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Parallelogram 64"/>
            <p:cNvSpPr/>
            <p:nvPr/>
          </p:nvSpPr>
          <p:spPr>
            <a:xfrm>
              <a:off x="4037557" y="4427814"/>
              <a:ext cx="262518" cy="93698"/>
            </a:xfrm>
            <a:prstGeom prst="parallelogram">
              <a:avLst>
                <a:gd name="adj" fmla="val 23600"/>
              </a:avLst>
            </a:prstGeom>
            <a:solidFill>
              <a:srgbClr val="F79646">
                <a:lumMod val="75000"/>
              </a:srgbClr>
            </a:solidFill>
            <a:ln w="9525" cap="flat" cmpd="sng" algn="ctr">
              <a:solidFill>
                <a:srgbClr val="F79646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6" name="Parallelogram 65"/>
            <p:cNvSpPr/>
            <p:nvPr/>
          </p:nvSpPr>
          <p:spPr>
            <a:xfrm>
              <a:off x="4510363" y="4427814"/>
              <a:ext cx="262518" cy="93698"/>
            </a:xfrm>
            <a:prstGeom prst="parallelogram">
              <a:avLst>
                <a:gd name="adj" fmla="val 23600"/>
              </a:avLst>
            </a:prstGeom>
            <a:solidFill>
              <a:srgbClr val="F79646">
                <a:lumMod val="75000"/>
              </a:srgbClr>
            </a:solidFill>
            <a:ln w="9525" cap="flat" cmpd="sng" algn="ctr">
              <a:solidFill>
                <a:srgbClr val="F79646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Parallelogram 66"/>
            <p:cNvSpPr/>
            <p:nvPr/>
          </p:nvSpPr>
          <p:spPr>
            <a:xfrm>
              <a:off x="2505425" y="1406757"/>
              <a:ext cx="761650" cy="2743596"/>
            </a:xfrm>
            <a:prstGeom prst="parallelogram">
              <a:avLst>
                <a:gd name="adj" fmla="val 87945"/>
              </a:avLst>
            </a:prstGeom>
            <a:solidFill>
              <a:srgbClr val="EEECE1">
                <a:lumMod val="50000"/>
              </a:srgbClr>
            </a:solidFill>
            <a:ln w="9525" cap="flat" cmpd="sng" algn="ctr">
              <a:solidFill>
                <a:srgbClr val="EEECE1">
                  <a:lumMod val="2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8" name="Straight Connector 67"/>
            <p:cNvCxnSpPr/>
            <p:nvPr/>
          </p:nvCxnSpPr>
          <p:spPr>
            <a:xfrm flipH="1">
              <a:off x="3018459" y="4524300"/>
              <a:ext cx="32645" cy="134919"/>
            </a:xfrm>
            <a:prstGeom prst="line">
              <a:avLst/>
            </a:prstGeom>
            <a:noFill/>
            <a:ln w="12700" cap="flat" cmpd="sng" algn="ctr">
              <a:solidFill>
                <a:srgbClr val="F79646">
                  <a:lumMod val="50000"/>
                </a:srgbClr>
              </a:solidFill>
              <a:prstDash val="solid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>
            <a:xfrm flipH="1">
              <a:off x="3388187" y="4524300"/>
              <a:ext cx="32645" cy="134919"/>
            </a:xfrm>
            <a:prstGeom prst="line">
              <a:avLst/>
            </a:prstGeom>
            <a:noFill/>
            <a:ln w="12700" cap="flat" cmpd="sng" algn="ctr">
              <a:solidFill>
                <a:srgbClr val="F79646">
                  <a:lumMod val="50000"/>
                </a:srgbClr>
              </a:solidFill>
              <a:prstDash val="soli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>
            <a:xfrm flipH="1">
              <a:off x="3748645" y="4524299"/>
              <a:ext cx="32645" cy="134919"/>
            </a:xfrm>
            <a:prstGeom prst="line">
              <a:avLst/>
            </a:prstGeom>
            <a:noFill/>
            <a:ln w="12700" cap="flat" cmpd="sng" algn="ctr">
              <a:solidFill>
                <a:srgbClr val="F79646">
                  <a:lumMod val="50000"/>
                </a:srgbClr>
              </a:solidFill>
              <a:prstDash val="solid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>
            <a:xfrm flipH="1">
              <a:off x="4129504" y="4511799"/>
              <a:ext cx="32645" cy="134919"/>
            </a:xfrm>
            <a:prstGeom prst="line">
              <a:avLst/>
            </a:prstGeom>
            <a:noFill/>
            <a:ln w="12700" cap="flat" cmpd="sng" algn="ctr">
              <a:solidFill>
                <a:srgbClr val="F79646">
                  <a:lumMod val="50000"/>
                </a:srgbClr>
              </a:solidFill>
              <a:prstDash val="solid"/>
            </a:ln>
            <a:effectLst/>
          </p:spPr>
        </p:cxnSp>
        <p:cxnSp>
          <p:nvCxnSpPr>
            <p:cNvPr id="72" name="Straight Connector 71"/>
            <p:cNvCxnSpPr/>
            <p:nvPr/>
          </p:nvCxnSpPr>
          <p:spPr>
            <a:xfrm flipH="1">
              <a:off x="4608865" y="4511799"/>
              <a:ext cx="32645" cy="134919"/>
            </a:xfrm>
            <a:prstGeom prst="line">
              <a:avLst/>
            </a:prstGeom>
            <a:noFill/>
            <a:ln w="12700" cap="flat" cmpd="sng" algn="ctr">
              <a:solidFill>
                <a:srgbClr val="F79646">
                  <a:lumMod val="50000"/>
                </a:srgbClr>
              </a:solidFill>
              <a:prstDash val="solid"/>
            </a:ln>
            <a:effectLst/>
          </p:spPr>
        </p:cxnSp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36232" y="2747971"/>
              <a:ext cx="2229948" cy="769804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09768" y="2037142"/>
              <a:ext cx="2229948" cy="769804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78913" y="1336016"/>
              <a:ext cx="2212072" cy="761461"/>
            </a:xfrm>
            <a:prstGeom prst="rect">
              <a:avLst/>
            </a:prstGeom>
          </p:spPr>
        </p:pic>
        <p:cxnSp>
          <p:nvCxnSpPr>
            <p:cNvPr id="76" name="Straight Connector 75"/>
            <p:cNvCxnSpPr/>
            <p:nvPr/>
          </p:nvCxnSpPr>
          <p:spPr>
            <a:xfrm>
              <a:off x="3018459" y="4659219"/>
              <a:ext cx="1754422" cy="0"/>
            </a:xfrm>
            <a:prstGeom prst="line">
              <a:avLst/>
            </a:prstGeom>
            <a:noFill/>
            <a:ln w="28575" cap="flat" cmpd="sng" algn="ctr">
              <a:solidFill>
                <a:srgbClr val="F79646">
                  <a:lumMod val="50000"/>
                </a:srgbClr>
              </a:solidFill>
              <a:prstDash val="solid"/>
            </a:ln>
            <a:effectLst/>
          </p:spPr>
        </p:cxnSp>
      </p:grpSp>
      <p:sp>
        <p:nvSpPr>
          <p:cNvPr id="77" name="TextBox 76"/>
          <p:cNvSpPr txBox="1"/>
          <p:nvPr/>
        </p:nvSpPr>
        <p:spPr>
          <a:xfrm>
            <a:off x="919441" y="1930076"/>
            <a:ext cx="1317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prstClr val="black"/>
                </a:solidFill>
                <a:latin typeface="Calibri"/>
                <a:ea typeface="+mn-ea"/>
              </a:rPr>
              <a:t>DRAM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prstClr val="black"/>
                </a:solidFill>
                <a:latin typeface="Calibri"/>
                <a:ea typeface="+mn-ea"/>
              </a:rPr>
              <a:t>Bank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1945525" y="2306028"/>
            <a:ext cx="1255670" cy="364295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9" name="TextBox 78"/>
          <p:cNvSpPr txBox="1"/>
          <p:nvPr/>
        </p:nvSpPr>
        <p:spPr>
          <a:xfrm>
            <a:off x="6943480" y="3368798"/>
            <a:ext cx="24662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prstClr val="black"/>
                </a:solidFill>
                <a:latin typeface="Calibri"/>
                <a:ea typeface="+mn-ea"/>
              </a:rPr>
              <a:t>Local Sense Amps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prstClr val="black"/>
                </a:solidFill>
                <a:latin typeface="Calibri"/>
                <a:ea typeface="+mn-ea"/>
              </a:rPr>
              <a:t>  2KB Row Buffer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951135" y="2160168"/>
            <a:ext cx="1316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prstClr val="black"/>
                </a:solidFill>
                <a:latin typeface="Calibri"/>
                <a:ea typeface="+mn-ea"/>
              </a:rPr>
              <a:t>Subarray</a:t>
            </a:r>
          </a:p>
        </p:txBody>
      </p:sp>
      <p:cxnSp>
        <p:nvCxnSpPr>
          <p:cNvPr id="81" name="Straight Arrow Connector 80"/>
          <p:cNvCxnSpPr>
            <a:stCxn id="80" idx="1"/>
          </p:cNvCxnSpPr>
          <p:nvPr/>
        </p:nvCxnSpPr>
        <p:spPr>
          <a:xfrm flipH="1" flipV="1">
            <a:off x="6328435" y="2314059"/>
            <a:ext cx="622700" cy="7694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82" name="Parallelogram 81"/>
          <p:cNvSpPr/>
          <p:nvPr/>
        </p:nvSpPr>
        <p:spPr>
          <a:xfrm>
            <a:off x="3775401" y="2039911"/>
            <a:ext cx="2566871" cy="734972"/>
          </a:xfrm>
          <a:prstGeom prst="parallelogram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Parallelogram 82"/>
          <p:cNvSpPr/>
          <p:nvPr/>
        </p:nvSpPr>
        <p:spPr>
          <a:xfrm>
            <a:off x="3799545" y="2628220"/>
            <a:ext cx="2347598" cy="84265"/>
          </a:xfrm>
          <a:prstGeom prst="parallelogram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4" name="Straight Arrow Connector 83"/>
          <p:cNvCxnSpPr>
            <a:stCxn id="80" idx="1"/>
          </p:cNvCxnSpPr>
          <p:nvPr/>
        </p:nvCxnSpPr>
        <p:spPr>
          <a:xfrm flipH="1">
            <a:off x="6186371" y="2391001"/>
            <a:ext cx="764764" cy="537995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5" name="Straight Arrow Connector 84"/>
          <p:cNvCxnSpPr>
            <a:stCxn id="80" idx="1"/>
          </p:cNvCxnSpPr>
          <p:nvPr/>
        </p:nvCxnSpPr>
        <p:spPr>
          <a:xfrm flipH="1">
            <a:off x="6045091" y="2391001"/>
            <a:ext cx="906044" cy="118658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86" name="Parallelogram 85"/>
          <p:cNvSpPr/>
          <p:nvPr/>
        </p:nvSpPr>
        <p:spPr>
          <a:xfrm>
            <a:off x="3594823" y="2819807"/>
            <a:ext cx="2541787" cy="673176"/>
          </a:xfrm>
          <a:prstGeom prst="parallelogram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Parallelogram 86"/>
          <p:cNvSpPr/>
          <p:nvPr/>
        </p:nvSpPr>
        <p:spPr>
          <a:xfrm>
            <a:off x="3377483" y="3584190"/>
            <a:ext cx="2568084" cy="647000"/>
          </a:xfrm>
          <a:prstGeom prst="parallelogram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Parallelogram 87"/>
          <p:cNvSpPr/>
          <p:nvPr/>
        </p:nvSpPr>
        <p:spPr>
          <a:xfrm>
            <a:off x="3087007" y="4566327"/>
            <a:ext cx="2667931" cy="711026"/>
          </a:xfrm>
          <a:prstGeom prst="parallelogram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Parallelogram 88"/>
          <p:cNvSpPr/>
          <p:nvPr/>
        </p:nvSpPr>
        <p:spPr>
          <a:xfrm>
            <a:off x="3608502" y="3393277"/>
            <a:ext cx="2347598" cy="84265"/>
          </a:xfrm>
          <a:prstGeom prst="parallelogram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Parallelogram 89"/>
          <p:cNvSpPr/>
          <p:nvPr/>
        </p:nvSpPr>
        <p:spPr>
          <a:xfrm>
            <a:off x="3407340" y="4173616"/>
            <a:ext cx="2347598" cy="84265"/>
          </a:xfrm>
          <a:prstGeom prst="parallelogram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Parallelogram 90"/>
          <p:cNvSpPr/>
          <p:nvPr/>
        </p:nvSpPr>
        <p:spPr>
          <a:xfrm>
            <a:off x="3144518" y="5174227"/>
            <a:ext cx="2347598" cy="84265"/>
          </a:xfrm>
          <a:prstGeom prst="parallelogram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3740675" y="2969078"/>
            <a:ext cx="2339143" cy="10491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99" name="Group 98"/>
          <p:cNvGrpSpPr/>
          <p:nvPr/>
        </p:nvGrpSpPr>
        <p:grpSpPr>
          <a:xfrm>
            <a:off x="907693" y="2950456"/>
            <a:ext cx="2647903" cy="1484926"/>
            <a:chOff x="193538" y="2490227"/>
            <a:chExt cx="2647903" cy="1484926"/>
          </a:xfrm>
        </p:grpSpPr>
        <p:sp>
          <p:nvSpPr>
            <p:cNvPr id="100" name="TextBox 99"/>
            <p:cNvSpPr txBox="1"/>
            <p:nvPr/>
          </p:nvSpPr>
          <p:spPr>
            <a:xfrm>
              <a:off x="193538" y="2490227"/>
              <a:ext cx="18902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</a:rPr>
                <a:t>Row-decoder</a:t>
              </a:r>
            </a:p>
          </p:txBody>
        </p:sp>
        <p:cxnSp>
          <p:nvCxnSpPr>
            <p:cNvPr id="101" name="Straight Arrow Connector 100"/>
            <p:cNvCxnSpPr/>
            <p:nvPr/>
          </p:nvCxnSpPr>
          <p:spPr>
            <a:xfrm flipV="1">
              <a:off x="2008023" y="2721059"/>
              <a:ext cx="685162" cy="6088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02" name="TextBox 101"/>
            <p:cNvSpPr txBox="1"/>
            <p:nvPr/>
          </p:nvSpPr>
          <p:spPr>
            <a:xfrm>
              <a:off x="219315" y="3144156"/>
              <a:ext cx="15785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</a:rPr>
                <a:t>Wordline</a:t>
              </a: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</a:rPr>
                <a:t> Driver</a:t>
              </a: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V="1">
              <a:off x="1649294" y="2850464"/>
              <a:ext cx="1192147" cy="651805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cxnSp>
        <p:nvCxnSpPr>
          <p:cNvPr id="106" name="Straight Arrow Connector 105"/>
          <p:cNvCxnSpPr>
            <a:stCxn id="79" idx="1"/>
            <a:endCxn id="83" idx="2"/>
          </p:cNvCxnSpPr>
          <p:nvPr/>
        </p:nvCxnSpPr>
        <p:spPr>
          <a:xfrm flipH="1" flipV="1">
            <a:off x="6136610" y="2670353"/>
            <a:ext cx="806870" cy="111394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7" name="Straight Arrow Connector 106"/>
          <p:cNvCxnSpPr>
            <a:stCxn id="79" idx="1"/>
            <a:endCxn id="89" idx="2"/>
          </p:cNvCxnSpPr>
          <p:nvPr/>
        </p:nvCxnSpPr>
        <p:spPr>
          <a:xfrm flipH="1" flipV="1">
            <a:off x="5945567" y="3435410"/>
            <a:ext cx="997913" cy="348887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8" name="Straight Arrow Connector 107"/>
          <p:cNvCxnSpPr>
            <a:stCxn id="79" idx="1"/>
            <a:endCxn id="90" idx="2"/>
          </p:cNvCxnSpPr>
          <p:nvPr/>
        </p:nvCxnSpPr>
        <p:spPr>
          <a:xfrm flipH="1">
            <a:off x="5744405" y="3784297"/>
            <a:ext cx="1199075" cy="43145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9" name="Straight Arrow Connector 108"/>
          <p:cNvCxnSpPr>
            <a:stCxn id="79" idx="1"/>
            <a:endCxn id="91" idx="2"/>
          </p:cNvCxnSpPr>
          <p:nvPr/>
        </p:nvCxnSpPr>
        <p:spPr>
          <a:xfrm flipH="1">
            <a:off x="5481583" y="3784297"/>
            <a:ext cx="1461897" cy="1432063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0" name="Straight Arrow Connector 109"/>
          <p:cNvCxnSpPr>
            <a:stCxn id="80" idx="1"/>
          </p:cNvCxnSpPr>
          <p:nvPr/>
        </p:nvCxnSpPr>
        <p:spPr>
          <a:xfrm flipH="1">
            <a:off x="5804993" y="2391001"/>
            <a:ext cx="1146142" cy="208296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86974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00"/>
                            </p:stCondLst>
                            <p:childTnLst>
                              <p:par>
                                <p:cTn id="30" presetID="1" presetClass="exit" presetSubtype="0" fill="hold" grpId="1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150"/>
                            </p:stCondLst>
                            <p:childTnLst>
                              <p:par>
                                <p:cTn id="35" presetID="1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35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70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900"/>
                            </p:stCondLst>
                            <p:childTnLst>
                              <p:par>
                                <p:cTn id="81" presetID="1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650"/>
                            </p:stCondLst>
                            <p:childTnLst>
                              <p:par>
                                <p:cTn id="86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850"/>
                            </p:stCondLst>
                            <p:childTnLst>
                              <p:par>
                                <p:cTn id="91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99074E-6 1.31687E-6 L -0.00984 0.07304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6" y="36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9" grpId="0"/>
      <p:bldP spid="80" grpId="0"/>
      <p:bldP spid="82" grpId="0" animBg="1"/>
      <p:bldP spid="82" grpId="1" animBg="1"/>
      <p:bldP spid="83" grpId="0" animBg="1"/>
      <p:bldP spid="83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/>
          <a:p>
            <a:r>
              <a:rPr lang="en-US" b="1" dirty="0"/>
              <a:t>Row Activation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Exploiting the hierarchical </a:t>
            </a:r>
            <a:r>
              <a:rPr lang="en-US" b="1" dirty="0" err="1"/>
              <a:t>wordline</a:t>
            </a:r>
            <a:endParaRPr lang="en-US" b="1" dirty="0"/>
          </a:p>
        </p:txBody>
      </p:sp>
      <p:sp>
        <p:nvSpPr>
          <p:cNvPr id="321" name="TextBox 320"/>
          <p:cNvSpPr txBox="1"/>
          <p:nvPr/>
        </p:nvSpPr>
        <p:spPr>
          <a:xfrm>
            <a:off x="5421490" y="5147360"/>
            <a:ext cx="3060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prstClr val="black"/>
                </a:solidFill>
                <a:latin typeface="Calibri"/>
                <a:ea typeface="+mn-ea"/>
              </a:rPr>
              <a:t>Column </a:t>
            </a:r>
            <a:r>
              <a:rPr lang="en-US" sz="2000" b="1" dirty="0" err="1">
                <a:solidFill>
                  <a:prstClr val="black"/>
                </a:solidFill>
                <a:latin typeface="Calibri"/>
                <a:ea typeface="+mn-ea"/>
              </a:rPr>
              <a:t>Muxes</a:t>
            </a:r>
            <a:r>
              <a:rPr lang="en-US" sz="2000" b="1" dirty="0">
                <a:solidFill>
                  <a:prstClr val="black"/>
                </a:solidFill>
                <a:latin typeface="Calibri"/>
                <a:ea typeface="+mn-ea"/>
              </a:rPr>
              <a:t> (32 x 8 bits)</a:t>
            </a:r>
          </a:p>
        </p:txBody>
      </p:sp>
      <p:sp>
        <p:nvSpPr>
          <p:cNvPr id="178" name="Parallelogram 177"/>
          <p:cNvSpPr/>
          <p:nvPr/>
        </p:nvSpPr>
        <p:spPr>
          <a:xfrm>
            <a:off x="1037983" y="2254222"/>
            <a:ext cx="6956993" cy="2486990"/>
          </a:xfrm>
          <a:prstGeom prst="parallelogram">
            <a:avLst/>
          </a:prstGeom>
          <a:solidFill>
            <a:srgbClr val="9BBB59">
              <a:lumMod val="20000"/>
              <a:lumOff val="80000"/>
            </a:srgbClr>
          </a:solidFill>
          <a:ln w="9525" cap="flat" cmpd="sng" algn="ctr">
            <a:solidFill>
              <a:sysClr val="windowText" lastClr="000000"/>
            </a:solidFill>
            <a:prstDash val="dashDot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79" name="Group 178"/>
          <p:cNvGrpSpPr/>
          <p:nvPr/>
        </p:nvGrpSpPr>
        <p:grpSpPr>
          <a:xfrm>
            <a:off x="1960539" y="2713362"/>
            <a:ext cx="1335689" cy="1680924"/>
            <a:chOff x="1682105" y="1691436"/>
            <a:chExt cx="1179374" cy="1526078"/>
          </a:xfrm>
        </p:grpSpPr>
        <p:sp>
          <p:nvSpPr>
            <p:cNvPr id="180" name="Parallelogram 179"/>
            <p:cNvSpPr/>
            <p:nvPr/>
          </p:nvSpPr>
          <p:spPr>
            <a:xfrm>
              <a:off x="1718476" y="1693065"/>
              <a:ext cx="1143003" cy="1285875"/>
            </a:xfrm>
            <a:prstGeom prst="parallelogram">
              <a:avLst>
                <a:gd name="adj" fmla="val 27500"/>
              </a:avLst>
            </a:prstGeom>
            <a:solidFill>
              <a:srgbClr val="4F81BD">
                <a:lumMod val="20000"/>
                <a:lumOff val="80000"/>
              </a:srgbClr>
            </a:solidFill>
            <a:ln w="9525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1" name="Parallelogram 180"/>
            <p:cNvSpPr/>
            <p:nvPr/>
          </p:nvSpPr>
          <p:spPr>
            <a:xfrm>
              <a:off x="1682761" y="2997991"/>
              <a:ext cx="859631" cy="147638"/>
            </a:xfrm>
            <a:prstGeom prst="parallelogram">
              <a:avLst>
                <a:gd name="adj" fmla="val 23600"/>
              </a:avLst>
            </a:prstGeom>
            <a:solidFill>
              <a:srgbClr val="4F81BD">
                <a:lumMod val="60000"/>
                <a:lumOff val="40000"/>
              </a:srgbClr>
            </a:solidFill>
            <a:ln w="9525" cap="flat" cmpd="sng" algn="ctr">
              <a:solidFill>
                <a:srgbClr val="1F497D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2" name="Freeform 27"/>
            <p:cNvSpPr/>
            <p:nvPr/>
          </p:nvSpPr>
          <p:spPr>
            <a:xfrm>
              <a:off x="1682105" y="3168616"/>
              <a:ext cx="190704" cy="48898"/>
            </a:xfrm>
            <a:custGeom>
              <a:avLst/>
              <a:gdLst>
                <a:gd name="connsiteX0" fmla="*/ 0 w 190704"/>
                <a:gd name="connsiteY0" fmla="*/ 0 h 48898"/>
                <a:gd name="connsiteX1" fmla="*/ 190704 w 190704"/>
                <a:gd name="connsiteY1" fmla="*/ 0 h 48898"/>
                <a:gd name="connsiteX2" fmla="*/ 107576 w 190704"/>
                <a:gd name="connsiteY2" fmla="*/ 48898 h 48898"/>
                <a:gd name="connsiteX3" fmla="*/ 26894 w 190704"/>
                <a:gd name="connsiteY3" fmla="*/ 48898 h 48898"/>
                <a:gd name="connsiteX4" fmla="*/ 0 w 190704"/>
                <a:gd name="connsiteY4" fmla="*/ 0 h 4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704" h="48898">
                  <a:moveTo>
                    <a:pt x="0" y="0"/>
                  </a:moveTo>
                  <a:lnTo>
                    <a:pt x="190704" y="0"/>
                  </a:lnTo>
                  <a:lnTo>
                    <a:pt x="107576" y="48898"/>
                  </a:lnTo>
                  <a:lnTo>
                    <a:pt x="26894" y="488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9646">
                <a:lumMod val="40000"/>
                <a:lumOff val="60000"/>
              </a:srgbClr>
            </a:solidFill>
            <a:ln w="9525" cap="flat" cmpd="sng" algn="ctr">
              <a:solidFill>
                <a:srgbClr val="F79646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3" name="Freeform 28"/>
            <p:cNvSpPr/>
            <p:nvPr/>
          </p:nvSpPr>
          <p:spPr>
            <a:xfrm>
              <a:off x="1893183" y="3168616"/>
              <a:ext cx="190704" cy="48898"/>
            </a:xfrm>
            <a:custGeom>
              <a:avLst/>
              <a:gdLst>
                <a:gd name="connsiteX0" fmla="*/ 0 w 190704"/>
                <a:gd name="connsiteY0" fmla="*/ 0 h 48898"/>
                <a:gd name="connsiteX1" fmla="*/ 190704 w 190704"/>
                <a:gd name="connsiteY1" fmla="*/ 0 h 48898"/>
                <a:gd name="connsiteX2" fmla="*/ 107576 w 190704"/>
                <a:gd name="connsiteY2" fmla="*/ 48898 h 48898"/>
                <a:gd name="connsiteX3" fmla="*/ 26894 w 190704"/>
                <a:gd name="connsiteY3" fmla="*/ 48898 h 48898"/>
                <a:gd name="connsiteX4" fmla="*/ 0 w 190704"/>
                <a:gd name="connsiteY4" fmla="*/ 0 h 4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704" h="48898">
                  <a:moveTo>
                    <a:pt x="0" y="0"/>
                  </a:moveTo>
                  <a:lnTo>
                    <a:pt x="190704" y="0"/>
                  </a:lnTo>
                  <a:lnTo>
                    <a:pt x="107576" y="48898"/>
                  </a:lnTo>
                  <a:lnTo>
                    <a:pt x="26894" y="488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9646">
                <a:lumMod val="40000"/>
                <a:lumOff val="60000"/>
              </a:srgbClr>
            </a:solidFill>
            <a:ln w="9525" cap="flat" cmpd="sng" algn="ctr">
              <a:solidFill>
                <a:srgbClr val="F79646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4" name="Freeform 29"/>
            <p:cNvSpPr/>
            <p:nvPr/>
          </p:nvSpPr>
          <p:spPr>
            <a:xfrm>
              <a:off x="2099273" y="3168616"/>
              <a:ext cx="190704" cy="48898"/>
            </a:xfrm>
            <a:custGeom>
              <a:avLst/>
              <a:gdLst>
                <a:gd name="connsiteX0" fmla="*/ 0 w 190704"/>
                <a:gd name="connsiteY0" fmla="*/ 0 h 48898"/>
                <a:gd name="connsiteX1" fmla="*/ 190704 w 190704"/>
                <a:gd name="connsiteY1" fmla="*/ 0 h 48898"/>
                <a:gd name="connsiteX2" fmla="*/ 107576 w 190704"/>
                <a:gd name="connsiteY2" fmla="*/ 48898 h 48898"/>
                <a:gd name="connsiteX3" fmla="*/ 26894 w 190704"/>
                <a:gd name="connsiteY3" fmla="*/ 48898 h 48898"/>
                <a:gd name="connsiteX4" fmla="*/ 0 w 190704"/>
                <a:gd name="connsiteY4" fmla="*/ 0 h 4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704" h="48898">
                  <a:moveTo>
                    <a:pt x="0" y="0"/>
                  </a:moveTo>
                  <a:lnTo>
                    <a:pt x="190704" y="0"/>
                  </a:lnTo>
                  <a:lnTo>
                    <a:pt x="107576" y="48898"/>
                  </a:lnTo>
                  <a:lnTo>
                    <a:pt x="26894" y="488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9646">
                <a:lumMod val="40000"/>
                <a:lumOff val="60000"/>
              </a:srgbClr>
            </a:solidFill>
            <a:ln w="9525" cap="flat" cmpd="sng" algn="ctr">
              <a:solidFill>
                <a:srgbClr val="F79646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5" name="Freeform 30"/>
            <p:cNvSpPr/>
            <p:nvPr/>
          </p:nvSpPr>
          <p:spPr>
            <a:xfrm>
              <a:off x="2307906" y="3168616"/>
              <a:ext cx="190704" cy="48898"/>
            </a:xfrm>
            <a:custGeom>
              <a:avLst/>
              <a:gdLst>
                <a:gd name="connsiteX0" fmla="*/ 0 w 190704"/>
                <a:gd name="connsiteY0" fmla="*/ 0 h 48898"/>
                <a:gd name="connsiteX1" fmla="*/ 190704 w 190704"/>
                <a:gd name="connsiteY1" fmla="*/ 0 h 48898"/>
                <a:gd name="connsiteX2" fmla="*/ 107576 w 190704"/>
                <a:gd name="connsiteY2" fmla="*/ 48898 h 48898"/>
                <a:gd name="connsiteX3" fmla="*/ 26894 w 190704"/>
                <a:gd name="connsiteY3" fmla="*/ 48898 h 48898"/>
                <a:gd name="connsiteX4" fmla="*/ 0 w 190704"/>
                <a:gd name="connsiteY4" fmla="*/ 0 h 4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704" h="48898">
                  <a:moveTo>
                    <a:pt x="0" y="0"/>
                  </a:moveTo>
                  <a:lnTo>
                    <a:pt x="190704" y="0"/>
                  </a:lnTo>
                  <a:lnTo>
                    <a:pt x="107576" y="48898"/>
                  </a:lnTo>
                  <a:lnTo>
                    <a:pt x="26894" y="488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9646">
                <a:lumMod val="40000"/>
                <a:lumOff val="60000"/>
              </a:srgbClr>
            </a:solidFill>
            <a:ln w="9525" cap="flat" cmpd="sng" algn="ctr">
              <a:solidFill>
                <a:srgbClr val="F79646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6" name="Freeform 32"/>
            <p:cNvSpPr/>
            <p:nvPr/>
          </p:nvSpPr>
          <p:spPr>
            <a:xfrm>
              <a:off x="1721224" y="1691884"/>
              <a:ext cx="354513" cy="1286028"/>
            </a:xfrm>
            <a:custGeom>
              <a:avLst/>
              <a:gdLst>
                <a:gd name="connsiteX0" fmla="*/ 310504 w 354513"/>
                <a:gd name="connsiteY0" fmla="*/ 0 h 1286028"/>
                <a:gd name="connsiteX1" fmla="*/ 354513 w 354513"/>
                <a:gd name="connsiteY1" fmla="*/ 0 h 1286028"/>
                <a:gd name="connsiteX2" fmla="*/ 46453 w 354513"/>
                <a:gd name="connsiteY2" fmla="*/ 1286028 h 1286028"/>
                <a:gd name="connsiteX3" fmla="*/ 0 w 354513"/>
                <a:gd name="connsiteY3" fmla="*/ 1283583 h 1286028"/>
                <a:gd name="connsiteX4" fmla="*/ 310504 w 354513"/>
                <a:gd name="connsiteY4" fmla="*/ 0 h 128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513" h="1286028">
                  <a:moveTo>
                    <a:pt x="310504" y="0"/>
                  </a:moveTo>
                  <a:lnTo>
                    <a:pt x="354513" y="0"/>
                  </a:lnTo>
                  <a:lnTo>
                    <a:pt x="46453" y="1286028"/>
                  </a:lnTo>
                  <a:lnTo>
                    <a:pt x="0" y="1283583"/>
                  </a:lnTo>
                  <a:lnTo>
                    <a:pt x="310504" y="0"/>
                  </a:lnTo>
                  <a:close/>
                </a:path>
              </a:pathLst>
            </a:custGeom>
            <a:solidFill>
              <a:srgbClr val="1F497D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7" name="Freeform 33"/>
            <p:cNvSpPr/>
            <p:nvPr/>
          </p:nvSpPr>
          <p:spPr>
            <a:xfrm>
              <a:off x="1906630" y="1691884"/>
              <a:ext cx="354513" cy="1286028"/>
            </a:xfrm>
            <a:custGeom>
              <a:avLst/>
              <a:gdLst>
                <a:gd name="connsiteX0" fmla="*/ 310504 w 354513"/>
                <a:gd name="connsiteY0" fmla="*/ 0 h 1286028"/>
                <a:gd name="connsiteX1" fmla="*/ 354513 w 354513"/>
                <a:gd name="connsiteY1" fmla="*/ 0 h 1286028"/>
                <a:gd name="connsiteX2" fmla="*/ 46453 w 354513"/>
                <a:gd name="connsiteY2" fmla="*/ 1286028 h 1286028"/>
                <a:gd name="connsiteX3" fmla="*/ 0 w 354513"/>
                <a:gd name="connsiteY3" fmla="*/ 1283583 h 1286028"/>
                <a:gd name="connsiteX4" fmla="*/ 310504 w 354513"/>
                <a:gd name="connsiteY4" fmla="*/ 0 h 128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513" h="1286028">
                  <a:moveTo>
                    <a:pt x="310504" y="0"/>
                  </a:moveTo>
                  <a:lnTo>
                    <a:pt x="354513" y="0"/>
                  </a:lnTo>
                  <a:lnTo>
                    <a:pt x="46453" y="1286028"/>
                  </a:lnTo>
                  <a:lnTo>
                    <a:pt x="0" y="1283583"/>
                  </a:lnTo>
                  <a:lnTo>
                    <a:pt x="310504" y="0"/>
                  </a:lnTo>
                  <a:close/>
                </a:path>
              </a:pathLst>
            </a:custGeom>
            <a:solidFill>
              <a:srgbClr val="1F497D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8" name="Freeform 34"/>
            <p:cNvSpPr/>
            <p:nvPr/>
          </p:nvSpPr>
          <p:spPr>
            <a:xfrm>
              <a:off x="2112720" y="1691884"/>
              <a:ext cx="354513" cy="1286028"/>
            </a:xfrm>
            <a:custGeom>
              <a:avLst/>
              <a:gdLst>
                <a:gd name="connsiteX0" fmla="*/ 310504 w 354513"/>
                <a:gd name="connsiteY0" fmla="*/ 0 h 1286028"/>
                <a:gd name="connsiteX1" fmla="*/ 354513 w 354513"/>
                <a:gd name="connsiteY1" fmla="*/ 0 h 1286028"/>
                <a:gd name="connsiteX2" fmla="*/ 46453 w 354513"/>
                <a:gd name="connsiteY2" fmla="*/ 1286028 h 1286028"/>
                <a:gd name="connsiteX3" fmla="*/ 0 w 354513"/>
                <a:gd name="connsiteY3" fmla="*/ 1283583 h 1286028"/>
                <a:gd name="connsiteX4" fmla="*/ 310504 w 354513"/>
                <a:gd name="connsiteY4" fmla="*/ 0 h 128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513" h="1286028">
                  <a:moveTo>
                    <a:pt x="310504" y="0"/>
                  </a:moveTo>
                  <a:lnTo>
                    <a:pt x="354513" y="0"/>
                  </a:lnTo>
                  <a:lnTo>
                    <a:pt x="46453" y="1286028"/>
                  </a:lnTo>
                  <a:lnTo>
                    <a:pt x="0" y="1283583"/>
                  </a:lnTo>
                  <a:lnTo>
                    <a:pt x="310504" y="0"/>
                  </a:lnTo>
                  <a:close/>
                </a:path>
              </a:pathLst>
            </a:custGeom>
            <a:solidFill>
              <a:srgbClr val="1F497D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9" name="Freeform 35"/>
            <p:cNvSpPr/>
            <p:nvPr/>
          </p:nvSpPr>
          <p:spPr>
            <a:xfrm>
              <a:off x="2321353" y="1691436"/>
              <a:ext cx="354513" cy="1286028"/>
            </a:xfrm>
            <a:custGeom>
              <a:avLst/>
              <a:gdLst>
                <a:gd name="connsiteX0" fmla="*/ 310504 w 354513"/>
                <a:gd name="connsiteY0" fmla="*/ 0 h 1286028"/>
                <a:gd name="connsiteX1" fmla="*/ 354513 w 354513"/>
                <a:gd name="connsiteY1" fmla="*/ 0 h 1286028"/>
                <a:gd name="connsiteX2" fmla="*/ 46453 w 354513"/>
                <a:gd name="connsiteY2" fmla="*/ 1286028 h 1286028"/>
                <a:gd name="connsiteX3" fmla="*/ 0 w 354513"/>
                <a:gd name="connsiteY3" fmla="*/ 1283583 h 1286028"/>
                <a:gd name="connsiteX4" fmla="*/ 310504 w 354513"/>
                <a:gd name="connsiteY4" fmla="*/ 0 h 128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513" h="1286028">
                  <a:moveTo>
                    <a:pt x="310504" y="0"/>
                  </a:moveTo>
                  <a:lnTo>
                    <a:pt x="354513" y="0"/>
                  </a:lnTo>
                  <a:lnTo>
                    <a:pt x="46453" y="1286028"/>
                  </a:lnTo>
                  <a:lnTo>
                    <a:pt x="0" y="1283583"/>
                  </a:lnTo>
                  <a:lnTo>
                    <a:pt x="310504" y="0"/>
                  </a:lnTo>
                  <a:close/>
                </a:path>
              </a:pathLst>
            </a:custGeom>
            <a:solidFill>
              <a:srgbClr val="1F497D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2976728" y="2713362"/>
            <a:ext cx="1335689" cy="1680924"/>
            <a:chOff x="1682105" y="1691436"/>
            <a:chExt cx="1179374" cy="1526078"/>
          </a:xfrm>
        </p:grpSpPr>
        <p:sp>
          <p:nvSpPr>
            <p:cNvPr id="191" name="Parallelogram 190"/>
            <p:cNvSpPr/>
            <p:nvPr/>
          </p:nvSpPr>
          <p:spPr>
            <a:xfrm>
              <a:off x="1718476" y="1693065"/>
              <a:ext cx="1143003" cy="1285875"/>
            </a:xfrm>
            <a:prstGeom prst="parallelogram">
              <a:avLst>
                <a:gd name="adj" fmla="val 27500"/>
              </a:avLst>
            </a:prstGeom>
            <a:solidFill>
              <a:srgbClr val="4F81BD">
                <a:lumMod val="20000"/>
                <a:lumOff val="80000"/>
              </a:srgbClr>
            </a:solidFill>
            <a:ln w="9525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2" name="Parallelogram 191"/>
            <p:cNvSpPr/>
            <p:nvPr/>
          </p:nvSpPr>
          <p:spPr>
            <a:xfrm>
              <a:off x="1682761" y="2997991"/>
              <a:ext cx="859631" cy="147638"/>
            </a:xfrm>
            <a:prstGeom prst="parallelogram">
              <a:avLst>
                <a:gd name="adj" fmla="val 23600"/>
              </a:avLst>
            </a:prstGeom>
            <a:solidFill>
              <a:srgbClr val="4F81BD">
                <a:lumMod val="60000"/>
                <a:lumOff val="40000"/>
              </a:srgbClr>
            </a:solidFill>
            <a:ln w="9525" cap="flat" cmpd="sng" algn="ctr">
              <a:solidFill>
                <a:srgbClr val="1F497D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3" name="Freeform 40"/>
            <p:cNvSpPr/>
            <p:nvPr/>
          </p:nvSpPr>
          <p:spPr>
            <a:xfrm>
              <a:off x="1682105" y="3168616"/>
              <a:ext cx="190704" cy="48898"/>
            </a:xfrm>
            <a:custGeom>
              <a:avLst/>
              <a:gdLst>
                <a:gd name="connsiteX0" fmla="*/ 0 w 190704"/>
                <a:gd name="connsiteY0" fmla="*/ 0 h 48898"/>
                <a:gd name="connsiteX1" fmla="*/ 190704 w 190704"/>
                <a:gd name="connsiteY1" fmla="*/ 0 h 48898"/>
                <a:gd name="connsiteX2" fmla="*/ 107576 w 190704"/>
                <a:gd name="connsiteY2" fmla="*/ 48898 h 48898"/>
                <a:gd name="connsiteX3" fmla="*/ 26894 w 190704"/>
                <a:gd name="connsiteY3" fmla="*/ 48898 h 48898"/>
                <a:gd name="connsiteX4" fmla="*/ 0 w 190704"/>
                <a:gd name="connsiteY4" fmla="*/ 0 h 4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704" h="48898">
                  <a:moveTo>
                    <a:pt x="0" y="0"/>
                  </a:moveTo>
                  <a:lnTo>
                    <a:pt x="190704" y="0"/>
                  </a:lnTo>
                  <a:lnTo>
                    <a:pt x="107576" y="48898"/>
                  </a:lnTo>
                  <a:lnTo>
                    <a:pt x="26894" y="488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9646">
                <a:lumMod val="40000"/>
                <a:lumOff val="60000"/>
              </a:srgbClr>
            </a:solidFill>
            <a:ln w="9525" cap="flat" cmpd="sng" algn="ctr">
              <a:solidFill>
                <a:srgbClr val="F79646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4" name="Freeform 41"/>
            <p:cNvSpPr/>
            <p:nvPr/>
          </p:nvSpPr>
          <p:spPr>
            <a:xfrm>
              <a:off x="1893183" y="3168616"/>
              <a:ext cx="190704" cy="48898"/>
            </a:xfrm>
            <a:custGeom>
              <a:avLst/>
              <a:gdLst>
                <a:gd name="connsiteX0" fmla="*/ 0 w 190704"/>
                <a:gd name="connsiteY0" fmla="*/ 0 h 48898"/>
                <a:gd name="connsiteX1" fmla="*/ 190704 w 190704"/>
                <a:gd name="connsiteY1" fmla="*/ 0 h 48898"/>
                <a:gd name="connsiteX2" fmla="*/ 107576 w 190704"/>
                <a:gd name="connsiteY2" fmla="*/ 48898 h 48898"/>
                <a:gd name="connsiteX3" fmla="*/ 26894 w 190704"/>
                <a:gd name="connsiteY3" fmla="*/ 48898 h 48898"/>
                <a:gd name="connsiteX4" fmla="*/ 0 w 190704"/>
                <a:gd name="connsiteY4" fmla="*/ 0 h 4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704" h="48898">
                  <a:moveTo>
                    <a:pt x="0" y="0"/>
                  </a:moveTo>
                  <a:lnTo>
                    <a:pt x="190704" y="0"/>
                  </a:lnTo>
                  <a:lnTo>
                    <a:pt x="107576" y="48898"/>
                  </a:lnTo>
                  <a:lnTo>
                    <a:pt x="26894" y="488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9646">
                <a:lumMod val="40000"/>
                <a:lumOff val="60000"/>
              </a:srgbClr>
            </a:solidFill>
            <a:ln w="9525" cap="flat" cmpd="sng" algn="ctr">
              <a:solidFill>
                <a:srgbClr val="F79646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5" name="Freeform 42"/>
            <p:cNvSpPr/>
            <p:nvPr/>
          </p:nvSpPr>
          <p:spPr>
            <a:xfrm>
              <a:off x="2099273" y="3168616"/>
              <a:ext cx="190704" cy="48898"/>
            </a:xfrm>
            <a:custGeom>
              <a:avLst/>
              <a:gdLst>
                <a:gd name="connsiteX0" fmla="*/ 0 w 190704"/>
                <a:gd name="connsiteY0" fmla="*/ 0 h 48898"/>
                <a:gd name="connsiteX1" fmla="*/ 190704 w 190704"/>
                <a:gd name="connsiteY1" fmla="*/ 0 h 48898"/>
                <a:gd name="connsiteX2" fmla="*/ 107576 w 190704"/>
                <a:gd name="connsiteY2" fmla="*/ 48898 h 48898"/>
                <a:gd name="connsiteX3" fmla="*/ 26894 w 190704"/>
                <a:gd name="connsiteY3" fmla="*/ 48898 h 48898"/>
                <a:gd name="connsiteX4" fmla="*/ 0 w 190704"/>
                <a:gd name="connsiteY4" fmla="*/ 0 h 4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704" h="48898">
                  <a:moveTo>
                    <a:pt x="0" y="0"/>
                  </a:moveTo>
                  <a:lnTo>
                    <a:pt x="190704" y="0"/>
                  </a:lnTo>
                  <a:lnTo>
                    <a:pt x="107576" y="48898"/>
                  </a:lnTo>
                  <a:lnTo>
                    <a:pt x="26894" y="488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9646">
                <a:lumMod val="40000"/>
                <a:lumOff val="60000"/>
              </a:srgbClr>
            </a:solidFill>
            <a:ln w="9525" cap="flat" cmpd="sng" algn="ctr">
              <a:solidFill>
                <a:srgbClr val="F79646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6" name="Freeform 43"/>
            <p:cNvSpPr/>
            <p:nvPr/>
          </p:nvSpPr>
          <p:spPr>
            <a:xfrm>
              <a:off x="2307906" y="3168616"/>
              <a:ext cx="190704" cy="48898"/>
            </a:xfrm>
            <a:custGeom>
              <a:avLst/>
              <a:gdLst>
                <a:gd name="connsiteX0" fmla="*/ 0 w 190704"/>
                <a:gd name="connsiteY0" fmla="*/ 0 h 48898"/>
                <a:gd name="connsiteX1" fmla="*/ 190704 w 190704"/>
                <a:gd name="connsiteY1" fmla="*/ 0 h 48898"/>
                <a:gd name="connsiteX2" fmla="*/ 107576 w 190704"/>
                <a:gd name="connsiteY2" fmla="*/ 48898 h 48898"/>
                <a:gd name="connsiteX3" fmla="*/ 26894 w 190704"/>
                <a:gd name="connsiteY3" fmla="*/ 48898 h 48898"/>
                <a:gd name="connsiteX4" fmla="*/ 0 w 190704"/>
                <a:gd name="connsiteY4" fmla="*/ 0 h 4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704" h="48898">
                  <a:moveTo>
                    <a:pt x="0" y="0"/>
                  </a:moveTo>
                  <a:lnTo>
                    <a:pt x="190704" y="0"/>
                  </a:lnTo>
                  <a:lnTo>
                    <a:pt x="107576" y="48898"/>
                  </a:lnTo>
                  <a:lnTo>
                    <a:pt x="26894" y="488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9646">
                <a:lumMod val="40000"/>
                <a:lumOff val="60000"/>
              </a:srgbClr>
            </a:solidFill>
            <a:ln w="9525" cap="flat" cmpd="sng" algn="ctr">
              <a:solidFill>
                <a:srgbClr val="F79646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7" name="Freeform 44"/>
            <p:cNvSpPr/>
            <p:nvPr/>
          </p:nvSpPr>
          <p:spPr>
            <a:xfrm>
              <a:off x="1721224" y="1691884"/>
              <a:ext cx="354513" cy="1286028"/>
            </a:xfrm>
            <a:custGeom>
              <a:avLst/>
              <a:gdLst>
                <a:gd name="connsiteX0" fmla="*/ 310504 w 354513"/>
                <a:gd name="connsiteY0" fmla="*/ 0 h 1286028"/>
                <a:gd name="connsiteX1" fmla="*/ 354513 w 354513"/>
                <a:gd name="connsiteY1" fmla="*/ 0 h 1286028"/>
                <a:gd name="connsiteX2" fmla="*/ 46453 w 354513"/>
                <a:gd name="connsiteY2" fmla="*/ 1286028 h 1286028"/>
                <a:gd name="connsiteX3" fmla="*/ 0 w 354513"/>
                <a:gd name="connsiteY3" fmla="*/ 1283583 h 1286028"/>
                <a:gd name="connsiteX4" fmla="*/ 310504 w 354513"/>
                <a:gd name="connsiteY4" fmla="*/ 0 h 128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513" h="1286028">
                  <a:moveTo>
                    <a:pt x="310504" y="0"/>
                  </a:moveTo>
                  <a:lnTo>
                    <a:pt x="354513" y="0"/>
                  </a:lnTo>
                  <a:lnTo>
                    <a:pt x="46453" y="1286028"/>
                  </a:lnTo>
                  <a:lnTo>
                    <a:pt x="0" y="1283583"/>
                  </a:lnTo>
                  <a:lnTo>
                    <a:pt x="310504" y="0"/>
                  </a:lnTo>
                  <a:close/>
                </a:path>
              </a:pathLst>
            </a:custGeom>
            <a:solidFill>
              <a:srgbClr val="1F497D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8" name="Freeform 45"/>
            <p:cNvSpPr/>
            <p:nvPr/>
          </p:nvSpPr>
          <p:spPr>
            <a:xfrm>
              <a:off x="1906630" y="1691884"/>
              <a:ext cx="354513" cy="1286028"/>
            </a:xfrm>
            <a:custGeom>
              <a:avLst/>
              <a:gdLst>
                <a:gd name="connsiteX0" fmla="*/ 310504 w 354513"/>
                <a:gd name="connsiteY0" fmla="*/ 0 h 1286028"/>
                <a:gd name="connsiteX1" fmla="*/ 354513 w 354513"/>
                <a:gd name="connsiteY1" fmla="*/ 0 h 1286028"/>
                <a:gd name="connsiteX2" fmla="*/ 46453 w 354513"/>
                <a:gd name="connsiteY2" fmla="*/ 1286028 h 1286028"/>
                <a:gd name="connsiteX3" fmla="*/ 0 w 354513"/>
                <a:gd name="connsiteY3" fmla="*/ 1283583 h 1286028"/>
                <a:gd name="connsiteX4" fmla="*/ 310504 w 354513"/>
                <a:gd name="connsiteY4" fmla="*/ 0 h 128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513" h="1286028">
                  <a:moveTo>
                    <a:pt x="310504" y="0"/>
                  </a:moveTo>
                  <a:lnTo>
                    <a:pt x="354513" y="0"/>
                  </a:lnTo>
                  <a:lnTo>
                    <a:pt x="46453" y="1286028"/>
                  </a:lnTo>
                  <a:lnTo>
                    <a:pt x="0" y="1283583"/>
                  </a:lnTo>
                  <a:lnTo>
                    <a:pt x="310504" y="0"/>
                  </a:lnTo>
                  <a:close/>
                </a:path>
              </a:pathLst>
            </a:custGeom>
            <a:solidFill>
              <a:srgbClr val="1F497D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9" name="Freeform 46"/>
            <p:cNvSpPr/>
            <p:nvPr/>
          </p:nvSpPr>
          <p:spPr>
            <a:xfrm>
              <a:off x="2112720" y="1691884"/>
              <a:ext cx="354513" cy="1286028"/>
            </a:xfrm>
            <a:custGeom>
              <a:avLst/>
              <a:gdLst>
                <a:gd name="connsiteX0" fmla="*/ 310504 w 354513"/>
                <a:gd name="connsiteY0" fmla="*/ 0 h 1286028"/>
                <a:gd name="connsiteX1" fmla="*/ 354513 w 354513"/>
                <a:gd name="connsiteY1" fmla="*/ 0 h 1286028"/>
                <a:gd name="connsiteX2" fmla="*/ 46453 w 354513"/>
                <a:gd name="connsiteY2" fmla="*/ 1286028 h 1286028"/>
                <a:gd name="connsiteX3" fmla="*/ 0 w 354513"/>
                <a:gd name="connsiteY3" fmla="*/ 1283583 h 1286028"/>
                <a:gd name="connsiteX4" fmla="*/ 310504 w 354513"/>
                <a:gd name="connsiteY4" fmla="*/ 0 h 128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513" h="1286028">
                  <a:moveTo>
                    <a:pt x="310504" y="0"/>
                  </a:moveTo>
                  <a:lnTo>
                    <a:pt x="354513" y="0"/>
                  </a:lnTo>
                  <a:lnTo>
                    <a:pt x="46453" y="1286028"/>
                  </a:lnTo>
                  <a:lnTo>
                    <a:pt x="0" y="1283583"/>
                  </a:lnTo>
                  <a:lnTo>
                    <a:pt x="310504" y="0"/>
                  </a:lnTo>
                  <a:close/>
                </a:path>
              </a:pathLst>
            </a:custGeom>
            <a:solidFill>
              <a:srgbClr val="1F497D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0" name="Freeform 47"/>
            <p:cNvSpPr/>
            <p:nvPr/>
          </p:nvSpPr>
          <p:spPr>
            <a:xfrm>
              <a:off x="2321353" y="1691436"/>
              <a:ext cx="354513" cy="1286028"/>
            </a:xfrm>
            <a:custGeom>
              <a:avLst/>
              <a:gdLst>
                <a:gd name="connsiteX0" fmla="*/ 310504 w 354513"/>
                <a:gd name="connsiteY0" fmla="*/ 0 h 1286028"/>
                <a:gd name="connsiteX1" fmla="*/ 354513 w 354513"/>
                <a:gd name="connsiteY1" fmla="*/ 0 h 1286028"/>
                <a:gd name="connsiteX2" fmla="*/ 46453 w 354513"/>
                <a:gd name="connsiteY2" fmla="*/ 1286028 h 1286028"/>
                <a:gd name="connsiteX3" fmla="*/ 0 w 354513"/>
                <a:gd name="connsiteY3" fmla="*/ 1283583 h 1286028"/>
                <a:gd name="connsiteX4" fmla="*/ 310504 w 354513"/>
                <a:gd name="connsiteY4" fmla="*/ 0 h 128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513" h="1286028">
                  <a:moveTo>
                    <a:pt x="310504" y="0"/>
                  </a:moveTo>
                  <a:lnTo>
                    <a:pt x="354513" y="0"/>
                  </a:lnTo>
                  <a:lnTo>
                    <a:pt x="46453" y="1286028"/>
                  </a:lnTo>
                  <a:lnTo>
                    <a:pt x="0" y="1283583"/>
                  </a:lnTo>
                  <a:lnTo>
                    <a:pt x="310504" y="0"/>
                  </a:lnTo>
                  <a:close/>
                </a:path>
              </a:pathLst>
            </a:custGeom>
            <a:solidFill>
              <a:srgbClr val="1F497D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4008155" y="2713362"/>
            <a:ext cx="1335689" cy="1680924"/>
            <a:chOff x="1682105" y="1691436"/>
            <a:chExt cx="1179374" cy="1526078"/>
          </a:xfrm>
        </p:grpSpPr>
        <p:sp>
          <p:nvSpPr>
            <p:cNvPr id="202" name="Parallelogram 201"/>
            <p:cNvSpPr/>
            <p:nvPr/>
          </p:nvSpPr>
          <p:spPr>
            <a:xfrm>
              <a:off x="1718476" y="1693065"/>
              <a:ext cx="1143003" cy="1285875"/>
            </a:xfrm>
            <a:prstGeom prst="parallelogram">
              <a:avLst>
                <a:gd name="adj" fmla="val 27500"/>
              </a:avLst>
            </a:prstGeom>
            <a:solidFill>
              <a:srgbClr val="4F81BD">
                <a:lumMod val="20000"/>
                <a:lumOff val="80000"/>
              </a:srgbClr>
            </a:solidFill>
            <a:ln w="9525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3" name="Parallelogram 202"/>
            <p:cNvSpPr/>
            <p:nvPr/>
          </p:nvSpPr>
          <p:spPr>
            <a:xfrm>
              <a:off x="1682761" y="2997991"/>
              <a:ext cx="859631" cy="147638"/>
            </a:xfrm>
            <a:prstGeom prst="parallelogram">
              <a:avLst>
                <a:gd name="adj" fmla="val 23600"/>
              </a:avLst>
            </a:prstGeom>
            <a:solidFill>
              <a:srgbClr val="4F81BD">
                <a:lumMod val="60000"/>
                <a:lumOff val="40000"/>
              </a:srgbClr>
            </a:solidFill>
            <a:ln w="9525" cap="flat" cmpd="sng" algn="ctr">
              <a:solidFill>
                <a:srgbClr val="1F497D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4" name="Freeform 51"/>
            <p:cNvSpPr/>
            <p:nvPr/>
          </p:nvSpPr>
          <p:spPr>
            <a:xfrm>
              <a:off x="1682105" y="3168616"/>
              <a:ext cx="190704" cy="48898"/>
            </a:xfrm>
            <a:custGeom>
              <a:avLst/>
              <a:gdLst>
                <a:gd name="connsiteX0" fmla="*/ 0 w 190704"/>
                <a:gd name="connsiteY0" fmla="*/ 0 h 48898"/>
                <a:gd name="connsiteX1" fmla="*/ 190704 w 190704"/>
                <a:gd name="connsiteY1" fmla="*/ 0 h 48898"/>
                <a:gd name="connsiteX2" fmla="*/ 107576 w 190704"/>
                <a:gd name="connsiteY2" fmla="*/ 48898 h 48898"/>
                <a:gd name="connsiteX3" fmla="*/ 26894 w 190704"/>
                <a:gd name="connsiteY3" fmla="*/ 48898 h 48898"/>
                <a:gd name="connsiteX4" fmla="*/ 0 w 190704"/>
                <a:gd name="connsiteY4" fmla="*/ 0 h 4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704" h="48898">
                  <a:moveTo>
                    <a:pt x="0" y="0"/>
                  </a:moveTo>
                  <a:lnTo>
                    <a:pt x="190704" y="0"/>
                  </a:lnTo>
                  <a:lnTo>
                    <a:pt x="107576" y="48898"/>
                  </a:lnTo>
                  <a:lnTo>
                    <a:pt x="26894" y="488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9646">
                <a:lumMod val="40000"/>
                <a:lumOff val="60000"/>
              </a:srgbClr>
            </a:solidFill>
            <a:ln w="9525" cap="flat" cmpd="sng" algn="ctr">
              <a:solidFill>
                <a:srgbClr val="F79646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5" name="Freeform 52"/>
            <p:cNvSpPr/>
            <p:nvPr/>
          </p:nvSpPr>
          <p:spPr>
            <a:xfrm>
              <a:off x="1893183" y="3168616"/>
              <a:ext cx="190704" cy="48898"/>
            </a:xfrm>
            <a:custGeom>
              <a:avLst/>
              <a:gdLst>
                <a:gd name="connsiteX0" fmla="*/ 0 w 190704"/>
                <a:gd name="connsiteY0" fmla="*/ 0 h 48898"/>
                <a:gd name="connsiteX1" fmla="*/ 190704 w 190704"/>
                <a:gd name="connsiteY1" fmla="*/ 0 h 48898"/>
                <a:gd name="connsiteX2" fmla="*/ 107576 w 190704"/>
                <a:gd name="connsiteY2" fmla="*/ 48898 h 48898"/>
                <a:gd name="connsiteX3" fmla="*/ 26894 w 190704"/>
                <a:gd name="connsiteY3" fmla="*/ 48898 h 48898"/>
                <a:gd name="connsiteX4" fmla="*/ 0 w 190704"/>
                <a:gd name="connsiteY4" fmla="*/ 0 h 4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704" h="48898">
                  <a:moveTo>
                    <a:pt x="0" y="0"/>
                  </a:moveTo>
                  <a:lnTo>
                    <a:pt x="190704" y="0"/>
                  </a:lnTo>
                  <a:lnTo>
                    <a:pt x="107576" y="48898"/>
                  </a:lnTo>
                  <a:lnTo>
                    <a:pt x="26894" y="488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9646">
                <a:lumMod val="40000"/>
                <a:lumOff val="60000"/>
              </a:srgbClr>
            </a:solidFill>
            <a:ln w="9525" cap="flat" cmpd="sng" algn="ctr">
              <a:solidFill>
                <a:srgbClr val="F79646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6" name="Freeform 53"/>
            <p:cNvSpPr/>
            <p:nvPr/>
          </p:nvSpPr>
          <p:spPr>
            <a:xfrm>
              <a:off x="2099273" y="3168616"/>
              <a:ext cx="190704" cy="48898"/>
            </a:xfrm>
            <a:custGeom>
              <a:avLst/>
              <a:gdLst>
                <a:gd name="connsiteX0" fmla="*/ 0 w 190704"/>
                <a:gd name="connsiteY0" fmla="*/ 0 h 48898"/>
                <a:gd name="connsiteX1" fmla="*/ 190704 w 190704"/>
                <a:gd name="connsiteY1" fmla="*/ 0 h 48898"/>
                <a:gd name="connsiteX2" fmla="*/ 107576 w 190704"/>
                <a:gd name="connsiteY2" fmla="*/ 48898 h 48898"/>
                <a:gd name="connsiteX3" fmla="*/ 26894 w 190704"/>
                <a:gd name="connsiteY3" fmla="*/ 48898 h 48898"/>
                <a:gd name="connsiteX4" fmla="*/ 0 w 190704"/>
                <a:gd name="connsiteY4" fmla="*/ 0 h 4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704" h="48898">
                  <a:moveTo>
                    <a:pt x="0" y="0"/>
                  </a:moveTo>
                  <a:lnTo>
                    <a:pt x="190704" y="0"/>
                  </a:lnTo>
                  <a:lnTo>
                    <a:pt x="107576" y="48898"/>
                  </a:lnTo>
                  <a:lnTo>
                    <a:pt x="26894" y="488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9646">
                <a:lumMod val="40000"/>
                <a:lumOff val="60000"/>
              </a:srgbClr>
            </a:solidFill>
            <a:ln w="9525" cap="flat" cmpd="sng" algn="ctr">
              <a:solidFill>
                <a:srgbClr val="F79646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7" name="Freeform 54"/>
            <p:cNvSpPr/>
            <p:nvPr/>
          </p:nvSpPr>
          <p:spPr>
            <a:xfrm>
              <a:off x="2307906" y="3168616"/>
              <a:ext cx="190704" cy="48898"/>
            </a:xfrm>
            <a:custGeom>
              <a:avLst/>
              <a:gdLst>
                <a:gd name="connsiteX0" fmla="*/ 0 w 190704"/>
                <a:gd name="connsiteY0" fmla="*/ 0 h 48898"/>
                <a:gd name="connsiteX1" fmla="*/ 190704 w 190704"/>
                <a:gd name="connsiteY1" fmla="*/ 0 h 48898"/>
                <a:gd name="connsiteX2" fmla="*/ 107576 w 190704"/>
                <a:gd name="connsiteY2" fmla="*/ 48898 h 48898"/>
                <a:gd name="connsiteX3" fmla="*/ 26894 w 190704"/>
                <a:gd name="connsiteY3" fmla="*/ 48898 h 48898"/>
                <a:gd name="connsiteX4" fmla="*/ 0 w 190704"/>
                <a:gd name="connsiteY4" fmla="*/ 0 h 4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704" h="48898">
                  <a:moveTo>
                    <a:pt x="0" y="0"/>
                  </a:moveTo>
                  <a:lnTo>
                    <a:pt x="190704" y="0"/>
                  </a:lnTo>
                  <a:lnTo>
                    <a:pt x="107576" y="48898"/>
                  </a:lnTo>
                  <a:lnTo>
                    <a:pt x="26894" y="488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9646">
                <a:lumMod val="40000"/>
                <a:lumOff val="60000"/>
              </a:srgbClr>
            </a:solidFill>
            <a:ln w="9525" cap="flat" cmpd="sng" algn="ctr">
              <a:solidFill>
                <a:srgbClr val="F79646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8" name="Freeform 55"/>
            <p:cNvSpPr/>
            <p:nvPr/>
          </p:nvSpPr>
          <p:spPr>
            <a:xfrm>
              <a:off x="1721224" y="1691884"/>
              <a:ext cx="354513" cy="1286028"/>
            </a:xfrm>
            <a:custGeom>
              <a:avLst/>
              <a:gdLst>
                <a:gd name="connsiteX0" fmla="*/ 310504 w 354513"/>
                <a:gd name="connsiteY0" fmla="*/ 0 h 1286028"/>
                <a:gd name="connsiteX1" fmla="*/ 354513 w 354513"/>
                <a:gd name="connsiteY1" fmla="*/ 0 h 1286028"/>
                <a:gd name="connsiteX2" fmla="*/ 46453 w 354513"/>
                <a:gd name="connsiteY2" fmla="*/ 1286028 h 1286028"/>
                <a:gd name="connsiteX3" fmla="*/ 0 w 354513"/>
                <a:gd name="connsiteY3" fmla="*/ 1283583 h 1286028"/>
                <a:gd name="connsiteX4" fmla="*/ 310504 w 354513"/>
                <a:gd name="connsiteY4" fmla="*/ 0 h 128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513" h="1286028">
                  <a:moveTo>
                    <a:pt x="310504" y="0"/>
                  </a:moveTo>
                  <a:lnTo>
                    <a:pt x="354513" y="0"/>
                  </a:lnTo>
                  <a:lnTo>
                    <a:pt x="46453" y="1286028"/>
                  </a:lnTo>
                  <a:lnTo>
                    <a:pt x="0" y="1283583"/>
                  </a:lnTo>
                  <a:lnTo>
                    <a:pt x="310504" y="0"/>
                  </a:lnTo>
                  <a:close/>
                </a:path>
              </a:pathLst>
            </a:custGeom>
            <a:solidFill>
              <a:srgbClr val="1F497D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9" name="Freeform 56"/>
            <p:cNvSpPr/>
            <p:nvPr/>
          </p:nvSpPr>
          <p:spPr>
            <a:xfrm>
              <a:off x="1906630" y="1691884"/>
              <a:ext cx="354513" cy="1286028"/>
            </a:xfrm>
            <a:custGeom>
              <a:avLst/>
              <a:gdLst>
                <a:gd name="connsiteX0" fmla="*/ 310504 w 354513"/>
                <a:gd name="connsiteY0" fmla="*/ 0 h 1286028"/>
                <a:gd name="connsiteX1" fmla="*/ 354513 w 354513"/>
                <a:gd name="connsiteY1" fmla="*/ 0 h 1286028"/>
                <a:gd name="connsiteX2" fmla="*/ 46453 w 354513"/>
                <a:gd name="connsiteY2" fmla="*/ 1286028 h 1286028"/>
                <a:gd name="connsiteX3" fmla="*/ 0 w 354513"/>
                <a:gd name="connsiteY3" fmla="*/ 1283583 h 1286028"/>
                <a:gd name="connsiteX4" fmla="*/ 310504 w 354513"/>
                <a:gd name="connsiteY4" fmla="*/ 0 h 128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513" h="1286028">
                  <a:moveTo>
                    <a:pt x="310504" y="0"/>
                  </a:moveTo>
                  <a:lnTo>
                    <a:pt x="354513" y="0"/>
                  </a:lnTo>
                  <a:lnTo>
                    <a:pt x="46453" y="1286028"/>
                  </a:lnTo>
                  <a:lnTo>
                    <a:pt x="0" y="1283583"/>
                  </a:lnTo>
                  <a:lnTo>
                    <a:pt x="310504" y="0"/>
                  </a:lnTo>
                  <a:close/>
                </a:path>
              </a:pathLst>
            </a:custGeom>
            <a:solidFill>
              <a:srgbClr val="1F497D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0" name="Freeform 57"/>
            <p:cNvSpPr/>
            <p:nvPr/>
          </p:nvSpPr>
          <p:spPr>
            <a:xfrm>
              <a:off x="2112720" y="1691884"/>
              <a:ext cx="354513" cy="1286028"/>
            </a:xfrm>
            <a:custGeom>
              <a:avLst/>
              <a:gdLst>
                <a:gd name="connsiteX0" fmla="*/ 310504 w 354513"/>
                <a:gd name="connsiteY0" fmla="*/ 0 h 1286028"/>
                <a:gd name="connsiteX1" fmla="*/ 354513 w 354513"/>
                <a:gd name="connsiteY1" fmla="*/ 0 h 1286028"/>
                <a:gd name="connsiteX2" fmla="*/ 46453 w 354513"/>
                <a:gd name="connsiteY2" fmla="*/ 1286028 h 1286028"/>
                <a:gd name="connsiteX3" fmla="*/ 0 w 354513"/>
                <a:gd name="connsiteY3" fmla="*/ 1283583 h 1286028"/>
                <a:gd name="connsiteX4" fmla="*/ 310504 w 354513"/>
                <a:gd name="connsiteY4" fmla="*/ 0 h 128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513" h="1286028">
                  <a:moveTo>
                    <a:pt x="310504" y="0"/>
                  </a:moveTo>
                  <a:lnTo>
                    <a:pt x="354513" y="0"/>
                  </a:lnTo>
                  <a:lnTo>
                    <a:pt x="46453" y="1286028"/>
                  </a:lnTo>
                  <a:lnTo>
                    <a:pt x="0" y="1283583"/>
                  </a:lnTo>
                  <a:lnTo>
                    <a:pt x="310504" y="0"/>
                  </a:lnTo>
                  <a:close/>
                </a:path>
              </a:pathLst>
            </a:custGeom>
            <a:solidFill>
              <a:srgbClr val="1F497D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1" name="Freeform 58"/>
            <p:cNvSpPr/>
            <p:nvPr/>
          </p:nvSpPr>
          <p:spPr>
            <a:xfrm>
              <a:off x="2321353" y="1691436"/>
              <a:ext cx="354513" cy="1286028"/>
            </a:xfrm>
            <a:custGeom>
              <a:avLst/>
              <a:gdLst>
                <a:gd name="connsiteX0" fmla="*/ 310504 w 354513"/>
                <a:gd name="connsiteY0" fmla="*/ 0 h 1286028"/>
                <a:gd name="connsiteX1" fmla="*/ 354513 w 354513"/>
                <a:gd name="connsiteY1" fmla="*/ 0 h 1286028"/>
                <a:gd name="connsiteX2" fmla="*/ 46453 w 354513"/>
                <a:gd name="connsiteY2" fmla="*/ 1286028 h 1286028"/>
                <a:gd name="connsiteX3" fmla="*/ 0 w 354513"/>
                <a:gd name="connsiteY3" fmla="*/ 1283583 h 1286028"/>
                <a:gd name="connsiteX4" fmla="*/ 310504 w 354513"/>
                <a:gd name="connsiteY4" fmla="*/ 0 h 128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513" h="1286028">
                  <a:moveTo>
                    <a:pt x="310504" y="0"/>
                  </a:moveTo>
                  <a:lnTo>
                    <a:pt x="354513" y="0"/>
                  </a:lnTo>
                  <a:lnTo>
                    <a:pt x="46453" y="1286028"/>
                  </a:lnTo>
                  <a:lnTo>
                    <a:pt x="0" y="1283583"/>
                  </a:lnTo>
                  <a:lnTo>
                    <a:pt x="310504" y="0"/>
                  </a:lnTo>
                  <a:close/>
                </a:path>
              </a:pathLst>
            </a:custGeom>
            <a:solidFill>
              <a:srgbClr val="1F497D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5036749" y="2713362"/>
            <a:ext cx="1335689" cy="1680924"/>
            <a:chOff x="1682105" y="1691436"/>
            <a:chExt cx="1179374" cy="1526078"/>
          </a:xfrm>
        </p:grpSpPr>
        <p:sp>
          <p:nvSpPr>
            <p:cNvPr id="213" name="Parallelogram 212"/>
            <p:cNvSpPr/>
            <p:nvPr/>
          </p:nvSpPr>
          <p:spPr>
            <a:xfrm>
              <a:off x="1718476" y="1693065"/>
              <a:ext cx="1143003" cy="1285875"/>
            </a:xfrm>
            <a:prstGeom prst="parallelogram">
              <a:avLst>
                <a:gd name="adj" fmla="val 27500"/>
              </a:avLst>
            </a:prstGeom>
            <a:solidFill>
              <a:srgbClr val="4F81BD">
                <a:lumMod val="20000"/>
                <a:lumOff val="80000"/>
              </a:srgbClr>
            </a:solidFill>
            <a:ln w="9525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4" name="Parallelogram 213"/>
            <p:cNvSpPr/>
            <p:nvPr/>
          </p:nvSpPr>
          <p:spPr>
            <a:xfrm>
              <a:off x="1682761" y="2997991"/>
              <a:ext cx="859631" cy="147638"/>
            </a:xfrm>
            <a:prstGeom prst="parallelogram">
              <a:avLst>
                <a:gd name="adj" fmla="val 23600"/>
              </a:avLst>
            </a:prstGeom>
            <a:solidFill>
              <a:srgbClr val="4F81BD">
                <a:lumMod val="60000"/>
                <a:lumOff val="40000"/>
              </a:srgbClr>
            </a:solidFill>
            <a:ln w="9525" cap="flat" cmpd="sng" algn="ctr">
              <a:solidFill>
                <a:srgbClr val="1F497D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5" name="Freeform 62"/>
            <p:cNvSpPr/>
            <p:nvPr/>
          </p:nvSpPr>
          <p:spPr>
            <a:xfrm>
              <a:off x="1682105" y="3168616"/>
              <a:ext cx="190704" cy="48898"/>
            </a:xfrm>
            <a:custGeom>
              <a:avLst/>
              <a:gdLst>
                <a:gd name="connsiteX0" fmla="*/ 0 w 190704"/>
                <a:gd name="connsiteY0" fmla="*/ 0 h 48898"/>
                <a:gd name="connsiteX1" fmla="*/ 190704 w 190704"/>
                <a:gd name="connsiteY1" fmla="*/ 0 h 48898"/>
                <a:gd name="connsiteX2" fmla="*/ 107576 w 190704"/>
                <a:gd name="connsiteY2" fmla="*/ 48898 h 48898"/>
                <a:gd name="connsiteX3" fmla="*/ 26894 w 190704"/>
                <a:gd name="connsiteY3" fmla="*/ 48898 h 48898"/>
                <a:gd name="connsiteX4" fmla="*/ 0 w 190704"/>
                <a:gd name="connsiteY4" fmla="*/ 0 h 4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704" h="48898">
                  <a:moveTo>
                    <a:pt x="0" y="0"/>
                  </a:moveTo>
                  <a:lnTo>
                    <a:pt x="190704" y="0"/>
                  </a:lnTo>
                  <a:lnTo>
                    <a:pt x="107576" y="48898"/>
                  </a:lnTo>
                  <a:lnTo>
                    <a:pt x="26894" y="488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9646">
                <a:lumMod val="40000"/>
                <a:lumOff val="60000"/>
              </a:srgbClr>
            </a:solidFill>
            <a:ln w="9525" cap="flat" cmpd="sng" algn="ctr">
              <a:solidFill>
                <a:srgbClr val="F79646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6" name="Freeform 63"/>
            <p:cNvSpPr/>
            <p:nvPr/>
          </p:nvSpPr>
          <p:spPr>
            <a:xfrm>
              <a:off x="1893183" y="3168616"/>
              <a:ext cx="190704" cy="48898"/>
            </a:xfrm>
            <a:custGeom>
              <a:avLst/>
              <a:gdLst>
                <a:gd name="connsiteX0" fmla="*/ 0 w 190704"/>
                <a:gd name="connsiteY0" fmla="*/ 0 h 48898"/>
                <a:gd name="connsiteX1" fmla="*/ 190704 w 190704"/>
                <a:gd name="connsiteY1" fmla="*/ 0 h 48898"/>
                <a:gd name="connsiteX2" fmla="*/ 107576 w 190704"/>
                <a:gd name="connsiteY2" fmla="*/ 48898 h 48898"/>
                <a:gd name="connsiteX3" fmla="*/ 26894 w 190704"/>
                <a:gd name="connsiteY3" fmla="*/ 48898 h 48898"/>
                <a:gd name="connsiteX4" fmla="*/ 0 w 190704"/>
                <a:gd name="connsiteY4" fmla="*/ 0 h 4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704" h="48898">
                  <a:moveTo>
                    <a:pt x="0" y="0"/>
                  </a:moveTo>
                  <a:lnTo>
                    <a:pt x="190704" y="0"/>
                  </a:lnTo>
                  <a:lnTo>
                    <a:pt x="107576" y="48898"/>
                  </a:lnTo>
                  <a:lnTo>
                    <a:pt x="26894" y="488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9646">
                <a:lumMod val="40000"/>
                <a:lumOff val="60000"/>
              </a:srgbClr>
            </a:solidFill>
            <a:ln w="9525" cap="flat" cmpd="sng" algn="ctr">
              <a:solidFill>
                <a:srgbClr val="F79646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7" name="Freeform 64"/>
            <p:cNvSpPr/>
            <p:nvPr/>
          </p:nvSpPr>
          <p:spPr>
            <a:xfrm>
              <a:off x="2099273" y="3168616"/>
              <a:ext cx="190704" cy="48898"/>
            </a:xfrm>
            <a:custGeom>
              <a:avLst/>
              <a:gdLst>
                <a:gd name="connsiteX0" fmla="*/ 0 w 190704"/>
                <a:gd name="connsiteY0" fmla="*/ 0 h 48898"/>
                <a:gd name="connsiteX1" fmla="*/ 190704 w 190704"/>
                <a:gd name="connsiteY1" fmla="*/ 0 h 48898"/>
                <a:gd name="connsiteX2" fmla="*/ 107576 w 190704"/>
                <a:gd name="connsiteY2" fmla="*/ 48898 h 48898"/>
                <a:gd name="connsiteX3" fmla="*/ 26894 w 190704"/>
                <a:gd name="connsiteY3" fmla="*/ 48898 h 48898"/>
                <a:gd name="connsiteX4" fmla="*/ 0 w 190704"/>
                <a:gd name="connsiteY4" fmla="*/ 0 h 4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704" h="48898">
                  <a:moveTo>
                    <a:pt x="0" y="0"/>
                  </a:moveTo>
                  <a:lnTo>
                    <a:pt x="190704" y="0"/>
                  </a:lnTo>
                  <a:lnTo>
                    <a:pt x="107576" y="48898"/>
                  </a:lnTo>
                  <a:lnTo>
                    <a:pt x="26894" y="488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9646">
                <a:lumMod val="40000"/>
                <a:lumOff val="60000"/>
              </a:srgbClr>
            </a:solidFill>
            <a:ln w="9525" cap="flat" cmpd="sng" algn="ctr">
              <a:solidFill>
                <a:srgbClr val="F79646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8" name="Freeform 65"/>
            <p:cNvSpPr/>
            <p:nvPr/>
          </p:nvSpPr>
          <p:spPr>
            <a:xfrm>
              <a:off x="2307906" y="3168616"/>
              <a:ext cx="190704" cy="48898"/>
            </a:xfrm>
            <a:custGeom>
              <a:avLst/>
              <a:gdLst>
                <a:gd name="connsiteX0" fmla="*/ 0 w 190704"/>
                <a:gd name="connsiteY0" fmla="*/ 0 h 48898"/>
                <a:gd name="connsiteX1" fmla="*/ 190704 w 190704"/>
                <a:gd name="connsiteY1" fmla="*/ 0 h 48898"/>
                <a:gd name="connsiteX2" fmla="*/ 107576 w 190704"/>
                <a:gd name="connsiteY2" fmla="*/ 48898 h 48898"/>
                <a:gd name="connsiteX3" fmla="*/ 26894 w 190704"/>
                <a:gd name="connsiteY3" fmla="*/ 48898 h 48898"/>
                <a:gd name="connsiteX4" fmla="*/ 0 w 190704"/>
                <a:gd name="connsiteY4" fmla="*/ 0 h 4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704" h="48898">
                  <a:moveTo>
                    <a:pt x="0" y="0"/>
                  </a:moveTo>
                  <a:lnTo>
                    <a:pt x="190704" y="0"/>
                  </a:lnTo>
                  <a:lnTo>
                    <a:pt x="107576" y="48898"/>
                  </a:lnTo>
                  <a:lnTo>
                    <a:pt x="26894" y="488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9646">
                <a:lumMod val="40000"/>
                <a:lumOff val="60000"/>
              </a:srgbClr>
            </a:solidFill>
            <a:ln w="9525" cap="flat" cmpd="sng" algn="ctr">
              <a:solidFill>
                <a:srgbClr val="F79646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9" name="Freeform 66"/>
            <p:cNvSpPr/>
            <p:nvPr/>
          </p:nvSpPr>
          <p:spPr>
            <a:xfrm>
              <a:off x="1721224" y="1691884"/>
              <a:ext cx="354513" cy="1286028"/>
            </a:xfrm>
            <a:custGeom>
              <a:avLst/>
              <a:gdLst>
                <a:gd name="connsiteX0" fmla="*/ 310504 w 354513"/>
                <a:gd name="connsiteY0" fmla="*/ 0 h 1286028"/>
                <a:gd name="connsiteX1" fmla="*/ 354513 w 354513"/>
                <a:gd name="connsiteY1" fmla="*/ 0 h 1286028"/>
                <a:gd name="connsiteX2" fmla="*/ 46453 w 354513"/>
                <a:gd name="connsiteY2" fmla="*/ 1286028 h 1286028"/>
                <a:gd name="connsiteX3" fmla="*/ 0 w 354513"/>
                <a:gd name="connsiteY3" fmla="*/ 1283583 h 1286028"/>
                <a:gd name="connsiteX4" fmla="*/ 310504 w 354513"/>
                <a:gd name="connsiteY4" fmla="*/ 0 h 128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513" h="1286028">
                  <a:moveTo>
                    <a:pt x="310504" y="0"/>
                  </a:moveTo>
                  <a:lnTo>
                    <a:pt x="354513" y="0"/>
                  </a:lnTo>
                  <a:lnTo>
                    <a:pt x="46453" y="1286028"/>
                  </a:lnTo>
                  <a:lnTo>
                    <a:pt x="0" y="1283583"/>
                  </a:lnTo>
                  <a:lnTo>
                    <a:pt x="310504" y="0"/>
                  </a:lnTo>
                  <a:close/>
                </a:path>
              </a:pathLst>
            </a:custGeom>
            <a:solidFill>
              <a:srgbClr val="1F497D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0" name="Freeform 67"/>
            <p:cNvSpPr/>
            <p:nvPr/>
          </p:nvSpPr>
          <p:spPr>
            <a:xfrm>
              <a:off x="1906630" y="1691884"/>
              <a:ext cx="354513" cy="1286028"/>
            </a:xfrm>
            <a:custGeom>
              <a:avLst/>
              <a:gdLst>
                <a:gd name="connsiteX0" fmla="*/ 310504 w 354513"/>
                <a:gd name="connsiteY0" fmla="*/ 0 h 1286028"/>
                <a:gd name="connsiteX1" fmla="*/ 354513 w 354513"/>
                <a:gd name="connsiteY1" fmla="*/ 0 h 1286028"/>
                <a:gd name="connsiteX2" fmla="*/ 46453 w 354513"/>
                <a:gd name="connsiteY2" fmla="*/ 1286028 h 1286028"/>
                <a:gd name="connsiteX3" fmla="*/ 0 w 354513"/>
                <a:gd name="connsiteY3" fmla="*/ 1283583 h 1286028"/>
                <a:gd name="connsiteX4" fmla="*/ 310504 w 354513"/>
                <a:gd name="connsiteY4" fmla="*/ 0 h 128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513" h="1286028">
                  <a:moveTo>
                    <a:pt x="310504" y="0"/>
                  </a:moveTo>
                  <a:lnTo>
                    <a:pt x="354513" y="0"/>
                  </a:lnTo>
                  <a:lnTo>
                    <a:pt x="46453" y="1286028"/>
                  </a:lnTo>
                  <a:lnTo>
                    <a:pt x="0" y="1283583"/>
                  </a:lnTo>
                  <a:lnTo>
                    <a:pt x="310504" y="0"/>
                  </a:lnTo>
                  <a:close/>
                </a:path>
              </a:pathLst>
            </a:custGeom>
            <a:solidFill>
              <a:srgbClr val="1F497D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1" name="Freeform 68"/>
            <p:cNvSpPr/>
            <p:nvPr/>
          </p:nvSpPr>
          <p:spPr>
            <a:xfrm>
              <a:off x="2112720" y="1691884"/>
              <a:ext cx="354513" cy="1286028"/>
            </a:xfrm>
            <a:custGeom>
              <a:avLst/>
              <a:gdLst>
                <a:gd name="connsiteX0" fmla="*/ 310504 w 354513"/>
                <a:gd name="connsiteY0" fmla="*/ 0 h 1286028"/>
                <a:gd name="connsiteX1" fmla="*/ 354513 w 354513"/>
                <a:gd name="connsiteY1" fmla="*/ 0 h 1286028"/>
                <a:gd name="connsiteX2" fmla="*/ 46453 w 354513"/>
                <a:gd name="connsiteY2" fmla="*/ 1286028 h 1286028"/>
                <a:gd name="connsiteX3" fmla="*/ 0 w 354513"/>
                <a:gd name="connsiteY3" fmla="*/ 1283583 h 1286028"/>
                <a:gd name="connsiteX4" fmla="*/ 310504 w 354513"/>
                <a:gd name="connsiteY4" fmla="*/ 0 h 128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513" h="1286028">
                  <a:moveTo>
                    <a:pt x="310504" y="0"/>
                  </a:moveTo>
                  <a:lnTo>
                    <a:pt x="354513" y="0"/>
                  </a:lnTo>
                  <a:lnTo>
                    <a:pt x="46453" y="1286028"/>
                  </a:lnTo>
                  <a:lnTo>
                    <a:pt x="0" y="1283583"/>
                  </a:lnTo>
                  <a:lnTo>
                    <a:pt x="310504" y="0"/>
                  </a:lnTo>
                  <a:close/>
                </a:path>
              </a:pathLst>
            </a:custGeom>
            <a:solidFill>
              <a:srgbClr val="1F497D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2" name="Freeform 69"/>
            <p:cNvSpPr/>
            <p:nvPr/>
          </p:nvSpPr>
          <p:spPr>
            <a:xfrm>
              <a:off x="2321353" y="1691436"/>
              <a:ext cx="354513" cy="1286028"/>
            </a:xfrm>
            <a:custGeom>
              <a:avLst/>
              <a:gdLst>
                <a:gd name="connsiteX0" fmla="*/ 310504 w 354513"/>
                <a:gd name="connsiteY0" fmla="*/ 0 h 1286028"/>
                <a:gd name="connsiteX1" fmla="*/ 354513 w 354513"/>
                <a:gd name="connsiteY1" fmla="*/ 0 h 1286028"/>
                <a:gd name="connsiteX2" fmla="*/ 46453 w 354513"/>
                <a:gd name="connsiteY2" fmla="*/ 1286028 h 1286028"/>
                <a:gd name="connsiteX3" fmla="*/ 0 w 354513"/>
                <a:gd name="connsiteY3" fmla="*/ 1283583 h 1286028"/>
                <a:gd name="connsiteX4" fmla="*/ 310504 w 354513"/>
                <a:gd name="connsiteY4" fmla="*/ 0 h 128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513" h="1286028">
                  <a:moveTo>
                    <a:pt x="310504" y="0"/>
                  </a:moveTo>
                  <a:lnTo>
                    <a:pt x="354513" y="0"/>
                  </a:lnTo>
                  <a:lnTo>
                    <a:pt x="46453" y="1286028"/>
                  </a:lnTo>
                  <a:lnTo>
                    <a:pt x="0" y="1283583"/>
                  </a:lnTo>
                  <a:lnTo>
                    <a:pt x="310504" y="0"/>
                  </a:lnTo>
                  <a:close/>
                </a:path>
              </a:pathLst>
            </a:custGeom>
            <a:solidFill>
              <a:srgbClr val="1F497D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6379002" y="2713362"/>
            <a:ext cx="1335689" cy="1680924"/>
            <a:chOff x="1682105" y="1691436"/>
            <a:chExt cx="1179374" cy="1526078"/>
          </a:xfrm>
        </p:grpSpPr>
        <p:sp>
          <p:nvSpPr>
            <p:cNvPr id="224" name="Parallelogram 223"/>
            <p:cNvSpPr/>
            <p:nvPr/>
          </p:nvSpPr>
          <p:spPr>
            <a:xfrm>
              <a:off x="1718476" y="1693065"/>
              <a:ext cx="1143003" cy="1285875"/>
            </a:xfrm>
            <a:prstGeom prst="parallelogram">
              <a:avLst>
                <a:gd name="adj" fmla="val 27500"/>
              </a:avLst>
            </a:prstGeom>
            <a:solidFill>
              <a:srgbClr val="4F81BD">
                <a:lumMod val="20000"/>
                <a:lumOff val="80000"/>
              </a:srgbClr>
            </a:solidFill>
            <a:ln w="9525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5" name="Parallelogram 224"/>
            <p:cNvSpPr/>
            <p:nvPr/>
          </p:nvSpPr>
          <p:spPr>
            <a:xfrm>
              <a:off x="1682761" y="2997991"/>
              <a:ext cx="859631" cy="147638"/>
            </a:xfrm>
            <a:prstGeom prst="parallelogram">
              <a:avLst>
                <a:gd name="adj" fmla="val 23600"/>
              </a:avLst>
            </a:prstGeom>
            <a:solidFill>
              <a:srgbClr val="4F81BD">
                <a:lumMod val="60000"/>
                <a:lumOff val="40000"/>
              </a:srgbClr>
            </a:solidFill>
            <a:ln w="9525" cap="flat" cmpd="sng" algn="ctr">
              <a:solidFill>
                <a:srgbClr val="1F497D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6" name="Freeform 73"/>
            <p:cNvSpPr/>
            <p:nvPr/>
          </p:nvSpPr>
          <p:spPr>
            <a:xfrm>
              <a:off x="1682105" y="3168616"/>
              <a:ext cx="190704" cy="48898"/>
            </a:xfrm>
            <a:custGeom>
              <a:avLst/>
              <a:gdLst>
                <a:gd name="connsiteX0" fmla="*/ 0 w 190704"/>
                <a:gd name="connsiteY0" fmla="*/ 0 h 48898"/>
                <a:gd name="connsiteX1" fmla="*/ 190704 w 190704"/>
                <a:gd name="connsiteY1" fmla="*/ 0 h 48898"/>
                <a:gd name="connsiteX2" fmla="*/ 107576 w 190704"/>
                <a:gd name="connsiteY2" fmla="*/ 48898 h 48898"/>
                <a:gd name="connsiteX3" fmla="*/ 26894 w 190704"/>
                <a:gd name="connsiteY3" fmla="*/ 48898 h 48898"/>
                <a:gd name="connsiteX4" fmla="*/ 0 w 190704"/>
                <a:gd name="connsiteY4" fmla="*/ 0 h 4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704" h="48898">
                  <a:moveTo>
                    <a:pt x="0" y="0"/>
                  </a:moveTo>
                  <a:lnTo>
                    <a:pt x="190704" y="0"/>
                  </a:lnTo>
                  <a:lnTo>
                    <a:pt x="107576" y="48898"/>
                  </a:lnTo>
                  <a:lnTo>
                    <a:pt x="26894" y="488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9646">
                <a:lumMod val="40000"/>
                <a:lumOff val="60000"/>
              </a:srgbClr>
            </a:solidFill>
            <a:ln w="9525" cap="flat" cmpd="sng" algn="ctr">
              <a:solidFill>
                <a:srgbClr val="F79646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7" name="Freeform 74"/>
            <p:cNvSpPr/>
            <p:nvPr/>
          </p:nvSpPr>
          <p:spPr>
            <a:xfrm>
              <a:off x="1893183" y="3168616"/>
              <a:ext cx="190704" cy="48898"/>
            </a:xfrm>
            <a:custGeom>
              <a:avLst/>
              <a:gdLst>
                <a:gd name="connsiteX0" fmla="*/ 0 w 190704"/>
                <a:gd name="connsiteY0" fmla="*/ 0 h 48898"/>
                <a:gd name="connsiteX1" fmla="*/ 190704 w 190704"/>
                <a:gd name="connsiteY1" fmla="*/ 0 h 48898"/>
                <a:gd name="connsiteX2" fmla="*/ 107576 w 190704"/>
                <a:gd name="connsiteY2" fmla="*/ 48898 h 48898"/>
                <a:gd name="connsiteX3" fmla="*/ 26894 w 190704"/>
                <a:gd name="connsiteY3" fmla="*/ 48898 h 48898"/>
                <a:gd name="connsiteX4" fmla="*/ 0 w 190704"/>
                <a:gd name="connsiteY4" fmla="*/ 0 h 4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704" h="48898">
                  <a:moveTo>
                    <a:pt x="0" y="0"/>
                  </a:moveTo>
                  <a:lnTo>
                    <a:pt x="190704" y="0"/>
                  </a:lnTo>
                  <a:lnTo>
                    <a:pt x="107576" y="48898"/>
                  </a:lnTo>
                  <a:lnTo>
                    <a:pt x="26894" y="488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9646">
                <a:lumMod val="40000"/>
                <a:lumOff val="60000"/>
              </a:srgbClr>
            </a:solidFill>
            <a:ln w="9525" cap="flat" cmpd="sng" algn="ctr">
              <a:solidFill>
                <a:srgbClr val="F79646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8" name="Freeform 75"/>
            <p:cNvSpPr/>
            <p:nvPr/>
          </p:nvSpPr>
          <p:spPr>
            <a:xfrm>
              <a:off x="2099273" y="3168616"/>
              <a:ext cx="190704" cy="48898"/>
            </a:xfrm>
            <a:custGeom>
              <a:avLst/>
              <a:gdLst>
                <a:gd name="connsiteX0" fmla="*/ 0 w 190704"/>
                <a:gd name="connsiteY0" fmla="*/ 0 h 48898"/>
                <a:gd name="connsiteX1" fmla="*/ 190704 w 190704"/>
                <a:gd name="connsiteY1" fmla="*/ 0 h 48898"/>
                <a:gd name="connsiteX2" fmla="*/ 107576 w 190704"/>
                <a:gd name="connsiteY2" fmla="*/ 48898 h 48898"/>
                <a:gd name="connsiteX3" fmla="*/ 26894 w 190704"/>
                <a:gd name="connsiteY3" fmla="*/ 48898 h 48898"/>
                <a:gd name="connsiteX4" fmla="*/ 0 w 190704"/>
                <a:gd name="connsiteY4" fmla="*/ 0 h 4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704" h="48898">
                  <a:moveTo>
                    <a:pt x="0" y="0"/>
                  </a:moveTo>
                  <a:lnTo>
                    <a:pt x="190704" y="0"/>
                  </a:lnTo>
                  <a:lnTo>
                    <a:pt x="107576" y="48898"/>
                  </a:lnTo>
                  <a:lnTo>
                    <a:pt x="26894" y="488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9646">
                <a:lumMod val="40000"/>
                <a:lumOff val="60000"/>
              </a:srgbClr>
            </a:solidFill>
            <a:ln w="9525" cap="flat" cmpd="sng" algn="ctr">
              <a:solidFill>
                <a:srgbClr val="F79646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9" name="Freeform 76"/>
            <p:cNvSpPr/>
            <p:nvPr/>
          </p:nvSpPr>
          <p:spPr>
            <a:xfrm>
              <a:off x="2307906" y="3168616"/>
              <a:ext cx="190704" cy="48898"/>
            </a:xfrm>
            <a:custGeom>
              <a:avLst/>
              <a:gdLst>
                <a:gd name="connsiteX0" fmla="*/ 0 w 190704"/>
                <a:gd name="connsiteY0" fmla="*/ 0 h 48898"/>
                <a:gd name="connsiteX1" fmla="*/ 190704 w 190704"/>
                <a:gd name="connsiteY1" fmla="*/ 0 h 48898"/>
                <a:gd name="connsiteX2" fmla="*/ 107576 w 190704"/>
                <a:gd name="connsiteY2" fmla="*/ 48898 h 48898"/>
                <a:gd name="connsiteX3" fmla="*/ 26894 w 190704"/>
                <a:gd name="connsiteY3" fmla="*/ 48898 h 48898"/>
                <a:gd name="connsiteX4" fmla="*/ 0 w 190704"/>
                <a:gd name="connsiteY4" fmla="*/ 0 h 4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704" h="48898">
                  <a:moveTo>
                    <a:pt x="0" y="0"/>
                  </a:moveTo>
                  <a:lnTo>
                    <a:pt x="190704" y="0"/>
                  </a:lnTo>
                  <a:lnTo>
                    <a:pt x="107576" y="48898"/>
                  </a:lnTo>
                  <a:lnTo>
                    <a:pt x="26894" y="488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9646">
                <a:lumMod val="40000"/>
                <a:lumOff val="60000"/>
              </a:srgbClr>
            </a:solidFill>
            <a:ln w="9525" cap="flat" cmpd="sng" algn="ctr">
              <a:solidFill>
                <a:srgbClr val="F79646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0" name="Freeform 77"/>
            <p:cNvSpPr/>
            <p:nvPr/>
          </p:nvSpPr>
          <p:spPr>
            <a:xfrm>
              <a:off x="1721224" y="1691884"/>
              <a:ext cx="354513" cy="1286028"/>
            </a:xfrm>
            <a:custGeom>
              <a:avLst/>
              <a:gdLst>
                <a:gd name="connsiteX0" fmla="*/ 310504 w 354513"/>
                <a:gd name="connsiteY0" fmla="*/ 0 h 1286028"/>
                <a:gd name="connsiteX1" fmla="*/ 354513 w 354513"/>
                <a:gd name="connsiteY1" fmla="*/ 0 h 1286028"/>
                <a:gd name="connsiteX2" fmla="*/ 46453 w 354513"/>
                <a:gd name="connsiteY2" fmla="*/ 1286028 h 1286028"/>
                <a:gd name="connsiteX3" fmla="*/ 0 w 354513"/>
                <a:gd name="connsiteY3" fmla="*/ 1283583 h 1286028"/>
                <a:gd name="connsiteX4" fmla="*/ 310504 w 354513"/>
                <a:gd name="connsiteY4" fmla="*/ 0 h 128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513" h="1286028">
                  <a:moveTo>
                    <a:pt x="310504" y="0"/>
                  </a:moveTo>
                  <a:lnTo>
                    <a:pt x="354513" y="0"/>
                  </a:lnTo>
                  <a:lnTo>
                    <a:pt x="46453" y="1286028"/>
                  </a:lnTo>
                  <a:lnTo>
                    <a:pt x="0" y="1283583"/>
                  </a:lnTo>
                  <a:lnTo>
                    <a:pt x="310504" y="0"/>
                  </a:lnTo>
                  <a:close/>
                </a:path>
              </a:pathLst>
            </a:custGeom>
            <a:solidFill>
              <a:srgbClr val="1F497D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1" name="Freeform 78"/>
            <p:cNvSpPr/>
            <p:nvPr/>
          </p:nvSpPr>
          <p:spPr>
            <a:xfrm>
              <a:off x="1906630" y="1691884"/>
              <a:ext cx="354513" cy="1286028"/>
            </a:xfrm>
            <a:custGeom>
              <a:avLst/>
              <a:gdLst>
                <a:gd name="connsiteX0" fmla="*/ 310504 w 354513"/>
                <a:gd name="connsiteY0" fmla="*/ 0 h 1286028"/>
                <a:gd name="connsiteX1" fmla="*/ 354513 w 354513"/>
                <a:gd name="connsiteY1" fmla="*/ 0 h 1286028"/>
                <a:gd name="connsiteX2" fmla="*/ 46453 w 354513"/>
                <a:gd name="connsiteY2" fmla="*/ 1286028 h 1286028"/>
                <a:gd name="connsiteX3" fmla="*/ 0 w 354513"/>
                <a:gd name="connsiteY3" fmla="*/ 1283583 h 1286028"/>
                <a:gd name="connsiteX4" fmla="*/ 310504 w 354513"/>
                <a:gd name="connsiteY4" fmla="*/ 0 h 128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513" h="1286028">
                  <a:moveTo>
                    <a:pt x="310504" y="0"/>
                  </a:moveTo>
                  <a:lnTo>
                    <a:pt x="354513" y="0"/>
                  </a:lnTo>
                  <a:lnTo>
                    <a:pt x="46453" y="1286028"/>
                  </a:lnTo>
                  <a:lnTo>
                    <a:pt x="0" y="1283583"/>
                  </a:lnTo>
                  <a:lnTo>
                    <a:pt x="310504" y="0"/>
                  </a:lnTo>
                  <a:close/>
                </a:path>
              </a:pathLst>
            </a:custGeom>
            <a:solidFill>
              <a:srgbClr val="1F497D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2" name="Freeform 79"/>
            <p:cNvSpPr/>
            <p:nvPr/>
          </p:nvSpPr>
          <p:spPr>
            <a:xfrm>
              <a:off x="2112720" y="1691884"/>
              <a:ext cx="354513" cy="1286028"/>
            </a:xfrm>
            <a:custGeom>
              <a:avLst/>
              <a:gdLst>
                <a:gd name="connsiteX0" fmla="*/ 310504 w 354513"/>
                <a:gd name="connsiteY0" fmla="*/ 0 h 1286028"/>
                <a:gd name="connsiteX1" fmla="*/ 354513 w 354513"/>
                <a:gd name="connsiteY1" fmla="*/ 0 h 1286028"/>
                <a:gd name="connsiteX2" fmla="*/ 46453 w 354513"/>
                <a:gd name="connsiteY2" fmla="*/ 1286028 h 1286028"/>
                <a:gd name="connsiteX3" fmla="*/ 0 w 354513"/>
                <a:gd name="connsiteY3" fmla="*/ 1283583 h 1286028"/>
                <a:gd name="connsiteX4" fmla="*/ 310504 w 354513"/>
                <a:gd name="connsiteY4" fmla="*/ 0 h 128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513" h="1286028">
                  <a:moveTo>
                    <a:pt x="310504" y="0"/>
                  </a:moveTo>
                  <a:lnTo>
                    <a:pt x="354513" y="0"/>
                  </a:lnTo>
                  <a:lnTo>
                    <a:pt x="46453" y="1286028"/>
                  </a:lnTo>
                  <a:lnTo>
                    <a:pt x="0" y="1283583"/>
                  </a:lnTo>
                  <a:lnTo>
                    <a:pt x="310504" y="0"/>
                  </a:lnTo>
                  <a:close/>
                </a:path>
              </a:pathLst>
            </a:custGeom>
            <a:solidFill>
              <a:srgbClr val="1F497D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3" name="Freeform 80"/>
            <p:cNvSpPr/>
            <p:nvPr/>
          </p:nvSpPr>
          <p:spPr>
            <a:xfrm>
              <a:off x="2321353" y="1691436"/>
              <a:ext cx="354513" cy="1286028"/>
            </a:xfrm>
            <a:custGeom>
              <a:avLst/>
              <a:gdLst>
                <a:gd name="connsiteX0" fmla="*/ 310504 w 354513"/>
                <a:gd name="connsiteY0" fmla="*/ 0 h 1286028"/>
                <a:gd name="connsiteX1" fmla="*/ 354513 w 354513"/>
                <a:gd name="connsiteY1" fmla="*/ 0 h 1286028"/>
                <a:gd name="connsiteX2" fmla="*/ 46453 w 354513"/>
                <a:gd name="connsiteY2" fmla="*/ 1286028 h 1286028"/>
                <a:gd name="connsiteX3" fmla="*/ 0 w 354513"/>
                <a:gd name="connsiteY3" fmla="*/ 1283583 h 1286028"/>
                <a:gd name="connsiteX4" fmla="*/ 310504 w 354513"/>
                <a:gd name="connsiteY4" fmla="*/ 0 h 128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513" h="1286028">
                  <a:moveTo>
                    <a:pt x="310504" y="0"/>
                  </a:moveTo>
                  <a:lnTo>
                    <a:pt x="354513" y="0"/>
                  </a:lnTo>
                  <a:lnTo>
                    <a:pt x="46453" y="1286028"/>
                  </a:lnTo>
                  <a:lnTo>
                    <a:pt x="0" y="1283583"/>
                  </a:lnTo>
                  <a:lnTo>
                    <a:pt x="310504" y="0"/>
                  </a:lnTo>
                  <a:close/>
                </a:path>
              </a:pathLst>
            </a:custGeom>
            <a:solidFill>
              <a:srgbClr val="1F497D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234" name="Straight Connector 233"/>
          <p:cNvCxnSpPr/>
          <p:nvPr/>
        </p:nvCxnSpPr>
        <p:spPr>
          <a:xfrm>
            <a:off x="2004843" y="3039333"/>
            <a:ext cx="5633358" cy="0"/>
          </a:xfrm>
          <a:prstGeom prst="line">
            <a:avLst/>
          </a:prstGeom>
          <a:noFill/>
          <a:ln w="76200" cap="flat" cmpd="sng" algn="ctr">
            <a:solidFill>
              <a:srgbClr val="D99694">
                <a:alpha val="67843"/>
              </a:srgbClr>
            </a:solidFill>
            <a:prstDash val="solid"/>
          </a:ln>
          <a:effectLst/>
        </p:spPr>
      </p:cxnSp>
      <p:grpSp>
        <p:nvGrpSpPr>
          <p:cNvPr id="235" name="Group 234"/>
          <p:cNvGrpSpPr/>
          <p:nvPr/>
        </p:nvGrpSpPr>
        <p:grpSpPr>
          <a:xfrm>
            <a:off x="1963116" y="2387114"/>
            <a:ext cx="5584780" cy="652219"/>
            <a:chOff x="1590588" y="1654175"/>
            <a:chExt cx="4931197" cy="592137"/>
          </a:xfrm>
        </p:grpSpPr>
        <p:sp>
          <p:nvSpPr>
            <p:cNvPr id="236" name="Freeform 88"/>
            <p:cNvSpPr/>
            <p:nvPr/>
          </p:nvSpPr>
          <p:spPr>
            <a:xfrm>
              <a:off x="1590588" y="1654175"/>
              <a:ext cx="222250" cy="212725"/>
            </a:xfrm>
            <a:custGeom>
              <a:avLst/>
              <a:gdLst>
                <a:gd name="connsiteX0" fmla="*/ 47625 w 222250"/>
                <a:gd name="connsiteY0" fmla="*/ 0 h 212725"/>
                <a:gd name="connsiteX1" fmla="*/ 222250 w 222250"/>
                <a:gd name="connsiteY1" fmla="*/ 3175 h 212725"/>
                <a:gd name="connsiteX2" fmla="*/ 171450 w 222250"/>
                <a:gd name="connsiteY2" fmla="*/ 212725 h 212725"/>
                <a:gd name="connsiteX3" fmla="*/ 0 w 222250"/>
                <a:gd name="connsiteY3" fmla="*/ 209550 h 212725"/>
                <a:gd name="connsiteX4" fmla="*/ 47625 w 222250"/>
                <a:gd name="connsiteY4" fmla="*/ 0 h 21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250" h="212725">
                  <a:moveTo>
                    <a:pt x="47625" y="0"/>
                  </a:moveTo>
                  <a:lnTo>
                    <a:pt x="222250" y="3175"/>
                  </a:lnTo>
                  <a:lnTo>
                    <a:pt x="171450" y="212725"/>
                  </a:lnTo>
                  <a:lnTo>
                    <a:pt x="0" y="209550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C0504D">
                <a:lumMod val="40000"/>
                <a:lumOff val="60000"/>
              </a:srgbClr>
            </a:solidFill>
            <a:ln w="9525" cap="flat" cmpd="sng" algn="ctr">
              <a:solidFill>
                <a:srgbClr val="C0504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37" name="Straight Connector 236"/>
            <p:cNvCxnSpPr/>
            <p:nvPr/>
          </p:nvCxnSpPr>
          <p:spPr>
            <a:xfrm>
              <a:off x="1772666" y="1838325"/>
              <a:ext cx="811052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38" name="Straight Connector 237"/>
            <p:cNvCxnSpPr/>
            <p:nvPr/>
          </p:nvCxnSpPr>
          <p:spPr>
            <a:xfrm>
              <a:off x="1782192" y="1784350"/>
              <a:ext cx="2621625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39" name="Straight Connector 238"/>
            <p:cNvCxnSpPr/>
            <p:nvPr/>
          </p:nvCxnSpPr>
          <p:spPr>
            <a:xfrm>
              <a:off x="1790700" y="1760537"/>
              <a:ext cx="3527612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40" name="Straight Connector 239"/>
            <p:cNvCxnSpPr/>
            <p:nvPr/>
          </p:nvCxnSpPr>
          <p:spPr>
            <a:xfrm>
              <a:off x="1812838" y="1677987"/>
              <a:ext cx="4708947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41" name="Straight Connector 240"/>
            <p:cNvCxnSpPr/>
            <p:nvPr/>
          </p:nvCxnSpPr>
          <p:spPr>
            <a:xfrm>
              <a:off x="1779017" y="1812925"/>
              <a:ext cx="1709103" cy="0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242" name="Straight Connector 241"/>
            <p:cNvCxnSpPr/>
            <p:nvPr/>
          </p:nvCxnSpPr>
          <p:spPr>
            <a:xfrm flipH="1">
              <a:off x="2488366" y="1835537"/>
              <a:ext cx="95353" cy="394089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43" name="Straight Connector 242"/>
            <p:cNvCxnSpPr/>
            <p:nvPr/>
          </p:nvCxnSpPr>
          <p:spPr>
            <a:xfrm flipH="1">
              <a:off x="2276647" y="1838325"/>
              <a:ext cx="96795" cy="40005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44" name="Straight Connector 243"/>
            <p:cNvCxnSpPr/>
            <p:nvPr/>
          </p:nvCxnSpPr>
          <p:spPr>
            <a:xfrm flipH="1">
              <a:off x="2071998" y="1841305"/>
              <a:ext cx="95353" cy="394089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45" name="Straight Connector 244"/>
            <p:cNvCxnSpPr/>
            <p:nvPr/>
          </p:nvCxnSpPr>
          <p:spPr>
            <a:xfrm flipH="1">
              <a:off x="1886592" y="1841305"/>
              <a:ext cx="95353" cy="394089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46" name="Straight Connector 245"/>
            <p:cNvCxnSpPr/>
            <p:nvPr/>
          </p:nvCxnSpPr>
          <p:spPr>
            <a:xfrm flipH="1">
              <a:off x="3691685" y="1784350"/>
              <a:ext cx="109856" cy="454025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47" name="Straight Connector 246"/>
            <p:cNvCxnSpPr/>
            <p:nvPr/>
          </p:nvCxnSpPr>
          <p:spPr>
            <a:xfrm flipH="1">
              <a:off x="3877204" y="1781369"/>
              <a:ext cx="109856" cy="454025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48" name="Straight Connector 247"/>
            <p:cNvCxnSpPr/>
            <p:nvPr/>
          </p:nvCxnSpPr>
          <p:spPr>
            <a:xfrm flipH="1">
              <a:off x="4084532" y="1778389"/>
              <a:ext cx="109856" cy="454025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49" name="Straight Connector 248"/>
            <p:cNvCxnSpPr/>
            <p:nvPr/>
          </p:nvCxnSpPr>
          <p:spPr>
            <a:xfrm flipH="1">
              <a:off x="4293961" y="1784350"/>
              <a:ext cx="109856" cy="454025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50" name="Straight Connector 249"/>
            <p:cNvCxnSpPr/>
            <p:nvPr/>
          </p:nvCxnSpPr>
          <p:spPr>
            <a:xfrm flipH="1">
              <a:off x="4605370" y="1760537"/>
              <a:ext cx="116227" cy="480356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51" name="Straight Connector 250"/>
            <p:cNvCxnSpPr/>
            <p:nvPr/>
          </p:nvCxnSpPr>
          <p:spPr>
            <a:xfrm flipH="1">
              <a:off x="4787022" y="1756699"/>
              <a:ext cx="116227" cy="480356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52" name="Straight Connector 251"/>
            <p:cNvCxnSpPr/>
            <p:nvPr/>
          </p:nvCxnSpPr>
          <p:spPr>
            <a:xfrm flipH="1">
              <a:off x="4991572" y="1755038"/>
              <a:ext cx="116227" cy="480356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53" name="Straight Connector 252"/>
            <p:cNvCxnSpPr/>
            <p:nvPr/>
          </p:nvCxnSpPr>
          <p:spPr>
            <a:xfrm flipH="1">
              <a:off x="5202085" y="1756699"/>
              <a:ext cx="116227" cy="480356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54" name="Straight Connector 253"/>
            <p:cNvCxnSpPr/>
            <p:nvPr/>
          </p:nvCxnSpPr>
          <p:spPr>
            <a:xfrm flipH="1">
              <a:off x="5784770" y="1670050"/>
              <a:ext cx="137512" cy="568325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55" name="Straight Connector 254"/>
            <p:cNvCxnSpPr/>
            <p:nvPr/>
          </p:nvCxnSpPr>
          <p:spPr>
            <a:xfrm flipH="1">
              <a:off x="5968965" y="1673614"/>
              <a:ext cx="137512" cy="568325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56" name="Straight Connector 255"/>
            <p:cNvCxnSpPr/>
            <p:nvPr/>
          </p:nvCxnSpPr>
          <p:spPr>
            <a:xfrm flipH="1">
              <a:off x="6172642" y="1677987"/>
              <a:ext cx="137512" cy="568325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57" name="Straight Connector 256"/>
            <p:cNvCxnSpPr/>
            <p:nvPr/>
          </p:nvCxnSpPr>
          <p:spPr>
            <a:xfrm flipH="1">
              <a:off x="6384273" y="1677987"/>
              <a:ext cx="137512" cy="568325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58" name="Straight Connector 257"/>
            <p:cNvCxnSpPr/>
            <p:nvPr/>
          </p:nvCxnSpPr>
          <p:spPr>
            <a:xfrm flipH="1">
              <a:off x="2778370" y="1818539"/>
              <a:ext cx="103502" cy="427773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259" name="Straight Connector 258"/>
            <p:cNvCxnSpPr/>
            <p:nvPr/>
          </p:nvCxnSpPr>
          <p:spPr>
            <a:xfrm flipH="1">
              <a:off x="2963902" y="1810602"/>
              <a:ext cx="103502" cy="427773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260" name="Straight Connector 259"/>
            <p:cNvCxnSpPr/>
            <p:nvPr/>
          </p:nvCxnSpPr>
          <p:spPr>
            <a:xfrm flipH="1">
              <a:off x="3168053" y="1814166"/>
              <a:ext cx="103502" cy="427773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261" name="Straight Connector 260"/>
            <p:cNvCxnSpPr/>
            <p:nvPr/>
          </p:nvCxnSpPr>
          <p:spPr>
            <a:xfrm flipH="1">
              <a:off x="3384618" y="1813120"/>
              <a:ext cx="103502" cy="427773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</a:ln>
            <a:effectLst/>
          </p:spPr>
        </p:cxnSp>
      </p:grpSp>
      <p:sp>
        <p:nvSpPr>
          <p:cNvPr id="262" name="Parallelogram 261"/>
          <p:cNvSpPr/>
          <p:nvPr/>
        </p:nvSpPr>
        <p:spPr>
          <a:xfrm>
            <a:off x="1594845" y="2720507"/>
            <a:ext cx="539371" cy="1416348"/>
          </a:xfrm>
          <a:prstGeom prst="parallelogram">
            <a:avLst>
              <a:gd name="adj" fmla="val 64689"/>
            </a:avLst>
          </a:prstGeom>
          <a:solidFill>
            <a:sysClr val="windowText" lastClr="000000">
              <a:lumMod val="50000"/>
              <a:lumOff val="50000"/>
            </a:sysClr>
          </a:solidFill>
          <a:ln w="952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63" name="Straight Connector 262"/>
          <p:cNvCxnSpPr/>
          <p:nvPr/>
        </p:nvCxnSpPr>
        <p:spPr>
          <a:xfrm flipH="1">
            <a:off x="1998988" y="4396580"/>
            <a:ext cx="36972" cy="148609"/>
          </a:xfrm>
          <a:prstGeom prst="line">
            <a:avLst/>
          </a:prstGeom>
          <a:noFill/>
          <a:ln w="127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</p:cxnSp>
      <p:cxnSp>
        <p:nvCxnSpPr>
          <p:cNvPr id="264" name="Straight Connector 263"/>
          <p:cNvCxnSpPr/>
          <p:nvPr/>
        </p:nvCxnSpPr>
        <p:spPr>
          <a:xfrm flipH="1">
            <a:off x="2234024" y="4396580"/>
            <a:ext cx="36972" cy="148609"/>
          </a:xfrm>
          <a:prstGeom prst="line">
            <a:avLst/>
          </a:prstGeom>
          <a:noFill/>
          <a:ln w="127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</p:cxnSp>
      <p:cxnSp>
        <p:nvCxnSpPr>
          <p:cNvPr id="265" name="Straight Connector 264"/>
          <p:cNvCxnSpPr/>
          <p:nvPr/>
        </p:nvCxnSpPr>
        <p:spPr>
          <a:xfrm flipH="1">
            <a:off x="2468712" y="4396580"/>
            <a:ext cx="36972" cy="148609"/>
          </a:xfrm>
          <a:prstGeom prst="line">
            <a:avLst/>
          </a:prstGeom>
          <a:noFill/>
          <a:ln w="127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</p:cxnSp>
      <p:cxnSp>
        <p:nvCxnSpPr>
          <p:cNvPr id="266" name="Straight Connector 265"/>
          <p:cNvCxnSpPr/>
          <p:nvPr/>
        </p:nvCxnSpPr>
        <p:spPr>
          <a:xfrm flipH="1">
            <a:off x="2711177" y="4396580"/>
            <a:ext cx="36972" cy="148609"/>
          </a:xfrm>
          <a:prstGeom prst="line">
            <a:avLst/>
          </a:prstGeom>
          <a:noFill/>
          <a:ln w="127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</p:cxnSp>
      <p:cxnSp>
        <p:nvCxnSpPr>
          <p:cNvPr id="267" name="Straight Connector 266"/>
          <p:cNvCxnSpPr/>
          <p:nvPr/>
        </p:nvCxnSpPr>
        <p:spPr>
          <a:xfrm flipH="1">
            <a:off x="3022911" y="4396580"/>
            <a:ext cx="36972" cy="148609"/>
          </a:xfrm>
          <a:prstGeom prst="line">
            <a:avLst/>
          </a:prstGeom>
          <a:noFill/>
          <a:ln w="127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</p:cxnSp>
      <p:cxnSp>
        <p:nvCxnSpPr>
          <p:cNvPr id="268" name="Straight Connector 267"/>
          <p:cNvCxnSpPr/>
          <p:nvPr/>
        </p:nvCxnSpPr>
        <p:spPr>
          <a:xfrm flipH="1">
            <a:off x="3256316" y="4396580"/>
            <a:ext cx="36972" cy="148609"/>
          </a:xfrm>
          <a:prstGeom prst="line">
            <a:avLst/>
          </a:prstGeom>
          <a:noFill/>
          <a:ln w="127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</p:cxnSp>
      <p:cxnSp>
        <p:nvCxnSpPr>
          <p:cNvPr id="269" name="Straight Connector 268"/>
          <p:cNvCxnSpPr/>
          <p:nvPr/>
        </p:nvCxnSpPr>
        <p:spPr>
          <a:xfrm flipH="1">
            <a:off x="3489726" y="4396580"/>
            <a:ext cx="36972" cy="148609"/>
          </a:xfrm>
          <a:prstGeom prst="line">
            <a:avLst/>
          </a:prstGeom>
          <a:noFill/>
          <a:ln w="127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</p:cxnSp>
      <p:cxnSp>
        <p:nvCxnSpPr>
          <p:cNvPr id="270" name="Straight Connector 269"/>
          <p:cNvCxnSpPr/>
          <p:nvPr/>
        </p:nvCxnSpPr>
        <p:spPr>
          <a:xfrm flipH="1">
            <a:off x="3725866" y="4396580"/>
            <a:ext cx="36972" cy="148609"/>
          </a:xfrm>
          <a:prstGeom prst="line">
            <a:avLst/>
          </a:prstGeom>
          <a:noFill/>
          <a:ln w="127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</p:cxnSp>
      <p:cxnSp>
        <p:nvCxnSpPr>
          <p:cNvPr id="271" name="Straight Connector 270"/>
          <p:cNvCxnSpPr/>
          <p:nvPr/>
        </p:nvCxnSpPr>
        <p:spPr>
          <a:xfrm flipH="1">
            <a:off x="4050354" y="4396580"/>
            <a:ext cx="36972" cy="148609"/>
          </a:xfrm>
          <a:prstGeom prst="line">
            <a:avLst/>
          </a:prstGeom>
          <a:noFill/>
          <a:ln w="127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</p:cxnSp>
      <p:cxnSp>
        <p:nvCxnSpPr>
          <p:cNvPr id="272" name="Straight Connector 271"/>
          <p:cNvCxnSpPr/>
          <p:nvPr/>
        </p:nvCxnSpPr>
        <p:spPr>
          <a:xfrm flipH="1">
            <a:off x="4292818" y="4396580"/>
            <a:ext cx="36972" cy="148609"/>
          </a:xfrm>
          <a:prstGeom prst="line">
            <a:avLst/>
          </a:prstGeom>
          <a:noFill/>
          <a:ln w="127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</p:cxnSp>
      <p:cxnSp>
        <p:nvCxnSpPr>
          <p:cNvPr id="273" name="Straight Connector 272"/>
          <p:cNvCxnSpPr/>
          <p:nvPr/>
        </p:nvCxnSpPr>
        <p:spPr>
          <a:xfrm flipH="1">
            <a:off x="4518986" y="4396580"/>
            <a:ext cx="36972" cy="148609"/>
          </a:xfrm>
          <a:prstGeom prst="line">
            <a:avLst/>
          </a:prstGeom>
          <a:noFill/>
          <a:ln w="127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</p:cxnSp>
      <p:cxnSp>
        <p:nvCxnSpPr>
          <p:cNvPr id="274" name="Straight Connector 273"/>
          <p:cNvCxnSpPr/>
          <p:nvPr/>
        </p:nvCxnSpPr>
        <p:spPr>
          <a:xfrm flipH="1">
            <a:off x="4755217" y="4396580"/>
            <a:ext cx="36972" cy="148609"/>
          </a:xfrm>
          <a:prstGeom prst="line">
            <a:avLst/>
          </a:prstGeom>
          <a:noFill/>
          <a:ln w="127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</p:cxnSp>
      <p:cxnSp>
        <p:nvCxnSpPr>
          <p:cNvPr id="275" name="Straight Connector 274"/>
          <p:cNvCxnSpPr/>
          <p:nvPr/>
        </p:nvCxnSpPr>
        <p:spPr>
          <a:xfrm flipH="1">
            <a:off x="5067452" y="4396580"/>
            <a:ext cx="36972" cy="148609"/>
          </a:xfrm>
          <a:prstGeom prst="line">
            <a:avLst/>
          </a:prstGeom>
          <a:noFill/>
          <a:ln w="127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</p:cxnSp>
      <p:cxnSp>
        <p:nvCxnSpPr>
          <p:cNvPr id="276" name="Straight Connector 275"/>
          <p:cNvCxnSpPr/>
          <p:nvPr/>
        </p:nvCxnSpPr>
        <p:spPr>
          <a:xfrm flipH="1">
            <a:off x="5316468" y="4396580"/>
            <a:ext cx="36972" cy="148609"/>
          </a:xfrm>
          <a:prstGeom prst="line">
            <a:avLst/>
          </a:prstGeom>
          <a:noFill/>
          <a:ln w="127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</p:cxnSp>
      <p:cxnSp>
        <p:nvCxnSpPr>
          <p:cNvPr id="277" name="Straight Connector 276"/>
          <p:cNvCxnSpPr/>
          <p:nvPr/>
        </p:nvCxnSpPr>
        <p:spPr>
          <a:xfrm flipH="1">
            <a:off x="5546998" y="4396580"/>
            <a:ext cx="36972" cy="148609"/>
          </a:xfrm>
          <a:prstGeom prst="line">
            <a:avLst/>
          </a:prstGeom>
          <a:noFill/>
          <a:ln w="127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</p:cxnSp>
      <p:cxnSp>
        <p:nvCxnSpPr>
          <p:cNvPr id="278" name="Straight Connector 277"/>
          <p:cNvCxnSpPr/>
          <p:nvPr/>
        </p:nvCxnSpPr>
        <p:spPr>
          <a:xfrm flipH="1">
            <a:off x="5780263" y="4396580"/>
            <a:ext cx="36972" cy="148609"/>
          </a:xfrm>
          <a:prstGeom prst="line">
            <a:avLst/>
          </a:prstGeom>
          <a:noFill/>
          <a:ln w="127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</p:cxnSp>
      <p:cxnSp>
        <p:nvCxnSpPr>
          <p:cNvPr id="279" name="Straight Connector 278"/>
          <p:cNvCxnSpPr/>
          <p:nvPr/>
        </p:nvCxnSpPr>
        <p:spPr>
          <a:xfrm flipH="1">
            <a:off x="6415176" y="4396580"/>
            <a:ext cx="36972" cy="148609"/>
          </a:xfrm>
          <a:prstGeom prst="line">
            <a:avLst/>
          </a:prstGeom>
          <a:noFill/>
          <a:ln w="127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</p:cxnSp>
      <p:cxnSp>
        <p:nvCxnSpPr>
          <p:cNvPr id="280" name="Straight Connector 279"/>
          <p:cNvCxnSpPr/>
          <p:nvPr/>
        </p:nvCxnSpPr>
        <p:spPr>
          <a:xfrm flipH="1">
            <a:off x="6653022" y="4396580"/>
            <a:ext cx="36972" cy="148609"/>
          </a:xfrm>
          <a:prstGeom prst="line">
            <a:avLst/>
          </a:prstGeom>
          <a:noFill/>
          <a:ln w="127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</p:cxnSp>
      <p:cxnSp>
        <p:nvCxnSpPr>
          <p:cNvPr id="281" name="Straight Connector 280"/>
          <p:cNvCxnSpPr/>
          <p:nvPr/>
        </p:nvCxnSpPr>
        <p:spPr>
          <a:xfrm flipH="1">
            <a:off x="6882889" y="4396580"/>
            <a:ext cx="36972" cy="148609"/>
          </a:xfrm>
          <a:prstGeom prst="line">
            <a:avLst/>
          </a:prstGeom>
          <a:noFill/>
          <a:ln w="127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</p:cxnSp>
      <p:cxnSp>
        <p:nvCxnSpPr>
          <p:cNvPr id="282" name="Straight Connector 281"/>
          <p:cNvCxnSpPr/>
          <p:nvPr/>
        </p:nvCxnSpPr>
        <p:spPr>
          <a:xfrm flipH="1">
            <a:off x="7122219" y="4396580"/>
            <a:ext cx="36972" cy="148609"/>
          </a:xfrm>
          <a:prstGeom prst="line">
            <a:avLst/>
          </a:prstGeom>
          <a:noFill/>
          <a:ln w="127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</p:cxnSp>
      <p:cxnSp>
        <p:nvCxnSpPr>
          <p:cNvPr id="283" name="Straight Connector 282"/>
          <p:cNvCxnSpPr/>
          <p:nvPr/>
        </p:nvCxnSpPr>
        <p:spPr>
          <a:xfrm>
            <a:off x="1998988" y="4545189"/>
            <a:ext cx="886276" cy="0"/>
          </a:xfrm>
          <a:prstGeom prst="line">
            <a:avLst/>
          </a:prstGeom>
          <a:noFill/>
          <a:ln w="127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</p:cxnSp>
      <p:cxnSp>
        <p:nvCxnSpPr>
          <p:cNvPr id="284" name="Straight Connector 283"/>
          <p:cNvCxnSpPr/>
          <p:nvPr/>
        </p:nvCxnSpPr>
        <p:spPr>
          <a:xfrm>
            <a:off x="3022911" y="4545189"/>
            <a:ext cx="886276" cy="0"/>
          </a:xfrm>
          <a:prstGeom prst="line">
            <a:avLst/>
          </a:prstGeom>
          <a:noFill/>
          <a:ln w="127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</p:cxnSp>
      <p:cxnSp>
        <p:nvCxnSpPr>
          <p:cNvPr id="285" name="Straight Connector 284"/>
          <p:cNvCxnSpPr/>
          <p:nvPr/>
        </p:nvCxnSpPr>
        <p:spPr>
          <a:xfrm>
            <a:off x="4052706" y="4545189"/>
            <a:ext cx="886276" cy="0"/>
          </a:xfrm>
          <a:prstGeom prst="line">
            <a:avLst/>
          </a:prstGeom>
          <a:noFill/>
          <a:ln w="127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</p:cxnSp>
      <p:cxnSp>
        <p:nvCxnSpPr>
          <p:cNvPr id="286" name="Straight Connector 285"/>
          <p:cNvCxnSpPr/>
          <p:nvPr/>
        </p:nvCxnSpPr>
        <p:spPr>
          <a:xfrm>
            <a:off x="5062779" y="4545189"/>
            <a:ext cx="886276" cy="0"/>
          </a:xfrm>
          <a:prstGeom prst="line">
            <a:avLst/>
          </a:prstGeom>
          <a:noFill/>
          <a:ln w="127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</p:cxnSp>
      <p:cxnSp>
        <p:nvCxnSpPr>
          <p:cNvPr id="287" name="Straight Connector 286"/>
          <p:cNvCxnSpPr/>
          <p:nvPr/>
        </p:nvCxnSpPr>
        <p:spPr>
          <a:xfrm>
            <a:off x="6415176" y="4545189"/>
            <a:ext cx="886276" cy="0"/>
          </a:xfrm>
          <a:prstGeom prst="line">
            <a:avLst/>
          </a:prstGeom>
          <a:noFill/>
          <a:ln w="127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</p:cxnSp>
      <p:cxnSp>
        <p:nvCxnSpPr>
          <p:cNvPr id="288" name="Straight Connector 287"/>
          <p:cNvCxnSpPr/>
          <p:nvPr/>
        </p:nvCxnSpPr>
        <p:spPr>
          <a:xfrm flipH="1">
            <a:off x="2835097" y="2259908"/>
            <a:ext cx="617313" cy="2481304"/>
          </a:xfrm>
          <a:prstGeom prst="line">
            <a:avLst/>
          </a:prstGeom>
          <a:noFill/>
          <a:ln w="381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</p:cxnSp>
      <p:cxnSp>
        <p:nvCxnSpPr>
          <p:cNvPr id="289" name="Straight Connector 288"/>
          <p:cNvCxnSpPr/>
          <p:nvPr/>
        </p:nvCxnSpPr>
        <p:spPr>
          <a:xfrm flipH="1">
            <a:off x="3858029" y="2254222"/>
            <a:ext cx="618727" cy="2486990"/>
          </a:xfrm>
          <a:prstGeom prst="line">
            <a:avLst/>
          </a:prstGeom>
          <a:noFill/>
          <a:ln w="381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</p:cxnSp>
      <p:cxnSp>
        <p:nvCxnSpPr>
          <p:cNvPr id="290" name="Straight Connector 289"/>
          <p:cNvCxnSpPr/>
          <p:nvPr/>
        </p:nvCxnSpPr>
        <p:spPr>
          <a:xfrm flipH="1">
            <a:off x="4882995" y="2254222"/>
            <a:ext cx="618727" cy="2486990"/>
          </a:xfrm>
          <a:prstGeom prst="line">
            <a:avLst/>
          </a:prstGeom>
          <a:noFill/>
          <a:ln w="381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</p:cxnSp>
      <p:cxnSp>
        <p:nvCxnSpPr>
          <p:cNvPr id="291" name="Straight Connector 290"/>
          <p:cNvCxnSpPr/>
          <p:nvPr/>
        </p:nvCxnSpPr>
        <p:spPr>
          <a:xfrm flipH="1">
            <a:off x="5910564" y="2262632"/>
            <a:ext cx="617314" cy="2481304"/>
          </a:xfrm>
          <a:prstGeom prst="line">
            <a:avLst/>
          </a:prstGeom>
          <a:noFill/>
          <a:ln w="381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</p:cxnSp>
      <p:cxnSp>
        <p:nvCxnSpPr>
          <p:cNvPr id="292" name="Straight Connector 291"/>
          <p:cNvCxnSpPr/>
          <p:nvPr/>
        </p:nvCxnSpPr>
        <p:spPr>
          <a:xfrm flipH="1">
            <a:off x="7255617" y="2254222"/>
            <a:ext cx="611721" cy="2486990"/>
          </a:xfrm>
          <a:prstGeom prst="line">
            <a:avLst/>
          </a:prstGeom>
          <a:noFill/>
          <a:ln w="381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</p:cxnSp>
      <p:sp>
        <p:nvSpPr>
          <p:cNvPr id="293" name="TextBox 292"/>
          <p:cNvSpPr txBox="1"/>
          <p:nvPr/>
        </p:nvSpPr>
        <p:spPr>
          <a:xfrm>
            <a:off x="6218017" y="3177395"/>
            <a:ext cx="388874" cy="406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  <a:ea typeface="+mn-ea"/>
              </a:rPr>
              <a:t>…</a:t>
            </a:r>
          </a:p>
        </p:txBody>
      </p:sp>
      <p:sp>
        <p:nvSpPr>
          <p:cNvPr id="294" name="TextBox 293"/>
          <p:cNvSpPr txBox="1"/>
          <p:nvPr/>
        </p:nvSpPr>
        <p:spPr>
          <a:xfrm>
            <a:off x="503795" y="4772296"/>
            <a:ext cx="2708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prstClr val="black"/>
                </a:solidFill>
                <a:latin typeface="Calibri"/>
                <a:ea typeface="+mn-ea"/>
              </a:rPr>
              <a:t>Master </a:t>
            </a:r>
            <a:r>
              <a:rPr lang="en-US" sz="2000" b="1" dirty="0" err="1">
                <a:solidFill>
                  <a:prstClr val="black"/>
                </a:solidFill>
                <a:latin typeface="Calibri"/>
                <a:ea typeface="+mn-ea"/>
              </a:rPr>
              <a:t>Wordline</a:t>
            </a:r>
            <a:r>
              <a:rPr lang="en-US" sz="2000" b="1" dirty="0">
                <a:solidFill>
                  <a:prstClr val="black"/>
                </a:solidFill>
                <a:latin typeface="Calibri"/>
                <a:ea typeface="+mn-ea"/>
              </a:rPr>
              <a:t> Driver</a:t>
            </a:r>
          </a:p>
        </p:txBody>
      </p:sp>
      <p:cxnSp>
        <p:nvCxnSpPr>
          <p:cNvPr id="295" name="Straight Arrow Connector 294"/>
          <p:cNvCxnSpPr>
            <a:endCxn id="262" idx="3"/>
          </p:cNvCxnSpPr>
          <p:nvPr/>
        </p:nvCxnSpPr>
        <p:spPr>
          <a:xfrm flipV="1">
            <a:off x="1171789" y="4136855"/>
            <a:ext cx="518285" cy="718417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96" name="Straight Arrow Connector 295"/>
          <p:cNvCxnSpPr>
            <a:endCxn id="186" idx="2"/>
          </p:cNvCxnSpPr>
          <p:nvPr/>
        </p:nvCxnSpPr>
        <p:spPr>
          <a:xfrm flipH="1" flipV="1">
            <a:off x="2057453" y="4130372"/>
            <a:ext cx="1369615" cy="102822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97" name="Straight Arrow Connector 296"/>
          <p:cNvCxnSpPr>
            <a:endCxn id="187" idx="2"/>
          </p:cNvCxnSpPr>
          <p:nvPr/>
        </p:nvCxnSpPr>
        <p:spPr>
          <a:xfrm flipH="1" flipV="1">
            <a:off x="2267433" y="4130372"/>
            <a:ext cx="1159634" cy="102822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98" name="Straight Arrow Connector 297"/>
          <p:cNvCxnSpPr>
            <a:endCxn id="188" idx="2"/>
          </p:cNvCxnSpPr>
          <p:nvPr/>
        </p:nvCxnSpPr>
        <p:spPr>
          <a:xfrm flipH="1" flipV="1">
            <a:off x="2500838" y="4130372"/>
            <a:ext cx="920444" cy="102822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99" name="Straight Arrow Connector 298"/>
          <p:cNvCxnSpPr>
            <a:endCxn id="189" idx="2"/>
          </p:cNvCxnSpPr>
          <p:nvPr/>
        </p:nvCxnSpPr>
        <p:spPr>
          <a:xfrm flipH="1" flipV="1">
            <a:off x="2737123" y="4129879"/>
            <a:ext cx="683709" cy="102871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00" name="Straight Arrow Connector 299"/>
          <p:cNvCxnSpPr>
            <a:endCxn id="197" idx="2"/>
          </p:cNvCxnSpPr>
          <p:nvPr/>
        </p:nvCxnSpPr>
        <p:spPr>
          <a:xfrm flipH="1" flipV="1">
            <a:off x="3073642" y="4130372"/>
            <a:ext cx="347190" cy="102822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01" name="Straight Arrow Connector 300"/>
          <p:cNvCxnSpPr>
            <a:endCxn id="198" idx="2"/>
          </p:cNvCxnSpPr>
          <p:nvPr/>
        </p:nvCxnSpPr>
        <p:spPr>
          <a:xfrm flipH="1" flipV="1">
            <a:off x="3283622" y="4130372"/>
            <a:ext cx="136658" cy="102822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02" name="Straight Arrow Connector 301"/>
          <p:cNvCxnSpPr>
            <a:endCxn id="199" idx="2"/>
          </p:cNvCxnSpPr>
          <p:nvPr/>
        </p:nvCxnSpPr>
        <p:spPr>
          <a:xfrm flipV="1">
            <a:off x="3422807" y="4130372"/>
            <a:ext cx="94219" cy="102822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03" name="Straight Arrow Connector 302"/>
          <p:cNvCxnSpPr>
            <a:endCxn id="200" idx="2"/>
          </p:cNvCxnSpPr>
          <p:nvPr/>
        </p:nvCxnSpPr>
        <p:spPr>
          <a:xfrm flipV="1">
            <a:off x="3408904" y="4129879"/>
            <a:ext cx="344408" cy="102871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04" name="Straight Arrow Connector 303"/>
          <p:cNvCxnSpPr>
            <a:endCxn id="208" idx="3"/>
          </p:cNvCxnSpPr>
          <p:nvPr/>
        </p:nvCxnSpPr>
        <p:spPr>
          <a:xfrm flipV="1">
            <a:off x="3423183" y="4127679"/>
            <a:ext cx="629276" cy="103091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05" name="Straight Arrow Connector 304"/>
          <p:cNvCxnSpPr/>
          <p:nvPr/>
        </p:nvCxnSpPr>
        <p:spPr>
          <a:xfrm flipV="1">
            <a:off x="3436317" y="4131504"/>
            <a:ext cx="837763" cy="102708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06" name="Straight Arrow Connector 305"/>
          <p:cNvCxnSpPr>
            <a:endCxn id="202" idx="3"/>
          </p:cNvCxnSpPr>
          <p:nvPr/>
        </p:nvCxnSpPr>
        <p:spPr>
          <a:xfrm flipV="1">
            <a:off x="3415877" y="4131504"/>
            <a:ext cx="1102725" cy="102709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07" name="Straight Arrow Connector 306"/>
          <p:cNvCxnSpPr>
            <a:endCxn id="211" idx="3"/>
          </p:cNvCxnSpPr>
          <p:nvPr/>
        </p:nvCxnSpPr>
        <p:spPr>
          <a:xfrm flipV="1">
            <a:off x="3408904" y="4127186"/>
            <a:ext cx="1323225" cy="104033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08" name="Straight Arrow Connector 307"/>
          <p:cNvCxnSpPr/>
          <p:nvPr/>
        </p:nvCxnSpPr>
        <p:spPr>
          <a:xfrm flipV="1">
            <a:off x="3408904" y="4127680"/>
            <a:ext cx="1676526" cy="1039837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09" name="Straight Arrow Connector 308"/>
          <p:cNvCxnSpPr/>
          <p:nvPr/>
        </p:nvCxnSpPr>
        <p:spPr>
          <a:xfrm flipV="1">
            <a:off x="3410884" y="4127680"/>
            <a:ext cx="1880054" cy="106006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10" name="Straight Arrow Connector 309"/>
          <p:cNvCxnSpPr/>
          <p:nvPr/>
        </p:nvCxnSpPr>
        <p:spPr>
          <a:xfrm flipV="1">
            <a:off x="3436317" y="4124941"/>
            <a:ext cx="2103164" cy="103365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11" name="Straight Arrow Connector 310"/>
          <p:cNvCxnSpPr/>
          <p:nvPr/>
        </p:nvCxnSpPr>
        <p:spPr>
          <a:xfrm flipV="1">
            <a:off x="3462614" y="4129879"/>
            <a:ext cx="2295458" cy="102871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12" name="Straight Arrow Connector 311"/>
          <p:cNvCxnSpPr/>
          <p:nvPr/>
        </p:nvCxnSpPr>
        <p:spPr>
          <a:xfrm flipV="1">
            <a:off x="3401388" y="4118755"/>
            <a:ext cx="3029540" cy="106159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13" name="Straight Arrow Connector 312"/>
          <p:cNvCxnSpPr/>
          <p:nvPr/>
        </p:nvCxnSpPr>
        <p:spPr>
          <a:xfrm flipV="1">
            <a:off x="3449188" y="4139115"/>
            <a:ext cx="3214793" cy="1037327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14" name="Straight Arrow Connector 313"/>
          <p:cNvCxnSpPr>
            <a:endCxn id="224" idx="3"/>
          </p:cNvCxnSpPr>
          <p:nvPr/>
        </p:nvCxnSpPr>
        <p:spPr>
          <a:xfrm flipV="1">
            <a:off x="3452410" y="4131504"/>
            <a:ext cx="3437039" cy="104884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15" name="Straight Arrow Connector 314"/>
          <p:cNvCxnSpPr>
            <a:endCxn id="233" idx="3"/>
          </p:cNvCxnSpPr>
          <p:nvPr/>
        </p:nvCxnSpPr>
        <p:spPr>
          <a:xfrm flipV="1">
            <a:off x="3431622" y="4127186"/>
            <a:ext cx="3671354" cy="99602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16" name="TextBox 315"/>
          <p:cNvSpPr txBox="1"/>
          <p:nvPr/>
        </p:nvSpPr>
        <p:spPr>
          <a:xfrm>
            <a:off x="2199593" y="5218469"/>
            <a:ext cx="2640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prstClr val="black"/>
                </a:solidFill>
                <a:latin typeface="Calibri"/>
                <a:ea typeface="+mn-ea"/>
              </a:rPr>
              <a:t>Local </a:t>
            </a:r>
            <a:r>
              <a:rPr lang="en-US" sz="2000" b="1" dirty="0" err="1">
                <a:solidFill>
                  <a:prstClr val="black"/>
                </a:solidFill>
                <a:latin typeface="Calibri"/>
                <a:ea typeface="+mn-ea"/>
              </a:rPr>
              <a:t>Wordline</a:t>
            </a:r>
            <a:r>
              <a:rPr lang="en-US" sz="2000" b="1" dirty="0">
                <a:solidFill>
                  <a:prstClr val="black"/>
                </a:solidFill>
                <a:latin typeface="Calibri"/>
                <a:ea typeface="+mn-ea"/>
              </a:rPr>
              <a:t> Driver</a:t>
            </a:r>
          </a:p>
        </p:txBody>
      </p:sp>
      <p:sp>
        <p:nvSpPr>
          <p:cNvPr id="317" name="TextBox 316"/>
          <p:cNvSpPr txBox="1"/>
          <p:nvPr/>
        </p:nvSpPr>
        <p:spPr>
          <a:xfrm>
            <a:off x="498348" y="2762083"/>
            <a:ext cx="1243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prstClr val="black"/>
                </a:solidFill>
                <a:latin typeface="Calibri"/>
                <a:ea typeface="+mn-ea"/>
              </a:rPr>
              <a:t>Subarray</a:t>
            </a:r>
          </a:p>
        </p:txBody>
      </p:sp>
      <p:cxnSp>
        <p:nvCxnSpPr>
          <p:cNvPr id="318" name="Straight Arrow Connector 317"/>
          <p:cNvCxnSpPr/>
          <p:nvPr/>
        </p:nvCxnSpPr>
        <p:spPr>
          <a:xfrm>
            <a:off x="1228304" y="3078122"/>
            <a:ext cx="171033" cy="25101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22" name="Parallelogram 321"/>
          <p:cNvSpPr/>
          <p:nvPr/>
        </p:nvSpPr>
        <p:spPr>
          <a:xfrm>
            <a:off x="1869398" y="4309277"/>
            <a:ext cx="5419364" cy="263721"/>
          </a:xfrm>
          <a:prstGeom prst="parallelogram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27" name="Straight Connector 326"/>
          <p:cNvCxnSpPr/>
          <p:nvPr/>
        </p:nvCxnSpPr>
        <p:spPr>
          <a:xfrm>
            <a:off x="2290354" y="3027307"/>
            <a:ext cx="172599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>
            <a:glow rad="25400">
              <a:srgbClr val="F79646">
                <a:satMod val="175000"/>
                <a:alpha val="50000"/>
              </a:srgbClr>
            </a:glow>
          </a:effectLst>
        </p:spPr>
      </p:cxnSp>
      <p:cxnSp>
        <p:nvCxnSpPr>
          <p:cNvPr id="328" name="Straight Connector 327"/>
          <p:cNvCxnSpPr/>
          <p:nvPr/>
        </p:nvCxnSpPr>
        <p:spPr>
          <a:xfrm>
            <a:off x="2511167" y="3027307"/>
            <a:ext cx="188013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>
            <a:glow rad="25400">
              <a:srgbClr val="F79646">
                <a:satMod val="175000"/>
                <a:alpha val="50000"/>
              </a:srgbClr>
            </a:glow>
          </a:effectLst>
        </p:spPr>
      </p:cxnSp>
      <p:cxnSp>
        <p:nvCxnSpPr>
          <p:cNvPr id="329" name="Straight Connector 328"/>
          <p:cNvCxnSpPr/>
          <p:nvPr/>
        </p:nvCxnSpPr>
        <p:spPr>
          <a:xfrm>
            <a:off x="2739977" y="3027307"/>
            <a:ext cx="186874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>
            <a:glow rad="25400">
              <a:srgbClr val="F79646">
                <a:satMod val="175000"/>
                <a:alpha val="50000"/>
              </a:srgbClr>
            </a:glow>
          </a:effectLst>
        </p:spPr>
      </p:cxnSp>
      <p:cxnSp>
        <p:nvCxnSpPr>
          <p:cNvPr id="330" name="Straight Connector 329"/>
          <p:cNvCxnSpPr/>
          <p:nvPr/>
        </p:nvCxnSpPr>
        <p:spPr>
          <a:xfrm>
            <a:off x="2972786" y="3027307"/>
            <a:ext cx="219922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>
            <a:glow rad="25400">
              <a:srgbClr val="F79646">
                <a:satMod val="175000"/>
                <a:alpha val="50000"/>
              </a:srgbClr>
            </a:glow>
          </a:effectLst>
        </p:spPr>
      </p:cxnSp>
      <p:cxnSp>
        <p:nvCxnSpPr>
          <p:cNvPr id="331" name="Straight Connector 330"/>
          <p:cNvCxnSpPr/>
          <p:nvPr/>
        </p:nvCxnSpPr>
        <p:spPr>
          <a:xfrm>
            <a:off x="3300035" y="3031942"/>
            <a:ext cx="172599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>
            <a:glow rad="25400">
              <a:srgbClr val="F79646">
                <a:satMod val="175000"/>
                <a:alpha val="50000"/>
              </a:srgbClr>
            </a:glow>
          </a:effectLst>
        </p:spPr>
      </p:cxnSp>
      <p:cxnSp>
        <p:nvCxnSpPr>
          <p:cNvPr id="332" name="Straight Connector 331"/>
          <p:cNvCxnSpPr/>
          <p:nvPr/>
        </p:nvCxnSpPr>
        <p:spPr>
          <a:xfrm>
            <a:off x="3520848" y="3031942"/>
            <a:ext cx="188013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>
            <a:glow rad="25400">
              <a:srgbClr val="F79646">
                <a:satMod val="175000"/>
                <a:alpha val="50000"/>
              </a:srgbClr>
            </a:glow>
          </a:effectLst>
        </p:spPr>
      </p:cxnSp>
      <p:cxnSp>
        <p:nvCxnSpPr>
          <p:cNvPr id="333" name="Straight Connector 332"/>
          <p:cNvCxnSpPr/>
          <p:nvPr/>
        </p:nvCxnSpPr>
        <p:spPr>
          <a:xfrm>
            <a:off x="3749659" y="3031942"/>
            <a:ext cx="186874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>
            <a:glow rad="25400">
              <a:srgbClr val="F79646">
                <a:satMod val="175000"/>
                <a:alpha val="50000"/>
              </a:srgbClr>
            </a:glow>
          </a:effectLst>
        </p:spPr>
      </p:cxnSp>
      <p:cxnSp>
        <p:nvCxnSpPr>
          <p:cNvPr id="334" name="Straight Connector 333"/>
          <p:cNvCxnSpPr/>
          <p:nvPr/>
        </p:nvCxnSpPr>
        <p:spPr>
          <a:xfrm>
            <a:off x="3982467" y="3031942"/>
            <a:ext cx="219922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>
            <a:glow rad="25400">
              <a:srgbClr val="F79646">
                <a:satMod val="175000"/>
                <a:alpha val="50000"/>
              </a:srgbClr>
            </a:glow>
          </a:effectLst>
        </p:spPr>
      </p:cxnSp>
      <p:cxnSp>
        <p:nvCxnSpPr>
          <p:cNvPr id="335" name="Straight Connector 334"/>
          <p:cNvCxnSpPr/>
          <p:nvPr/>
        </p:nvCxnSpPr>
        <p:spPr>
          <a:xfrm>
            <a:off x="4340469" y="3032689"/>
            <a:ext cx="172599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>
            <a:glow rad="25400">
              <a:srgbClr val="F79646">
                <a:satMod val="175000"/>
                <a:alpha val="50000"/>
              </a:srgbClr>
            </a:glow>
          </a:effectLst>
        </p:spPr>
      </p:cxnSp>
      <p:cxnSp>
        <p:nvCxnSpPr>
          <p:cNvPr id="336" name="Straight Connector 335"/>
          <p:cNvCxnSpPr/>
          <p:nvPr/>
        </p:nvCxnSpPr>
        <p:spPr>
          <a:xfrm>
            <a:off x="4561281" y="3032689"/>
            <a:ext cx="188013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>
            <a:glow rad="25400">
              <a:srgbClr val="F79646">
                <a:satMod val="175000"/>
                <a:alpha val="50000"/>
              </a:srgbClr>
            </a:glow>
          </a:effectLst>
        </p:spPr>
      </p:cxnSp>
      <p:cxnSp>
        <p:nvCxnSpPr>
          <p:cNvPr id="337" name="Straight Connector 336"/>
          <p:cNvCxnSpPr/>
          <p:nvPr/>
        </p:nvCxnSpPr>
        <p:spPr>
          <a:xfrm>
            <a:off x="4790092" y="3032689"/>
            <a:ext cx="186874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>
            <a:glow rad="25400">
              <a:srgbClr val="F79646">
                <a:satMod val="175000"/>
                <a:alpha val="50000"/>
              </a:srgbClr>
            </a:glow>
          </a:effectLst>
        </p:spPr>
      </p:cxnSp>
      <p:cxnSp>
        <p:nvCxnSpPr>
          <p:cNvPr id="338" name="Straight Connector 337"/>
          <p:cNvCxnSpPr/>
          <p:nvPr/>
        </p:nvCxnSpPr>
        <p:spPr>
          <a:xfrm>
            <a:off x="5022900" y="3032689"/>
            <a:ext cx="219922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>
            <a:glow rad="25400">
              <a:srgbClr val="F79646">
                <a:satMod val="175000"/>
                <a:alpha val="50000"/>
              </a:srgbClr>
            </a:glow>
          </a:effectLst>
        </p:spPr>
      </p:cxnSp>
      <p:cxnSp>
        <p:nvCxnSpPr>
          <p:cNvPr id="339" name="Straight Connector 338"/>
          <p:cNvCxnSpPr/>
          <p:nvPr/>
        </p:nvCxnSpPr>
        <p:spPr>
          <a:xfrm>
            <a:off x="5367611" y="3033364"/>
            <a:ext cx="172599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>
            <a:glow rad="25400">
              <a:srgbClr val="F79646">
                <a:satMod val="175000"/>
                <a:alpha val="50000"/>
              </a:srgbClr>
            </a:glow>
          </a:effectLst>
        </p:spPr>
      </p:cxnSp>
      <p:cxnSp>
        <p:nvCxnSpPr>
          <p:cNvPr id="340" name="Straight Connector 339"/>
          <p:cNvCxnSpPr/>
          <p:nvPr/>
        </p:nvCxnSpPr>
        <p:spPr>
          <a:xfrm>
            <a:off x="5588424" y="3033364"/>
            <a:ext cx="188013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>
            <a:glow rad="25400">
              <a:srgbClr val="F79646">
                <a:satMod val="175000"/>
                <a:alpha val="50000"/>
              </a:srgbClr>
            </a:glow>
          </a:effectLst>
        </p:spPr>
      </p:cxnSp>
      <p:cxnSp>
        <p:nvCxnSpPr>
          <p:cNvPr id="341" name="Straight Connector 340"/>
          <p:cNvCxnSpPr/>
          <p:nvPr/>
        </p:nvCxnSpPr>
        <p:spPr>
          <a:xfrm>
            <a:off x="5817234" y="3033364"/>
            <a:ext cx="186874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>
            <a:glow rad="25400">
              <a:srgbClr val="F79646">
                <a:satMod val="175000"/>
                <a:alpha val="50000"/>
              </a:srgbClr>
            </a:glow>
          </a:effectLst>
        </p:spPr>
      </p:cxnSp>
      <p:cxnSp>
        <p:nvCxnSpPr>
          <p:cNvPr id="342" name="Straight Connector 341"/>
          <p:cNvCxnSpPr/>
          <p:nvPr/>
        </p:nvCxnSpPr>
        <p:spPr>
          <a:xfrm>
            <a:off x="6050043" y="3033364"/>
            <a:ext cx="219922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>
            <a:glow rad="25400">
              <a:srgbClr val="F79646">
                <a:satMod val="175000"/>
                <a:alpha val="50000"/>
              </a:srgbClr>
            </a:glow>
          </a:effectLst>
        </p:spPr>
      </p:cxnSp>
      <p:cxnSp>
        <p:nvCxnSpPr>
          <p:cNvPr id="343" name="Straight Connector 342"/>
          <p:cNvCxnSpPr/>
          <p:nvPr/>
        </p:nvCxnSpPr>
        <p:spPr>
          <a:xfrm>
            <a:off x="6706057" y="3034516"/>
            <a:ext cx="172599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>
            <a:glow rad="25400">
              <a:srgbClr val="F79646">
                <a:satMod val="175000"/>
                <a:alpha val="50000"/>
              </a:srgbClr>
            </a:glow>
          </a:effectLst>
        </p:spPr>
      </p:cxnSp>
      <p:cxnSp>
        <p:nvCxnSpPr>
          <p:cNvPr id="344" name="Straight Connector 343"/>
          <p:cNvCxnSpPr/>
          <p:nvPr/>
        </p:nvCxnSpPr>
        <p:spPr>
          <a:xfrm>
            <a:off x="6926869" y="3034516"/>
            <a:ext cx="188013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>
            <a:glow rad="25400">
              <a:srgbClr val="F79646">
                <a:satMod val="175000"/>
                <a:alpha val="50000"/>
              </a:srgbClr>
            </a:glow>
          </a:effectLst>
        </p:spPr>
      </p:cxnSp>
      <p:cxnSp>
        <p:nvCxnSpPr>
          <p:cNvPr id="345" name="Straight Connector 344"/>
          <p:cNvCxnSpPr/>
          <p:nvPr/>
        </p:nvCxnSpPr>
        <p:spPr>
          <a:xfrm>
            <a:off x="7155680" y="3034516"/>
            <a:ext cx="186874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>
            <a:glow rad="25400">
              <a:srgbClr val="F79646">
                <a:satMod val="175000"/>
                <a:alpha val="50000"/>
              </a:srgbClr>
            </a:glow>
          </a:effectLst>
        </p:spPr>
      </p:cxnSp>
      <p:cxnSp>
        <p:nvCxnSpPr>
          <p:cNvPr id="346" name="Straight Connector 345"/>
          <p:cNvCxnSpPr/>
          <p:nvPr/>
        </p:nvCxnSpPr>
        <p:spPr>
          <a:xfrm>
            <a:off x="7388488" y="3034516"/>
            <a:ext cx="219922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>
            <a:glow rad="25400">
              <a:srgbClr val="F79646">
                <a:satMod val="175000"/>
                <a:alpha val="50000"/>
              </a:srgbClr>
            </a:glow>
          </a:effectLst>
        </p:spPr>
      </p:cxnSp>
      <p:sp>
        <p:nvSpPr>
          <p:cNvPr id="348" name="TextBox 347"/>
          <p:cNvSpPr txBox="1"/>
          <p:nvPr/>
        </p:nvSpPr>
        <p:spPr>
          <a:xfrm>
            <a:off x="933162" y="1774264"/>
            <a:ext cx="2668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accent2"/>
                </a:solidFill>
                <a:latin typeface="Calibri"/>
                <a:ea typeface="+mn-ea"/>
              </a:rPr>
              <a:t>Segment Select Driver</a:t>
            </a:r>
          </a:p>
        </p:txBody>
      </p:sp>
      <p:cxnSp>
        <p:nvCxnSpPr>
          <p:cNvPr id="349" name="Straight Arrow Connector 348"/>
          <p:cNvCxnSpPr/>
          <p:nvPr/>
        </p:nvCxnSpPr>
        <p:spPr>
          <a:xfrm>
            <a:off x="2035961" y="2081801"/>
            <a:ext cx="80934" cy="305313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20" name="Straight Arrow Connector 319"/>
          <p:cNvCxnSpPr>
            <a:stCxn id="321" idx="0"/>
            <a:endCxn id="228" idx="2"/>
          </p:cNvCxnSpPr>
          <p:nvPr/>
        </p:nvCxnSpPr>
        <p:spPr>
          <a:xfrm flipV="1">
            <a:off x="6951845" y="4394286"/>
            <a:ext cx="21451" cy="75307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1" name="TextBox 350"/>
          <p:cNvSpPr txBox="1"/>
          <p:nvPr/>
        </p:nvSpPr>
        <p:spPr>
          <a:xfrm>
            <a:off x="4031108" y="1603890"/>
            <a:ext cx="880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prstClr val="black"/>
                </a:solidFill>
                <a:latin typeface="Calibri"/>
                <a:ea typeface="+mn-ea"/>
              </a:rPr>
              <a:t>Mats</a:t>
            </a:r>
          </a:p>
        </p:txBody>
      </p:sp>
      <p:cxnSp>
        <p:nvCxnSpPr>
          <p:cNvPr id="352" name="Straight Arrow Connector 351"/>
          <p:cNvCxnSpPr>
            <a:stCxn id="351" idx="2"/>
          </p:cNvCxnSpPr>
          <p:nvPr/>
        </p:nvCxnSpPr>
        <p:spPr>
          <a:xfrm flipH="1">
            <a:off x="2448228" y="2004000"/>
            <a:ext cx="2023338" cy="716507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53" name="Straight Arrow Connector 352"/>
          <p:cNvCxnSpPr>
            <a:endCxn id="180" idx="0"/>
          </p:cNvCxnSpPr>
          <p:nvPr/>
        </p:nvCxnSpPr>
        <p:spPr>
          <a:xfrm flipH="1">
            <a:off x="2648980" y="2004000"/>
            <a:ext cx="1802380" cy="711156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54" name="Straight Arrow Connector 353"/>
          <p:cNvCxnSpPr/>
          <p:nvPr/>
        </p:nvCxnSpPr>
        <p:spPr>
          <a:xfrm flipH="1">
            <a:off x="2942562" y="2004000"/>
            <a:ext cx="1487743" cy="716507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55" name="Straight Arrow Connector 354"/>
          <p:cNvCxnSpPr/>
          <p:nvPr/>
        </p:nvCxnSpPr>
        <p:spPr>
          <a:xfrm flipH="1">
            <a:off x="3154204" y="2004000"/>
            <a:ext cx="1323551" cy="70936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56" name="Straight Arrow Connector 355"/>
          <p:cNvCxnSpPr/>
          <p:nvPr/>
        </p:nvCxnSpPr>
        <p:spPr>
          <a:xfrm flipH="1">
            <a:off x="3467738" y="2004000"/>
            <a:ext cx="994471" cy="716507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57" name="Straight Arrow Connector 356"/>
          <p:cNvCxnSpPr>
            <a:stCxn id="351" idx="2"/>
          </p:cNvCxnSpPr>
          <p:nvPr/>
        </p:nvCxnSpPr>
        <p:spPr>
          <a:xfrm flipH="1">
            <a:off x="3715582" y="2004000"/>
            <a:ext cx="755984" cy="70936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58" name="Straight Arrow Connector 357"/>
          <p:cNvCxnSpPr>
            <a:stCxn id="351" idx="2"/>
          </p:cNvCxnSpPr>
          <p:nvPr/>
        </p:nvCxnSpPr>
        <p:spPr>
          <a:xfrm flipH="1">
            <a:off x="3969057" y="2004000"/>
            <a:ext cx="502509" cy="716507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59" name="Straight Arrow Connector 358"/>
          <p:cNvCxnSpPr>
            <a:stCxn id="351" idx="2"/>
          </p:cNvCxnSpPr>
          <p:nvPr/>
        </p:nvCxnSpPr>
        <p:spPr>
          <a:xfrm flipH="1">
            <a:off x="4194249" y="2004000"/>
            <a:ext cx="277317" cy="716507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60" name="Straight Arrow Connector 359"/>
          <p:cNvCxnSpPr>
            <a:stCxn id="351" idx="2"/>
          </p:cNvCxnSpPr>
          <p:nvPr/>
        </p:nvCxnSpPr>
        <p:spPr>
          <a:xfrm>
            <a:off x="4471566" y="2004000"/>
            <a:ext cx="63878" cy="716507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61" name="Straight Arrow Connector 360"/>
          <p:cNvCxnSpPr>
            <a:stCxn id="351" idx="2"/>
          </p:cNvCxnSpPr>
          <p:nvPr/>
        </p:nvCxnSpPr>
        <p:spPr>
          <a:xfrm>
            <a:off x="4471566" y="2004000"/>
            <a:ext cx="307495" cy="70936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62" name="Straight Arrow Connector 361"/>
          <p:cNvCxnSpPr>
            <a:stCxn id="351" idx="2"/>
          </p:cNvCxnSpPr>
          <p:nvPr/>
        </p:nvCxnSpPr>
        <p:spPr>
          <a:xfrm>
            <a:off x="4471566" y="2004000"/>
            <a:ext cx="526102" cy="70936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63" name="Straight Arrow Connector 362"/>
          <p:cNvCxnSpPr>
            <a:stCxn id="351" idx="2"/>
          </p:cNvCxnSpPr>
          <p:nvPr/>
        </p:nvCxnSpPr>
        <p:spPr>
          <a:xfrm>
            <a:off x="4471566" y="2004000"/>
            <a:ext cx="757556" cy="70936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64" name="Straight Arrow Connector 363"/>
          <p:cNvCxnSpPr>
            <a:stCxn id="351" idx="2"/>
          </p:cNvCxnSpPr>
          <p:nvPr/>
        </p:nvCxnSpPr>
        <p:spPr>
          <a:xfrm>
            <a:off x="4471566" y="2004000"/>
            <a:ext cx="1082258" cy="70936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65" name="Straight Arrow Connector 364"/>
          <p:cNvCxnSpPr>
            <a:stCxn id="351" idx="2"/>
          </p:cNvCxnSpPr>
          <p:nvPr/>
        </p:nvCxnSpPr>
        <p:spPr>
          <a:xfrm>
            <a:off x="4471566" y="2004000"/>
            <a:ext cx="1332429" cy="699585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66" name="Straight Arrow Connector 365"/>
          <p:cNvCxnSpPr>
            <a:stCxn id="351" idx="2"/>
          </p:cNvCxnSpPr>
          <p:nvPr/>
        </p:nvCxnSpPr>
        <p:spPr>
          <a:xfrm>
            <a:off x="4471566" y="2004000"/>
            <a:ext cx="1565953" cy="72467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67" name="Straight Arrow Connector 366"/>
          <p:cNvCxnSpPr>
            <a:stCxn id="351" idx="2"/>
          </p:cNvCxnSpPr>
          <p:nvPr/>
        </p:nvCxnSpPr>
        <p:spPr>
          <a:xfrm>
            <a:off x="4471566" y="2004000"/>
            <a:ext cx="1818065" cy="70339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68" name="Straight Arrow Connector 367"/>
          <p:cNvCxnSpPr>
            <a:stCxn id="351" idx="2"/>
          </p:cNvCxnSpPr>
          <p:nvPr/>
        </p:nvCxnSpPr>
        <p:spPr>
          <a:xfrm>
            <a:off x="4471566" y="2004000"/>
            <a:ext cx="2441087" cy="69652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69" name="Straight Arrow Connector 368"/>
          <p:cNvCxnSpPr>
            <a:stCxn id="351" idx="2"/>
          </p:cNvCxnSpPr>
          <p:nvPr/>
        </p:nvCxnSpPr>
        <p:spPr>
          <a:xfrm>
            <a:off x="4471566" y="2004000"/>
            <a:ext cx="2680911" cy="69994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70" name="Straight Arrow Connector 369"/>
          <p:cNvCxnSpPr>
            <a:stCxn id="351" idx="2"/>
          </p:cNvCxnSpPr>
          <p:nvPr/>
        </p:nvCxnSpPr>
        <p:spPr>
          <a:xfrm>
            <a:off x="4471566" y="2004000"/>
            <a:ext cx="2881746" cy="694547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71" name="Straight Arrow Connector 370"/>
          <p:cNvCxnSpPr>
            <a:stCxn id="351" idx="2"/>
          </p:cNvCxnSpPr>
          <p:nvPr/>
        </p:nvCxnSpPr>
        <p:spPr>
          <a:xfrm>
            <a:off x="4471566" y="2004000"/>
            <a:ext cx="3141362" cy="71196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0" name="Rounded Rectangle 49"/>
          <p:cNvSpPr/>
          <p:nvPr/>
        </p:nvSpPr>
        <p:spPr>
          <a:xfrm>
            <a:off x="8069910" y="2174374"/>
            <a:ext cx="2823377" cy="268089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8158038" y="2813369"/>
            <a:ext cx="2639833" cy="1477328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Each subarray is a row of mats, with each mat providing 8 bits of the DRAM atom</a:t>
            </a:r>
          </a:p>
        </p:txBody>
      </p:sp>
      <p:sp>
        <p:nvSpPr>
          <p:cNvPr id="372" name="TextBox 371"/>
          <p:cNvSpPr txBox="1"/>
          <p:nvPr/>
        </p:nvSpPr>
        <p:spPr>
          <a:xfrm>
            <a:off x="8135711" y="2534473"/>
            <a:ext cx="2639833" cy="20313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dirty="0">
                <a:solidFill>
                  <a:schemeClr val="bg1"/>
                </a:solidFill>
              </a:rPr>
              <a:t>The Master </a:t>
            </a:r>
            <a:r>
              <a:rPr lang="en-US" sz="2000" b="1" dirty="0" err="1">
                <a:solidFill>
                  <a:schemeClr val="bg1"/>
                </a:solidFill>
              </a:rPr>
              <a:t>Wordline</a:t>
            </a:r>
            <a:r>
              <a:rPr lang="en-US" sz="2000" b="1" dirty="0">
                <a:solidFill>
                  <a:schemeClr val="bg1"/>
                </a:solidFill>
              </a:rPr>
              <a:t> is driven across the subarray, and the local </a:t>
            </a:r>
            <a:r>
              <a:rPr lang="en-US" sz="2000" b="1" dirty="0" err="1">
                <a:solidFill>
                  <a:schemeClr val="bg1"/>
                </a:solidFill>
              </a:rPr>
              <a:t>Wordline</a:t>
            </a:r>
            <a:r>
              <a:rPr lang="en-US" sz="2000" b="1" dirty="0">
                <a:solidFill>
                  <a:schemeClr val="bg1"/>
                </a:solidFill>
              </a:rPr>
              <a:t> drivers </a:t>
            </a:r>
            <a:r>
              <a:rPr lang="en-US" sz="2000" b="1" dirty="0" err="1">
                <a:solidFill>
                  <a:schemeClr val="bg1"/>
                </a:solidFill>
              </a:rPr>
              <a:t>redrive</a:t>
            </a:r>
            <a:r>
              <a:rPr lang="en-US" sz="2000" b="1" dirty="0">
                <a:solidFill>
                  <a:schemeClr val="bg1"/>
                </a:solidFill>
              </a:rPr>
              <a:t> the signal in each mat</a:t>
            </a:r>
          </a:p>
        </p:txBody>
      </p:sp>
      <p:sp>
        <p:nvSpPr>
          <p:cNvPr id="373" name="TextBox 372"/>
          <p:cNvSpPr txBox="1"/>
          <p:nvPr/>
        </p:nvSpPr>
        <p:spPr>
          <a:xfrm>
            <a:off x="8136400" y="2839172"/>
            <a:ext cx="2639833" cy="1421928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dirty="0">
                <a:solidFill>
                  <a:schemeClr val="accent2"/>
                </a:solidFill>
              </a:rPr>
              <a:t>Our proposal : selectively activate a subset of the mats </a:t>
            </a:r>
          </a:p>
        </p:txBody>
      </p:sp>
      <p:sp>
        <p:nvSpPr>
          <p:cNvPr id="319" name="Parallelogram 318"/>
          <p:cNvSpPr/>
          <p:nvPr/>
        </p:nvSpPr>
        <p:spPr>
          <a:xfrm>
            <a:off x="2915252" y="4291457"/>
            <a:ext cx="1002310" cy="263721"/>
          </a:xfrm>
          <a:prstGeom prst="parallelogram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5152622" y="5349502"/>
            <a:ext cx="2930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prstClr val="black"/>
                </a:solidFill>
                <a:latin typeface="Calibri"/>
                <a:ea typeface="+mn-ea"/>
              </a:rPr>
              <a:t>Column </a:t>
            </a:r>
            <a:r>
              <a:rPr lang="en-US" sz="2000" b="1" dirty="0" err="1">
                <a:solidFill>
                  <a:prstClr val="black"/>
                </a:solidFill>
                <a:latin typeface="Calibri"/>
                <a:ea typeface="+mn-ea"/>
              </a:rPr>
              <a:t>Muxes</a:t>
            </a:r>
            <a:r>
              <a:rPr lang="en-US" sz="2000" b="1" dirty="0">
                <a:solidFill>
                  <a:prstClr val="black"/>
                </a:solidFill>
                <a:latin typeface="Calibri"/>
                <a:ea typeface="+mn-ea"/>
              </a:rPr>
              <a:t> (4 x 8 bits)</a:t>
            </a:r>
          </a:p>
        </p:txBody>
      </p:sp>
      <p:cxnSp>
        <p:nvCxnSpPr>
          <p:cNvPr id="324" name="Straight Arrow Connector 323"/>
          <p:cNvCxnSpPr/>
          <p:nvPr/>
        </p:nvCxnSpPr>
        <p:spPr>
          <a:xfrm flipH="1" flipV="1">
            <a:off x="3695746" y="4555178"/>
            <a:ext cx="1513693" cy="980116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25" name="Rounded Rectangle 324"/>
          <p:cNvSpPr/>
          <p:nvPr/>
        </p:nvSpPr>
        <p:spPr>
          <a:xfrm>
            <a:off x="8069910" y="4881075"/>
            <a:ext cx="2823377" cy="96973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Can we increase the per-mat bandwidth ?</a:t>
            </a:r>
          </a:p>
        </p:txBody>
      </p:sp>
    </p:spTree>
    <p:extLst>
      <p:ext uri="{BB962C8B-B14F-4D97-AF65-F5344CB8AC3E}">
        <p14:creationId xmlns:p14="http://schemas.microsoft.com/office/powerpoint/2010/main" val="267822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00"/>
                            </p:stCondLst>
                            <p:childTnLst>
                              <p:par>
                                <p:cTn id="123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700"/>
                            </p:stCondLst>
                            <p:childTnLst>
                              <p:par>
                                <p:cTn id="1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700"/>
                            </p:stCondLst>
                            <p:childTnLst>
                              <p:par>
                                <p:cTn id="12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2900"/>
                            </p:stCondLst>
                            <p:childTnLst>
                              <p:par>
                                <p:cTn id="1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900"/>
                            </p:stCondLst>
                            <p:childTnLst>
                              <p:par>
                                <p:cTn id="1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900"/>
                            </p:stCondLst>
                            <p:childTnLst>
                              <p:par>
                                <p:cTn id="1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900"/>
                            </p:stCondLst>
                            <p:childTnLst>
                              <p:par>
                                <p:cTn id="1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900"/>
                            </p:stCondLst>
                            <p:childTnLst>
                              <p:par>
                                <p:cTn id="1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900"/>
                            </p:stCondLst>
                            <p:childTnLst>
                              <p:par>
                                <p:cTn id="1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900"/>
                            </p:stCondLst>
                            <p:childTnLst>
                              <p:par>
                                <p:cTn id="1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900"/>
                            </p:stCondLst>
                            <p:childTnLst>
                              <p:par>
                                <p:cTn id="1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900"/>
                            </p:stCondLst>
                            <p:childTnLst>
                              <p:par>
                                <p:cTn id="1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900"/>
                            </p:stCondLst>
                            <p:childTnLst>
                              <p:par>
                                <p:cTn id="1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900"/>
                            </p:stCondLst>
                            <p:childTnLst>
                              <p:par>
                                <p:cTn id="1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900"/>
                            </p:stCondLst>
                            <p:childTnLst>
                              <p:par>
                                <p:cTn id="1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2900"/>
                            </p:stCondLst>
                            <p:childTnLst>
                              <p:par>
                                <p:cTn id="1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900"/>
                            </p:stCondLst>
                            <p:childTnLst>
                              <p:par>
                                <p:cTn id="1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900"/>
                            </p:stCondLst>
                            <p:childTnLst>
                              <p:par>
                                <p:cTn id="1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900"/>
                            </p:stCondLst>
                            <p:childTnLst>
                              <p:par>
                                <p:cTn id="1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900"/>
                            </p:stCondLst>
                            <p:childTnLst>
                              <p:par>
                                <p:cTn id="1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2900"/>
                            </p:stCondLst>
                            <p:childTnLst>
                              <p:par>
                                <p:cTn id="1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900"/>
                            </p:stCondLst>
                            <p:childTnLst>
                              <p:par>
                                <p:cTn id="18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3900"/>
                            </p:stCondLst>
                            <p:childTnLst>
                              <p:par>
                                <p:cTn id="227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6" presetClass="emph" presetSubtype="0" accel="20000" decel="75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19" dur="2000" fill="hold"/>
                                        <p:tgtEl>
                                          <p:spTgt spid="3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20" presetID="6" presetClass="emph" presetSubtype="0" accel="20000" decel="75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21" dur="2000" fill="hold"/>
                                        <p:tgtEl>
                                          <p:spTgt spid="3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22" presetID="6" presetClass="emph" presetSubtype="0" accel="20000" decel="75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23" dur="2000" fill="hold"/>
                                        <p:tgtEl>
                                          <p:spTgt spid="3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24" presetID="6" presetClass="emph" presetSubtype="0" accel="20000" decel="75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25" dur="2000" fill="hold"/>
                                        <p:tgtEl>
                                          <p:spTgt spid="33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" grpId="1"/>
      <p:bldP spid="321" grpId="2"/>
      <p:bldP spid="294" grpId="0"/>
      <p:bldP spid="294" grpId="1"/>
      <p:bldP spid="316" grpId="0"/>
      <p:bldP spid="316" grpId="1"/>
      <p:bldP spid="317" grpId="0"/>
      <p:bldP spid="322" grpId="0" animBg="1"/>
      <p:bldP spid="322" grpId="1" animBg="1"/>
      <p:bldP spid="348" grpId="0"/>
      <p:bldP spid="351" grpId="0"/>
      <p:bldP spid="351" grpId="1"/>
      <p:bldP spid="50" grpId="0" animBg="1"/>
      <p:bldP spid="53" grpId="0"/>
      <p:bldP spid="53" grpId="1"/>
      <p:bldP spid="372" grpId="0"/>
      <p:bldP spid="372" grpId="1"/>
      <p:bldP spid="373" grpId="0"/>
      <p:bldP spid="319" grpId="0" animBg="1"/>
      <p:bldP spid="323" grpId="0"/>
      <p:bldP spid="3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/>
          <a:p>
            <a:r>
              <a:rPr lang="en-US" b="1" dirty="0"/>
              <a:t>Increasing the per-mat bandwidth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High area overhead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605562" y="1708796"/>
            <a:ext cx="9649645" cy="188779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50980" y="1657594"/>
            <a:ext cx="9631478" cy="193899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Few metal layers in the DRAM process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		Area dictated by number of horizontal and vertical tracks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Increasing bandwidth per mat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		More metal tracks for data wires and latches in the periphery </a:t>
            </a:r>
          </a:p>
        </p:txBody>
      </p:sp>
      <p:sp>
        <p:nvSpPr>
          <p:cNvPr id="188" name="Right Arrow 187"/>
          <p:cNvSpPr/>
          <p:nvPr/>
        </p:nvSpPr>
        <p:spPr>
          <a:xfrm>
            <a:off x="1280767" y="2290447"/>
            <a:ext cx="314892" cy="230114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ight Arrow 188"/>
          <p:cNvSpPr/>
          <p:nvPr/>
        </p:nvSpPr>
        <p:spPr>
          <a:xfrm>
            <a:off x="1280767" y="3209019"/>
            <a:ext cx="314892" cy="230114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ounded Rectangle 193"/>
          <p:cNvSpPr/>
          <p:nvPr/>
        </p:nvSpPr>
        <p:spPr>
          <a:xfrm>
            <a:off x="1147543" y="4860000"/>
            <a:ext cx="3930103" cy="1007904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95000"/>
                  </a:schemeClr>
                </a:solidFill>
              </a:rPr>
              <a:t>Challenge 1 : Reduced  per-transfer bandwidth</a:t>
            </a:r>
          </a:p>
        </p:txBody>
      </p:sp>
      <p:sp>
        <p:nvSpPr>
          <p:cNvPr id="195" name="Rounded Rectangle 194"/>
          <p:cNvSpPr/>
          <p:nvPr/>
        </p:nvSpPr>
        <p:spPr>
          <a:xfrm>
            <a:off x="5780099" y="4860000"/>
            <a:ext cx="3930103" cy="1007904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95000"/>
                  </a:schemeClr>
                </a:solidFill>
              </a:rPr>
              <a:t>Challenge 2: Higher Data Movement Energy 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595659" y="4002023"/>
            <a:ext cx="7310741" cy="41880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Keep the per-mat bandwidth unchanged</a:t>
            </a:r>
          </a:p>
        </p:txBody>
      </p:sp>
    </p:spTree>
    <p:extLst>
      <p:ext uri="{BB962C8B-B14F-4D97-AF65-F5344CB8AC3E}">
        <p14:creationId xmlns:p14="http://schemas.microsoft.com/office/powerpoint/2010/main" val="378790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animBg="1"/>
      <p:bldP spid="186" grpId="0"/>
      <p:bldP spid="188" grpId="0" animBg="1"/>
      <p:bldP spid="189" grpId="0" animBg="1"/>
      <p:bldP spid="194" grpId="0" animBg="1"/>
      <p:bldP spid="195" grpId="0" animBg="1"/>
      <p:bldP spid="1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98348" y="2790635"/>
            <a:ext cx="9976104" cy="590931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0" cap="none" baseline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defTabSz="914400"/>
            <a:r>
              <a:rPr lang="en-US" sz="4400" b="1" kern="0" dirty="0">
                <a:solidFill>
                  <a:schemeClr val="tx1"/>
                </a:solidFill>
              </a:rPr>
              <a:t>Challenge 1: Managing reduced per-transfer bandwidth</a:t>
            </a:r>
          </a:p>
        </p:txBody>
      </p:sp>
    </p:spTree>
    <p:extLst>
      <p:ext uri="{BB962C8B-B14F-4D97-AF65-F5344CB8AC3E}">
        <p14:creationId xmlns:p14="http://schemas.microsoft.com/office/powerpoint/2010/main" val="329011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/>
          <a:p>
            <a:r>
              <a:rPr lang="en-US" b="1" dirty="0" err="1"/>
              <a:t>Subchannels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Parallel operations in the same bank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0" y="2160958"/>
            <a:ext cx="4826531" cy="3957161"/>
            <a:chOff x="2249759" y="1281113"/>
            <a:chExt cx="3348560" cy="3433065"/>
          </a:xfrm>
        </p:grpSpPr>
        <p:sp>
          <p:nvSpPr>
            <p:cNvPr id="59" name="Parallelogram 58"/>
            <p:cNvSpPr/>
            <p:nvPr/>
          </p:nvSpPr>
          <p:spPr>
            <a:xfrm>
              <a:off x="2249759" y="1281113"/>
              <a:ext cx="3348560" cy="3433065"/>
            </a:xfrm>
            <a:prstGeom prst="parallelogram">
              <a:avLst/>
            </a:prstGeom>
            <a:solidFill>
              <a:srgbClr val="9BBB59">
                <a:lumMod val="20000"/>
                <a:lumOff val="80000"/>
              </a:srgbClr>
            </a:solidFill>
            <a:ln w="9525" cap="flat" cmpd="sng" algn="ctr">
              <a:solidFill>
                <a:srgbClr val="9BBB59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12367" y="3586823"/>
              <a:ext cx="2251660" cy="852450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3710568" y="3379041"/>
              <a:ext cx="2824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</a:rPr>
                <a:t>…</a:t>
              </a:r>
            </a:p>
          </p:txBody>
        </p:sp>
        <p:sp>
          <p:nvSpPr>
            <p:cNvPr id="62" name="Parallelogram 61"/>
            <p:cNvSpPr/>
            <p:nvPr/>
          </p:nvSpPr>
          <p:spPr>
            <a:xfrm>
              <a:off x="2921157" y="4430602"/>
              <a:ext cx="262518" cy="93698"/>
            </a:xfrm>
            <a:prstGeom prst="parallelogram">
              <a:avLst>
                <a:gd name="adj" fmla="val 23600"/>
              </a:avLst>
            </a:prstGeom>
            <a:solidFill>
              <a:srgbClr val="F79646">
                <a:lumMod val="75000"/>
              </a:srgbClr>
            </a:solidFill>
            <a:ln w="9525" cap="flat" cmpd="sng" algn="ctr">
              <a:solidFill>
                <a:srgbClr val="F79646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Parallelogram 62"/>
            <p:cNvSpPr/>
            <p:nvPr/>
          </p:nvSpPr>
          <p:spPr>
            <a:xfrm>
              <a:off x="3295149" y="4430602"/>
              <a:ext cx="262518" cy="93698"/>
            </a:xfrm>
            <a:prstGeom prst="parallelogram">
              <a:avLst>
                <a:gd name="adj" fmla="val 23600"/>
              </a:avLst>
            </a:prstGeom>
            <a:solidFill>
              <a:srgbClr val="F79646">
                <a:lumMod val="75000"/>
              </a:srgbClr>
            </a:solidFill>
            <a:ln w="9525" cap="flat" cmpd="sng" algn="ctr">
              <a:solidFill>
                <a:srgbClr val="F79646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" name="Parallelogram 63"/>
            <p:cNvSpPr/>
            <p:nvPr/>
          </p:nvSpPr>
          <p:spPr>
            <a:xfrm>
              <a:off x="3660777" y="4430602"/>
              <a:ext cx="262518" cy="93698"/>
            </a:xfrm>
            <a:prstGeom prst="parallelogram">
              <a:avLst>
                <a:gd name="adj" fmla="val 23600"/>
              </a:avLst>
            </a:prstGeom>
            <a:solidFill>
              <a:srgbClr val="F79646">
                <a:lumMod val="75000"/>
              </a:srgbClr>
            </a:solidFill>
            <a:ln w="9525" cap="flat" cmpd="sng" algn="ctr">
              <a:solidFill>
                <a:srgbClr val="F79646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Parallelogram 64"/>
            <p:cNvSpPr/>
            <p:nvPr/>
          </p:nvSpPr>
          <p:spPr>
            <a:xfrm>
              <a:off x="4037557" y="4427814"/>
              <a:ext cx="262518" cy="93698"/>
            </a:xfrm>
            <a:prstGeom prst="parallelogram">
              <a:avLst>
                <a:gd name="adj" fmla="val 23600"/>
              </a:avLst>
            </a:prstGeom>
            <a:solidFill>
              <a:srgbClr val="F79646">
                <a:lumMod val="75000"/>
              </a:srgbClr>
            </a:solidFill>
            <a:ln w="9525" cap="flat" cmpd="sng" algn="ctr">
              <a:solidFill>
                <a:srgbClr val="F79646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6" name="Parallelogram 65"/>
            <p:cNvSpPr/>
            <p:nvPr/>
          </p:nvSpPr>
          <p:spPr>
            <a:xfrm>
              <a:off x="4510363" y="4427814"/>
              <a:ext cx="262518" cy="93698"/>
            </a:xfrm>
            <a:prstGeom prst="parallelogram">
              <a:avLst>
                <a:gd name="adj" fmla="val 23600"/>
              </a:avLst>
            </a:prstGeom>
            <a:solidFill>
              <a:srgbClr val="F79646">
                <a:lumMod val="75000"/>
              </a:srgbClr>
            </a:solidFill>
            <a:ln w="9525" cap="flat" cmpd="sng" algn="ctr">
              <a:solidFill>
                <a:srgbClr val="F79646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Parallelogram 66"/>
            <p:cNvSpPr/>
            <p:nvPr/>
          </p:nvSpPr>
          <p:spPr>
            <a:xfrm>
              <a:off x="2505425" y="1406757"/>
              <a:ext cx="761650" cy="2743596"/>
            </a:xfrm>
            <a:prstGeom prst="parallelogram">
              <a:avLst>
                <a:gd name="adj" fmla="val 87945"/>
              </a:avLst>
            </a:prstGeom>
            <a:solidFill>
              <a:srgbClr val="EEECE1">
                <a:lumMod val="50000"/>
              </a:srgbClr>
            </a:solidFill>
            <a:ln w="9525" cap="flat" cmpd="sng" algn="ctr">
              <a:solidFill>
                <a:srgbClr val="EEECE1">
                  <a:lumMod val="2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8" name="Straight Connector 67"/>
            <p:cNvCxnSpPr/>
            <p:nvPr/>
          </p:nvCxnSpPr>
          <p:spPr>
            <a:xfrm flipH="1">
              <a:off x="3018459" y="4524300"/>
              <a:ext cx="32645" cy="134919"/>
            </a:xfrm>
            <a:prstGeom prst="line">
              <a:avLst/>
            </a:prstGeom>
            <a:noFill/>
            <a:ln w="12700" cap="flat" cmpd="sng" algn="ctr">
              <a:solidFill>
                <a:srgbClr val="F79646">
                  <a:lumMod val="50000"/>
                </a:srgbClr>
              </a:solidFill>
              <a:prstDash val="solid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>
            <a:xfrm flipH="1">
              <a:off x="3388187" y="4524300"/>
              <a:ext cx="32645" cy="134919"/>
            </a:xfrm>
            <a:prstGeom prst="line">
              <a:avLst/>
            </a:prstGeom>
            <a:noFill/>
            <a:ln w="12700" cap="flat" cmpd="sng" algn="ctr">
              <a:solidFill>
                <a:srgbClr val="F79646">
                  <a:lumMod val="50000"/>
                </a:srgbClr>
              </a:solidFill>
              <a:prstDash val="soli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>
            <a:xfrm flipH="1">
              <a:off x="3748645" y="4524299"/>
              <a:ext cx="32645" cy="134919"/>
            </a:xfrm>
            <a:prstGeom prst="line">
              <a:avLst/>
            </a:prstGeom>
            <a:noFill/>
            <a:ln w="12700" cap="flat" cmpd="sng" algn="ctr">
              <a:solidFill>
                <a:srgbClr val="F79646">
                  <a:lumMod val="50000"/>
                </a:srgbClr>
              </a:solidFill>
              <a:prstDash val="solid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>
            <a:xfrm flipH="1">
              <a:off x="4129504" y="4511799"/>
              <a:ext cx="32645" cy="134919"/>
            </a:xfrm>
            <a:prstGeom prst="line">
              <a:avLst/>
            </a:prstGeom>
            <a:noFill/>
            <a:ln w="12700" cap="flat" cmpd="sng" algn="ctr">
              <a:solidFill>
                <a:srgbClr val="F79646">
                  <a:lumMod val="50000"/>
                </a:srgbClr>
              </a:solidFill>
              <a:prstDash val="solid"/>
            </a:ln>
            <a:effectLst/>
          </p:spPr>
        </p:cxnSp>
        <p:cxnSp>
          <p:nvCxnSpPr>
            <p:cNvPr id="72" name="Straight Connector 71"/>
            <p:cNvCxnSpPr/>
            <p:nvPr/>
          </p:nvCxnSpPr>
          <p:spPr>
            <a:xfrm flipH="1">
              <a:off x="4608865" y="4511799"/>
              <a:ext cx="32645" cy="134919"/>
            </a:xfrm>
            <a:prstGeom prst="line">
              <a:avLst/>
            </a:prstGeom>
            <a:noFill/>
            <a:ln w="12700" cap="flat" cmpd="sng" algn="ctr">
              <a:solidFill>
                <a:srgbClr val="F79646">
                  <a:lumMod val="50000"/>
                </a:srgbClr>
              </a:solidFill>
              <a:prstDash val="solid"/>
            </a:ln>
            <a:effectLst/>
          </p:spPr>
        </p:cxnSp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36232" y="2747971"/>
              <a:ext cx="2229948" cy="769804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09768" y="2037142"/>
              <a:ext cx="2229948" cy="769804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78913" y="1336016"/>
              <a:ext cx="2212072" cy="761461"/>
            </a:xfrm>
            <a:prstGeom prst="rect">
              <a:avLst/>
            </a:prstGeom>
          </p:spPr>
        </p:pic>
        <p:cxnSp>
          <p:nvCxnSpPr>
            <p:cNvPr id="76" name="Straight Connector 75"/>
            <p:cNvCxnSpPr/>
            <p:nvPr/>
          </p:nvCxnSpPr>
          <p:spPr>
            <a:xfrm>
              <a:off x="3018459" y="4659219"/>
              <a:ext cx="1754422" cy="0"/>
            </a:xfrm>
            <a:prstGeom prst="line">
              <a:avLst/>
            </a:prstGeom>
            <a:noFill/>
            <a:ln w="28575" cap="flat" cmpd="sng" algn="ctr">
              <a:solidFill>
                <a:srgbClr val="F79646">
                  <a:lumMod val="50000"/>
                </a:srgbClr>
              </a:solidFill>
              <a:prstDash val="solid"/>
            </a:ln>
            <a:effectLst/>
          </p:spPr>
        </p:cxnSp>
      </p:grpSp>
      <p:cxnSp>
        <p:nvCxnSpPr>
          <p:cNvPr id="92" name="Straight Connector 91"/>
          <p:cNvCxnSpPr/>
          <p:nvPr/>
        </p:nvCxnSpPr>
        <p:spPr>
          <a:xfrm>
            <a:off x="1686689" y="2326333"/>
            <a:ext cx="2833050" cy="11132"/>
          </a:xfrm>
          <a:prstGeom prst="line">
            <a:avLst/>
          </a:prstGeom>
          <a:noFill/>
          <a:ln w="25400" cap="flat" cmpd="sng" algn="ctr">
            <a:solidFill>
              <a:schemeClr val="accent5">
                <a:lumMod val="20000"/>
                <a:lumOff val="80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1" name="Straight Connector 50"/>
          <p:cNvCxnSpPr/>
          <p:nvPr/>
        </p:nvCxnSpPr>
        <p:spPr>
          <a:xfrm>
            <a:off x="1717467" y="2327256"/>
            <a:ext cx="442990" cy="0"/>
          </a:xfrm>
          <a:prstGeom prst="line">
            <a:avLst/>
          </a:prstGeom>
          <a:noFill/>
          <a:ln w="41275" cap="flat" cmpd="sng" algn="ctr">
            <a:solidFill>
              <a:srgbClr val="C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4" name="Straight Connector 53"/>
          <p:cNvCxnSpPr/>
          <p:nvPr/>
        </p:nvCxnSpPr>
        <p:spPr>
          <a:xfrm>
            <a:off x="1846341" y="2862477"/>
            <a:ext cx="160855" cy="3063"/>
          </a:xfrm>
          <a:prstGeom prst="line">
            <a:avLst/>
          </a:prstGeom>
          <a:noFill/>
          <a:ln w="76200" cap="flat" cmpd="sng" algn="ctr">
            <a:solidFill>
              <a:srgbClr val="FFC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3" name="Straight Connector 92"/>
          <p:cNvCxnSpPr/>
          <p:nvPr/>
        </p:nvCxnSpPr>
        <p:spPr>
          <a:xfrm>
            <a:off x="790986" y="5157485"/>
            <a:ext cx="2833050" cy="11132"/>
          </a:xfrm>
          <a:prstGeom prst="line">
            <a:avLst/>
          </a:prstGeom>
          <a:noFill/>
          <a:ln w="25400" cap="flat" cmpd="sng" algn="ctr">
            <a:solidFill>
              <a:schemeClr val="accent5">
                <a:lumMod val="20000"/>
                <a:lumOff val="80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4" name="Straight Connector 93"/>
          <p:cNvCxnSpPr/>
          <p:nvPr/>
        </p:nvCxnSpPr>
        <p:spPr>
          <a:xfrm>
            <a:off x="1938962" y="5168617"/>
            <a:ext cx="442990" cy="0"/>
          </a:xfrm>
          <a:prstGeom prst="line">
            <a:avLst/>
          </a:prstGeom>
          <a:noFill/>
          <a:ln w="41275" cap="flat" cmpd="sng" algn="ctr">
            <a:solidFill>
              <a:srgbClr val="C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5" name="Straight Connector 94"/>
          <p:cNvCxnSpPr/>
          <p:nvPr/>
        </p:nvCxnSpPr>
        <p:spPr>
          <a:xfrm>
            <a:off x="1858534" y="5555353"/>
            <a:ext cx="160855" cy="3063"/>
          </a:xfrm>
          <a:prstGeom prst="line">
            <a:avLst/>
          </a:prstGeom>
          <a:noFill/>
          <a:ln w="76200" cap="flat" cmpd="sng" algn="ctr">
            <a:solidFill>
              <a:srgbClr val="FFC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9" name="TextBox 8"/>
          <p:cNvSpPr txBox="1"/>
          <p:nvPr/>
        </p:nvSpPr>
        <p:spPr>
          <a:xfrm>
            <a:off x="4608906" y="5521418"/>
            <a:ext cx="223737" cy="36251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966460" y="2716693"/>
            <a:ext cx="4789818" cy="64745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Subarrays can activate different rows simultaneously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6011186" y="3417722"/>
            <a:ext cx="4789818" cy="69672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Subchannels</a:t>
            </a:r>
            <a:r>
              <a:rPr lang="en-US" sz="2000" dirty="0">
                <a:solidFill>
                  <a:schemeClr val="bg1"/>
                </a:solidFill>
              </a:rPr>
              <a:t> can read/write different DRAM atoms in parallel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5966459" y="4198070"/>
            <a:ext cx="4789818" cy="62299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Aggregate data bandwidth across </a:t>
            </a:r>
            <a:r>
              <a:rPr lang="en-US" sz="2000" dirty="0" err="1">
                <a:solidFill>
                  <a:schemeClr val="bg1"/>
                </a:solidFill>
              </a:rPr>
              <a:t>subchannels</a:t>
            </a:r>
            <a:r>
              <a:rPr lang="en-US" sz="2000" dirty="0">
                <a:solidFill>
                  <a:schemeClr val="bg1"/>
                </a:solidFill>
              </a:rPr>
              <a:t> is the same as the baseline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5966458" y="4948376"/>
            <a:ext cx="4789818" cy="66018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Implementation requires address latches to support parallel commands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5966458" y="1982258"/>
            <a:ext cx="4789818" cy="64745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bg1"/>
                </a:solidFill>
              </a:rPr>
              <a:t>Subchannel</a:t>
            </a:r>
            <a:r>
              <a:rPr lang="en-US" sz="2000" dirty="0">
                <a:solidFill>
                  <a:schemeClr val="bg1"/>
                </a:solidFill>
              </a:rPr>
              <a:t> : Narrow slice of the entire </a:t>
            </a:r>
            <a:r>
              <a:rPr lang="en-US" sz="2000" dirty="0" err="1">
                <a:solidFill>
                  <a:schemeClr val="bg1"/>
                </a:solidFill>
              </a:rPr>
              <a:t>datapath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63970" y="1638683"/>
            <a:ext cx="2756251" cy="3416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 err="1">
                <a:solidFill>
                  <a:schemeClr val="bg1"/>
                </a:solidFill>
              </a:rPr>
              <a:t>Subchannels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10" idx="2"/>
          </p:cNvCxnSpPr>
          <p:nvPr/>
        </p:nvCxnSpPr>
        <p:spPr>
          <a:xfrm>
            <a:off x="3042096" y="1980315"/>
            <a:ext cx="534085" cy="22678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0" idx="2"/>
          </p:cNvCxnSpPr>
          <p:nvPr/>
        </p:nvCxnSpPr>
        <p:spPr>
          <a:xfrm flipH="1">
            <a:off x="2100673" y="1980315"/>
            <a:ext cx="941423" cy="246294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0" idx="2"/>
          </p:cNvCxnSpPr>
          <p:nvPr/>
        </p:nvCxnSpPr>
        <p:spPr>
          <a:xfrm flipH="1">
            <a:off x="2521697" y="1980315"/>
            <a:ext cx="520399" cy="27725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0" idx="2"/>
          </p:cNvCxnSpPr>
          <p:nvPr/>
        </p:nvCxnSpPr>
        <p:spPr>
          <a:xfrm flipH="1">
            <a:off x="2942575" y="1980315"/>
            <a:ext cx="99521" cy="24028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0" idx="2"/>
          </p:cNvCxnSpPr>
          <p:nvPr/>
        </p:nvCxnSpPr>
        <p:spPr>
          <a:xfrm>
            <a:off x="3042096" y="1980315"/>
            <a:ext cx="1191701" cy="22678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45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4444E-7 2.38683E-6 L -0.01374 0.08899 " pathEditMode="relative" rAng="0" ptsTypes="AA">
                                      <p:cBhvr>
                                        <p:cTn id="32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4" y="44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7.40741E-7 1.44033E-6 L -0.01143 0.06687 " pathEditMode="relative" rAng="0" ptsTypes="AA">
                                      <p:cBhvr>
                                        <p:cTn id="41" dur="1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9" y="33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repeatCount="8000" accel="50000" decel="5000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2.5463E-6 1.02881E-6 L -2.5463E-6 0.00026 C -2.5463E-6 0.00154 -0.00014 0.00309 -0.00029 0.00489 C -0.00043 0.00643 -0.00058 0.00849 -0.00101 0.01003 C -0.00115 0.0126 -0.00115 0.01492 -0.0013 0.01749 C -0.0013 0.01826 -0.0013 0.01903 -0.00173 0.01955 C -0.00318 0.02212 -0.00275 0.01852 -0.00275 0.02135 L 0.00651 0.02186 L -0.0719 0.48122 " pathEditMode="relative" rAng="0" ptsTypes="AAAAAAAAA">
                                      <p:cBhvr>
                                        <p:cTn id="5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70" y="24048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0" presetClass="path" presetSubtype="0" repeatCount="8000" accel="50000" decel="5000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animMotion origin="layout" path="M -0.00043 4.23868E-6 L -0.00347 0.02006 L 0.02836 0.02006 L 0.02488 0.04501 " pathEditMode="relative" rAng="0" ptsTypes="AAAA">
                                      <p:cBhvr>
                                        <p:cTn id="5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8" y="2238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13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10" grpId="0"/>
    </p:bldLst>
  </p:timing>
</p:sld>
</file>

<file path=ppt/theme/theme1.xml><?xml version="1.0" encoding="utf-8"?>
<a:theme xmlns:a="http://schemas.openxmlformats.org/drawingml/2006/main" name="Title &amp; Bullet">
  <a:themeElements>
    <a:clrScheme name="Custom 1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>
          <a:noFill/>
        </a:ln>
      </a:spPr>
      <a:bodyPr wrap="none" rtlCol="0" anchor="ctr">
        <a:spAutoFit/>
      </a:bodyPr>
      <a:lstStyle>
        <a:defPPr algn="ctr">
          <a:lnSpc>
            <a:spcPct val="90000"/>
          </a:lnSpc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DengXian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DengXian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Yu Gothic Light"/>
      <a:font script="Hang" typeface="맑은 고딕"/>
      <a:font script="Hans" typeface="DengXian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DengXian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DengXian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DengXian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DengXian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DengXian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DengXian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DengXian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DengXian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DengXian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DengXian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DengXian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DengXian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DengXian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DengXian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DengXian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Yu Gothic Light"/>
      <a:font script="Hang" typeface="맑은 고딕"/>
      <a:font script="Hans" typeface="DengXian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DengXian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2BB8669087B84586279FC58A8C3583" ma:contentTypeVersion="0" ma:contentTypeDescription="Create a new document." ma:contentTypeScope="" ma:versionID="3455950fd51db61e955f54a31c2d254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88E22E-2A4B-4FB1-9848-BF16E7DBE74B}">
  <ds:schemaRefs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elements/1.1/"/>
    <ds:schemaRef ds:uri="http://purl.org/dc/terms/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8AD7AE35-2322-4660-B7FB-DC30F8DBC1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E29B7386-0C5E-43DB-8BF1-052EEAD5F5D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85848</TotalTime>
  <Words>1097</Words>
  <Application>Microsoft Office PowerPoint</Application>
  <PresentationFormat>Custom</PresentationFormat>
  <Paragraphs>416</Paragraphs>
  <Slides>27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ＭＳ Ｐゴシック</vt:lpstr>
      <vt:lpstr>ＭＳ Ｐゴシック</vt:lpstr>
      <vt:lpstr>Arial</vt:lpstr>
      <vt:lpstr>Calibri</vt:lpstr>
      <vt:lpstr>Century Gothic</vt:lpstr>
      <vt:lpstr>Trebuchet MS</vt:lpstr>
      <vt:lpstr>Wingdings</vt:lpstr>
      <vt:lpstr>Title &amp; Bullet</vt:lpstr>
      <vt:lpstr>Architecting an Energy-Efficient DRAM System for GPUs</vt:lpstr>
      <vt:lpstr>Motivation</vt:lpstr>
      <vt:lpstr>HBM2 Energy Consumption</vt:lpstr>
      <vt:lpstr>Low Row Locality in GPU Applications</vt:lpstr>
      <vt:lpstr>DRAM Bank Architecture</vt:lpstr>
      <vt:lpstr>Row Activation</vt:lpstr>
      <vt:lpstr>Increasing the per-mat bandwidth</vt:lpstr>
      <vt:lpstr>PowerPoint Presentation</vt:lpstr>
      <vt:lpstr>Subchannels</vt:lpstr>
      <vt:lpstr>Managing subchannels</vt:lpstr>
      <vt:lpstr>PowerPoint Presentation</vt:lpstr>
      <vt:lpstr>Datapath energy</vt:lpstr>
      <vt:lpstr>Datapath Energy</vt:lpstr>
      <vt:lpstr>Data Transfer</vt:lpstr>
      <vt:lpstr>Data Transfer</vt:lpstr>
      <vt:lpstr>Reduced Switching Order</vt:lpstr>
      <vt:lpstr>PowerPoint Presentation</vt:lpstr>
      <vt:lpstr>Methodology</vt:lpstr>
      <vt:lpstr>DRAM Energy Consumption</vt:lpstr>
      <vt:lpstr>GPU Performance</vt:lpstr>
      <vt:lpstr>Summary</vt:lpstr>
      <vt:lpstr>PowerPoint Presentation</vt:lpstr>
      <vt:lpstr>PowerPoint Presentation</vt:lpstr>
      <vt:lpstr>Graphics applications </vt:lpstr>
      <vt:lpstr>Graphics applications </vt:lpstr>
      <vt:lpstr>Local Wordline Driver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Jennifer Hohn</dc:creator>
  <cp:lastModifiedBy>Niladrish Chatterjee</cp:lastModifiedBy>
  <cp:revision>4009</cp:revision>
  <cp:lastPrinted>2017-02-03T20:51:49Z</cp:lastPrinted>
  <dcterms:created xsi:type="dcterms:W3CDTF">2008-01-24T03:11:41Z</dcterms:created>
  <dcterms:modified xsi:type="dcterms:W3CDTF">2017-02-16T17:51:45Z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0x010100B62BB8669087B84586279FC58A8C3583</vt:lpwstr>
  </property>
</Properties>
</file>