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59" r:id="rId6"/>
    <p:sldId id="263" r:id="rId7"/>
    <p:sldId id="265" r:id="rId8"/>
    <p:sldId id="262" r:id="rId9"/>
    <p:sldId id="264" r:id="rId10"/>
    <p:sldId id="281" r:id="rId11"/>
    <p:sldId id="293" r:id="rId12"/>
    <p:sldId id="267" r:id="rId13"/>
    <p:sldId id="268" r:id="rId14"/>
    <p:sldId id="294" r:id="rId15"/>
    <p:sldId id="270" r:id="rId16"/>
    <p:sldId id="272" r:id="rId17"/>
    <p:sldId id="292" r:id="rId18"/>
    <p:sldId id="271" r:id="rId19"/>
    <p:sldId id="284" r:id="rId20"/>
    <p:sldId id="282" r:id="rId21"/>
    <p:sldId id="274" r:id="rId22"/>
    <p:sldId id="273" r:id="rId23"/>
    <p:sldId id="277" r:id="rId24"/>
    <p:sldId id="279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WG</c:v>
                </c:pt>
                <c:pt idx="1">
                  <c:v>WG-M</c:v>
                </c:pt>
                <c:pt idx="2">
                  <c:v>WG-Bw</c:v>
                </c:pt>
                <c:pt idx="3">
                  <c:v>WG-W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3.4000000000000002E-2</c:v>
                </c:pt>
                <c:pt idx="1">
                  <c:v>6.2E-2</c:v>
                </c:pt>
                <c:pt idx="2">
                  <c:v>8.4000000000000005E-2</c:v>
                </c:pt>
                <c:pt idx="3">
                  <c:v>0.10100000000000001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283223848"/>
        <c:axId val="283225416"/>
      </c:barChart>
      <c:catAx>
        <c:axId val="28322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25416"/>
        <c:crosses val="autoZero"/>
        <c:auto val="1"/>
        <c:lblAlgn val="ctr"/>
        <c:lblOffset val="100"/>
        <c:noMultiLvlLbl val="0"/>
      </c:catAx>
      <c:valAx>
        <c:axId val="28322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IPC Normalized</a:t>
                </a:r>
                <a:r>
                  <a:rPr lang="en-US" sz="2400" b="1" baseline="0" dirty="0" smtClean="0"/>
                  <a:t> to Baseline 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2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GDDR5 </a:t>
            </a:r>
            <a:r>
              <a:rPr lang="en-US" dirty="0" smtClean="0"/>
              <a:t>Energy/bit</a:t>
            </a:r>
            <a:endParaRPr lang="en-US" dirty="0"/>
          </a:p>
        </c:rich>
      </c:tx>
      <c:layout>
        <c:manualLayout>
          <c:xMode val="edge"/>
          <c:yMode val="edge"/>
          <c:x val="0.268562751911843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I/O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18.100000000000001</c:v>
                </c:pt>
                <c:pt idx="1">
                  <c:v>18.100000000000001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8.415059840425533</c:v>
                </c:pt>
                <c:pt idx="1">
                  <c:v>9.7614694148936181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6.21</c:v>
                </c:pt>
                <c:pt idx="1">
                  <c:v>6.21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Control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0.31</c:v>
                </c:pt>
                <c:pt idx="1">
                  <c:v>0.31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DLL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0.44</c:v>
                </c:pt>
                <c:pt idx="1">
                  <c:v>0.44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Background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WG-Bw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0.88</c:v>
                </c:pt>
                <c:pt idx="1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3221888"/>
        <c:axId val="283222280"/>
      </c:barChart>
      <c:catAx>
        <c:axId val="28322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22280"/>
        <c:crosses val="autoZero"/>
        <c:auto val="1"/>
        <c:lblAlgn val="ctr"/>
        <c:lblOffset val="100"/>
        <c:noMultiLvlLbl val="0"/>
      </c:catAx>
      <c:valAx>
        <c:axId val="28322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pJ</a:t>
                </a:r>
                <a:r>
                  <a:rPr lang="en-US" dirty="0" smtClean="0"/>
                  <a:t>/bit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637562103424625E-2"/>
              <c:y val="0.43510246411315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22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0.22806</cdr:x>
      <cdr:y>0.16786</cdr:y>
    </cdr:from>
    <cdr:to>
      <cdr:x>0.22947</cdr:x>
      <cdr:y>0.63484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398160" y="804107"/>
          <a:ext cx="14840" cy="2236902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6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0.22708</cdr:x>
      <cdr:y>0.16786</cdr:y>
    </cdr:from>
    <cdr:to>
      <cdr:x>0.41663</cdr:x>
      <cdr:y>0.4426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2387885" y="804107"/>
          <a:ext cx="1993187" cy="131603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6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0A3F-8E13-4BE1-A916-B6D62E0093F9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BA08-51D6-478E-8E36-475652C7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BA08-51D6-478E-8E36-475652C7E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BA08-51D6-478E-8E36-475652C7E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BA08-51D6-478E-8E36-475652C7E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3486" y="6327774"/>
            <a:ext cx="700314" cy="365125"/>
          </a:xfrm>
        </p:spPr>
        <p:txBody>
          <a:bodyPr/>
          <a:lstStyle/>
          <a:p>
            <a:r>
              <a:rPr lang="en-US" dirty="0" smtClean="0"/>
              <a:t>SC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6471" y="6356349"/>
            <a:ext cx="439057" cy="365125"/>
          </a:xfrm>
        </p:spPr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EF4C-5376-4D05-9E2A-FBCB0293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188" y="224357"/>
            <a:ext cx="11136573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Managing DRAM Latency Divergence in Irregular GPGPU Applications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8725" y="3366565"/>
            <a:ext cx="3863633" cy="297828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Niladrish Chatterjee</a:t>
            </a:r>
          </a:p>
          <a:p>
            <a:pPr algn="l"/>
            <a:r>
              <a:rPr lang="en-US" sz="2800" b="1" dirty="0" smtClean="0"/>
              <a:t>Mike O’Connor</a:t>
            </a:r>
          </a:p>
          <a:p>
            <a:pPr algn="l"/>
            <a:r>
              <a:rPr lang="en-US" sz="2800" b="1" dirty="0" smtClean="0"/>
              <a:t>Gabriel H. </a:t>
            </a:r>
            <a:r>
              <a:rPr lang="en-US" sz="2800" b="1" dirty="0" err="1" smtClean="0"/>
              <a:t>Loh</a:t>
            </a:r>
            <a:endParaRPr lang="en-US" sz="2800" b="1" dirty="0" smtClean="0"/>
          </a:p>
          <a:p>
            <a:pPr algn="l"/>
            <a:r>
              <a:rPr lang="en-US" sz="2800" b="1" dirty="0" err="1" smtClean="0"/>
              <a:t>Nuwan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Jayasena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Rajeev </a:t>
            </a:r>
            <a:r>
              <a:rPr lang="en-US" sz="2800" b="1" dirty="0" err="1" smtClean="0"/>
              <a:t>Balasubramonian</a:t>
            </a:r>
            <a:endParaRPr lang="en-US" sz="2800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076593" y="3027617"/>
            <a:ext cx="10295765" cy="4046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5" name="Picture 4" descr="utaharch-tight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93" y="3408844"/>
            <a:ext cx="1989220" cy="115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jsdc.ec.illinois.edu/addons/default/themes/JSDC/img/AMD_E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66" y="3366565"/>
            <a:ext cx="2606608" cy="100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deal.ece.utexas.edu/seminar/UTAusti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93" y="5103849"/>
            <a:ext cx="2109673" cy="9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ilecluster.com/news/wp-content/uploads/2014/09/Nvidia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03" y="4981223"/>
            <a:ext cx="1084333" cy="10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4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Controller Design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71" y="1385754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Warp-Group Scheduling : Single Channel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8508" y="1850421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8508" y="2091833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8508" y="2344419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8508" y="2884078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32364" y="2597006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32364" y="2740542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5258" y="1850421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5258" y="2091833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5258" y="2344419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5258" y="2884078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99114" y="2597006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99114" y="2740542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1044" y="1850421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01044" y="2091833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01044" y="2344419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01044" y="2884078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14900" y="2597006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14900" y="2740542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82839" y="1617327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953121" y="1617326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054459" y="1617326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68067" y="2979802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8519" y="2983816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82839" y="1227974"/>
            <a:ext cx="23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Pending Warp-Groups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166274" y="3849157"/>
            <a:ext cx="2068688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Warp-group priority table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40465" y="3849157"/>
            <a:ext cx="2068688" cy="914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Scheduler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5242127" y="2274455"/>
            <a:ext cx="465364" cy="2424795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7617">
            <a:off x="1359158" y="3071430"/>
            <a:ext cx="212272" cy="80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504430">
            <a:off x="2660299" y="3033529"/>
            <a:ext cx="212358" cy="809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2008020" y="3016248"/>
            <a:ext cx="232588" cy="778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73003" y="2187450"/>
            <a:ext cx="1109463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# of </a:t>
            </a:r>
            <a:r>
              <a:rPr lang="en-US" sz="1600" dirty="0" err="1" smtClean="0"/>
              <a:t>reqs</a:t>
            </a:r>
            <a:r>
              <a:rPr lang="en-US" sz="1600" dirty="0" smtClean="0"/>
              <a:t> in warp-group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465415" y="1917153"/>
            <a:ext cx="11094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Row hit/miss status of </a:t>
            </a:r>
            <a:r>
              <a:rPr lang="en-US" sz="1600" dirty="0" err="1" smtClean="0"/>
              <a:t>reqs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33395" y="2158248"/>
            <a:ext cx="11094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Queuing delay in </a:t>
            </a:r>
            <a:r>
              <a:rPr lang="en-US" sz="1600" dirty="0" err="1" smtClean="0"/>
              <a:t>cmd</a:t>
            </a:r>
            <a:r>
              <a:rPr lang="en-US" sz="1600" dirty="0" smtClean="0"/>
              <a:t> queues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3306536" y="4212771"/>
            <a:ext cx="1045028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5326380" y="4847779"/>
            <a:ext cx="341687" cy="592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40464" y="5387832"/>
            <a:ext cx="206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Pick warp-group with lowest runtime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55796" y="1172361"/>
            <a:ext cx="42184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Warp-Group assigned a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Reflects completion time of last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Priority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Few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 spatial locality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Lightly loaded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Priorities updated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Transaction </a:t>
            </a:r>
            <a:r>
              <a:rPr lang="en-US" sz="2000" dirty="0"/>
              <a:t>Scheduler picks warp-group with lowest </a:t>
            </a:r>
            <a:r>
              <a:rPr lang="en-US" sz="2000" dirty="0" smtClean="0"/>
              <a:t>run-time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Shortest-job-first based on actual service time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WG-scheduling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3405" y="1260058"/>
            <a:ext cx="0" cy="4926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3405" y="6144864"/>
            <a:ext cx="7853995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13330" y="3474567"/>
            <a:ext cx="2687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Latency Divergence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61548" y="5725146"/>
            <a:ext cx="12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Ideal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2658" y="6112540"/>
            <a:ext cx="3127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Bandwidth Utilization</a:t>
            </a:r>
            <a:endParaRPr lang="en-US" sz="2300" b="1" dirty="0"/>
          </a:p>
        </p:txBody>
      </p:sp>
      <p:sp>
        <p:nvSpPr>
          <p:cNvPr id="30" name="Right Arrow 29"/>
          <p:cNvSpPr/>
          <p:nvPr/>
        </p:nvSpPr>
        <p:spPr>
          <a:xfrm rot="2244410">
            <a:off x="8408067" y="5503219"/>
            <a:ext cx="356050" cy="5502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18690" y="1917812"/>
            <a:ext cx="347958" cy="3560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62048" y="1231710"/>
            <a:ext cx="12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GMC Baseline</a:t>
            </a:r>
            <a:endParaRPr lang="en-US" sz="2000" b="1" dirty="0"/>
          </a:p>
        </p:txBody>
      </p:sp>
      <p:sp>
        <p:nvSpPr>
          <p:cNvPr id="33" name="5-Point Star 32"/>
          <p:cNvSpPr/>
          <p:nvPr/>
        </p:nvSpPr>
        <p:spPr>
          <a:xfrm>
            <a:off x="4229437" y="2804371"/>
            <a:ext cx="283221" cy="2589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40426" y="2404261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</a:t>
            </a:r>
            <a:endParaRPr lang="en-US" sz="20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55221" y="2189397"/>
            <a:ext cx="1871399" cy="5983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7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/>
      <p:bldP spid="33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Multiple Memory Controllers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r>
              <a:rPr lang="en-US" dirty="0" smtClean="0"/>
              <a:t>Channel level parallelism</a:t>
            </a:r>
          </a:p>
          <a:p>
            <a:pPr lvl="1"/>
            <a:r>
              <a:rPr lang="en-US" dirty="0" smtClean="0"/>
              <a:t>Warp’s requests sent to multiple memory channels</a:t>
            </a:r>
          </a:p>
          <a:p>
            <a:pPr lvl="1"/>
            <a:r>
              <a:rPr lang="en-US" dirty="0" smtClean="0"/>
              <a:t>Independent scheduling at each controller</a:t>
            </a:r>
          </a:p>
          <a:p>
            <a:pPr lvl="1"/>
            <a:endParaRPr lang="en-US" dirty="0"/>
          </a:p>
          <a:p>
            <a:r>
              <a:rPr lang="en-US" dirty="0" smtClean="0"/>
              <a:t>Subset of warp’s requests can be delayed at one or few memory controllers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Coordinate scheduling between controllers</a:t>
            </a:r>
          </a:p>
          <a:p>
            <a:pPr lvl="1"/>
            <a:r>
              <a:rPr lang="en-US" dirty="0" smtClean="0"/>
              <a:t>Prioritize warp-group that has already been serviced at other controllers</a:t>
            </a:r>
          </a:p>
          <a:p>
            <a:pPr lvl="1"/>
            <a:r>
              <a:rPr lang="en-US" dirty="0" smtClean="0"/>
              <a:t>Coordination message broadcast to other controllers on completion of a warp-group.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Warp-Group Scheduling : Multi-Channel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96527" y="1706906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6527" y="1948318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6527" y="2200904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6527" y="2740563"/>
            <a:ext cx="348048" cy="1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383" y="2453491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383" y="2597027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3277" y="1706906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63277" y="1948318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63277" y="2200904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63277" y="2740563"/>
            <a:ext cx="348048" cy="1914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77133" y="2453491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77133" y="2597027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79063" y="1706906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79063" y="1948318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79063" y="2200904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79063" y="2740563"/>
            <a:ext cx="348048" cy="1914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92919" y="2453491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92919" y="2597027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60858" y="1473812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831140" y="1473811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32478" y="1473811"/>
            <a:ext cx="612321" cy="157570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46086" y="2836287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56538" y="2840301"/>
            <a:ext cx="91440" cy="917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60858" y="1084459"/>
            <a:ext cx="23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Pending Warp-Groups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2044293" y="3705642"/>
            <a:ext cx="2068688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Table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18484" y="3705642"/>
            <a:ext cx="2068688" cy="914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Scheduler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6120146" y="2130940"/>
            <a:ext cx="465364" cy="2424795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7617">
            <a:off x="2237177" y="2927915"/>
            <a:ext cx="212272" cy="80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504430">
            <a:off x="3538318" y="2890014"/>
            <a:ext cx="212358" cy="809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2886039" y="2872733"/>
            <a:ext cx="232588" cy="778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51022" y="2043935"/>
            <a:ext cx="1109463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# of </a:t>
            </a:r>
            <a:r>
              <a:rPr lang="en-US" sz="1600" dirty="0" err="1" smtClean="0"/>
              <a:t>reqs</a:t>
            </a:r>
            <a:r>
              <a:rPr lang="en-US" sz="1600" dirty="0" smtClean="0"/>
              <a:t> in warp-group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343434" y="1773638"/>
            <a:ext cx="11094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Row hit/miss status of </a:t>
            </a:r>
            <a:r>
              <a:rPr lang="en-US" sz="1600" dirty="0" err="1" smtClean="0"/>
              <a:t>reqs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11414" y="2014733"/>
            <a:ext cx="110946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Queuing delay in </a:t>
            </a:r>
            <a:r>
              <a:rPr lang="en-US" sz="1600" dirty="0" err="1" smtClean="0"/>
              <a:t>cmd</a:t>
            </a:r>
            <a:r>
              <a:rPr lang="en-US" sz="1600" dirty="0" smtClean="0"/>
              <a:t> queues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4184555" y="4069256"/>
            <a:ext cx="1045028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6204399" y="4704264"/>
            <a:ext cx="341687" cy="592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18483" y="5244317"/>
            <a:ext cx="206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Pick warp-group with lowest runtime</a:t>
            </a:r>
            <a:endParaRPr lang="en-US" b="1" dirty="0"/>
          </a:p>
        </p:txBody>
      </p:sp>
      <p:sp>
        <p:nvSpPr>
          <p:cNvPr id="47" name="Down Arrow 46"/>
          <p:cNvSpPr/>
          <p:nvPr/>
        </p:nvSpPr>
        <p:spPr>
          <a:xfrm flipV="1">
            <a:off x="2898165" y="4674107"/>
            <a:ext cx="264527" cy="49609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43313" y="5233733"/>
            <a:ext cx="1276928" cy="10772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of Warp-group in other channels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7427111" y="3946792"/>
            <a:ext cx="811331" cy="35106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65096" y="3522159"/>
            <a:ext cx="2068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Periodic messages to other channels about completed warp-groups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23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3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WG-M 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3405" y="1260058"/>
            <a:ext cx="0" cy="4926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3405" y="6144864"/>
            <a:ext cx="7853995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13330" y="3474567"/>
            <a:ext cx="2687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Latency Divergence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61548" y="5725146"/>
            <a:ext cx="12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Ideal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2658" y="6112540"/>
            <a:ext cx="3127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Bandwidth Utilization</a:t>
            </a:r>
            <a:endParaRPr lang="en-US" sz="2300" b="1" dirty="0"/>
          </a:p>
        </p:txBody>
      </p:sp>
      <p:sp>
        <p:nvSpPr>
          <p:cNvPr id="30" name="Right Arrow 29"/>
          <p:cNvSpPr/>
          <p:nvPr/>
        </p:nvSpPr>
        <p:spPr>
          <a:xfrm rot="2244410">
            <a:off x="8408067" y="5503219"/>
            <a:ext cx="356050" cy="5502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18690" y="1917812"/>
            <a:ext cx="347958" cy="3560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62048" y="1231710"/>
            <a:ext cx="12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GMC Baseline</a:t>
            </a:r>
            <a:endParaRPr lang="en-US" sz="2000" b="1" dirty="0"/>
          </a:p>
        </p:txBody>
      </p:sp>
      <p:sp>
        <p:nvSpPr>
          <p:cNvPr id="33" name="5-Point Star 32"/>
          <p:cNvSpPr/>
          <p:nvPr/>
        </p:nvSpPr>
        <p:spPr>
          <a:xfrm>
            <a:off x="4229437" y="2804371"/>
            <a:ext cx="283221" cy="2589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40426" y="2404261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46651" y="4340438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WG-M</a:t>
            </a:r>
            <a:endParaRPr lang="en-US" sz="2000" b="1" dirty="0"/>
          </a:p>
        </p:txBody>
      </p:sp>
      <p:sp>
        <p:nvSpPr>
          <p:cNvPr id="37" name="Regular Pentagon 36"/>
          <p:cNvSpPr/>
          <p:nvPr/>
        </p:nvSpPr>
        <p:spPr>
          <a:xfrm>
            <a:off x="3147798" y="4684791"/>
            <a:ext cx="258945" cy="257970"/>
          </a:xfrm>
          <a:prstGeom prst="pen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55221" y="2189397"/>
            <a:ext cx="1871399" cy="5983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71078" y="3187814"/>
            <a:ext cx="858359" cy="11779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Bandwidth-Aware Warp-Group 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Warp-group scheduling negatively affects bandwidth utilization</a:t>
            </a:r>
          </a:p>
          <a:p>
            <a:pPr lvl="1"/>
            <a:r>
              <a:rPr lang="en-US" dirty="0" smtClean="0"/>
              <a:t>Reduced row-hit rate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Conflicting objectives</a:t>
            </a:r>
          </a:p>
          <a:p>
            <a:pPr lvl="1"/>
            <a:r>
              <a:rPr lang="en-US" dirty="0" smtClean="0"/>
              <a:t>Issue row-miss request from </a:t>
            </a:r>
            <a:r>
              <a:rPr lang="en-US" dirty="0" smtClean="0"/>
              <a:t>current </a:t>
            </a:r>
            <a:r>
              <a:rPr lang="en-US" dirty="0" smtClean="0"/>
              <a:t>warp-group </a:t>
            </a:r>
          </a:p>
          <a:p>
            <a:pPr lvl="1"/>
            <a:r>
              <a:rPr lang="en-US" dirty="0" smtClean="0"/>
              <a:t>Issue row-hit requests to maintain bus utilization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Activate and </a:t>
            </a:r>
            <a:r>
              <a:rPr lang="en-US" dirty="0" err="1" smtClean="0"/>
              <a:t>Precharge</a:t>
            </a:r>
            <a:r>
              <a:rPr lang="en-US" dirty="0" smtClean="0"/>
              <a:t> idle cycles </a:t>
            </a:r>
          </a:p>
          <a:p>
            <a:pPr lvl="1"/>
            <a:r>
              <a:rPr lang="en-US" dirty="0" smtClean="0"/>
              <a:t>Hidden by row-hits in other banks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Delay row-miss request to find the right slot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Bandwidth-Aware Warp-Group 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4807" y="1295818"/>
            <a:ext cx="10515600" cy="506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minimum number of row-hits needed in other banks to overlap (</a:t>
            </a:r>
            <a:r>
              <a:rPr lang="en-US" i="1" dirty="0" err="1" smtClean="0"/>
              <a:t>tRTP+tRP+tRCD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Determined by GDDR timing parameters</a:t>
            </a:r>
          </a:p>
          <a:p>
            <a:pPr lvl="1"/>
            <a:r>
              <a:rPr lang="en-US" i="1" dirty="0" smtClean="0"/>
              <a:t>Minimum efficient row burst (MERB)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Stored in a ROM looked up by Transaction Scheduler</a:t>
            </a:r>
          </a:p>
          <a:p>
            <a:endParaRPr lang="en-US" dirty="0" smtClean="0"/>
          </a:p>
          <a:p>
            <a:r>
              <a:rPr lang="en-US" dirty="0" smtClean="0"/>
              <a:t>More banks with pending row-hits </a:t>
            </a:r>
          </a:p>
          <a:p>
            <a:pPr lvl="1"/>
            <a:r>
              <a:rPr lang="en-US" dirty="0" smtClean="0"/>
              <a:t>smaller MERB</a:t>
            </a:r>
          </a:p>
          <a:p>
            <a:endParaRPr lang="en-US" dirty="0" smtClean="0"/>
          </a:p>
          <a:p>
            <a:r>
              <a:rPr lang="en-US" dirty="0" smtClean="0"/>
              <a:t>Schedule row-miss after MERB row-hits have been issued to bank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WG-</a:t>
            </a:r>
            <a:r>
              <a:rPr lang="en-US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Bw</a:t>
            </a:r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3405" y="1260058"/>
            <a:ext cx="0" cy="4926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3405" y="6144864"/>
            <a:ext cx="7853995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13330" y="3474567"/>
            <a:ext cx="2687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Latency Divergence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61548" y="5725146"/>
            <a:ext cx="12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Ideal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2658" y="6112540"/>
            <a:ext cx="3127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Bandwidth Utilization</a:t>
            </a:r>
            <a:endParaRPr lang="en-US" sz="2300" b="1" dirty="0"/>
          </a:p>
        </p:txBody>
      </p:sp>
      <p:sp>
        <p:nvSpPr>
          <p:cNvPr id="30" name="Right Arrow 29"/>
          <p:cNvSpPr/>
          <p:nvPr/>
        </p:nvSpPr>
        <p:spPr>
          <a:xfrm rot="2244410">
            <a:off x="8408067" y="5503219"/>
            <a:ext cx="356050" cy="5502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18690" y="1917812"/>
            <a:ext cx="347958" cy="3560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62048" y="1231710"/>
            <a:ext cx="12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GMC Baseline</a:t>
            </a:r>
            <a:endParaRPr lang="en-US" sz="2000" b="1" dirty="0"/>
          </a:p>
        </p:txBody>
      </p:sp>
      <p:sp>
        <p:nvSpPr>
          <p:cNvPr id="33" name="5-Point Star 32"/>
          <p:cNvSpPr/>
          <p:nvPr/>
        </p:nvSpPr>
        <p:spPr>
          <a:xfrm>
            <a:off x="4229437" y="2804371"/>
            <a:ext cx="283221" cy="2589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40426" y="2404261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46651" y="4340438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WG-M</a:t>
            </a:r>
            <a:endParaRPr lang="en-US" sz="2000" b="1" dirty="0"/>
          </a:p>
        </p:txBody>
      </p:sp>
      <p:sp>
        <p:nvSpPr>
          <p:cNvPr id="37" name="Regular Pentagon 36"/>
          <p:cNvSpPr/>
          <p:nvPr/>
        </p:nvSpPr>
        <p:spPr>
          <a:xfrm>
            <a:off x="3147798" y="4684791"/>
            <a:ext cx="258945" cy="257970"/>
          </a:xfrm>
          <a:prstGeom prst="pen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55221" y="2189397"/>
            <a:ext cx="1871399" cy="5983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71078" y="3187814"/>
            <a:ext cx="858359" cy="11779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6619285" y="4147438"/>
            <a:ext cx="299405" cy="27512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25615" y="3875352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</a:t>
            </a:r>
            <a:r>
              <a:rPr lang="en-US" sz="2000" b="1" dirty="0" err="1" smtClean="0"/>
              <a:t>Bw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79996" y="4382067"/>
            <a:ext cx="2962998" cy="5376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Warp-Aware Write Draining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r>
              <a:rPr lang="en-US" dirty="0" smtClean="0"/>
              <a:t>Writes drained in batches</a:t>
            </a:r>
          </a:p>
          <a:p>
            <a:pPr lvl="1"/>
            <a:r>
              <a:rPr lang="en-US" dirty="0" smtClean="0"/>
              <a:t>starts at </a:t>
            </a:r>
            <a:r>
              <a:rPr lang="en-US" dirty="0" err="1" smtClean="0"/>
              <a:t>High_Watermark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Can stall small warp-groups</a:t>
            </a:r>
          </a:p>
          <a:p>
            <a:endParaRPr lang="en-US" dirty="0"/>
          </a:p>
          <a:p>
            <a:r>
              <a:rPr lang="en-US" dirty="0" smtClean="0"/>
              <a:t>When WQ reaches a threshold (lower than </a:t>
            </a:r>
            <a:r>
              <a:rPr lang="en-US" dirty="0" err="1" smtClean="0"/>
              <a:t>High_Watermark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Drain singleton warp-groups only</a:t>
            </a:r>
          </a:p>
          <a:p>
            <a:pPr lvl="1"/>
            <a:endParaRPr lang="en-US" dirty="0"/>
          </a:p>
          <a:p>
            <a:r>
              <a:rPr lang="en-US" dirty="0" smtClean="0"/>
              <a:t>Reduce write-induced latency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Irregular GPGPU Applications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/>
          </a:bodyPr>
          <a:lstStyle/>
          <a:p>
            <a:r>
              <a:rPr lang="en-US" dirty="0" smtClean="0"/>
              <a:t>Conventional GPGPU workloads access vector or matrix-based data structures</a:t>
            </a:r>
          </a:p>
          <a:p>
            <a:pPr lvl="1"/>
            <a:r>
              <a:rPr lang="en-US" dirty="0" smtClean="0"/>
              <a:t>Predictable strides, large data parallelism</a:t>
            </a:r>
          </a:p>
          <a:p>
            <a:endParaRPr lang="en-US" dirty="0" smtClean="0"/>
          </a:p>
          <a:p>
            <a:r>
              <a:rPr lang="en-US" dirty="0" smtClean="0"/>
              <a:t>Emerging Irregular Workloads</a:t>
            </a:r>
          </a:p>
          <a:p>
            <a:pPr lvl="1"/>
            <a:r>
              <a:rPr lang="en-US" dirty="0" smtClean="0"/>
              <a:t>Pointer-based data-structures &amp; data-dependent memory accesses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Memory Latency Divergence on SIMT platforms</a:t>
            </a:r>
          </a:p>
          <a:p>
            <a:pPr lvl="1"/>
            <a:endParaRPr lang="en-US" sz="2800" b="1" dirty="0">
              <a:solidFill>
                <a:srgbClr val="C00000"/>
              </a:solidFill>
            </a:endParaRPr>
          </a:p>
          <a:p>
            <a:pPr marL="457200" lvl="1" indent="0" algn="ctr"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Warp-aware memory scheduling to reduce DRAM latency divergence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5" y="6286970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WG-scheduling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3405" y="1260058"/>
            <a:ext cx="0" cy="4926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3405" y="6144864"/>
            <a:ext cx="7853995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13330" y="3474567"/>
            <a:ext cx="2687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Latency Divergence</a:t>
            </a:r>
            <a:endParaRPr lang="en-US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61548" y="5725146"/>
            <a:ext cx="12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Ideal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2658" y="6112540"/>
            <a:ext cx="3127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Bandwidth Utilization</a:t>
            </a:r>
            <a:endParaRPr lang="en-US" sz="2300" b="1" dirty="0"/>
          </a:p>
        </p:txBody>
      </p:sp>
      <p:sp>
        <p:nvSpPr>
          <p:cNvPr id="30" name="Right Arrow 29"/>
          <p:cNvSpPr/>
          <p:nvPr/>
        </p:nvSpPr>
        <p:spPr>
          <a:xfrm rot="2244410">
            <a:off x="8408067" y="5503219"/>
            <a:ext cx="356050" cy="5502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18690" y="1917812"/>
            <a:ext cx="347958" cy="3560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62048" y="1231710"/>
            <a:ext cx="12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GMC Baseline</a:t>
            </a:r>
            <a:endParaRPr lang="en-US" sz="2000" b="1" dirty="0"/>
          </a:p>
        </p:txBody>
      </p:sp>
      <p:sp>
        <p:nvSpPr>
          <p:cNvPr id="33" name="5-Point Star 32"/>
          <p:cNvSpPr/>
          <p:nvPr/>
        </p:nvSpPr>
        <p:spPr>
          <a:xfrm>
            <a:off x="4229437" y="2804371"/>
            <a:ext cx="283221" cy="2589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40426" y="2404261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46651" y="4340438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WG-M</a:t>
            </a:r>
            <a:endParaRPr lang="en-US" sz="2000" b="1" dirty="0"/>
          </a:p>
        </p:txBody>
      </p:sp>
      <p:sp>
        <p:nvSpPr>
          <p:cNvPr id="37" name="Regular Pentagon 36"/>
          <p:cNvSpPr/>
          <p:nvPr/>
        </p:nvSpPr>
        <p:spPr>
          <a:xfrm>
            <a:off x="3147798" y="4684791"/>
            <a:ext cx="258945" cy="257970"/>
          </a:xfrm>
          <a:prstGeom prst="pent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619285" y="4147438"/>
            <a:ext cx="299405" cy="27512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25615" y="3875352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</a:t>
            </a:r>
            <a:r>
              <a:rPr lang="en-US" sz="2000" b="1" dirty="0" err="1" smtClean="0"/>
              <a:t>Bw</a:t>
            </a:r>
            <a:endParaRPr lang="en-US" sz="2000" b="1" dirty="0"/>
          </a:p>
        </p:txBody>
      </p:sp>
      <p:sp>
        <p:nvSpPr>
          <p:cNvPr id="40" name="Hexagon 39"/>
          <p:cNvSpPr/>
          <p:nvPr/>
        </p:nvSpPr>
        <p:spPr>
          <a:xfrm>
            <a:off x="6619285" y="4916132"/>
            <a:ext cx="281084" cy="250853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38366" y="5121572"/>
            <a:ext cx="126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WG-W</a:t>
            </a:r>
            <a:endParaRPr lang="en-US" sz="20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55221" y="2189397"/>
            <a:ext cx="1871399" cy="5983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93738" y="3204481"/>
            <a:ext cx="821038" cy="11078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79996" y="4382067"/>
            <a:ext cx="2962998" cy="5376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56235" y="4547548"/>
            <a:ext cx="0" cy="2996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4" grpId="0"/>
      <p:bldP spid="36" grpId="0"/>
      <p:bldP spid="39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Methodology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GPGPUSim</a:t>
            </a:r>
            <a:r>
              <a:rPr lang="en-US" dirty="0" smtClean="0"/>
              <a:t> v3.1 : Cycle Accurate GPGPU simulator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USIMM v1.3 : Cycle Accurate DRAM Simulator</a:t>
            </a:r>
          </a:p>
          <a:p>
            <a:pPr lvl="1"/>
            <a:r>
              <a:rPr lang="en-US" dirty="0" smtClean="0"/>
              <a:t>modified to model GMC-baseline &amp; GDDR5 timings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Irregular and Regular workloads from Parboil, </a:t>
            </a:r>
            <a:r>
              <a:rPr lang="en-US" dirty="0" err="1" smtClean="0"/>
              <a:t>Rodinia</a:t>
            </a:r>
            <a:r>
              <a:rPr lang="en-US" dirty="0" smtClean="0"/>
              <a:t>, </a:t>
            </a:r>
            <a:r>
              <a:rPr lang="en-US" dirty="0" err="1" smtClean="0"/>
              <a:t>Lonestar</a:t>
            </a:r>
            <a:r>
              <a:rPr lang="en-US" dirty="0" smtClean="0"/>
              <a:t>, and MARS.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89928"/>
              </p:ext>
            </p:extLst>
          </p:nvPr>
        </p:nvGraphicFramePr>
        <p:xfrm>
          <a:off x="1207223" y="1893030"/>
          <a:ext cx="7422426" cy="2473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11213"/>
                <a:gridCol w="3711213"/>
              </a:tblGrid>
              <a:tr h="3097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SM Cores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30</a:t>
                      </a:r>
                      <a:endParaRPr lang="en-US" b="0" dirty="0"/>
                    </a:p>
                  </a:txBody>
                  <a:tcPr/>
                </a:tc>
              </a:tr>
              <a:tr h="366927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Threads/Core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</a:p>
                  </a:txBody>
                  <a:tcPr/>
                </a:tc>
              </a:tr>
              <a:tr h="366927">
                <a:tc>
                  <a:txBody>
                    <a:bodyPr/>
                    <a:lstStyle/>
                    <a:p>
                      <a:r>
                        <a:rPr lang="en-US" dirty="0" smtClean="0"/>
                        <a:t>Warp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Threads/warp</a:t>
                      </a:r>
                    </a:p>
                  </a:txBody>
                  <a:tcPr/>
                </a:tc>
              </a:tr>
              <a:tr h="366927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/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32KB / 128 KB </a:t>
                      </a:r>
                    </a:p>
                  </a:txBody>
                  <a:tcPr/>
                </a:tc>
              </a:tr>
              <a:tr h="366927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6Gbps GDDR5</a:t>
                      </a:r>
                    </a:p>
                  </a:txBody>
                  <a:tcPr/>
                </a:tc>
              </a:tr>
              <a:tr h="366927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r>
                        <a:rPr lang="en-US" baseline="0" dirty="0" smtClean="0"/>
                        <a:t> Channels Banks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Channels</a:t>
                      </a:r>
                    </a:p>
                    <a:p>
                      <a:r>
                        <a:rPr lang="en-US" dirty="0" smtClean="0"/>
                        <a:t>16 Banks/channel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49669139"/>
              </p:ext>
            </p:extLst>
          </p:nvPr>
        </p:nvGraphicFramePr>
        <p:xfrm>
          <a:off x="838200" y="1260058"/>
          <a:ext cx="10515600" cy="479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Performance Improvement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70590" y="1417834"/>
            <a:ext cx="1849348" cy="64633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Reduced Latency Divergence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3398" y="1178526"/>
            <a:ext cx="2166581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Restored Bandwidth Utilization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56593" y="1822545"/>
            <a:ext cx="529779" cy="2416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23200" y="1822545"/>
            <a:ext cx="1432969" cy="7768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20362" y="1740999"/>
            <a:ext cx="5565505" cy="4809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Impact on Regular Workloads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51603"/>
            <a:ext cx="10515600" cy="512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Effective coalescing</a:t>
            </a:r>
          </a:p>
          <a:p>
            <a:endParaRPr lang="en-US" dirty="0" smtClean="0"/>
          </a:p>
          <a:p>
            <a:r>
              <a:rPr lang="en-US" dirty="0" smtClean="0"/>
              <a:t>High spatial locality in warp-group</a:t>
            </a:r>
          </a:p>
          <a:p>
            <a:endParaRPr lang="en-US" dirty="0"/>
          </a:p>
          <a:p>
            <a:r>
              <a:rPr lang="en-US" dirty="0" smtClean="0"/>
              <a:t>WG scheduling works similar to GMC-baseline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performance loss</a:t>
            </a:r>
          </a:p>
          <a:p>
            <a:endParaRPr lang="en-US" dirty="0"/>
          </a:p>
          <a:p>
            <a:r>
              <a:rPr lang="en-US" dirty="0" smtClean="0"/>
              <a:t>WG-</a:t>
            </a:r>
            <a:r>
              <a:rPr lang="en-US" dirty="0" err="1" smtClean="0"/>
              <a:t>Bw</a:t>
            </a:r>
            <a:r>
              <a:rPr lang="en-US" dirty="0" smtClean="0"/>
              <a:t> and WG-W provide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Minor benefits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Energy Impact of Reduced Row Hit-Rate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5692073" cy="5060531"/>
          </a:xfrm>
        </p:spPr>
        <p:txBody>
          <a:bodyPr/>
          <a:lstStyle/>
          <a:p>
            <a:r>
              <a:rPr lang="en-US" dirty="0" smtClean="0"/>
              <a:t>Scheduling Row-misses over Row-hits</a:t>
            </a:r>
          </a:p>
          <a:p>
            <a:pPr lvl="1"/>
            <a:r>
              <a:rPr lang="en-US" dirty="0" smtClean="0"/>
              <a:t>Reduces the row-buffer hit rate 16%</a:t>
            </a:r>
          </a:p>
          <a:p>
            <a:endParaRPr lang="en-US" dirty="0" smtClean="0"/>
          </a:p>
          <a:p>
            <a:r>
              <a:rPr lang="en-US" dirty="0" smtClean="0"/>
              <a:t>In GDDR5, power consumption dominated by I/O.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in DRAM power negligible compared to execution speed-up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Net improvement in system energy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33979237"/>
              </p:ext>
            </p:extLst>
          </p:nvPr>
        </p:nvGraphicFramePr>
        <p:xfrm>
          <a:off x="7243223" y="1654487"/>
          <a:ext cx="3852042" cy="40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34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Conclusions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Irregular applications place new demands on the GPU’s memory system</a:t>
            </a:r>
          </a:p>
          <a:p>
            <a:endParaRPr lang="en-US" dirty="0"/>
          </a:p>
          <a:p>
            <a:r>
              <a:rPr lang="en-US" dirty="0" smtClean="0"/>
              <a:t>Memory scheduling can alleviate the issues caused by latency divergence</a:t>
            </a:r>
          </a:p>
          <a:p>
            <a:endParaRPr lang="en-US" dirty="0"/>
          </a:p>
          <a:p>
            <a:r>
              <a:rPr lang="en-US" dirty="0" smtClean="0"/>
              <a:t>Carefully orchestrating the scheduling of commands can help regain the bandwidth lost by warp-aware scheduling</a:t>
            </a:r>
          </a:p>
          <a:p>
            <a:endParaRPr lang="en-US" dirty="0"/>
          </a:p>
          <a:p>
            <a:r>
              <a:rPr lang="en-US" dirty="0" smtClean="0"/>
              <a:t>Future techniques must also include the cache-hierarchy in reducing latency divergence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14" y="2535636"/>
            <a:ext cx="10515600" cy="75782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Thanks !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14" y="2535636"/>
            <a:ext cx="10515600" cy="75782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Backup Slides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Performance Improvement : IPC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4298"/>
            <a:ext cx="12192000" cy="46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Average Warp Stall Latency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798"/>
            <a:ext cx="12192000" cy="5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SIMT Execution Overview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5" y="6286970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04392" y="2186777"/>
            <a:ext cx="2516824" cy="2953641"/>
          </a:xfrm>
          <a:prstGeom prst="rect">
            <a:avLst/>
          </a:prstGeom>
          <a:solidFill>
            <a:schemeClr val="bg2"/>
          </a:solidFill>
          <a:ln w="317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10" name="Rectangle 9"/>
          <p:cNvSpPr/>
          <p:nvPr/>
        </p:nvSpPr>
        <p:spPr>
          <a:xfrm>
            <a:off x="1664068" y="2673360"/>
            <a:ext cx="2516824" cy="2953641"/>
          </a:xfrm>
          <a:prstGeom prst="rect">
            <a:avLst/>
          </a:prstGeom>
          <a:solidFill>
            <a:schemeClr val="bg2"/>
          </a:solidFill>
          <a:ln w="317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11" name="Rectangle 10"/>
          <p:cNvSpPr/>
          <p:nvPr/>
        </p:nvSpPr>
        <p:spPr>
          <a:xfrm>
            <a:off x="1343005" y="3115337"/>
            <a:ext cx="2516824" cy="2953641"/>
          </a:xfrm>
          <a:prstGeom prst="rect">
            <a:avLst/>
          </a:prstGeom>
          <a:solidFill>
            <a:schemeClr val="bg2"/>
          </a:solidFill>
          <a:ln w="317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12" name="Rectangle 11"/>
          <p:cNvSpPr/>
          <p:nvPr/>
        </p:nvSpPr>
        <p:spPr>
          <a:xfrm>
            <a:off x="1396084" y="4784160"/>
            <a:ext cx="1426968" cy="5751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59829" y="5799548"/>
            <a:ext cx="1810666" cy="29195"/>
          </a:xfrm>
          <a:prstGeom prst="straightConnector1">
            <a:avLst/>
          </a:prstGeom>
          <a:ln w="1047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99961" y="4858872"/>
            <a:ext cx="1910725" cy="1006448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17" name="Left-Right Arrow 16"/>
          <p:cNvSpPr/>
          <p:nvPr/>
        </p:nvSpPr>
        <p:spPr>
          <a:xfrm>
            <a:off x="9002071" y="5600369"/>
            <a:ext cx="967034" cy="20730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18" name="TextBox 17"/>
          <p:cNvSpPr txBox="1"/>
          <p:nvPr/>
        </p:nvSpPr>
        <p:spPr>
          <a:xfrm>
            <a:off x="9158657" y="5372042"/>
            <a:ext cx="761006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2" b="1" dirty="0"/>
              <a:t>GDDR5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6461" y="5715975"/>
            <a:ext cx="880249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2" b="1" dirty="0"/>
              <a:t>Channel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57266" y="5600369"/>
            <a:ext cx="669626" cy="384375"/>
          </a:xfrm>
          <a:prstGeom prst="rect">
            <a:avLst/>
          </a:prstGeom>
          <a:solidFill>
            <a:schemeClr val="accent4"/>
          </a:solidFill>
          <a:ln w="254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82" b="1" dirty="0">
                <a:solidFill>
                  <a:schemeClr val="tx1"/>
                </a:solidFill>
              </a:rPr>
              <a:t>L1</a:t>
            </a:r>
            <a:r>
              <a:rPr lang="en-US" sz="1412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1022" y="4870468"/>
            <a:ext cx="148430" cy="4019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22" name="Rectangle 21"/>
          <p:cNvSpPr/>
          <p:nvPr/>
        </p:nvSpPr>
        <p:spPr>
          <a:xfrm>
            <a:off x="1656010" y="4870468"/>
            <a:ext cx="148430" cy="4019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23" name="Rectangle 22"/>
          <p:cNvSpPr/>
          <p:nvPr/>
        </p:nvSpPr>
        <p:spPr>
          <a:xfrm>
            <a:off x="1844918" y="4870468"/>
            <a:ext cx="148430" cy="4019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24" name="Rectangle 23"/>
          <p:cNvSpPr/>
          <p:nvPr/>
        </p:nvSpPr>
        <p:spPr>
          <a:xfrm>
            <a:off x="2550886" y="4871537"/>
            <a:ext cx="148430" cy="4019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25" name="Flowchart: Connector 24"/>
          <p:cNvSpPr/>
          <p:nvPr/>
        </p:nvSpPr>
        <p:spPr>
          <a:xfrm>
            <a:off x="2047257" y="5057249"/>
            <a:ext cx="7017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26" name="Flowchart: Connector 25"/>
          <p:cNvSpPr/>
          <p:nvPr/>
        </p:nvSpPr>
        <p:spPr>
          <a:xfrm>
            <a:off x="2158301" y="5057249"/>
            <a:ext cx="7017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27" name="Flowchart: Connector 26"/>
          <p:cNvSpPr/>
          <p:nvPr/>
        </p:nvSpPr>
        <p:spPr>
          <a:xfrm>
            <a:off x="2267705" y="5057250"/>
            <a:ext cx="7017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28" name="Flowchart: Connector 27"/>
          <p:cNvSpPr/>
          <p:nvPr/>
        </p:nvSpPr>
        <p:spPr>
          <a:xfrm>
            <a:off x="2357352" y="5057252"/>
            <a:ext cx="7017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29" name="Rectangle 28"/>
          <p:cNvSpPr/>
          <p:nvPr/>
        </p:nvSpPr>
        <p:spPr>
          <a:xfrm>
            <a:off x="3066530" y="3291314"/>
            <a:ext cx="649866" cy="173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76" b="1" dirty="0">
                <a:solidFill>
                  <a:schemeClr val="tx1"/>
                </a:solidFill>
              </a:rPr>
              <a:t>Warp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96084" y="3640632"/>
            <a:ext cx="1307513" cy="619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82" b="1" dirty="0">
                <a:solidFill>
                  <a:schemeClr val="tx1"/>
                </a:solidFill>
              </a:rPr>
              <a:t>Warp Scheduler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0478" y="4462706"/>
            <a:ext cx="19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SIMD Lanes</a:t>
            </a:r>
          </a:p>
        </p:txBody>
      </p:sp>
      <p:cxnSp>
        <p:nvCxnSpPr>
          <p:cNvPr id="32" name="Straight Connector 31"/>
          <p:cNvCxnSpPr>
            <a:endCxn id="20" idx="0"/>
          </p:cNvCxnSpPr>
          <p:nvPr/>
        </p:nvCxnSpPr>
        <p:spPr>
          <a:xfrm>
            <a:off x="1991386" y="5366960"/>
            <a:ext cx="693" cy="2334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46469" y="5475823"/>
            <a:ext cx="1023617" cy="52203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47" b="1" dirty="0">
                <a:solidFill>
                  <a:schemeClr val="bg1"/>
                </a:solidFill>
              </a:rPr>
              <a:t>Memory Port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6529" y="3524819"/>
            <a:ext cx="649866" cy="173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76" b="1" dirty="0">
                <a:solidFill>
                  <a:schemeClr val="tx1"/>
                </a:solidFill>
              </a:rPr>
              <a:t>Warp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68972" y="3748924"/>
            <a:ext cx="649866" cy="173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76" b="1" dirty="0">
                <a:solidFill>
                  <a:schemeClr val="tx1"/>
                </a:solidFill>
              </a:rPr>
              <a:t>Warp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68455" y="4214239"/>
            <a:ext cx="673841" cy="173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76" b="1" dirty="0">
                <a:solidFill>
                  <a:schemeClr val="tx1"/>
                </a:solidFill>
              </a:rPr>
              <a:t>Warp 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952705" y="4260409"/>
            <a:ext cx="0" cy="519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71188" y="3379315"/>
            <a:ext cx="1221" cy="935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73566" y="3389681"/>
            <a:ext cx="193132" cy="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878049" y="3614382"/>
            <a:ext cx="193132" cy="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60119" y="3823559"/>
            <a:ext cx="193132" cy="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863108" y="4312882"/>
            <a:ext cx="193132" cy="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3"/>
          </p:cNvCxnSpPr>
          <p:nvPr/>
        </p:nvCxnSpPr>
        <p:spPr>
          <a:xfrm flipV="1">
            <a:off x="2703597" y="3948439"/>
            <a:ext cx="156522" cy="2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69957" y="3115901"/>
            <a:ext cx="1456787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82" b="1" dirty="0"/>
              <a:t>SIMT</a:t>
            </a:r>
            <a:r>
              <a:rPr lang="en-US" sz="1882" dirty="0"/>
              <a:t> </a:t>
            </a:r>
            <a:r>
              <a:rPr lang="en-US" sz="1882" b="1" dirty="0"/>
              <a:t>Core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2256" y="2680177"/>
            <a:ext cx="1456787" cy="3819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82" b="1" dirty="0"/>
              <a:t>SIMT</a:t>
            </a:r>
            <a:r>
              <a:rPr lang="en-US" sz="1882" dirty="0"/>
              <a:t> </a:t>
            </a:r>
            <a:r>
              <a:rPr lang="en-US" sz="1882" b="1" dirty="0"/>
              <a:t>Core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40222" y="2226378"/>
            <a:ext cx="1456787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82" b="1" dirty="0"/>
              <a:t>SIMT</a:t>
            </a:r>
            <a:r>
              <a:rPr lang="en-US" sz="1882" dirty="0"/>
              <a:t> </a:t>
            </a:r>
            <a:r>
              <a:rPr lang="en-US" sz="1882" b="1" dirty="0"/>
              <a:t>Core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80892" y="5366960"/>
            <a:ext cx="1514326" cy="1626"/>
          </a:xfrm>
          <a:prstGeom prst="straightConnector1">
            <a:avLst/>
          </a:prstGeom>
          <a:ln w="1047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00022" y="4599462"/>
            <a:ext cx="1170473" cy="2678"/>
          </a:xfrm>
          <a:prstGeom prst="straightConnector1">
            <a:avLst/>
          </a:prstGeom>
          <a:ln w="1047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5220133" y="4902952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50" name="Flowchart: Connector 49"/>
          <p:cNvSpPr/>
          <p:nvPr/>
        </p:nvSpPr>
        <p:spPr>
          <a:xfrm>
            <a:off x="5220133" y="4804302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51" name="Flowchart: Connector 50"/>
          <p:cNvSpPr/>
          <p:nvPr/>
        </p:nvSpPr>
        <p:spPr>
          <a:xfrm>
            <a:off x="5220133" y="4712514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241142" y="5201105"/>
            <a:ext cx="851141" cy="6649"/>
          </a:xfrm>
          <a:prstGeom prst="straightConnector1">
            <a:avLst/>
          </a:prstGeom>
          <a:ln w="1047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70495" y="2879279"/>
            <a:ext cx="592330" cy="3174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4" name="Flowchart: Connector 53"/>
          <p:cNvSpPr/>
          <p:nvPr/>
        </p:nvSpPr>
        <p:spPr>
          <a:xfrm>
            <a:off x="5222693" y="5007968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55" name="Flowchart: Connector 54"/>
          <p:cNvSpPr/>
          <p:nvPr/>
        </p:nvSpPr>
        <p:spPr>
          <a:xfrm>
            <a:off x="5230375" y="5107861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56" name="Flowchart: Connector 55"/>
          <p:cNvSpPr/>
          <p:nvPr/>
        </p:nvSpPr>
        <p:spPr>
          <a:xfrm>
            <a:off x="5227810" y="5207754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57" name="Rectangle 56"/>
          <p:cNvSpPr/>
          <p:nvPr/>
        </p:nvSpPr>
        <p:spPr>
          <a:xfrm>
            <a:off x="7098613" y="3330618"/>
            <a:ext cx="1910725" cy="97968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58" name="Rectangle 57"/>
          <p:cNvSpPr/>
          <p:nvPr/>
        </p:nvSpPr>
        <p:spPr>
          <a:xfrm>
            <a:off x="7159783" y="3712581"/>
            <a:ext cx="666560" cy="4861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2" b="1" dirty="0">
                <a:solidFill>
                  <a:schemeClr val="tx1"/>
                </a:solidFill>
              </a:rPr>
              <a:t>L2 Slice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73491" y="3640632"/>
            <a:ext cx="879626" cy="565740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2" b="1" dirty="0" smtClean="0"/>
              <a:t>Memory Controller</a:t>
            </a:r>
            <a:endParaRPr lang="en-US" sz="1412" b="1" dirty="0"/>
          </a:p>
        </p:txBody>
      </p:sp>
      <p:sp>
        <p:nvSpPr>
          <p:cNvPr id="60" name="Left-Right Arrow 59"/>
          <p:cNvSpPr/>
          <p:nvPr/>
        </p:nvSpPr>
        <p:spPr>
          <a:xfrm>
            <a:off x="9000723" y="4045357"/>
            <a:ext cx="967034" cy="20730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9"/>
          </a:p>
        </p:txBody>
      </p:sp>
      <p:sp>
        <p:nvSpPr>
          <p:cNvPr id="61" name="TextBox 60"/>
          <p:cNvSpPr txBox="1"/>
          <p:nvPr/>
        </p:nvSpPr>
        <p:spPr>
          <a:xfrm>
            <a:off x="9156130" y="3809120"/>
            <a:ext cx="761006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2" b="1" dirty="0"/>
              <a:t>GDDR5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35113" y="4160963"/>
            <a:ext cx="880249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2" b="1" dirty="0"/>
              <a:t>Channel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241142" y="3640632"/>
            <a:ext cx="849793" cy="5461"/>
          </a:xfrm>
          <a:prstGeom prst="straightConnector1">
            <a:avLst/>
          </a:prstGeom>
          <a:ln w="1047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/>
          <p:cNvSpPr/>
          <p:nvPr/>
        </p:nvSpPr>
        <p:spPr>
          <a:xfrm>
            <a:off x="6545873" y="4375624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65" name="Flowchart: Connector 64"/>
          <p:cNvSpPr/>
          <p:nvPr/>
        </p:nvSpPr>
        <p:spPr>
          <a:xfrm>
            <a:off x="6545873" y="4276974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66" name="Flowchart: Connector 65"/>
          <p:cNvSpPr/>
          <p:nvPr/>
        </p:nvSpPr>
        <p:spPr>
          <a:xfrm>
            <a:off x="6545873" y="4185186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67" name="Flowchart: Connector 66"/>
          <p:cNvSpPr/>
          <p:nvPr/>
        </p:nvSpPr>
        <p:spPr>
          <a:xfrm>
            <a:off x="6548433" y="4480640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68" name="Flowchart: Connector 67"/>
          <p:cNvSpPr/>
          <p:nvPr/>
        </p:nvSpPr>
        <p:spPr>
          <a:xfrm>
            <a:off x="6556115" y="4580533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69" name="Flowchart: Connector 68"/>
          <p:cNvSpPr/>
          <p:nvPr/>
        </p:nvSpPr>
        <p:spPr>
          <a:xfrm>
            <a:off x="6553550" y="4680426"/>
            <a:ext cx="61484" cy="602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9"/>
          </a:p>
        </p:txBody>
      </p:sp>
      <p:sp>
        <p:nvSpPr>
          <p:cNvPr id="70" name="TextBox 69"/>
          <p:cNvSpPr txBox="1"/>
          <p:nvPr/>
        </p:nvSpPr>
        <p:spPr>
          <a:xfrm>
            <a:off x="7090935" y="3297211"/>
            <a:ext cx="2165551" cy="3819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82" b="1" dirty="0"/>
              <a:t>Memory Partition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431813" y="1453494"/>
            <a:ext cx="1676400" cy="791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urved Connector 75"/>
          <p:cNvCxnSpPr/>
          <p:nvPr/>
        </p:nvCxnSpPr>
        <p:spPr>
          <a:xfrm rot="16200000" flipH="1">
            <a:off x="5326742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479143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6200000" flipH="1">
            <a:off x="5631543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H="1">
            <a:off x="5783942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H="1">
            <a:off x="5936342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6200000" flipH="1">
            <a:off x="6545942" y="1727337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393542" y="1803537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545942" y="1803537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698342" y="1803537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87" idx="3"/>
          </p:cNvCxnSpPr>
          <p:nvPr/>
        </p:nvCxnSpPr>
        <p:spPr>
          <a:xfrm>
            <a:off x="5032349" y="1488823"/>
            <a:ext cx="533369" cy="211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7" idx="3"/>
          </p:cNvCxnSpPr>
          <p:nvPr/>
        </p:nvCxnSpPr>
        <p:spPr>
          <a:xfrm>
            <a:off x="5032349" y="1488823"/>
            <a:ext cx="844122" cy="146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01441" y="1257990"/>
            <a:ext cx="14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THREADS</a:t>
            </a:r>
            <a:endParaRPr lang="en-US" sz="2400" b="1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104172" y="2276501"/>
            <a:ext cx="2342314" cy="97881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693886" y="2276501"/>
            <a:ext cx="3423557" cy="1040079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51992" y="4825790"/>
            <a:ext cx="2042830" cy="3819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82" b="1" dirty="0"/>
              <a:t>Memory Partition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174037" y="1453495"/>
            <a:ext cx="1676400" cy="791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Curved Connector 93"/>
          <p:cNvCxnSpPr/>
          <p:nvPr/>
        </p:nvCxnSpPr>
        <p:spPr>
          <a:xfrm rot="16200000" flipH="1">
            <a:off x="7068966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rot="16200000" flipH="1">
            <a:off x="7221367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H="1">
            <a:off x="7373767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7526166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6200000" flipH="1">
            <a:off x="7678566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6200000" flipH="1">
            <a:off x="8288166" y="1725208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135766" y="1801408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8288166" y="1801408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440566" y="1801408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953117" y="1453494"/>
            <a:ext cx="1676400" cy="791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/>
          <p:nvPr/>
        </p:nvCxnSpPr>
        <p:spPr>
          <a:xfrm rot="16200000" flipH="1">
            <a:off x="8848046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9000447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9152847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6200000" flipH="1">
            <a:off x="9305246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rot="16200000" flipH="1">
            <a:off x="9457646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16200000" flipH="1">
            <a:off x="10067246" y="1739404"/>
            <a:ext cx="685800" cy="228600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914846" y="1815604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067246" y="1815604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219646" y="1815604"/>
            <a:ext cx="76201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464794" y="1061266"/>
            <a:ext cx="121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Warps </a:t>
            </a:r>
            <a:endParaRPr lang="en-US" sz="2400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10005200" y="5444412"/>
            <a:ext cx="910955" cy="50076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GDDR5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9977701" y="3898629"/>
            <a:ext cx="910955" cy="50076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GDDR5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202506" y="5240609"/>
            <a:ext cx="666560" cy="4861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2" b="1" dirty="0">
                <a:solidFill>
                  <a:schemeClr val="tx1"/>
                </a:solidFill>
              </a:rPr>
              <a:t>L2 Slice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053975" y="5210308"/>
            <a:ext cx="879626" cy="565740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88" tIns="26894" rIns="53788" bIns="26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2" b="1" dirty="0" smtClean="0"/>
              <a:t>Memory Controller</a:t>
            </a:r>
            <a:endParaRPr lang="en-US" sz="1412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907166" y="2527973"/>
            <a:ext cx="41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Lockstep execution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Warp stalled on memory access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2" grpId="0" animBg="1"/>
      <p:bldP spid="83" grpId="0" animBg="1"/>
      <p:bldP spid="84" grpId="0" animBg="1"/>
      <p:bldP spid="87" grpId="0"/>
      <p:bldP spid="93" grpId="0" animBg="1"/>
      <p:bldP spid="100" grpId="0" animBg="1"/>
      <p:bldP spid="101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DRAM Latency Divergence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158"/>
            <a:ext cx="12192000" cy="5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Bandwidth Utilization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38"/>
            <a:ext cx="12192000" cy="5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Memory Controller Microarchitecture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861"/>
            <a:ext cx="12192000" cy="50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Warp-Group Scheduling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batch assigned a </a:t>
            </a:r>
            <a:r>
              <a:rPr lang="en-US" dirty="0" smtClean="0"/>
              <a:t>priority-score</a:t>
            </a:r>
            <a:endParaRPr lang="en-US" dirty="0"/>
          </a:p>
          <a:p>
            <a:pPr lvl="1"/>
            <a:r>
              <a:rPr lang="en-US" dirty="0" smtClean="0"/>
              <a:t>completion </a:t>
            </a:r>
            <a:r>
              <a:rPr lang="en-US" dirty="0"/>
              <a:t>time of the </a:t>
            </a:r>
            <a:r>
              <a:rPr lang="en-US" dirty="0" smtClean="0"/>
              <a:t>longest request</a:t>
            </a:r>
          </a:p>
          <a:p>
            <a:endParaRPr lang="en-US" dirty="0" smtClean="0"/>
          </a:p>
          <a:p>
            <a:r>
              <a:rPr lang="en-US" dirty="0" smtClean="0"/>
              <a:t>Higher priority to warp groups with</a:t>
            </a:r>
          </a:p>
          <a:p>
            <a:pPr lvl="1"/>
            <a:r>
              <a:rPr lang="en-US" dirty="0" smtClean="0"/>
              <a:t>Few requests</a:t>
            </a:r>
          </a:p>
          <a:p>
            <a:pPr lvl="1"/>
            <a:r>
              <a:rPr lang="en-US" dirty="0" smtClean="0"/>
              <a:t>High spatial locality</a:t>
            </a:r>
          </a:p>
          <a:p>
            <a:pPr lvl="1"/>
            <a:r>
              <a:rPr lang="en-US" dirty="0" smtClean="0"/>
              <a:t>Lightly loaded banks</a:t>
            </a:r>
          </a:p>
          <a:p>
            <a:endParaRPr lang="en-US" dirty="0" smtClean="0"/>
          </a:p>
          <a:p>
            <a:r>
              <a:rPr lang="en-US" dirty="0" smtClean="0"/>
              <a:t>Priorities updated after each warp-group scheduling</a:t>
            </a:r>
          </a:p>
          <a:p>
            <a:endParaRPr lang="en-US" dirty="0" smtClean="0"/>
          </a:p>
          <a:p>
            <a:r>
              <a:rPr lang="en-US" dirty="0" smtClean="0"/>
              <a:t>Warp-group with lowest service time selected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Shortest-job-first based on </a:t>
            </a:r>
            <a:r>
              <a:rPr lang="en-US" i="1" dirty="0" smtClean="0">
                <a:solidFill>
                  <a:srgbClr val="C00000"/>
                </a:solidFill>
              </a:rPr>
              <a:t>actual service time</a:t>
            </a:r>
            <a:r>
              <a:rPr lang="en-US" dirty="0" smtClean="0">
                <a:solidFill>
                  <a:srgbClr val="C00000"/>
                </a:solidFill>
              </a:rPr>
              <a:t>, not number of requests</a:t>
            </a:r>
          </a:p>
          <a:p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Memory Latency Divergence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" y="6286970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313831" y="1224711"/>
            <a:ext cx="5028420" cy="51294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Coalescer</a:t>
            </a:r>
            <a:r>
              <a:rPr lang="en-US" dirty="0" smtClean="0"/>
              <a:t> has limited efficacy in irregular workloads</a:t>
            </a:r>
          </a:p>
          <a:p>
            <a:endParaRPr lang="en-US" dirty="0" smtClean="0"/>
          </a:p>
          <a:p>
            <a:r>
              <a:rPr lang="en-US" dirty="0" smtClean="0"/>
              <a:t>Partial hits in L1 and L2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source of latency divergence</a:t>
            </a:r>
          </a:p>
          <a:p>
            <a:pPr lvl="1"/>
            <a:endParaRPr lang="en-US" sz="2800" dirty="0"/>
          </a:p>
          <a:p>
            <a:r>
              <a:rPr lang="en-US" dirty="0" smtClean="0"/>
              <a:t>DRAM requests can have varied latencies</a:t>
            </a:r>
          </a:p>
          <a:p>
            <a:pPr lvl="1"/>
            <a:r>
              <a:rPr lang="en-US" dirty="0" smtClean="0"/>
              <a:t>Warp stalled for last request</a:t>
            </a:r>
          </a:p>
          <a:p>
            <a:endParaRPr lang="en-US" dirty="0"/>
          </a:p>
          <a:p>
            <a:r>
              <a:rPr lang="en-US" dirty="0" smtClean="0"/>
              <a:t>DRAM Latency Divergence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2245" y="1560284"/>
            <a:ext cx="3600955" cy="744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7266" y="1656041"/>
            <a:ext cx="244112" cy="5596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738" y="1654693"/>
            <a:ext cx="244112" cy="5596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67282" y="1654693"/>
            <a:ext cx="244112" cy="5596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1182" y="1653345"/>
            <a:ext cx="244112" cy="5596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84742" y="1654693"/>
            <a:ext cx="244112" cy="5596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42223" y="1859689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5083" y="1858341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9851" y="1856993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12711" y="1855645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7699" y="1694270"/>
            <a:ext cx="174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Load </a:t>
            </a:r>
            <a:r>
              <a:rPr lang="en-US" sz="2400" b="1" dirty="0" err="1" smtClean="0"/>
              <a:t>Inst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82246" y="1103084"/>
            <a:ext cx="360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SIMD Lanes (32)</a:t>
            </a:r>
            <a:endParaRPr lang="en-US" sz="28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99382" y="221304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1118" y="220360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23774" y="2210347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77878" y="2217091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41778" y="221574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140875" y="2449057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33735" y="2447709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18503" y="2446361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11363" y="2445013"/>
            <a:ext cx="125415" cy="1294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82245" y="2748465"/>
            <a:ext cx="3600955" cy="28457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Access Coalescing Unit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72796" y="3593437"/>
            <a:ext cx="1223254" cy="5664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3690" y="305326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93194" y="304382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8882" y="3050567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00294" y="3049219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03630" y="3039779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26158" y="4184795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75662" y="4175355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86098" y="4171311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0330" y="4167263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87632" y="4716877"/>
            <a:ext cx="1660218" cy="5664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L2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8558" y="5267775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28062" y="5258335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38498" y="5254291"/>
            <a:ext cx="0" cy="54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86284" y="5807949"/>
            <a:ext cx="1660218" cy="566442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GDDR5</a:t>
            </a:r>
            <a:endParaRPr lang="en-US" b="1" dirty="0"/>
          </a:p>
        </p:txBody>
      </p:sp>
      <p:sp>
        <p:nvSpPr>
          <p:cNvPr id="48" name="Bent-Up Arrow 47"/>
          <p:cNvSpPr/>
          <p:nvPr/>
        </p:nvSpPr>
        <p:spPr>
          <a:xfrm>
            <a:off x="2896049" y="2380951"/>
            <a:ext cx="1378333" cy="1541533"/>
          </a:xfrm>
          <a:prstGeom prst="bentUpArrow">
            <a:avLst>
              <a:gd name="adj1" fmla="val 14571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-Up Arrow 48"/>
          <p:cNvSpPr/>
          <p:nvPr/>
        </p:nvSpPr>
        <p:spPr>
          <a:xfrm>
            <a:off x="3346502" y="2304751"/>
            <a:ext cx="794373" cy="2760733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ent-Up Arrow 49"/>
          <p:cNvSpPr/>
          <p:nvPr/>
        </p:nvSpPr>
        <p:spPr>
          <a:xfrm>
            <a:off x="3346502" y="2304751"/>
            <a:ext cx="794373" cy="3924694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803630" y="3693884"/>
            <a:ext cx="222528" cy="2286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540000" y="3693884"/>
            <a:ext cx="222528" cy="2286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896050" y="4836884"/>
            <a:ext cx="207688" cy="228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803630" y="5979884"/>
            <a:ext cx="240060" cy="24956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428062" y="5979884"/>
            <a:ext cx="240060" cy="24956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912422" y="5979884"/>
            <a:ext cx="240060" cy="24956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09132 -0.00209 L 0.09288 -0.20857 " pathEditMode="relative" ptsTypes="AAA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788 -0.00209 L 0.16944 -0.21065 " pathEditMode="relative" ptsTypes="AAA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139 -0.00208 L 0.10139 -0.36898 " pathEditMode="relative" ptsTypes="AAA">
                                      <p:cBhvr>
                                        <p:cTn id="8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09 0 C 0.12361 -0.18565 0.12413 -0.37107 0.12465 -0.55648 " pathEditMode="relative" ptsTypes="AAA">
                                      <p:cBhvr>
                                        <p:cTn id="1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17535 0.00394 C 0.17587 -0.17708 0.17639 -0.3581 0.17691 -0.53889 " pathEditMode="relative" ptsTypes="AAA">
                                      <p:cBhvr>
                                        <p:cTn id="1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0.2198 0 C 0.21928 -0.18333 0.21875 -0.36644 0.21823 -0.54954 " pathEditMode="relative" ptsTypes="AAA">
                                      <p:cBhvr>
                                        <p:cTn id="1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GPU Memory Controller (GMC)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51603"/>
            <a:ext cx="10515600" cy="5129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Optimized for high throughput</a:t>
            </a:r>
          </a:p>
          <a:p>
            <a:endParaRPr lang="en-US" dirty="0" smtClean="0"/>
          </a:p>
          <a:p>
            <a:r>
              <a:rPr lang="en-US" dirty="0" smtClean="0"/>
              <a:t>Harvest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channel and bank parallelism</a:t>
            </a:r>
          </a:p>
          <a:p>
            <a:pPr lvl="1"/>
            <a:r>
              <a:rPr lang="en-US" dirty="0"/>
              <a:t>Address mapping to spread cache-lines across channels and banks.</a:t>
            </a:r>
          </a:p>
          <a:p>
            <a:endParaRPr lang="en-US" dirty="0" smtClean="0"/>
          </a:p>
          <a:p>
            <a:r>
              <a:rPr lang="en-US" dirty="0" smtClean="0"/>
              <a:t>Achieve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high row-buffer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hit rate</a:t>
            </a:r>
          </a:p>
          <a:p>
            <a:pPr lvl="1"/>
            <a:r>
              <a:rPr lang="en-US" dirty="0" smtClean="0"/>
              <a:t>Deep queuing </a:t>
            </a:r>
          </a:p>
          <a:p>
            <a:pPr lvl="1"/>
            <a:r>
              <a:rPr lang="en-US" dirty="0" smtClean="0"/>
              <a:t>Aggressive reordering of requests for row-hit batching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 cognizant of the need to service requests from a warp together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Interleave requests from different </a:t>
            </a:r>
            <a:r>
              <a:rPr lang="en-US" b="1" dirty="0" smtClean="0">
                <a:solidFill>
                  <a:srgbClr val="C00000"/>
                </a:solidFill>
              </a:rPr>
              <a:t>warps leading to latency divergence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Warp-Aware Scheduling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1886" y="1364125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SM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7295" y="1973725"/>
            <a:ext cx="676275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SM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23886" y="1440325"/>
            <a:ext cx="8001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28686" y="2811925"/>
            <a:ext cx="3048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28686" y="3269125"/>
            <a:ext cx="3048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23986" y="2811925"/>
            <a:ext cx="3048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23986" y="3269125"/>
            <a:ext cx="3048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738336" y="2811925"/>
            <a:ext cx="304800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52686" y="2811925"/>
            <a:ext cx="304800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38336" y="3269125"/>
            <a:ext cx="304800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52686" y="3269125"/>
            <a:ext cx="304800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1886" y="2964325"/>
            <a:ext cx="676275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053968" y="1440325"/>
            <a:ext cx="8382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Use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9703" y="4017008"/>
            <a:ext cx="1723297" cy="870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Baseline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GMC Scheduling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728686" y="1777071"/>
            <a:ext cx="361950" cy="1034854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00160" y="1777071"/>
            <a:ext cx="390526" cy="1034854"/>
          </a:xfrm>
          <a:prstGeom prst="line">
            <a:avLst/>
          </a:prstGeom>
          <a:ln w="381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881086" y="4297825"/>
            <a:ext cx="876302" cy="304800"/>
          </a:xfrm>
          <a:prstGeom prst="roundRect">
            <a:avLst/>
          </a:prstGeom>
          <a:solidFill>
            <a:srgbClr val="008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757385" y="4291670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33685" y="4291671"/>
            <a:ext cx="876302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386285" y="4291671"/>
            <a:ext cx="876302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148752" y="4288511"/>
            <a:ext cx="876302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9815286" y="1980173"/>
            <a:ext cx="838200" cy="304800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B: 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09984" y="4297825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62583" y="4288512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034917" y="4288511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911219" y="2316625"/>
            <a:ext cx="0" cy="19718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25050" y="1777071"/>
            <a:ext cx="5" cy="251144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5" idx="3"/>
          </p:cNvCxnSpPr>
          <p:nvPr/>
        </p:nvCxnSpPr>
        <p:spPr>
          <a:xfrm>
            <a:off x="3338286" y="2164225"/>
            <a:ext cx="419099" cy="666750"/>
          </a:xfrm>
          <a:prstGeom prst="line">
            <a:avLst/>
          </a:prstGeom>
          <a:ln w="38100">
            <a:solidFill>
              <a:srgbClr val="FF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5" idx="3"/>
          </p:cNvCxnSpPr>
          <p:nvPr/>
        </p:nvCxnSpPr>
        <p:spPr>
          <a:xfrm>
            <a:off x="3338286" y="2164225"/>
            <a:ext cx="1219200" cy="679646"/>
          </a:xfrm>
          <a:prstGeom prst="line">
            <a:avLst/>
          </a:prstGeom>
          <a:ln w="38100">
            <a:solidFill>
              <a:srgbClr val="FF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-Right Arrow 36"/>
          <p:cNvSpPr/>
          <p:nvPr/>
        </p:nvSpPr>
        <p:spPr>
          <a:xfrm>
            <a:off x="3295423" y="1456313"/>
            <a:ext cx="5729627" cy="2888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3399859" y="2049925"/>
            <a:ext cx="6415427" cy="2888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338286" y="1089054"/>
            <a:ext cx="568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Stall Cycles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34345" y="1746117"/>
            <a:ext cx="568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Stall Cycles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089704" y="5281879"/>
            <a:ext cx="1771650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Warp-Aware Scheduling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881086" y="5704366"/>
            <a:ext cx="876302" cy="304800"/>
          </a:xfrm>
          <a:prstGeom prst="roundRect">
            <a:avLst/>
          </a:prstGeom>
          <a:solidFill>
            <a:srgbClr val="008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757385" y="5698211"/>
            <a:ext cx="876302" cy="307959"/>
          </a:xfrm>
          <a:prstGeom prst="roundRect">
            <a:avLst/>
          </a:prstGeom>
          <a:solidFill>
            <a:srgbClr val="008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33685" y="5698212"/>
            <a:ext cx="876302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386285" y="5698212"/>
            <a:ext cx="876302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148752" y="5695052"/>
            <a:ext cx="876302" cy="304800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509984" y="5704366"/>
            <a:ext cx="876302" cy="307959"/>
          </a:xfrm>
          <a:prstGeom prst="roundRect">
            <a:avLst/>
          </a:prstGeom>
          <a:solidFill>
            <a:srgbClr val="008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62583" y="5695053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034917" y="5695052"/>
            <a:ext cx="876302" cy="307959"/>
          </a:xfrm>
          <a:prstGeom prst="roundRect">
            <a:avLst/>
          </a:prstGeom>
          <a:solidFill>
            <a:srgbClr val="FFCC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84314" y="1745125"/>
            <a:ext cx="1972" cy="39530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876859" y="2300638"/>
            <a:ext cx="15309" cy="3394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3319237" y="1454734"/>
            <a:ext cx="3065077" cy="22054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413232" y="1424710"/>
            <a:ext cx="838200" cy="304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Use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26670" y="1063443"/>
            <a:ext cx="568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Stall Cycles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2576286" y="2011825"/>
            <a:ext cx="762000" cy="304800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B: 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7715" y="3414266"/>
            <a:ext cx="6611715" cy="8001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Reduced Average Memory Stall Time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5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75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5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75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0"/>
                            </p:stCondLst>
                            <p:childTnLst>
                              <p:par>
                                <p:cTn id="170" presetID="1" presetClass="entr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/>
      <p:bldP spid="39" grpId="1"/>
      <p:bldP spid="40" grpId="0"/>
      <p:bldP spid="40" grpId="1"/>
      <p:bldP spid="40" grpId="2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4" y="1200357"/>
            <a:ext cx="9791453" cy="4080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Impact of DRAM Latency Divergence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662808" y="1651675"/>
            <a:ext cx="462594" cy="5063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4309" y="3684312"/>
            <a:ext cx="425772" cy="511146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6595" y="5212837"/>
            <a:ext cx="8058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If all requests from a warp </a:t>
            </a:r>
            <a:r>
              <a:rPr lang="en-US" sz="2800" dirty="0" smtClean="0">
                <a:solidFill>
                  <a:srgbClr val="008000"/>
                </a:solidFill>
              </a:rPr>
              <a:t>were to be returned in perfect sequence from the </a:t>
            </a:r>
            <a:r>
              <a:rPr lang="en-US" sz="2800" dirty="0">
                <a:solidFill>
                  <a:srgbClr val="008000"/>
                </a:solidFill>
              </a:rPr>
              <a:t>DRAM </a:t>
            </a:r>
            <a:r>
              <a:rPr lang="en-US" sz="2800" dirty="0" smtClean="0">
                <a:solidFill>
                  <a:srgbClr val="008000"/>
                </a:solidFill>
              </a:rPr>
              <a:t>–</a:t>
            </a:r>
          </a:p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~40% </a:t>
            </a:r>
            <a:r>
              <a:rPr lang="en-US" sz="2800" dirty="0">
                <a:solidFill>
                  <a:srgbClr val="008000"/>
                </a:solidFill>
              </a:rPr>
              <a:t>improvement.</a:t>
            </a:r>
          </a:p>
          <a:p>
            <a:pPr algn="ctr"/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6595" y="5284799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If there was only 1 request per warp – 5X improvement.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Key Idea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058"/>
            <a:ext cx="10515600" cy="5060531"/>
          </a:xfrm>
        </p:spPr>
        <p:txBody>
          <a:bodyPr/>
          <a:lstStyle/>
          <a:p>
            <a:r>
              <a:rPr lang="en-US" dirty="0" smtClean="0"/>
              <a:t>Form batches of requests from each warp</a:t>
            </a:r>
          </a:p>
          <a:p>
            <a:pPr lvl="1"/>
            <a:r>
              <a:rPr lang="en-US" sz="2800" i="1" dirty="0" smtClean="0"/>
              <a:t>warp-group</a:t>
            </a:r>
          </a:p>
          <a:p>
            <a:endParaRPr lang="en-US" dirty="0"/>
          </a:p>
          <a:p>
            <a:r>
              <a:rPr lang="en-US" dirty="0" smtClean="0"/>
              <a:t>Schedule all requests from a warp-group together</a:t>
            </a:r>
          </a:p>
          <a:p>
            <a:endParaRPr lang="en-US" dirty="0"/>
          </a:p>
          <a:p>
            <a:r>
              <a:rPr lang="en-US" dirty="0" smtClean="0"/>
              <a:t>Scheduling algorithm arbitrates between warp-groups to minimize average stall-time of warps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7578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Controller Design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838200" y="1067552"/>
            <a:ext cx="10515600" cy="72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6" name="Picture 5" descr="utaharch-tightcr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6320589"/>
            <a:ext cx="866272" cy="5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EF4C-5376-4D05-9E2A-FBCB02938BF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71" y="1403634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1073</Words>
  <Application>Microsoft Office PowerPoint</Application>
  <PresentationFormat>Widescreen</PresentationFormat>
  <Paragraphs>468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Managing DRAM Latency Divergence in Irregular GPGPU Applications</vt:lpstr>
      <vt:lpstr>Irregular GPGPU Applications</vt:lpstr>
      <vt:lpstr>SIMT Execution Overview</vt:lpstr>
      <vt:lpstr>Memory Latency Divergence</vt:lpstr>
      <vt:lpstr>GPU Memory Controller (GMC)</vt:lpstr>
      <vt:lpstr>Warp-Aware Scheduling</vt:lpstr>
      <vt:lpstr>Impact of DRAM Latency Divergence</vt:lpstr>
      <vt:lpstr>Key Idea</vt:lpstr>
      <vt:lpstr>Controller Design</vt:lpstr>
      <vt:lpstr>Controller Design</vt:lpstr>
      <vt:lpstr>Warp-Group Scheduling : Single Channel</vt:lpstr>
      <vt:lpstr>WG-scheduling</vt:lpstr>
      <vt:lpstr>Multiple Memory Controllers</vt:lpstr>
      <vt:lpstr>Warp-Group Scheduling : Multi-Channel</vt:lpstr>
      <vt:lpstr>WG-M Scheduling</vt:lpstr>
      <vt:lpstr>Bandwidth-Aware Warp-Group Scheduling</vt:lpstr>
      <vt:lpstr>Bandwidth-Aware Warp-Group Scheduling</vt:lpstr>
      <vt:lpstr>WG-Bw Scheduling</vt:lpstr>
      <vt:lpstr>Warp-Aware Write Draining</vt:lpstr>
      <vt:lpstr>WG-scheduling</vt:lpstr>
      <vt:lpstr>Methodology</vt:lpstr>
      <vt:lpstr>Performance Improvement</vt:lpstr>
      <vt:lpstr>Impact on Regular Workloads</vt:lpstr>
      <vt:lpstr>Energy Impact of Reduced Row Hit-Rate</vt:lpstr>
      <vt:lpstr>Conclusions</vt:lpstr>
      <vt:lpstr>Thanks !</vt:lpstr>
      <vt:lpstr>Backup Slides</vt:lpstr>
      <vt:lpstr>Performance Improvement : IPC</vt:lpstr>
      <vt:lpstr>Average Warp Stall Latency</vt:lpstr>
      <vt:lpstr>DRAM Latency Divergence</vt:lpstr>
      <vt:lpstr>Bandwidth Utilization</vt:lpstr>
      <vt:lpstr>Memory Controller Microarchitecture</vt:lpstr>
      <vt:lpstr>Warp-Group Scheduling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DRAM Latency Divergence in Irregular GPGPU Applications</dc:title>
  <dc:creator>Niladrish Chatterjee</dc:creator>
  <cp:lastModifiedBy>Niladrish Chatterjee</cp:lastModifiedBy>
  <cp:revision>240</cp:revision>
  <dcterms:created xsi:type="dcterms:W3CDTF">2014-11-11T13:11:29Z</dcterms:created>
  <dcterms:modified xsi:type="dcterms:W3CDTF">2014-11-18T16:01:47Z</dcterms:modified>
</cp:coreProperties>
</file>