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DD6DC4-A4B5-4847-B1B1-B7F9FB666010}" type="datetimeFigureOut">
              <a:rPr lang="tr-TR" smtClean="0"/>
              <a:t>13.10.2020</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18D3CB-A1AC-4562-82DB-ACFE530BE71B}"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50AFA835-72EF-4C71-87C1-7C371AA44DBE}" type="datetimeFigureOut">
              <a:rPr lang="tr-TR" smtClean="0"/>
              <a:t>13.10.2020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2967EE1-CFFE-4E84-93F6-E8A33BC5C5E5}"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50AFA835-72EF-4C71-87C1-7C371AA44DBE}" type="datetimeFigureOut">
              <a:rPr lang="tr-TR" smtClean="0"/>
              <a:t>13.10.2020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2967EE1-CFFE-4E84-93F6-E8A33BC5C5E5}"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50AFA835-72EF-4C71-87C1-7C371AA44DBE}" type="datetimeFigureOut">
              <a:rPr lang="tr-TR" smtClean="0"/>
              <a:t>13.10.2020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2967EE1-CFFE-4E84-93F6-E8A33BC5C5E5}"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50AFA835-72EF-4C71-87C1-7C371AA44DBE}" type="datetimeFigureOut">
              <a:rPr lang="tr-TR" smtClean="0"/>
              <a:t>13.10.2020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2967EE1-CFFE-4E84-93F6-E8A33BC5C5E5}"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50AFA835-72EF-4C71-87C1-7C371AA44DBE}" type="datetimeFigureOut">
              <a:rPr lang="tr-TR" smtClean="0"/>
              <a:t>13.10.2020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2967EE1-CFFE-4E84-93F6-E8A33BC5C5E5}"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50AFA835-72EF-4C71-87C1-7C371AA44DBE}" type="datetimeFigureOut">
              <a:rPr lang="tr-TR" smtClean="0"/>
              <a:t>13.10.2020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82967EE1-CFFE-4E84-93F6-E8A33BC5C5E5}"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50AFA835-72EF-4C71-87C1-7C371AA44DBE}" type="datetimeFigureOut">
              <a:rPr lang="tr-TR" smtClean="0"/>
              <a:t>13.10.2020</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82967EE1-CFFE-4E84-93F6-E8A33BC5C5E5}"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50AFA835-72EF-4C71-87C1-7C371AA44DBE}" type="datetimeFigureOut">
              <a:rPr lang="tr-TR" smtClean="0"/>
              <a:t>13.10.2020</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82967EE1-CFFE-4E84-93F6-E8A33BC5C5E5}"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50AFA835-72EF-4C71-87C1-7C371AA44DBE}" type="datetimeFigureOut">
              <a:rPr lang="tr-TR" smtClean="0"/>
              <a:t>13.10.2020</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82967EE1-CFFE-4E84-93F6-E8A33BC5C5E5}"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50AFA835-72EF-4C71-87C1-7C371AA44DBE}" type="datetimeFigureOut">
              <a:rPr lang="tr-TR" smtClean="0"/>
              <a:t>13.10.2020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82967EE1-CFFE-4E84-93F6-E8A33BC5C5E5}"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50AFA835-72EF-4C71-87C1-7C371AA44DBE}" type="datetimeFigureOut">
              <a:rPr lang="tr-TR" smtClean="0"/>
              <a:t>13.10.2020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82967EE1-CFFE-4E84-93F6-E8A33BC5C5E5}"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FA835-72EF-4C71-87C1-7C371AA44DBE}" type="datetimeFigureOut">
              <a:rPr lang="tr-TR" smtClean="0"/>
              <a:t>13.10.2020</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67EE1-CFFE-4E84-93F6-E8A33BC5C5E5}"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728690" y="-71462"/>
            <a:ext cx="7772400" cy="1470025"/>
          </a:xfrm>
        </p:spPr>
        <p:txBody>
          <a:bodyPr/>
          <a:lstStyle/>
          <a:p>
            <a:r>
              <a:rPr lang="tr-TR" dirty="0" smtClean="0">
                <a:solidFill>
                  <a:schemeClr val="accent6">
                    <a:lumMod val="50000"/>
                  </a:schemeClr>
                </a:solidFill>
              </a:rPr>
              <a:t>AGILE PRENSİPLERİ</a:t>
            </a:r>
            <a:endParaRPr lang="tr-TR" dirty="0">
              <a:solidFill>
                <a:schemeClr val="accent6">
                  <a:lumMod val="50000"/>
                </a:schemeClr>
              </a:solidFill>
            </a:endParaRPr>
          </a:p>
        </p:txBody>
      </p:sp>
      <p:sp>
        <p:nvSpPr>
          <p:cNvPr id="3" name="2 Alt Başlık"/>
          <p:cNvSpPr>
            <a:spLocks noGrp="1"/>
          </p:cNvSpPr>
          <p:nvPr>
            <p:ph type="subTitle" idx="1"/>
          </p:nvPr>
        </p:nvSpPr>
        <p:spPr/>
        <p:txBody>
          <a:bodyPr/>
          <a:lstStyle/>
          <a:p>
            <a:endParaRPr lang="tr-TR" dirty="0"/>
          </a:p>
        </p:txBody>
      </p:sp>
      <p:pic>
        <p:nvPicPr>
          <p:cNvPr id="4" name="3 Resim" descr="12-principles-of-agile.png"/>
          <p:cNvPicPr>
            <a:picLocks noChangeAspect="1"/>
          </p:cNvPicPr>
          <p:nvPr/>
        </p:nvPicPr>
        <p:blipFill>
          <a:blip r:embed="rId2"/>
          <a:srcRect b="21250"/>
          <a:stretch>
            <a:fillRect/>
          </a:stretch>
        </p:blipFill>
        <p:spPr>
          <a:xfrm>
            <a:off x="0" y="1214422"/>
            <a:ext cx="9144000" cy="47149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3071810"/>
            <a:ext cx="8229600" cy="2757494"/>
          </a:xfrm>
        </p:spPr>
        <p:txBody>
          <a:bodyPr/>
          <a:lstStyle/>
          <a:p>
            <a:r>
              <a:rPr lang="tr-TR" dirty="0"/>
              <a:t>T</a:t>
            </a:r>
            <a:r>
              <a:rPr lang="tr-TR" b="1" dirty="0"/>
              <a:t>eknik </a:t>
            </a:r>
            <a:r>
              <a:rPr lang="tr-TR" b="1" dirty="0" smtClean="0"/>
              <a:t>mükemmelliğe </a:t>
            </a:r>
            <a:r>
              <a:rPr lang="tr-TR" b="1" dirty="0"/>
              <a:t>ve iyi tasarıma dikkat etmek çevikliği ileri taşır:</a:t>
            </a:r>
            <a:r>
              <a:rPr lang="tr-TR" dirty="0"/>
              <a:t> Kalite beklentisi ve müşteri memnuniyeti sağlanması için en iyi araçlar ve yetkinlikte ekip üyeleri ile çalışılmalıdır.</a:t>
            </a:r>
          </a:p>
          <a:p>
            <a:endParaRPr lang="tr-TR" dirty="0"/>
          </a:p>
        </p:txBody>
      </p:sp>
      <p:pic>
        <p:nvPicPr>
          <p:cNvPr id="4" name="3 Resim" descr="agile prensipleri.png"/>
          <p:cNvPicPr>
            <a:picLocks noChangeAspect="1"/>
          </p:cNvPicPr>
          <p:nvPr/>
        </p:nvPicPr>
        <p:blipFill>
          <a:blip r:embed="rId2"/>
          <a:srcRect t="71317" r="75379" b="2036"/>
          <a:stretch>
            <a:fillRect/>
          </a:stretch>
        </p:blipFill>
        <p:spPr>
          <a:xfrm>
            <a:off x="857224" y="673420"/>
            <a:ext cx="2673257" cy="2041200"/>
          </a:xfrm>
          <a:prstGeom prst="rect">
            <a:avLst/>
          </a:prstGeom>
        </p:spPr>
      </p:pic>
      <p:sp>
        <p:nvSpPr>
          <p:cNvPr id="5" name="4 Metin kutusu"/>
          <p:cNvSpPr txBox="1"/>
          <p:nvPr/>
        </p:nvSpPr>
        <p:spPr>
          <a:xfrm>
            <a:off x="3595074" y="1357298"/>
            <a:ext cx="4405950" cy="584775"/>
          </a:xfrm>
          <a:prstGeom prst="rect">
            <a:avLst/>
          </a:prstGeom>
          <a:noFill/>
        </p:spPr>
        <p:txBody>
          <a:bodyPr wrap="none" rtlCol="0">
            <a:spAutoFit/>
          </a:bodyPr>
          <a:lstStyle/>
          <a:p>
            <a:r>
              <a:rPr lang="tr-TR" sz="3200" b="1" dirty="0" smtClean="0">
                <a:solidFill>
                  <a:srgbClr val="FF0000"/>
                </a:solidFill>
              </a:rPr>
              <a:t>9- Sürekli Değerlendirme</a:t>
            </a:r>
            <a:endParaRPr lang="tr-TR" sz="3200"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85720" y="2857496"/>
            <a:ext cx="8229600" cy="3186122"/>
          </a:xfrm>
        </p:spPr>
        <p:txBody>
          <a:bodyPr/>
          <a:lstStyle/>
          <a:p>
            <a:r>
              <a:rPr lang="tr-TR" b="1" dirty="0"/>
              <a:t>Sadelik esastır:</a:t>
            </a:r>
            <a:r>
              <a:rPr lang="tr-TR" dirty="0"/>
              <a:t> Müşteriyi daha memnun edeceği düşüncesi ile yapılan ve proje yönetim terminolojisinde “Altın Kaplama” adı verilen ilaveler ile kapsam dışına çıkılmamalı, müşterinin ana gereksinimlerine uygun ve değişikliği kolay çıktılar üretilmelidir.</a:t>
            </a:r>
          </a:p>
          <a:p>
            <a:endParaRPr lang="tr-TR" dirty="0"/>
          </a:p>
        </p:txBody>
      </p:sp>
      <p:pic>
        <p:nvPicPr>
          <p:cNvPr id="4" name="3 Resim" descr="agile prensipleri.png"/>
          <p:cNvPicPr>
            <a:picLocks noChangeAspect="1"/>
          </p:cNvPicPr>
          <p:nvPr/>
        </p:nvPicPr>
        <p:blipFill>
          <a:blip r:embed="rId2"/>
          <a:srcRect l="24621" t="71317" r="50000" b="2036"/>
          <a:stretch>
            <a:fillRect/>
          </a:stretch>
        </p:blipFill>
        <p:spPr>
          <a:xfrm>
            <a:off x="714348" y="571480"/>
            <a:ext cx="2755620" cy="2041200"/>
          </a:xfrm>
          <a:prstGeom prst="rect">
            <a:avLst/>
          </a:prstGeom>
        </p:spPr>
      </p:pic>
      <p:sp>
        <p:nvSpPr>
          <p:cNvPr id="5" name="4 Metin kutusu"/>
          <p:cNvSpPr txBox="1"/>
          <p:nvPr/>
        </p:nvSpPr>
        <p:spPr>
          <a:xfrm>
            <a:off x="3571868" y="1344027"/>
            <a:ext cx="3571619" cy="584775"/>
          </a:xfrm>
          <a:prstGeom prst="rect">
            <a:avLst/>
          </a:prstGeom>
          <a:noFill/>
        </p:spPr>
        <p:txBody>
          <a:bodyPr wrap="none" rtlCol="0">
            <a:spAutoFit/>
          </a:bodyPr>
          <a:lstStyle/>
          <a:p>
            <a:r>
              <a:rPr lang="tr-TR" sz="3200" b="1" dirty="0" smtClean="0">
                <a:solidFill>
                  <a:srgbClr val="FF0000"/>
                </a:solidFill>
              </a:rPr>
              <a:t>10- Sadeliği Koruma</a:t>
            </a:r>
            <a:endParaRPr lang="tr-TR" sz="3200" b="1"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28596" y="2285992"/>
            <a:ext cx="8229600" cy="4054485"/>
          </a:xfrm>
        </p:spPr>
        <p:txBody>
          <a:bodyPr>
            <a:normAutofit lnSpcReduction="10000"/>
          </a:bodyPr>
          <a:lstStyle/>
          <a:p>
            <a:r>
              <a:rPr lang="tr-TR" b="1" dirty="0"/>
              <a:t>En iyi mimariler, gereksinimler ve tasarımlar kendi kendine organize olmuş takımlardan çıkar:</a:t>
            </a:r>
            <a:r>
              <a:rPr lang="tr-TR" dirty="0"/>
              <a:t> Çevik ekipler kendi başlarına organize olarak görev paylaşımında bulunma yetkinliğine sahip bireylerden oluşturulmalıdır. Böylelikle, ekip kendi çalışma yöntemlerini sorgulamakta ve gerekli değişiklikleri yapmakta özgür olarak gelişime ve öğrenmeye açık olarak ilerleme kaydeder.</a:t>
            </a:r>
          </a:p>
          <a:p>
            <a:endParaRPr lang="tr-TR" dirty="0"/>
          </a:p>
        </p:txBody>
      </p:sp>
      <p:pic>
        <p:nvPicPr>
          <p:cNvPr id="4" name="3 Resim" descr="agile prensipleri.png"/>
          <p:cNvPicPr>
            <a:picLocks noChangeAspect="1"/>
          </p:cNvPicPr>
          <p:nvPr/>
        </p:nvPicPr>
        <p:blipFill>
          <a:blip r:embed="rId2"/>
          <a:srcRect l="50000" t="71317" r="25561"/>
          <a:stretch>
            <a:fillRect/>
          </a:stretch>
        </p:blipFill>
        <p:spPr>
          <a:xfrm>
            <a:off x="892379" y="285728"/>
            <a:ext cx="2465175" cy="2041200"/>
          </a:xfrm>
          <a:prstGeom prst="rect">
            <a:avLst/>
          </a:prstGeom>
        </p:spPr>
      </p:pic>
      <p:sp>
        <p:nvSpPr>
          <p:cNvPr id="5" name="4 Metin kutusu"/>
          <p:cNvSpPr txBox="1"/>
          <p:nvPr/>
        </p:nvSpPr>
        <p:spPr>
          <a:xfrm>
            <a:off x="3449233" y="851584"/>
            <a:ext cx="4837543" cy="1077218"/>
          </a:xfrm>
          <a:prstGeom prst="rect">
            <a:avLst/>
          </a:prstGeom>
          <a:noFill/>
        </p:spPr>
        <p:txBody>
          <a:bodyPr wrap="none" rtlCol="0">
            <a:spAutoFit/>
          </a:bodyPr>
          <a:lstStyle/>
          <a:p>
            <a:r>
              <a:rPr lang="tr-TR" sz="3200" b="1" dirty="0" smtClean="0">
                <a:solidFill>
                  <a:srgbClr val="FF0000"/>
                </a:solidFill>
              </a:rPr>
              <a:t>11- Kendi Kendini Organize </a:t>
            </a:r>
          </a:p>
          <a:p>
            <a:r>
              <a:rPr lang="tr-TR" sz="3200" b="1" dirty="0" smtClean="0">
                <a:solidFill>
                  <a:srgbClr val="FF0000"/>
                </a:solidFill>
              </a:rPr>
              <a:t>Eden Ekip </a:t>
            </a:r>
            <a:endParaRPr lang="tr-TR" sz="3200" b="1"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14282" y="2571744"/>
            <a:ext cx="8572528" cy="4286256"/>
          </a:xfrm>
        </p:spPr>
        <p:txBody>
          <a:bodyPr>
            <a:normAutofit fontScale="85000" lnSpcReduction="20000"/>
          </a:bodyPr>
          <a:lstStyle/>
          <a:p>
            <a:r>
              <a:rPr lang="tr-TR" b="1" dirty="0"/>
              <a:t>Takım düzenli aralıklarla nasıl daha verimli olacağını konuşur ve buna göre davranışlarını ayarlar:</a:t>
            </a:r>
            <a:r>
              <a:rPr lang="tr-TR" dirty="0"/>
              <a:t> Çevik projelerde değişen koşullara uyum sağlamak önemlidir. </a:t>
            </a:r>
            <a:r>
              <a:rPr lang="tr-TR" dirty="0" err="1"/>
              <a:t>Scrum</a:t>
            </a:r>
            <a:r>
              <a:rPr lang="tr-TR" dirty="0"/>
              <a:t> metodolojisine göre ekip üyeleri günlük olarak en fazla 15 dakika süren ve ayakta yapılan </a:t>
            </a:r>
            <a:r>
              <a:rPr lang="tr-TR" dirty="0" err="1"/>
              <a:t>Standup</a:t>
            </a:r>
            <a:r>
              <a:rPr lang="tr-TR" dirty="0"/>
              <a:t> adı verilen toplantılar ile bir araya gelir, günlük iş planlarını tartışır. Sprint adı verilen 2-3 haftalık iş planlamalarının süresi tamamlandığında ise gelecekte karşılaşılabilecek değişiklere karşı daha iyi adaptasyon sağlayabilmek adına geçmişe dönük değerlendirme yapmak ve öğrenilmiş dersleri çıkarmak üzere </a:t>
            </a:r>
            <a:r>
              <a:rPr lang="tr-TR" dirty="0" err="1"/>
              <a:t>Retrospective</a:t>
            </a:r>
            <a:r>
              <a:rPr lang="tr-TR" dirty="0"/>
              <a:t> adı verilen toplantılar yapılır.</a:t>
            </a:r>
          </a:p>
          <a:p>
            <a:endParaRPr lang="tr-TR" dirty="0"/>
          </a:p>
        </p:txBody>
      </p:sp>
      <p:pic>
        <p:nvPicPr>
          <p:cNvPr id="4" name="3 Resim" descr="agile prensipleri.png"/>
          <p:cNvPicPr>
            <a:picLocks noChangeAspect="1"/>
          </p:cNvPicPr>
          <p:nvPr/>
        </p:nvPicPr>
        <p:blipFill>
          <a:blip r:embed="rId2"/>
          <a:srcRect l="74439" t="70613" b="3369"/>
          <a:stretch>
            <a:fillRect/>
          </a:stretch>
        </p:blipFill>
        <p:spPr>
          <a:xfrm>
            <a:off x="642910" y="357166"/>
            <a:ext cx="2842339" cy="2041200"/>
          </a:xfrm>
          <a:prstGeom prst="rect">
            <a:avLst/>
          </a:prstGeom>
        </p:spPr>
      </p:pic>
      <p:sp>
        <p:nvSpPr>
          <p:cNvPr id="5" name="4 Metin kutusu"/>
          <p:cNvSpPr txBox="1"/>
          <p:nvPr/>
        </p:nvSpPr>
        <p:spPr>
          <a:xfrm>
            <a:off x="3584328" y="1129713"/>
            <a:ext cx="5202514" cy="584775"/>
          </a:xfrm>
          <a:prstGeom prst="rect">
            <a:avLst/>
          </a:prstGeom>
          <a:noFill/>
        </p:spPr>
        <p:txBody>
          <a:bodyPr wrap="none" rtlCol="0">
            <a:spAutoFit/>
          </a:bodyPr>
          <a:lstStyle/>
          <a:p>
            <a:r>
              <a:rPr lang="tr-TR" sz="3200" b="1" dirty="0" smtClean="0">
                <a:solidFill>
                  <a:srgbClr val="FF0000"/>
                </a:solidFill>
              </a:rPr>
              <a:t>12- Organizasyon Toplantıları </a:t>
            </a:r>
            <a:endParaRPr lang="tr-TR" sz="32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2571744"/>
            <a:ext cx="8229600" cy="3697295"/>
          </a:xfrm>
        </p:spPr>
        <p:txBody>
          <a:bodyPr>
            <a:normAutofit fontScale="85000" lnSpcReduction="20000"/>
          </a:bodyPr>
          <a:lstStyle/>
          <a:p>
            <a:pPr>
              <a:lnSpc>
                <a:spcPct val="120000"/>
              </a:lnSpc>
            </a:pPr>
            <a:r>
              <a:rPr lang="tr-TR" b="1" dirty="0"/>
              <a:t>Değerli yazılımın erken ve sürekli teslimatı ile müşteri memnuniyeti sağlanır:</a:t>
            </a:r>
            <a:r>
              <a:rPr lang="tr-TR" dirty="0"/>
              <a:t> Değerli yazılım kavramı müşteri tarafından </a:t>
            </a:r>
            <a:r>
              <a:rPr lang="tr-TR" dirty="0" err="1"/>
              <a:t>önceliklendirilen</a:t>
            </a:r>
            <a:r>
              <a:rPr lang="tr-TR" dirty="0"/>
              <a:t> ve kullanılabilir, kaliteli yazılım olarak düşünülebilir. Yazılımın tamamlanan kısımlarının erken ve sürekli müşteriye aktarımı, görüşlerinin alınması memnuniyeti arttırır. </a:t>
            </a:r>
            <a:r>
              <a:rPr lang="tr-TR" dirty="0" err="1"/>
              <a:t>Scrum</a:t>
            </a:r>
            <a:r>
              <a:rPr lang="tr-TR" dirty="0"/>
              <a:t> yöntemi kısa döngüler ile çıktı üretmek ve bu süreci yönetmek için etkili bir yöntemdir.</a:t>
            </a:r>
          </a:p>
          <a:p>
            <a:pPr>
              <a:lnSpc>
                <a:spcPct val="120000"/>
              </a:lnSpc>
            </a:pPr>
            <a:endParaRPr lang="tr-TR" dirty="0"/>
          </a:p>
        </p:txBody>
      </p:sp>
      <p:pic>
        <p:nvPicPr>
          <p:cNvPr id="4" name="3 Resim" descr="agile prensipleri.png"/>
          <p:cNvPicPr>
            <a:picLocks noChangeAspect="1"/>
          </p:cNvPicPr>
          <p:nvPr/>
        </p:nvPicPr>
        <p:blipFill>
          <a:blip r:embed="rId2"/>
          <a:srcRect t="18024" r="74439" b="53997"/>
          <a:stretch>
            <a:fillRect/>
          </a:stretch>
        </p:blipFill>
        <p:spPr>
          <a:xfrm>
            <a:off x="928662" y="428604"/>
            <a:ext cx="2643206" cy="2041237"/>
          </a:xfrm>
          <a:prstGeom prst="rect">
            <a:avLst/>
          </a:prstGeom>
        </p:spPr>
      </p:pic>
      <p:sp>
        <p:nvSpPr>
          <p:cNvPr id="5" name="4 Metin kutusu"/>
          <p:cNvSpPr txBox="1"/>
          <p:nvPr/>
        </p:nvSpPr>
        <p:spPr>
          <a:xfrm>
            <a:off x="3714744" y="1071546"/>
            <a:ext cx="4236031" cy="584775"/>
          </a:xfrm>
          <a:prstGeom prst="rect">
            <a:avLst/>
          </a:prstGeom>
          <a:noFill/>
        </p:spPr>
        <p:txBody>
          <a:bodyPr wrap="none" rtlCol="0">
            <a:spAutoFit/>
          </a:bodyPr>
          <a:lstStyle/>
          <a:p>
            <a:r>
              <a:rPr lang="tr-TR" sz="3200" b="1" dirty="0" smtClean="0">
                <a:solidFill>
                  <a:srgbClr val="FF0000"/>
                </a:solidFill>
              </a:rPr>
              <a:t>1-Müşteri Memnuniyeti</a:t>
            </a:r>
            <a:endParaRPr lang="tr-TR" sz="32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28596" y="2714620"/>
            <a:ext cx="8229600" cy="3857652"/>
          </a:xfrm>
        </p:spPr>
        <p:txBody>
          <a:bodyPr/>
          <a:lstStyle/>
          <a:p>
            <a:r>
              <a:rPr lang="tr-TR" b="1" dirty="0"/>
              <a:t>Değişiklikler projenin son aşamalarında dahi olsa kabul edilir:</a:t>
            </a:r>
            <a:r>
              <a:rPr lang="tr-TR" dirty="0"/>
              <a:t> Yazılım projelerinde sıklıkla rastlanan değişiklik talepleri rekabet avantajının korunabilmesi için çevik yöntemlerle yönetilmelidir ancak teslim süresi ve kaynaklar taleplere göre etkin ve doğru planlanmalıdır</a:t>
            </a:r>
            <a:r>
              <a:rPr lang="tr-TR" dirty="0" smtClean="0"/>
              <a:t>.</a:t>
            </a:r>
            <a:endParaRPr lang="tr-TR" dirty="0"/>
          </a:p>
        </p:txBody>
      </p:sp>
      <p:pic>
        <p:nvPicPr>
          <p:cNvPr id="4" name="3 Resim" descr="agile prensipleri.png"/>
          <p:cNvPicPr>
            <a:picLocks noChangeAspect="1"/>
          </p:cNvPicPr>
          <p:nvPr/>
        </p:nvPicPr>
        <p:blipFill>
          <a:blip r:embed="rId2"/>
          <a:srcRect l="24621" t="18024" r="50000" b="55329"/>
          <a:stretch>
            <a:fillRect/>
          </a:stretch>
        </p:blipFill>
        <p:spPr>
          <a:xfrm>
            <a:off x="785786" y="714356"/>
            <a:ext cx="2642400" cy="1957333"/>
          </a:xfrm>
          <a:prstGeom prst="rect">
            <a:avLst/>
          </a:prstGeom>
        </p:spPr>
      </p:pic>
      <p:sp>
        <p:nvSpPr>
          <p:cNvPr id="5" name="4 Metin kutusu"/>
          <p:cNvSpPr txBox="1"/>
          <p:nvPr/>
        </p:nvSpPr>
        <p:spPr>
          <a:xfrm>
            <a:off x="3857620" y="1285860"/>
            <a:ext cx="4612353" cy="584775"/>
          </a:xfrm>
          <a:prstGeom prst="rect">
            <a:avLst/>
          </a:prstGeom>
          <a:noFill/>
        </p:spPr>
        <p:txBody>
          <a:bodyPr wrap="none" rtlCol="0">
            <a:spAutoFit/>
          </a:bodyPr>
          <a:lstStyle/>
          <a:p>
            <a:r>
              <a:rPr lang="tr-TR" sz="3200" b="1" dirty="0" smtClean="0">
                <a:solidFill>
                  <a:srgbClr val="FF0000"/>
                </a:solidFill>
              </a:rPr>
              <a:t>2-Değişikliklere Açık Olma</a:t>
            </a:r>
            <a:endParaRPr lang="tr-TR" sz="3200" b="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2786058"/>
            <a:ext cx="8229600" cy="3000396"/>
          </a:xfrm>
        </p:spPr>
        <p:txBody>
          <a:bodyPr/>
          <a:lstStyle/>
          <a:p>
            <a:r>
              <a:rPr lang="tr-TR" b="1" dirty="0"/>
              <a:t>Çalışan yazılımlar sık aralıklar ile teslim edilir:</a:t>
            </a:r>
            <a:r>
              <a:rPr lang="tr-TR" dirty="0"/>
              <a:t> Tamamlanan iş paketleri aylık yerine haftalık şekilde müşteriye canlı ortamda teslim edilmelidir. İdeal olarak kabul edilen 2-3 haftalık “Sprint” adı verilen süreçlerdir.</a:t>
            </a:r>
          </a:p>
          <a:p>
            <a:endParaRPr lang="tr-TR" dirty="0"/>
          </a:p>
        </p:txBody>
      </p:sp>
      <p:pic>
        <p:nvPicPr>
          <p:cNvPr id="4" name="3 Resim" descr="agile prensipleri.png"/>
          <p:cNvPicPr>
            <a:picLocks noChangeAspect="1"/>
          </p:cNvPicPr>
          <p:nvPr/>
        </p:nvPicPr>
        <p:blipFill>
          <a:blip r:embed="rId2"/>
          <a:srcRect l="50000" t="18024" r="25561" b="55329"/>
          <a:stretch>
            <a:fillRect/>
          </a:stretch>
        </p:blipFill>
        <p:spPr>
          <a:xfrm>
            <a:off x="858030" y="467691"/>
            <a:ext cx="2642400" cy="2032615"/>
          </a:xfrm>
          <a:prstGeom prst="rect">
            <a:avLst/>
          </a:prstGeom>
        </p:spPr>
      </p:pic>
      <p:sp>
        <p:nvSpPr>
          <p:cNvPr id="5" name="4 Metin kutusu"/>
          <p:cNvSpPr txBox="1"/>
          <p:nvPr/>
        </p:nvSpPr>
        <p:spPr>
          <a:xfrm>
            <a:off x="3669004" y="1344027"/>
            <a:ext cx="4332020" cy="584775"/>
          </a:xfrm>
          <a:prstGeom prst="rect">
            <a:avLst/>
          </a:prstGeom>
          <a:noFill/>
        </p:spPr>
        <p:txBody>
          <a:bodyPr wrap="none" rtlCol="0">
            <a:spAutoFit/>
          </a:bodyPr>
          <a:lstStyle/>
          <a:p>
            <a:r>
              <a:rPr lang="tr-TR" sz="3200" b="1" dirty="0" smtClean="0">
                <a:solidFill>
                  <a:srgbClr val="FF0000"/>
                </a:solidFill>
              </a:rPr>
              <a:t>3-Sık Aralıklara Teslimat </a:t>
            </a:r>
            <a:endParaRPr lang="tr-TR" sz="3200"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28596" y="2928934"/>
            <a:ext cx="8229600" cy="3614750"/>
          </a:xfrm>
        </p:spPr>
        <p:txBody>
          <a:bodyPr/>
          <a:lstStyle/>
          <a:p>
            <a:r>
              <a:rPr lang="tr-TR" b="1" dirty="0"/>
              <a:t>Müşteri ve programcılar proje boyunca ekip halinde çalışır:</a:t>
            </a:r>
            <a:r>
              <a:rPr lang="tr-TR" dirty="0"/>
              <a:t> Taleplerin sahibi olan iş birimleri/müşteri ile farklı rollere sahip analist, yazılım geliştirici vb. taleplerin doğru anlaşılması ve hızlı karşılanması adına aynı ekibin içinde çalışmalı ve sürekli iletişim halinde olmalıdır.</a:t>
            </a:r>
          </a:p>
          <a:p>
            <a:endParaRPr lang="tr-TR" dirty="0"/>
          </a:p>
        </p:txBody>
      </p:sp>
      <p:pic>
        <p:nvPicPr>
          <p:cNvPr id="4" name="3 Resim" descr="agile prensipleri.png"/>
          <p:cNvPicPr>
            <a:picLocks noChangeAspect="1"/>
          </p:cNvPicPr>
          <p:nvPr/>
        </p:nvPicPr>
        <p:blipFill>
          <a:blip r:embed="rId2"/>
          <a:srcRect l="74439" t="18024" b="55329"/>
          <a:stretch>
            <a:fillRect/>
          </a:stretch>
        </p:blipFill>
        <p:spPr>
          <a:xfrm>
            <a:off x="785786" y="571480"/>
            <a:ext cx="2775315" cy="2041200"/>
          </a:xfrm>
          <a:prstGeom prst="rect">
            <a:avLst/>
          </a:prstGeom>
        </p:spPr>
      </p:pic>
      <p:sp>
        <p:nvSpPr>
          <p:cNvPr id="5" name="4 Metin kutusu"/>
          <p:cNvSpPr txBox="1"/>
          <p:nvPr/>
        </p:nvSpPr>
        <p:spPr>
          <a:xfrm>
            <a:off x="3857620" y="1285860"/>
            <a:ext cx="3151247" cy="584775"/>
          </a:xfrm>
          <a:prstGeom prst="rect">
            <a:avLst/>
          </a:prstGeom>
          <a:noFill/>
        </p:spPr>
        <p:txBody>
          <a:bodyPr wrap="none" rtlCol="0">
            <a:spAutoFit/>
          </a:bodyPr>
          <a:lstStyle/>
          <a:p>
            <a:r>
              <a:rPr lang="tr-TR" sz="3200" b="1" dirty="0" smtClean="0">
                <a:solidFill>
                  <a:srgbClr val="FF0000"/>
                </a:solidFill>
              </a:rPr>
              <a:t>4-Birlikte Çalışma</a:t>
            </a:r>
            <a:endParaRPr lang="tr-TR" sz="3200" b="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28596" y="2643182"/>
            <a:ext cx="8229600" cy="3786214"/>
          </a:xfrm>
        </p:spPr>
        <p:txBody>
          <a:bodyPr>
            <a:normAutofit fontScale="92500" lnSpcReduction="20000"/>
          </a:bodyPr>
          <a:lstStyle/>
          <a:p>
            <a:r>
              <a:rPr lang="tr-TR" b="1" dirty="0"/>
              <a:t>Projeler motive edilmiş bireyler ile güven esasına dayalı kurulur:</a:t>
            </a:r>
            <a:r>
              <a:rPr lang="tr-TR" dirty="0"/>
              <a:t> Proje ekibinde yer alan her üye ayrı yetkinlik ve karakteristik özellikleri ile takımın bir parçası olarak kabul edilir. Özellikle öz motivasyonu yüksek ekip bireyleri ile çalışmak ekip performansı açısından olumlu etki yaratmaktadır. Bunun yanında ekip üyelerinin kendilerine atanan işleri zamanında bitireceğine ve yetkinliklerine dair güven esası da motivasyonu arttırmada önemli bir faktördür.</a:t>
            </a:r>
          </a:p>
          <a:p>
            <a:endParaRPr lang="tr-TR" dirty="0"/>
          </a:p>
        </p:txBody>
      </p:sp>
      <p:pic>
        <p:nvPicPr>
          <p:cNvPr id="4" name="3 Resim" descr="agile prensipleri.png"/>
          <p:cNvPicPr>
            <a:picLocks noChangeAspect="1"/>
          </p:cNvPicPr>
          <p:nvPr/>
        </p:nvPicPr>
        <p:blipFill>
          <a:blip r:embed="rId2"/>
          <a:srcRect t="44671" r="75379" b="28683"/>
          <a:stretch>
            <a:fillRect/>
          </a:stretch>
        </p:blipFill>
        <p:spPr>
          <a:xfrm>
            <a:off x="857224" y="459106"/>
            <a:ext cx="2673257" cy="2041200"/>
          </a:xfrm>
          <a:prstGeom prst="rect">
            <a:avLst/>
          </a:prstGeom>
        </p:spPr>
      </p:pic>
      <p:sp>
        <p:nvSpPr>
          <p:cNvPr id="5" name="4 Metin kutusu"/>
          <p:cNvSpPr txBox="1"/>
          <p:nvPr/>
        </p:nvSpPr>
        <p:spPr>
          <a:xfrm>
            <a:off x="3708460" y="1285860"/>
            <a:ext cx="3363870" cy="584775"/>
          </a:xfrm>
          <a:prstGeom prst="rect">
            <a:avLst/>
          </a:prstGeom>
          <a:noFill/>
        </p:spPr>
        <p:txBody>
          <a:bodyPr wrap="none" rtlCol="0">
            <a:spAutoFit/>
          </a:bodyPr>
          <a:lstStyle/>
          <a:p>
            <a:r>
              <a:rPr lang="tr-TR" sz="3200" b="1" dirty="0" smtClean="0">
                <a:solidFill>
                  <a:srgbClr val="FF0000"/>
                </a:solidFill>
              </a:rPr>
              <a:t>5-Güven ve Destek</a:t>
            </a:r>
            <a:endParaRPr lang="tr-TR" sz="3200"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2357430"/>
            <a:ext cx="8229600" cy="3983047"/>
          </a:xfrm>
        </p:spPr>
        <p:txBody>
          <a:bodyPr>
            <a:normAutofit fontScale="92500" lnSpcReduction="20000"/>
          </a:bodyPr>
          <a:lstStyle/>
          <a:p>
            <a:r>
              <a:rPr lang="tr-TR" b="1" dirty="0"/>
              <a:t>En etkili iletişim yolu yüz yüze görüşmektir:</a:t>
            </a:r>
            <a:r>
              <a:rPr lang="tr-TR" dirty="0"/>
              <a:t> Proje ekibinin aynı </a:t>
            </a:r>
            <a:r>
              <a:rPr lang="tr-TR" dirty="0" err="1"/>
              <a:t>lokasyonda</a:t>
            </a:r>
            <a:r>
              <a:rPr lang="tr-TR" dirty="0"/>
              <a:t> bulunması ve mümkün olduğunca yüz yüze iletişim kurması tercih edilir. Proje ekibine ait masa çalışma düzeni U şeklinde düzenlenebilir, bu sayede yanlış anlaşılmalar ortadan kalkarak, sorunlar hemen açıklığa kavuşturulabilir. Coğrafi olarak farklı </a:t>
            </a:r>
            <a:r>
              <a:rPr lang="tr-TR" dirty="0" err="1"/>
              <a:t>lokasyonlarda</a:t>
            </a:r>
            <a:r>
              <a:rPr lang="tr-TR" dirty="0"/>
              <a:t> olan ekip üyeleri için ise telekonferans gibi hızlı sonuç alınabilecek iletişim yöntemleri tercih edilmelidir.</a:t>
            </a:r>
          </a:p>
          <a:p>
            <a:endParaRPr lang="tr-TR" dirty="0"/>
          </a:p>
        </p:txBody>
      </p:sp>
      <p:pic>
        <p:nvPicPr>
          <p:cNvPr id="4" name="3 Resim" descr="agile prensipleri.png"/>
          <p:cNvPicPr>
            <a:picLocks noChangeAspect="1"/>
          </p:cNvPicPr>
          <p:nvPr/>
        </p:nvPicPr>
        <p:blipFill>
          <a:blip r:embed="rId2"/>
          <a:srcRect l="25561" t="44671" r="50000" b="28683"/>
          <a:stretch>
            <a:fillRect/>
          </a:stretch>
        </p:blipFill>
        <p:spPr>
          <a:xfrm>
            <a:off x="785786" y="285728"/>
            <a:ext cx="2653560" cy="2041200"/>
          </a:xfrm>
          <a:prstGeom prst="rect">
            <a:avLst/>
          </a:prstGeom>
        </p:spPr>
      </p:pic>
      <p:sp>
        <p:nvSpPr>
          <p:cNvPr id="5" name="4 Metin kutusu"/>
          <p:cNvSpPr txBox="1"/>
          <p:nvPr/>
        </p:nvSpPr>
        <p:spPr>
          <a:xfrm>
            <a:off x="3714744" y="1142984"/>
            <a:ext cx="4247830" cy="584775"/>
          </a:xfrm>
          <a:prstGeom prst="rect">
            <a:avLst/>
          </a:prstGeom>
          <a:noFill/>
        </p:spPr>
        <p:txBody>
          <a:bodyPr wrap="none" rtlCol="0">
            <a:spAutoFit/>
          </a:bodyPr>
          <a:lstStyle/>
          <a:p>
            <a:r>
              <a:rPr lang="tr-TR" sz="3200" b="1" dirty="0" smtClean="0">
                <a:solidFill>
                  <a:srgbClr val="FF0000"/>
                </a:solidFill>
              </a:rPr>
              <a:t>6-  Yüz yüze Görüşmeler</a:t>
            </a:r>
            <a:endParaRPr lang="tr-TR" sz="3200" b="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57158" y="2857496"/>
            <a:ext cx="8229600" cy="3071834"/>
          </a:xfrm>
        </p:spPr>
        <p:txBody>
          <a:bodyPr/>
          <a:lstStyle/>
          <a:p>
            <a:r>
              <a:rPr lang="tr-TR" b="1" dirty="0"/>
              <a:t>S</a:t>
            </a:r>
            <a:r>
              <a:rPr lang="tr-TR" b="1" dirty="0" smtClean="0"/>
              <a:t>ürecin </a:t>
            </a:r>
            <a:r>
              <a:rPr lang="tr-TR" b="1" dirty="0"/>
              <a:t>öncelikli ölçütü çalışan yazılımdır:</a:t>
            </a:r>
            <a:r>
              <a:rPr lang="tr-TR" dirty="0"/>
              <a:t> Müşteriye kısa aralıklarla çalışır durumda olan yazılımı sunmak gereksinimlerin takibi ve süreç ilerleyişinin anlaşılması konusunda önemlidir.</a:t>
            </a:r>
          </a:p>
        </p:txBody>
      </p:sp>
      <p:pic>
        <p:nvPicPr>
          <p:cNvPr id="4" name="3 Resim" descr="agile prensipleri.png"/>
          <p:cNvPicPr>
            <a:picLocks noChangeAspect="1"/>
          </p:cNvPicPr>
          <p:nvPr/>
        </p:nvPicPr>
        <p:blipFill>
          <a:blip r:embed="rId2"/>
          <a:srcRect l="49718" t="44671" r="24621" b="28683"/>
          <a:stretch>
            <a:fillRect/>
          </a:stretch>
        </p:blipFill>
        <p:spPr>
          <a:xfrm>
            <a:off x="785786" y="500042"/>
            <a:ext cx="2786242" cy="2041200"/>
          </a:xfrm>
          <a:prstGeom prst="rect">
            <a:avLst/>
          </a:prstGeom>
        </p:spPr>
      </p:pic>
      <p:sp>
        <p:nvSpPr>
          <p:cNvPr id="5" name="4 Metin kutusu"/>
          <p:cNvSpPr txBox="1"/>
          <p:nvPr/>
        </p:nvSpPr>
        <p:spPr>
          <a:xfrm>
            <a:off x="3643306" y="1285860"/>
            <a:ext cx="3546933" cy="584775"/>
          </a:xfrm>
          <a:prstGeom prst="rect">
            <a:avLst/>
          </a:prstGeom>
          <a:noFill/>
        </p:spPr>
        <p:txBody>
          <a:bodyPr wrap="none" rtlCol="0">
            <a:spAutoFit/>
          </a:bodyPr>
          <a:lstStyle/>
          <a:p>
            <a:r>
              <a:rPr lang="tr-TR" sz="3200" b="1" dirty="0" smtClean="0">
                <a:solidFill>
                  <a:srgbClr val="FF0000"/>
                </a:solidFill>
              </a:rPr>
              <a:t>7- Çalışan Yazılımlar</a:t>
            </a:r>
            <a:endParaRPr lang="tr-TR" sz="3200"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28596" y="2928934"/>
            <a:ext cx="8229600" cy="2400304"/>
          </a:xfrm>
        </p:spPr>
        <p:txBody>
          <a:bodyPr/>
          <a:lstStyle/>
          <a:p>
            <a:r>
              <a:rPr lang="tr-TR" b="1" dirty="0"/>
              <a:t>Çevik süreçler sabit hızlı, sürdürülebilir geliştirmeyi teşvik eder:</a:t>
            </a:r>
            <a:r>
              <a:rPr lang="tr-TR" dirty="0"/>
              <a:t> Sabit bir çalışma temposunun oluşturulması ve eşit görev dağılımı sürdürülebilirlik açısından önem taşır.</a:t>
            </a:r>
          </a:p>
          <a:p>
            <a:endParaRPr lang="tr-TR" dirty="0"/>
          </a:p>
        </p:txBody>
      </p:sp>
      <p:pic>
        <p:nvPicPr>
          <p:cNvPr id="4" name="3 Resim" descr="agile prensipleri.png"/>
          <p:cNvPicPr>
            <a:picLocks noChangeAspect="1"/>
          </p:cNvPicPr>
          <p:nvPr/>
        </p:nvPicPr>
        <p:blipFill>
          <a:blip r:embed="rId2"/>
          <a:srcRect l="74439" t="44671" b="28683"/>
          <a:stretch>
            <a:fillRect/>
          </a:stretch>
        </p:blipFill>
        <p:spPr>
          <a:xfrm>
            <a:off x="796553" y="601982"/>
            <a:ext cx="2775315" cy="2041200"/>
          </a:xfrm>
          <a:prstGeom prst="rect">
            <a:avLst/>
          </a:prstGeom>
        </p:spPr>
      </p:pic>
      <p:sp>
        <p:nvSpPr>
          <p:cNvPr id="5" name="4 Metin kutusu"/>
          <p:cNvSpPr txBox="1"/>
          <p:nvPr/>
        </p:nvSpPr>
        <p:spPr>
          <a:xfrm>
            <a:off x="3643306" y="1357298"/>
            <a:ext cx="4413196" cy="584775"/>
          </a:xfrm>
          <a:prstGeom prst="rect">
            <a:avLst/>
          </a:prstGeom>
          <a:noFill/>
        </p:spPr>
        <p:txBody>
          <a:bodyPr wrap="none" rtlCol="0">
            <a:spAutoFit/>
          </a:bodyPr>
          <a:lstStyle/>
          <a:p>
            <a:r>
              <a:rPr lang="tr-TR" sz="3200" b="1" dirty="0" smtClean="0">
                <a:solidFill>
                  <a:srgbClr val="FF0000"/>
                </a:solidFill>
              </a:rPr>
              <a:t>8- Sürdürülebilir Gelişme</a:t>
            </a:r>
            <a:endParaRPr lang="tr-TR" sz="3200" b="1" dirty="0">
              <a:solidFill>
                <a:srgbClr val="FF0000"/>
              </a:solidFill>
            </a:endParaRPr>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153</Words>
  <Application>Microsoft Office PowerPoint</Application>
  <PresentationFormat>Ekran Gösterisi (4:3)</PresentationFormat>
  <Paragraphs>26</Paragraphs>
  <Slides>13</Slides>
  <Notes>0</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Ofis Teması</vt:lpstr>
      <vt:lpstr>AGILE PRENSİPLERİ</vt:lpstr>
      <vt:lpstr>Slayt 2</vt:lpstr>
      <vt:lpstr>Slayt 3</vt:lpstr>
      <vt:lpstr>Slayt 4</vt:lpstr>
      <vt:lpstr>Slayt 5</vt:lpstr>
      <vt:lpstr>Slayt 6</vt:lpstr>
      <vt:lpstr>Slayt 7</vt:lpstr>
      <vt:lpstr>Slayt 8</vt:lpstr>
      <vt:lpstr>Slayt 9</vt:lpstr>
      <vt:lpstr>Slayt 10</vt:lpstr>
      <vt:lpstr>Slayt 11</vt:lpstr>
      <vt:lpstr>Slayt 12</vt:lpstr>
      <vt:lpstr>Slayt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PRENSİPLERİ</dc:title>
  <dc:creator>nilufer demir</dc:creator>
  <cp:lastModifiedBy>nilufer demir</cp:lastModifiedBy>
  <cp:revision>7</cp:revision>
  <dcterms:created xsi:type="dcterms:W3CDTF">2020-10-13T12:59:47Z</dcterms:created>
  <dcterms:modified xsi:type="dcterms:W3CDTF">2020-10-13T14:02:14Z</dcterms:modified>
</cp:coreProperties>
</file>