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95" r:id="rId2"/>
    <p:sldId id="256" r:id="rId3"/>
    <p:sldId id="273" r:id="rId4"/>
    <p:sldId id="275" r:id="rId5"/>
    <p:sldId id="257" r:id="rId6"/>
    <p:sldId id="276" r:id="rId7"/>
    <p:sldId id="258" r:id="rId8"/>
    <p:sldId id="259" r:id="rId9"/>
    <p:sldId id="260" r:id="rId10"/>
    <p:sldId id="261" r:id="rId11"/>
    <p:sldId id="274" r:id="rId12"/>
    <p:sldId id="263" r:id="rId13"/>
    <p:sldId id="264" r:id="rId14"/>
    <p:sldId id="265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14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68" r:id="rId36"/>
    <p:sldId id="298" r:id="rId37"/>
    <p:sldId id="270" r:id="rId38"/>
    <p:sldId id="269" r:id="rId39"/>
    <p:sldId id="271" r:id="rId40"/>
    <p:sldId id="315" r:id="rId41"/>
    <p:sldId id="299" r:id="rId42"/>
    <p:sldId id="272" r:id="rId43"/>
    <p:sldId id="300" r:id="rId44"/>
    <p:sldId id="301" r:id="rId45"/>
    <p:sldId id="302" r:id="rId46"/>
    <p:sldId id="307" r:id="rId47"/>
    <p:sldId id="303" r:id="rId48"/>
    <p:sldId id="317" r:id="rId49"/>
    <p:sldId id="304" r:id="rId50"/>
    <p:sldId id="308" r:id="rId51"/>
    <p:sldId id="309" r:id="rId52"/>
    <p:sldId id="310" r:id="rId53"/>
    <p:sldId id="311" r:id="rId54"/>
    <p:sldId id="312" r:id="rId55"/>
    <p:sldId id="313" r:id="rId56"/>
    <p:sldId id="3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FF9D3E-A668-40CF-AF45-9891357632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084C3-4028-47D8-B881-545B761587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B3670-C54D-4C61-BC20-A230695695B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2E4B2-4842-44EA-80D6-3310BE626E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15C46-BF40-4B2D-B810-9FEDF8C2E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5195C-C14A-4A7C-ABB1-0903B773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4AEF4-936A-490D-9B2C-3F6AD451A7A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82FFB-E723-4C6D-BBAF-6B881F53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6277-DCC2-424A-8C82-FEFB6FE9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4AEE5-2585-45DE-A8A5-DFA3BA36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20BA-C2AC-41EB-94AF-45D2C31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C17C-44BA-40A9-BBBA-A34416A91CD0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1DCD-C35E-43AE-A3F5-81BA664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2298-FAED-488B-9010-3690ECD3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2DF9-8535-4D98-8F27-60CB9293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F488-90B2-4CD0-BAAA-A4D8AA35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B4F6-3F3C-47A2-8915-9124BC76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6FC9-FD9C-473A-A35F-5B0C86E70AA6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0C4A-57C3-44E9-BAA3-07EA6D7B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DA5E-7077-48AF-AB7E-6571F497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539C-6A42-44F2-94B3-3C3436E04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559E9-C96B-41B0-9A6D-2CDCDFDF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BF40-38F6-4A81-BCCD-BC575067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1F5D-9005-4D54-A043-CB87CA4E4099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C4BD-EF4C-429C-AAFE-E3D3E05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9A79-7986-4745-AF68-B8CB52E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6E7F-FF6A-4ADB-AAD5-7DC82C23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D66E-9E2F-4933-BBAA-2DA10FF5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9349-A1DB-47DE-8CC2-F8B7C4A3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49B3-589A-437F-B182-CC4842F06274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2196-6689-4F4F-8680-5899249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0A44-0A1F-44C6-97E4-74531A19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D4A-3F87-4F5F-B5F6-65317290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CEF8-6924-4B85-A0CC-CDC16DA5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45DC-E7B4-418C-B5BF-046620CF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16EE-F56E-469F-AD81-D3BC16EFF83D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B6A6-18DE-4625-803E-968D1AF4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E0C5-A7DA-4984-BE45-6A35F0D1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11FA-EE2D-4E87-A9F3-623AFA3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34D5-2731-491C-9A75-4B976161B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CC20C-6FE2-49B7-B76C-6BC35AED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684E-6013-4ED2-8D73-ED324B6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C416-8AD6-4732-B021-8FCA2A8DDAD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02C8-48F4-450A-9715-22E36AA2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AE97-2606-4C82-9F99-8D72BC52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6755-986C-4F3D-9C6F-6333F8D7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0F64-3520-443E-BEF9-A3D34750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900E-521B-4F2C-8FCE-4CB3F77E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EE7B-84F9-4CE2-9C9E-5D9C2347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E010-F0B3-42AB-AE92-B300024C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E2216-0016-4BB4-AE22-09208587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BDB-2CED-4155-B145-FADABA4423E4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1FA7-0CED-4959-9D47-4848CA49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1420D-3075-408E-80AE-E806D83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A76-0CEB-40F0-941A-0933DCD0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443C7-4D23-4A32-AA15-A881CD12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D2AB-0387-4572-88FB-50C7A7B4A3C7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B840B-84FA-4FA0-8E68-2B66A07C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B1D34-6237-4146-85F2-4ABC3B72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878E3-77DA-494D-B523-40FC12A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FF7-CB30-4B33-9199-50CA9B376430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1EC48-6B07-4F8D-9DA6-E8C4D81B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E57D4-F393-4B2A-A0DF-772FA4E4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F4DA-D5D4-4EC0-99DB-AE8F8660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95FF-7A47-46B9-AC45-92F445EF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F0E87-B5B6-4CB9-AAB8-1A13645E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F2EA-BA18-445A-AE5C-94319A94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EE7-09AC-49BF-A5C4-7B8555272842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94694-F6EF-4E8C-B280-48FA8966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27DC-91A0-44DF-95B3-1B14D35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0296-DEB1-4F6C-A7BE-72F00A7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6F78B-0042-434F-BBBB-29FED0958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EA17-AC72-48EC-8FAF-BEDA53B7D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AC87C-B798-45C6-AC6A-CEAB34B9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0E33-CF71-474F-822D-17F7C6A83BD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8FE97-F12D-4D74-B6A8-BD0BDE17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C865-835F-45C8-A593-AB7C4D36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73DBB-D483-4783-8291-88C7C9DB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E36D-D817-46C5-9ACD-78E1710A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AC52-62A3-4650-BB0B-787F8481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75FA-6100-41EA-97B1-6681C2CA9C6D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F106-3D46-4695-B7AA-A4F31AD12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79CD-042A-4464-9F3C-ECA1DC2DD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C05E-331F-4A7D-A0A1-D0D9E18E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r>
              <a:rPr lang="en-US" sz="5400" b="1" dirty="0"/>
              <a:t>SOFTWARE DEVELOPMENT LIFE CYCLE</a:t>
            </a:r>
          </a:p>
          <a:p>
            <a:r>
              <a:rPr lang="en-US" sz="4800" b="1" dirty="0"/>
              <a:t>(SDLC)</a:t>
            </a:r>
            <a:endParaRPr lang="en-US" sz="32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B0D91-77DC-42B3-9DCF-F7330630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sz="3200" dirty="0">
              <a:solidFill>
                <a:prstClr val="black"/>
              </a:solidFill>
            </a:endParaRPr>
          </a:p>
          <a:p>
            <a:pPr marL="514350" lvl="0" indent="-514350" algn="l"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prstClr val="black"/>
              </a:solidFill>
            </a:endParaRPr>
          </a:p>
          <a:p>
            <a:pPr marL="514350" lvl="0" indent="-514350" algn="l"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prstClr val="black"/>
              </a:solidFill>
            </a:endParaRP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A0536-18CB-4E9F-81BD-8704E40F42E8}"/>
              </a:ext>
            </a:extLst>
          </p:cNvPr>
          <p:cNvSpPr/>
          <p:nvPr/>
        </p:nvSpPr>
        <p:spPr>
          <a:xfrm>
            <a:off x="6258560" y="0"/>
            <a:ext cx="5933440" cy="540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2==&gt;&gt; BUSINESS ANALYST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Is </a:t>
            </a:r>
            <a:r>
              <a:rPr lang="en-US" sz="2400" dirty="0" err="1">
                <a:solidFill>
                  <a:prstClr val="black"/>
                </a:solidFill>
              </a:rPr>
              <a:t>dunyasi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teknoloji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dunyasi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arasinda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</a:rPr>
              <a:t>kopru</a:t>
            </a:r>
            <a:r>
              <a:rPr lang="en-US" sz="2400" b="1" u="sng" dirty="0">
                <a:solidFill>
                  <a:prstClr val="black"/>
                </a:solidFill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</a:rPr>
              <a:t>vazifesi</a:t>
            </a:r>
            <a:r>
              <a:rPr lang="en-US" sz="2400" b="1" u="sng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vardir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Requirement’lari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daha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anlasilir</a:t>
            </a:r>
            <a:r>
              <a:rPr lang="en-US" sz="2400" dirty="0">
                <a:solidFill>
                  <a:prstClr val="black"/>
                </a:solidFill>
              </a:rPr>
              <a:t> hale </a:t>
            </a:r>
            <a:r>
              <a:rPr lang="en-US" sz="2400" dirty="0" err="1">
                <a:solidFill>
                  <a:prstClr val="black"/>
                </a:solidFill>
              </a:rPr>
              <a:t>getirir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prstClr val="black"/>
                </a:solidFill>
              </a:rPr>
              <a:t>BRD </a:t>
            </a:r>
            <a:r>
              <a:rPr lang="en-US" sz="2400" b="1" u="sng" dirty="0" err="1">
                <a:solidFill>
                  <a:prstClr val="black"/>
                </a:solidFill>
              </a:rPr>
              <a:t>ve</a:t>
            </a:r>
            <a:r>
              <a:rPr lang="en-US" sz="2400" b="1" u="sng" dirty="0">
                <a:solidFill>
                  <a:prstClr val="black"/>
                </a:solidFill>
              </a:rPr>
              <a:t> FRD </a:t>
            </a:r>
            <a:r>
              <a:rPr lang="en-US" sz="2400" dirty="0">
                <a:solidFill>
                  <a:prstClr val="black"/>
                </a:solidFill>
              </a:rPr>
              <a:t>‘</a:t>
            </a:r>
            <a:r>
              <a:rPr lang="en-US" sz="2400" dirty="0" err="1">
                <a:solidFill>
                  <a:prstClr val="black"/>
                </a:solidFill>
              </a:rPr>
              <a:t>leri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olusturur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Kararlari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anlasilir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bir</a:t>
            </a:r>
            <a:r>
              <a:rPr lang="en-US" sz="2400" dirty="0">
                <a:solidFill>
                  <a:prstClr val="black"/>
                </a:solidFill>
              </a:rPr>
              <a:t> hale </a:t>
            </a:r>
            <a:r>
              <a:rPr lang="en-US" sz="2400" dirty="0" err="1">
                <a:solidFill>
                  <a:prstClr val="black"/>
                </a:solidFill>
              </a:rPr>
              <a:t>getirir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Akis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semasini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yapar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u="sng" dirty="0" err="1">
                <a:solidFill>
                  <a:prstClr val="black"/>
                </a:solidFill>
              </a:rPr>
              <a:t>Dokumantasyonu</a:t>
            </a:r>
            <a:r>
              <a:rPr lang="en-US" sz="2400" b="1" u="sng" dirty="0">
                <a:solidFill>
                  <a:prstClr val="black"/>
                </a:solidFill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</a:rPr>
              <a:t>duzenler</a:t>
            </a:r>
            <a:r>
              <a:rPr lang="en-US" sz="2400" b="1" u="sng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6263C-6C85-41BF-A9AD-38C94E95BEE7}"/>
              </a:ext>
            </a:extLst>
          </p:cNvPr>
          <p:cNvSpPr/>
          <p:nvPr/>
        </p:nvSpPr>
        <p:spPr>
          <a:xfrm>
            <a:off x="0" y="0"/>
            <a:ext cx="5933440" cy="540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1==&gt;&gt; PROJECT MANAGER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Kriz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yonetimi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Iletisim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Butce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Riski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yonetir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Proje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cizelgesini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hazirlar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Diger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yoneticilerle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</a:rPr>
              <a:t>koordinasyonu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saglar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Projenin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tamamindan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sorumludur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69C6F-EB9A-4A65-BF1F-34384B7B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sz="3200" dirty="0">
              <a:solidFill>
                <a:prstClr val="black"/>
              </a:solidFill>
            </a:endParaRPr>
          </a:p>
          <a:p>
            <a:pPr marL="514350" lvl="0" indent="-514350" algn="l"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prstClr val="black"/>
              </a:solidFill>
            </a:endParaRPr>
          </a:p>
          <a:p>
            <a:pPr marL="514350" lvl="0" indent="-514350" algn="l"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prstClr val="black"/>
              </a:solidFill>
            </a:endParaRP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A0536-18CB-4E9F-81BD-8704E40F42E8}"/>
              </a:ext>
            </a:extLst>
          </p:cNvPr>
          <p:cNvSpPr/>
          <p:nvPr/>
        </p:nvSpPr>
        <p:spPr>
          <a:xfrm>
            <a:off x="6258560" y="0"/>
            <a:ext cx="5933440" cy="540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4==&gt;&gt; QUALITY ANALYST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Kalite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kontrolu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yapan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ekiptir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Test </a:t>
            </a:r>
            <a:r>
              <a:rPr lang="en-US" sz="2400" dirty="0" err="1">
                <a:solidFill>
                  <a:prstClr val="black"/>
                </a:solidFill>
              </a:rPr>
              <a:t>yapar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r>
              <a:rPr lang="en-US" sz="2400" dirty="0" err="1">
                <a:solidFill>
                  <a:prstClr val="black"/>
                </a:solidFill>
              </a:rPr>
              <a:t>hata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bulur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dev’lere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gonderir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Sistemin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hata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vermeden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calismasini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saglamak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icin</a:t>
            </a:r>
            <a:r>
              <a:rPr lang="en-US" sz="2400" dirty="0">
                <a:solidFill>
                  <a:prstClr val="black"/>
                </a:solidFill>
              </a:rPr>
              <a:t> test </a:t>
            </a:r>
            <a:r>
              <a:rPr lang="en-US" sz="2400" dirty="0" err="1">
                <a:solidFill>
                  <a:prstClr val="black"/>
                </a:solidFill>
              </a:rPr>
              <a:t>yaparlar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Fix </a:t>
            </a:r>
            <a:r>
              <a:rPr lang="en-US" sz="2400" dirty="0" err="1">
                <a:solidFill>
                  <a:prstClr val="black"/>
                </a:solidFill>
              </a:rPr>
              <a:t>edilip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gelen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bug’lari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tekrar</a:t>
            </a:r>
            <a:r>
              <a:rPr lang="en-US" sz="2400" dirty="0">
                <a:solidFill>
                  <a:prstClr val="black"/>
                </a:solidFill>
              </a:rPr>
              <a:t> test </a:t>
            </a:r>
            <a:r>
              <a:rPr lang="en-US" sz="2400" dirty="0" err="1">
                <a:solidFill>
                  <a:prstClr val="black"/>
                </a:solidFill>
              </a:rPr>
              <a:t>eder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6263C-6C85-41BF-A9AD-38C94E95BEE7}"/>
              </a:ext>
            </a:extLst>
          </p:cNvPr>
          <p:cNvSpPr/>
          <p:nvPr/>
        </p:nvSpPr>
        <p:spPr>
          <a:xfrm>
            <a:off x="0" y="0"/>
            <a:ext cx="5933440" cy="540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3==&gt;&gt; DEVELOPER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Kaliteli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Kod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yazar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399D-050B-41C3-AC91-513549EB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600" b="1" dirty="0"/>
              <a:t>TANIMLAR</a:t>
            </a:r>
            <a:endParaRPr lang="en-US" b="1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dirty="0"/>
              <a:t>1. Manuel tester = Functional tester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yazmadan</a:t>
            </a:r>
            <a:r>
              <a:rPr lang="en-US" dirty="0"/>
              <a:t> test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ekip</a:t>
            </a:r>
            <a:endParaRPr lang="en-US" dirty="0"/>
          </a:p>
          <a:p>
            <a:pPr algn="l"/>
            <a:r>
              <a:rPr lang="en-US" dirty="0"/>
              <a:t>2. Cross functional tester/analyst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test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kisiler</a:t>
            </a:r>
            <a:endParaRPr lang="en-US" dirty="0"/>
          </a:p>
          <a:p>
            <a:pPr algn="l"/>
            <a:r>
              <a:rPr lang="en-US" dirty="0"/>
              <a:t>3. Automation tester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yapacagimiz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biz</a:t>
            </a:r>
          </a:p>
          <a:p>
            <a:pPr algn="l"/>
            <a:r>
              <a:rPr lang="en-US" dirty="0"/>
              <a:t>4. </a:t>
            </a:r>
            <a:r>
              <a:rPr lang="en-US" dirty="0" smtClean="0"/>
              <a:t>SDET</a:t>
            </a:r>
            <a:endParaRPr lang="en-US" dirty="0"/>
          </a:p>
          <a:p>
            <a:pPr algn="l"/>
            <a:r>
              <a:rPr lang="en-US" dirty="0"/>
              <a:t>5. Quality </a:t>
            </a:r>
            <a:r>
              <a:rPr lang="en-US" dirty="0" smtClean="0"/>
              <a:t>analyst QA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899DC-FE54-41C3-BD9B-039DAF3A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b="1" smtClean="0"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538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200" b="1" dirty="0"/>
              <a:t>WATERFALL METHODU</a:t>
            </a:r>
          </a:p>
          <a:p>
            <a:pPr marL="514350" indent="-514350" algn="l">
              <a:buAutoNum type="arabicPeriod"/>
            </a:pPr>
            <a:endParaRPr lang="en-US" sz="2800" dirty="0"/>
          </a:p>
          <a:p>
            <a:pPr marL="2343150" lvl="4" indent="-514350" algn="l">
              <a:buAutoNum type="arabicPeriod"/>
            </a:pPr>
            <a:r>
              <a:rPr lang="en-US" sz="3200" dirty="0"/>
              <a:t>COMMUNICATION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 err="1"/>
              <a:t>Gereksinimler</a:t>
            </a:r>
            <a:r>
              <a:rPr lang="en-US" sz="2800" dirty="0"/>
              <a:t> </a:t>
            </a:r>
            <a:r>
              <a:rPr lang="en-US" sz="2800" dirty="0" err="1"/>
              <a:t>olusturulur</a:t>
            </a:r>
            <a:r>
              <a:rPr lang="en-US" sz="2800" dirty="0"/>
              <a:t>.</a:t>
            </a:r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PLANNING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 err="1"/>
              <a:t>Tahmini</a:t>
            </a:r>
            <a:r>
              <a:rPr lang="en-US" sz="2800" dirty="0"/>
              <a:t> </a:t>
            </a:r>
            <a:r>
              <a:rPr lang="en-US" sz="2800" dirty="0" err="1"/>
              <a:t>degerlendirme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planlama</a:t>
            </a:r>
            <a:endParaRPr lang="en-US" sz="2800" dirty="0"/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MODELLING	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 err="1"/>
              <a:t>Dizayn</a:t>
            </a:r>
            <a:r>
              <a:rPr lang="en-US" sz="2800" dirty="0"/>
              <a:t> </a:t>
            </a:r>
            <a:r>
              <a:rPr lang="en-US" sz="2800" dirty="0" err="1"/>
              <a:t>olusturulur</a:t>
            </a:r>
            <a:endParaRPr lang="en-US" sz="2800" dirty="0"/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CONSTRUCTION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Coding </a:t>
            </a:r>
            <a:r>
              <a:rPr lang="en-US" sz="2800" dirty="0" err="1"/>
              <a:t>yapilir</a:t>
            </a:r>
            <a:endParaRPr lang="en-US" sz="2800" dirty="0"/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DEPLOYMENT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 err="1"/>
              <a:t>Piyasaya</a:t>
            </a:r>
            <a:r>
              <a:rPr lang="en-US" sz="2800" dirty="0"/>
              <a:t> </a:t>
            </a:r>
            <a:r>
              <a:rPr lang="en-US" sz="2800" dirty="0" err="1"/>
              <a:t>sunum</a:t>
            </a:r>
            <a:r>
              <a:rPr lang="en-US" sz="2800" dirty="0"/>
              <a:t> </a:t>
            </a:r>
            <a:r>
              <a:rPr lang="en-US" sz="2800" dirty="0" err="1"/>
              <a:t>yapilir</a:t>
            </a:r>
            <a:endParaRPr lang="en-US" sz="2800" dirty="0"/>
          </a:p>
          <a:p>
            <a:pPr algn="l"/>
            <a:endParaRPr lang="en-US" sz="32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F43EF-9CBF-41DF-8D79-77CFA94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WATERFALL METHODU</a:t>
            </a:r>
          </a:p>
          <a:p>
            <a:pPr lvl="0"/>
            <a:r>
              <a:rPr lang="en-US" sz="3200" b="1" dirty="0">
                <a:solidFill>
                  <a:prstClr val="black"/>
                </a:solidFill>
              </a:rPr>
              <a:t>GENEL BILGI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asamalar</a:t>
            </a:r>
            <a:r>
              <a:rPr lang="en-US" dirty="0"/>
              <a:t> </a:t>
            </a:r>
            <a:r>
              <a:rPr lang="en-US" dirty="0" err="1"/>
              <a:t>tamamlaninca</a:t>
            </a:r>
            <a:r>
              <a:rPr lang="en-US" dirty="0"/>
              <a:t> test </a:t>
            </a:r>
            <a:r>
              <a:rPr lang="en-US" dirty="0" err="1"/>
              <a:t>yapilir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Cok</a:t>
            </a:r>
            <a:r>
              <a:rPr lang="en-US" dirty="0"/>
              <a:t> </a:t>
            </a:r>
            <a:r>
              <a:rPr lang="en-US" dirty="0" err="1"/>
              <a:t>kullanisli</a:t>
            </a:r>
            <a:r>
              <a:rPr lang="en-US" dirty="0"/>
              <a:t> </a:t>
            </a:r>
            <a:r>
              <a:rPr lang="en-US" dirty="0" err="1"/>
              <a:t>degil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Test </a:t>
            </a:r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yapilir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Erken </a:t>
            </a:r>
            <a:r>
              <a:rPr lang="en-US" dirty="0" err="1"/>
              <a:t>sdlc</a:t>
            </a:r>
            <a:r>
              <a:rPr lang="en-US" dirty="0"/>
              <a:t> </a:t>
            </a:r>
            <a:r>
              <a:rPr lang="en-US" dirty="0" err="1"/>
              <a:t>yaklasimidir</a:t>
            </a:r>
            <a:r>
              <a:rPr lang="en-US" dirty="0"/>
              <a:t>.</a:t>
            </a:r>
          </a:p>
          <a:p>
            <a:pPr marL="457200" indent="-457200" algn="l">
              <a:buAutoNum type="arabicPeriod"/>
            </a:pPr>
            <a:r>
              <a:rPr lang="en-US" dirty="0"/>
              <a:t>Bir </a:t>
            </a:r>
            <a:r>
              <a:rPr lang="en-US" dirty="0" err="1"/>
              <a:t>onceki</a:t>
            </a:r>
            <a:r>
              <a:rPr lang="en-US" dirty="0"/>
              <a:t> </a:t>
            </a:r>
            <a:r>
              <a:rPr lang="en-US" dirty="0" err="1"/>
              <a:t>asama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bittikten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asama</a:t>
            </a:r>
            <a:r>
              <a:rPr lang="en-US" dirty="0"/>
              <a:t> </a:t>
            </a:r>
            <a:r>
              <a:rPr lang="en-US" dirty="0" err="1"/>
              <a:t>baslar</a:t>
            </a:r>
            <a:r>
              <a:rPr lang="en-US" dirty="0"/>
              <a:t>.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Fazlar</a:t>
            </a:r>
            <a:r>
              <a:rPr lang="en-US" dirty="0"/>
              <a:t> </a:t>
            </a:r>
            <a:r>
              <a:rPr lang="en-US" dirty="0" err="1"/>
              <a:t>cakismaz</a:t>
            </a: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26AD8-65A8-4FB9-90D5-7D7403CE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WATERFALL METHODU</a:t>
            </a:r>
          </a:p>
          <a:p>
            <a:r>
              <a:rPr lang="en-US" sz="3200" b="1" dirty="0">
                <a:solidFill>
                  <a:prstClr val="black"/>
                </a:solidFill>
              </a:rPr>
              <a:t>AVANTAJLARI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Yonetmek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Bilgi </a:t>
            </a:r>
            <a:r>
              <a:rPr lang="en-US" dirty="0" err="1"/>
              <a:t>aktarmak</a:t>
            </a:r>
            <a:r>
              <a:rPr lang="en-US" dirty="0"/>
              <a:t> </a:t>
            </a:r>
            <a:r>
              <a:rPr lang="en-US" dirty="0" err="1"/>
              <a:t>kolaydir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Kucuk</a:t>
            </a:r>
            <a:r>
              <a:rPr lang="en-US" dirty="0"/>
              <a:t> </a:t>
            </a:r>
            <a:r>
              <a:rPr lang="en-US" dirty="0" err="1"/>
              <a:t>capli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kullanislidir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Gorevler</a:t>
            </a:r>
            <a:r>
              <a:rPr lang="en-US" dirty="0"/>
              <a:t> </a:t>
            </a:r>
            <a:r>
              <a:rPr lang="en-US" dirty="0" err="1"/>
              <a:t>sabittir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Devlet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kucuk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kullanisli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 algn="l">
              <a:buAutoNum type="arabicPeriod"/>
            </a:pPr>
            <a:endParaRPr lang="en-US" sz="3200" b="1" dirty="0">
              <a:solidFill>
                <a:prstClr val="black"/>
              </a:solidFill>
            </a:endParaRP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D4CDE-7A91-4D95-9DBE-558F128D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WATERFALL METHODU</a:t>
            </a:r>
          </a:p>
          <a:p>
            <a:r>
              <a:rPr lang="en-US" sz="3200" b="1" dirty="0">
                <a:solidFill>
                  <a:prstClr val="black"/>
                </a:solidFill>
              </a:rPr>
              <a:t>DEZAVANTAJLARI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Degisim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yeniliklere</a:t>
            </a:r>
            <a:r>
              <a:rPr lang="en-US" dirty="0"/>
              <a:t> </a:t>
            </a:r>
            <a:r>
              <a:rPr lang="en-US" dirty="0" err="1"/>
              <a:t>kapalidir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Musteri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onlarin</a:t>
            </a:r>
            <a:r>
              <a:rPr lang="en-US" dirty="0"/>
              <a:t> </a:t>
            </a:r>
            <a:r>
              <a:rPr lang="en-US" dirty="0" err="1"/>
              <a:t>onerileri</a:t>
            </a:r>
            <a:r>
              <a:rPr lang="en-US" dirty="0"/>
              <a:t> </a:t>
            </a:r>
            <a:r>
              <a:rPr lang="en-US" dirty="0" err="1"/>
              <a:t>onemsenmez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sureli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zayif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yontemdir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surec</a:t>
            </a:r>
            <a:r>
              <a:rPr lang="en-US" dirty="0"/>
              <a:t> </a:t>
            </a:r>
            <a:r>
              <a:rPr lang="en-US" dirty="0" err="1"/>
              <a:t>tamamlanincaya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geciktirir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 algn="l">
              <a:buAutoNum type="arabicPeriod"/>
            </a:pPr>
            <a:endParaRPr lang="en-US" sz="3200" b="1" dirty="0">
              <a:solidFill>
                <a:prstClr val="black"/>
              </a:solidFill>
            </a:endParaRP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4BEB7A-365D-4F3D-8748-76691D32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200" b="1" dirty="0"/>
              <a:t>AGILE METHODU</a:t>
            </a:r>
          </a:p>
          <a:p>
            <a:pPr marL="2343150" lvl="4" indent="-514350" algn="l">
              <a:buAutoNum type="arabicPeriod"/>
            </a:pPr>
            <a:r>
              <a:rPr lang="en-US" sz="3200" dirty="0"/>
              <a:t>MEET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 </a:t>
            </a:r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PLANNING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 </a:t>
            </a:r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DESIGNING	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 </a:t>
            </a:r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DEVELOPING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 </a:t>
            </a:r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TESTING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 </a:t>
            </a:r>
          </a:p>
          <a:p>
            <a:pPr marL="2343150" lvl="4" indent="-514350" algn="l">
              <a:buFont typeface="Arial" panose="020B0604020202020204" pitchFamily="34" charset="0"/>
              <a:buAutoNum type="arabicPeriod"/>
            </a:pPr>
            <a:r>
              <a:rPr lang="en-US" sz="3200" dirty="0"/>
              <a:t>EVALUATE</a:t>
            </a:r>
          </a:p>
          <a:p>
            <a:pPr marL="2743200" lvl="5" indent="-457200" algn="l">
              <a:buFontTx/>
              <a:buChar char="-"/>
            </a:pPr>
            <a:r>
              <a:rPr lang="en-US" sz="2800" dirty="0"/>
              <a:t> </a:t>
            </a:r>
          </a:p>
          <a:p>
            <a:pPr algn="l"/>
            <a:endParaRPr lang="en-US" sz="32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BA5B2-CCA1-4839-A6BA-F583F870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AGILE METHODU</a:t>
            </a:r>
          </a:p>
          <a:p>
            <a:r>
              <a:rPr lang="en-US" sz="3200" b="1" dirty="0">
                <a:solidFill>
                  <a:prstClr val="black"/>
                </a:solidFill>
              </a:rPr>
              <a:t>AVANTAJLARI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Basit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Ongorulur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Self organize</a:t>
            </a:r>
            <a:r>
              <a:rPr lang="en-US" b="1" dirty="0"/>
              <a:t> &lt;&lt;======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Yuzyuze</a:t>
            </a:r>
            <a:r>
              <a:rPr lang="en-US" dirty="0"/>
              <a:t> </a:t>
            </a:r>
            <a:r>
              <a:rPr lang="en-US" dirty="0" err="1"/>
              <a:t>gorusme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Surekli</a:t>
            </a:r>
            <a:r>
              <a:rPr lang="en-US" dirty="0"/>
              <a:t> </a:t>
            </a:r>
            <a:r>
              <a:rPr lang="en-US" dirty="0" err="1"/>
              <a:t>urun</a:t>
            </a:r>
            <a:r>
              <a:rPr lang="en-US" dirty="0"/>
              <a:t> </a:t>
            </a:r>
            <a:r>
              <a:rPr lang="en-US" dirty="0" err="1"/>
              <a:t>teslimati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Teknik </a:t>
            </a:r>
            <a:r>
              <a:rPr lang="en-US" dirty="0" err="1"/>
              <a:t>mukemmellik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Surekli</a:t>
            </a:r>
            <a:r>
              <a:rPr lang="en-US" dirty="0"/>
              <a:t> </a:t>
            </a:r>
            <a:r>
              <a:rPr lang="en-US" dirty="0" err="1"/>
              <a:t>gelisim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Motive </a:t>
            </a:r>
            <a:r>
              <a:rPr lang="en-US" dirty="0" err="1" smtClean="0"/>
              <a:t>olmus</a:t>
            </a:r>
            <a:r>
              <a:rPr lang="en-US" dirty="0" smtClean="0"/>
              <a:t> </a:t>
            </a:r>
            <a:r>
              <a:rPr lang="en-US" dirty="0" err="1"/>
              <a:t>bireyler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Guncellemelere</a:t>
            </a:r>
            <a:r>
              <a:rPr lang="en-US" dirty="0"/>
              <a:t> </a:t>
            </a:r>
            <a:r>
              <a:rPr lang="en-US" dirty="0" err="1"/>
              <a:t>acik</a:t>
            </a:r>
            <a:r>
              <a:rPr lang="en-US" dirty="0"/>
              <a:t>      </a:t>
            </a:r>
            <a:r>
              <a:rPr lang="en-US" b="1" dirty="0"/>
              <a:t>&lt;&lt;======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Test </a:t>
            </a:r>
            <a:r>
              <a:rPr lang="en-US" dirty="0" err="1"/>
              <a:t>asamasi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b="1" dirty="0"/>
              <a:t> &lt;&lt;======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soluklu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b="1" dirty="0"/>
              <a:t> &lt;&lt;======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User friendly</a:t>
            </a:r>
            <a:r>
              <a:rPr lang="en-US" b="1" dirty="0"/>
              <a:t> &lt;&lt;======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 algn="l">
              <a:buAutoNum type="arabicPeriod"/>
            </a:pPr>
            <a:endParaRPr lang="en-US" sz="3200" b="1" dirty="0">
              <a:solidFill>
                <a:prstClr val="black"/>
              </a:solidFill>
            </a:endParaRP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7C460-CEC6-45A3-A902-E517983E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200" b="1" dirty="0"/>
              <a:t>SCRUM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</a:t>
            </a:r>
            <a:r>
              <a:rPr lang="en-US" sz="3200" b="1" dirty="0" err="1"/>
              <a:t>Projeyi</a:t>
            </a:r>
            <a:r>
              <a:rPr lang="en-US" sz="3200" b="1" dirty="0"/>
              <a:t> </a:t>
            </a:r>
            <a:r>
              <a:rPr lang="en-US" sz="3200" b="1" dirty="0" err="1"/>
              <a:t>yonetmek</a:t>
            </a:r>
            <a:r>
              <a:rPr lang="en-US" sz="3200" b="1" dirty="0"/>
              <a:t> </a:t>
            </a:r>
            <a:r>
              <a:rPr lang="en-US" sz="3200" b="1" dirty="0" err="1"/>
              <a:t>ve</a:t>
            </a:r>
            <a:r>
              <a:rPr lang="en-US" sz="3200" b="1" dirty="0"/>
              <a:t> </a:t>
            </a:r>
            <a:r>
              <a:rPr lang="en-US" sz="3200" b="1" dirty="0" err="1"/>
              <a:t>tamamlamak</a:t>
            </a:r>
            <a:r>
              <a:rPr lang="en-US" sz="3200" b="1" dirty="0"/>
              <a:t> </a:t>
            </a:r>
            <a:r>
              <a:rPr lang="en-US" sz="3200" b="1" dirty="0" err="1"/>
              <a:t>icin</a:t>
            </a:r>
            <a:r>
              <a:rPr lang="en-US" sz="3200" b="1" dirty="0"/>
              <a:t> </a:t>
            </a:r>
            <a:r>
              <a:rPr lang="en-US" sz="3200" b="1" dirty="0" err="1"/>
              <a:t>yapilan</a:t>
            </a:r>
            <a:r>
              <a:rPr lang="en-US" sz="3200" b="1" dirty="0"/>
              <a:t> methodology</a:t>
            </a:r>
          </a:p>
          <a:p>
            <a:endParaRPr lang="en-US" sz="3200" dirty="0"/>
          </a:p>
          <a:p>
            <a:pPr marL="2286000" lvl="4" indent="-457200" algn="l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Dort (4)  </a:t>
            </a:r>
            <a:r>
              <a:rPr lang="en-US" sz="2400" dirty="0" err="1">
                <a:solidFill>
                  <a:prstClr val="black"/>
                </a:solidFill>
              </a:rPr>
              <a:t>Uyesi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vardir</a:t>
            </a:r>
            <a:endParaRPr lang="en-US" sz="2400" dirty="0">
              <a:solidFill>
                <a:prstClr val="black"/>
              </a:solidFill>
            </a:endParaRPr>
          </a:p>
          <a:p>
            <a:pPr marL="2286000" lvl="4" indent="-457200" algn="l">
              <a:buFont typeface="Arial" panose="020B0604020202020204" pitchFamily="34" charset="0"/>
              <a:buAutoNum type="arabicPeriod"/>
            </a:pPr>
            <a:r>
              <a:rPr lang="en-US" sz="2400" dirty="0" err="1">
                <a:solidFill>
                  <a:prstClr val="black"/>
                </a:solidFill>
              </a:rPr>
              <a:t>Yonetici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olmaz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2286000" lvl="4" indent="-457200" algn="l">
              <a:buFont typeface="Arial" panose="020B0604020202020204" pitchFamily="34" charset="0"/>
              <a:buAutoNum type="arabicPeriod"/>
            </a:pPr>
            <a:r>
              <a:rPr lang="en-US" sz="2400" dirty="0" err="1">
                <a:solidFill>
                  <a:prstClr val="black"/>
                </a:solidFill>
              </a:rPr>
              <a:t>Ortak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calisma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yoludur</a:t>
            </a:r>
            <a:endParaRPr lang="en-US" sz="2400" dirty="0">
              <a:solidFill>
                <a:prstClr val="black"/>
              </a:solidFill>
            </a:endParaRPr>
          </a:p>
          <a:p>
            <a:pPr marL="2286000" lvl="4" indent="-457200" algn="l">
              <a:buFont typeface="Arial" panose="020B0604020202020204" pitchFamily="34" charset="0"/>
              <a:buAutoNum type="arabicPeriod"/>
            </a:pPr>
            <a:r>
              <a:rPr lang="en-US" sz="2400" dirty="0" err="1">
                <a:solidFill>
                  <a:prstClr val="black"/>
                </a:solidFill>
              </a:rPr>
              <a:t>Kucuk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parcalara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bolme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takim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olusturma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esastir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algn="l"/>
            <a:r>
              <a:rPr lang="en-US" sz="3200" dirty="0">
                <a:sym typeface="Wingdings" panose="05000000000000000000" pitchFamily="2" charset="2"/>
              </a:rPr>
              <a:t>Scrum Team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Product owner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Scrum master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Developer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Tester</a:t>
            </a:r>
          </a:p>
          <a:p>
            <a:pPr algn="l"/>
            <a:r>
              <a:rPr lang="en-US" dirty="0"/>
              <a:t>	Bu </a:t>
            </a:r>
            <a:r>
              <a:rPr lang="en-US" dirty="0" err="1"/>
              <a:t>listede</a:t>
            </a:r>
            <a:r>
              <a:rPr lang="en-US" dirty="0"/>
              <a:t> </a:t>
            </a:r>
            <a:r>
              <a:rPr lang="en-US" b="1" u="sng" dirty="0" err="1"/>
              <a:t>gayriresmi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u="sng" dirty="0"/>
              <a:t>Business </a:t>
            </a:r>
            <a:r>
              <a:rPr lang="en-US" b="1" u="sng" dirty="0" err="1"/>
              <a:t>Analyst’i</a:t>
            </a:r>
            <a:r>
              <a:rPr lang="en-US" b="1" u="sng" dirty="0"/>
              <a:t> </a:t>
            </a:r>
            <a:r>
              <a:rPr lang="en-US" dirty="0"/>
              <a:t>de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. </a:t>
            </a:r>
            <a:r>
              <a:rPr lang="en-US" dirty="0" err="1"/>
              <a:t>Companylerde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BA scrum team de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alir</a:t>
            </a:r>
            <a:r>
              <a:rPr lang="en-US" dirty="0"/>
              <a:t>. </a:t>
            </a:r>
            <a:r>
              <a:rPr lang="en-US" dirty="0" err="1"/>
              <a:t>Sinavda</a:t>
            </a:r>
            <a:r>
              <a:rPr lang="en-US" dirty="0"/>
              <a:t> </a:t>
            </a:r>
            <a:r>
              <a:rPr lang="en-US" dirty="0" err="1"/>
              <a:t>cikarsa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4 </a:t>
            </a:r>
            <a:r>
              <a:rPr lang="en-US" dirty="0" err="1"/>
              <a:t>kisidir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9A21B-11A3-4B0B-AACF-A45EC3E2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sz="3200" dirty="0"/>
              <a:t>SDLC NEDIR?</a:t>
            </a:r>
          </a:p>
          <a:p>
            <a:pPr algn="l"/>
            <a:r>
              <a:rPr lang="en-US" dirty="0" err="1"/>
              <a:t>Yazilim</a:t>
            </a:r>
            <a:r>
              <a:rPr lang="en-US" dirty="0"/>
              <a:t> </a:t>
            </a:r>
            <a:r>
              <a:rPr lang="en-US" dirty="0" err="1"/>
              <a:t>urunlerini</a:t>
            </a:r>
            <a:r>
              <a:rPr lang="en-US" dirty="0"/>
              <a:t> </a:t>
            </a:r>
            <a:r>
              <a:rPr lang="en-US" dirty="0" err="1"/>
              <a:t>gelistirmek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degistirmek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planlanan</a:t>
            </a:r>
            <a:r>
              <a:rPr lang="en-US" dirty="0"/>
              <a:t> </a:t>
            </a:r>
            <a:r>
              <a:rPr lang="en-US" dirty="0" err="1"/>
              <a:t>surectir</a:t>
            </a:r>
            <a:r>
              <a:rPr lang="en-US" dirty="0"/>
              <a:t>.</a:t>
            </a:r>
          </a:p>
          <a:p>
            <a:pPr algn="l"/>
            <a:endParaRPr lang="en-US" b="1" dirty="0"/>
          </a:p>
          <a:p>
            <a:pPr algn="l"/>
            <a:r>
              <a:rPr lang="en-US" sz="3200" dirty="0"/>
              <a:t>SDLC NIN ASAMALARI NELERDIR?</a:t>
            </a:r>
          </a:p>
          <a:p>
            <a:pPr marL="457200" indent="-457200" algn="l">
              <a:buAutoNum type="arabicPeriod"/>
            </a:pPr>
            <a:r>
              <a:rPr lang="en-US" dirty="0"/>
              <a:t>Planning</a:t>
            </a:r>
          </a:p>
          <a:p>
            <a:pPr marL="457200" indent="-457200" algn="l">
              <a:buAutoNum type="arabicPeriod"/>
            </a:pPr>
            <a:r>
              <a:rPr lang="en-US" dirty="0"/>
              <a:t>Defining</a:t>
            </a:r>
          </a:p>
          <a:p>
            <a:pPr marL="457200" indent="-457200" algn="l">
              <a:buAutoNum type="arabicPeriod"/>
            </a:pPr>
            <a:r>
              <a:rPr lang="en-US" dirty="0"/>
              <a:t>Designing </a:t>
            </a:r>
          </a:p>
          <a:p>
            <a:pPr marL="457200" indent="-457200" algn="l">
              <a:buAutoNum type="arabicPeriod"/>
            </a:pPr>
            <a:r>
              <a:rPr lang="en-US" dirty="0"/>
              <a:t>Building</a:t>
            </a:r>
          </a:p>
          <a:p>
            <a:pPr marL="457200" indent="-457200" algn="l">
              <a:buAutoNum type="arabicPeriod"/>
            </a:pPr>
            <a:r>
              <a:rPr lang="en-US" dirty="0"/>
              <a:t>Testing</a:t>
            </a:r>
          </a:p>
          <a:p>
            <a:pPr marL="457200" indent="-457200" algn="l">
              <a:buAutoNum type="arabicPeriod"/>
            </a:pPr>
            <a:r>
              <a:rPr lang="en-US" dirty="0"/>
              <a:t>Deployment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B0D91-77DC-42B3-9DCF-F7330630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</a:t>
            </a:r>
          </a:p>
          <a:p>
            <a:pPr algn="l"/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dirty="0">
                <a:sym typeface="Wingdings" panose="05000000000000000000" pitchFamily="2" charset="2"/>
              </a:rPr>
              <a:t>Scrum Team</a:t>
            </a:r>
          </a:p>
          <a:p>
            <a:pPr marL="514350" indent="-51435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Product owner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Scrum master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Developer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Tester</a:t>
            </a: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Product Owner  </a:t>
            </a:r>
          </a:p>
          <a:p>
            <a:pPr marL="457200" indent="-457200" algn="l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Business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Projenin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temsilcisidir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b="1" dirty="0">
                <a:sym typeface="Wingdings" panose="05000000000000000000" pitchFamily="2" charset="2"/>
              </a:rPr>
              <a:t>Product </a:t>
            </a:r>
            <a:r>
              <a:rPr lang="en-US" b="1" dirty="0" err="1">
                <a:sym typeface="Wingdings" panose="05000000000000000000" pitchFamily="2" charset="2"/>
              </a:rPr>
              <a:t>Backlog’i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olusturur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Proje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sahibi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</a:t>
            </a:r>
            <a:r>
              <a:rPr lang="en-US" dirty="0">
                <a:sym typeface="Wingdings" panose="05000000000000000000" pitchFamily="2" charset="2"/>
              </a:rPr>
              <a:t> da stakeholder </a:t>
            </a:r>
            <a:r>
              <a:rPr lang="en-US" dirty="0" err="1">
                <a:sym typeface="Wingdings" panose="05000000000000000000" pitchFamily="2" charset="2"/>
              </a:rPr>
              <a:t>olabilir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Projeyi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iyi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kisidir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Yapilacak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isleri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soyler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b="1" dirty="0">
                <a:sym typeface="Wingdings" panose="05000000000000000000" pitchFamily="2" charset="2"/>
              </a:rPr>
              <a:t>User story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kendince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degerlendirir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puan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verir</a:t>
            </a:r>
            <a:r>
              <a:rPr lang="en-US" dirty="0">
                <a:sym typeface="Wingdings" panose="05000000000000000000" pitchFamily="2" charset="2"/>
              </a:rPr>
              <a:t>, Dev </a:t>
            </a:r>
            <a:r>
              <a:rPr lang="en-US" dirty="0" err="1">
                <a:sym typeface="Wingdings" panose="05000000000000000000" pitchFamily="2" charset="2"/>
              </a:rPr>
              <a:t>team’in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puanlarini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sorgular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b="1" dirty="0">
                <a:sym typeface="Wingdings" panose="05000000000000000000" pitchFamily="2" charset="2"/>
              </a:rPr>
              <a:t>User story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Product </a:t>
            </a:r>
            <a:r>
              <a:rPr lang="en-US" b="1" dirty="0" err="1">
                <a:sym typeface="Wingdings" panose="05000000000000000000" pitchFamily="2" charset="2"/>
              </a:rPr>
              <a:t>Backlog</a:t>
            </a:r>
            <a:r>
              <a:rPr lang="en-US" dirty="0" err="1">
                <a:sym typeface="Wingdings" panose="05000000000000000000" pitchFamily="2" charset="2"/>
              </a:rPr>
              <a:t>’tan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Sprint </a:t>
            </a:r>
            <a:r>
              <a:rPr lang="en-US" b="1" dirty="0" err="1">
                <a:sym typeface="Wingdings" panose="05000000000000000000" pitchFamily="2" charset="2"/>
              </a:rPr>
              <a:t>Backlog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getirme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yetkisi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Product </a:t>
            </a:r>
            <a:r>
              <a:rPr lang="en-US" b="1" dirty="0" err="1">
                <a:sym typeface="Wingdings" panose="05000000000000000000" pitchFamily="2" charset="2"/>
              </a:rPr>
              <a:t>Owner’dadir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7FB89-F82F-4A86-B323-EBC4633C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</a:t>
            </a:r>
          </a:p>
          <a:p>
            <a:pPr algn="l"/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dirty="0">
                <a:sym typeface="Wingdings" panose="05000000000000000000" pitchFamily="2" charset="2"/>
              </a:rPr>
              <a:t>Scrum Team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Product owner</a:t>
            </a:r>
          </a:p>
          <a:p>
            <a:pPr marL="514350" indent="-51435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Scrum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master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Developer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Tester</a:t>
            </a: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Scrum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master  </a:t>
            </a:r>
          </a:p>
          <a:p>
            <a:pPr marL="457200" indent="-457200" algn="l"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Yonetimi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takip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eder</a:t>
            </a:r>
            <a:r>
              <a:rPr lang="en-US" b="1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b="1" dirty="0" err="1">
                <a:sym typeface="Wingdings" panose="05000000000000000000" pitchFamily="2" charset="2"/>
              </a:rPr>
              <a:t>Isleri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kolaylastirir</a:t>
            </a:r>
            <a:r>
              <a:rPr lang="en-US" b="1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Toplantilar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olusturur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1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3 Numara </a:t>
            </a:r>
            <a:r>
              <a:rPr lang="en-US" dirty="0" err="1">
                <a:sym typeface="Wingdings" panose="05000000000000000000" pitchFamily="2" charset="2"/>
              </a:rPr>
              <a:t>arasinda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kopru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vazifesi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yerine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getirir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Iki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grubun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arasini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bulmaya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b="1" dirty="0" err="1">
                <a:sym typeface="Wingdings" panose="05000000000000000000" pitchFamily="2" charset="2"/>
              </a:rPr>
              <a:t>DevTeam’in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karsilasacagi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sorunlari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ortadan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kaldirmaya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calisir</a:t>
            </a:r>
            <a:r>
              <a:rPr lang="en-US" b="1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FADA8-477A-4047-AAEA-8BFA3435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</a:t>
            </a:r>
          </a:p>
          <a:p>
            <a:pPr algn="l"/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dirty="0">
                <a:sym typeface="Wingdings" panose="05000000000000000000" pitchFamily="2" charset="2"/>
              </a:rPr>
              <a:t>Scrum Team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Product owner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Scrum master</a:t>
            </a:r>
          </a:p>
          <a:p>
            <a:pPr marL="514350" indent="-51435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Developer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Tester</a:t>
            </a: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Developer  </a:t>
            </a:r>
          </a:p>
          <a:p>
            <a:pPr marL="457200" indent="-457200" algn="l"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Kod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yazarlar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User </a:t>
            </a:r>
            <a:r>
              <a:rPr lang="en-US" dirty="0" err="1">
                <a:sym typeface="Wingdings" panose="05000000000000000000" pitchFamily="2" charset="2"/>
              </a:rPr>
              <a:t>storylere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kendilerince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verirler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02882-1B7B-4919-8147-D2D4C3B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</a:t>
            </a:r>
          </a:p>
          <a:p>
            <a:pPr algn="l"/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dirty="0">
                <a:sym typeface="Wingdings" panose="05000000000000000000" pitchFamily="2" charset="2"/>
              </a:rPr>
              <a:t>Scrum Team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Product owner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Scrum master</a:t>
            </a:r>
          </a:p>
          <a:p>
            <a:pPr marL="514350" indent="-51435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Developer</a:t>
            </a:r>
          </a:p>
          <a:p>
            <a:pPr marL="514350" indent="-51435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Tester</a:t>
            </a: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Tester  </a:t>
            </a:r>
          </a:p>
          <a:p>
            <a:pPr marL="457200" indent="-457200" algn="l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Test </a:t>
            </a:r>
            <a:r>
              <a:rPr lang="en-US" dirty="0" err="1">
                <a:sym typeface="Wingdings" panose="05000000000000000000" pitchFamily="2" charset="2"/>
              </a:rPr>
              <a:t>yapan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ekip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User </a:t>
            </a:r>
            <a:r>
              <a:rPr lang="en-US" dirty="0" err="1">
                <a:sym typeface="Wingdings" panose="05000000000000000000" pitchFamily="2" charset="2"/>
              </a:rPr>
              <a:t>storylere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kendilerince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verirler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58D4C-0E4F-43EA-9869-EC05E027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58D4C-0E4F-43EA-9869-EC05E027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24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8D8D7-FC52-440B-8401-7AC888EFA6B1}"/>
              </a:ext>
            </a:extLst>
          </p:cNvPr>
          <p:cNvCxnSpPr>
            <a:cxnSpLocks/>
          </p:cNvCxnSpPr>
          <p:nvPr/>
        </p:nvCxnSpPr>
        <p:spPr>
          <a:xfrm>
            <a:off x="1285239" y="1107422"/>
            <a:ext cx="0" cy="38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CDF6B3-3A29-4C6E-8F2A-78777687E0E7}"/>
              </a:ext>
            </a:extLst>
          </p:cNvPr>
          <p:cNvSpPr/>
          <p:nvPr/>
        </p:nvSpPr>
        <p:spPr>
          <a:xfrm>
            <a:off x="2844800" y="1818641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B3BEB-6EDE-49FF-9521-D39BA6E91DFD}"/>
              </a:ext>
            </a:extLst>
          </p:cNvPr>
          <p:cNvSpPr/>
          <p:nvPr/>
        </p:nvSpPr>
        <p:spPr>
          <a:xfrm>
            <a:off x="3865882" y="198123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b="1" dirty="0" err="1"/>
              <a:t>olusturan</a:t>
            </a:r>
            <a:r>
              <a:rPr lang="en-US" b="1" dirty="0"/>
              <a:t> </a:t>
            </a:r>
            <a:r>
              <a:rPr lang="en-US" b="1" dirty="0" err="1"/>
              <a:t>parcalara</a:t>
            </a:r>
            <a:r>
              <a:rPr lang="en-US" dirty="0"/>
              <a:t>, </a:t>
            </a:r>
            <a:r>
              <a:rPr lang="en-US" dirty="0" err="1"/>
              <a:t>ogelere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 Bir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b="1" u="sng" dirty="0" err="1"/>
              <a:t>EPIC’ten</a:t>
            </a:r>
            <a:r>
              <a:rPr lang="en-US" dirty="0"/>
              <a:t> </a:t>
            </a:r>
            <a:r>
              <a:rPr lang="en-US" dirty="0" err="1"/>
              <a:t>olusur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6678-DC91-4432-9F70-F5469A5002D2}"/>
              </a:ext>
            </a:extLst>
          </p:cNvPr>
          <p:cNvSpPr/>
          <p:nvPr/>
        </p:nvSpPr>
        <p:spPr>
          <a:xfrm>
            <a:off x="142240" y="1564643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EPIC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8B8AB-3C65-42B4-A121-E14354903E14}"/>
              </a:ext>
            </a:extLst>
          </p:cNvPr>
          <p:cNvSpPr/>
          <p:nvPr/>
        </p:nvSpPr>
        <p:spPr>
          <a:xfrm>
            <a:off x="137161" y="187968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83276-BF57-47A5-9C3F-88B077788553}"/>
              </a:ext>
            </a:extLst>
          </p:cNvPr>
          <p:cNvCxnSpPr>
            <a:cxnSpLocks/>
          </p:cNvCxnSpPr>
          <p:nvPr/>
        </p:nvCxnSpPr>
        <p:spPr>
          <a:xfrm>
            <a:off x="1285239" y="251459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E1C6D2-3AB6-486E-9429-2D9AED5A583E}"/>
              </a:ext>
            </a:extLst>
          </p:cNvPr>
          <p:cNvSpPr/>
          <p:nvPr/>
        </p:nvSpPr>
        <p:spPr>
          <a:xfrm>
            <a:off x="137161" y="4511055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ACCEPTANCE CRITERIA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47724A-9BD4-4BBD-903B-B8FD11A6874D}"/>
              </a:ext>
            </a:extLst>
          </p:cNvPr>
          <p:cNvSpPr/>
          <p:nvPr/>
        </p:nvSpPr>
        <p:spPr>
          <a:xfrm>
            <a:off x="137161" y="3042926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USER STORY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E8D091-A9F6-481F-989E-5F1DC0B689BA}"/>
              </a:ext>
            </a:extLst>
          </p:cNvPr>
          <p:cNvSpPr/>
          <p:nvPr/>
        </p:nvSpPr>
        <p:spPr>
          <a:xfrm>
            <a:off x="2829560" y="447031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811FC8-B645-43F7-8D31-1FF73F7CA5F3}"/>
              </a:ext>
            </a:extLst>
          </p:cNvPr>
          <p:cNvSpPr/>
          <p:nvPr/>
        </p:nvSpPr>
        <p:spPr>
          <a:xfrm>
            <a:off x="2829560" y="3312167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7840E3E-B8B3-463B-8339-5D07AA623AA9}"/>
              </a:ext>
            </a:extLst>
          </p:cNvPr>
          <p:cNvSpPr/>
          <p:nvPr/>
        </p:nvSpPr>
        <p:spPr>
          <a:xfrm>
            <a:off x="2829560" y="4754893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DC0068-91DA-45A1-95E6-D73ABFF4EA34}"/>
              </a:ext>
            </a:extLst>
          </p:cNvPr>
          <p:cNvSpPr/>
          <p:nvPr/>
        </p:nvSpPr>
        <p:spPr>
          <a:xfrm>
            <a:off x="3909060" y="1699269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dirty="0" err="1"/>
              <a:t>olusturan</a:t>
            </a:r>
            <a:r>
              <a:rPr lang="en-US" dirty="0"/>
              <a:t> </a:t>
            </a:r>
            <a:r>
              <a:rPr lang="en-US" b="1" dirty="0"/>
              <a:t>EN BUYUK </a:t>
            </a:r>
            <a:r>
              <a:rPr lang="en-US" b="1" dirty="0" err="1"/>
              <a:t>ogelere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Bir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b="1" u="sng" dirty="0"/>
              <a:t>USER </a:t>
            </a:r>
            <a:r>
              <a:rPr lang="en-US" b="1" u="sng" dirty="0" err="1"/>
              <a:t>STORY’den</a:t>
            </a:r>
            <a:r>
              <a:rPr lang="en-US" b="1" u="sng" dirty="0"/>
              <a:t> </a:t>
            </a:r>
            <a:r>
              <a:rPr lang="en-US" dirty="0" err="1"/>
              <a:t>olusur</a:t>
            </a:r>
            <a:r>
              <a:rPr lang="en-US" dirty="0"/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B5954-765E-48B4-BF92-6FB79FAE5F6C}"/>
              </a:ext>
            </a:extLst>
          </p:cNvPr>
          <p:cNvSpPr/>
          <p:nvPr/>
        </p:nvSpPr>
        <p:spPr>
          <a:xfrm>
            <a:off x="3909060" y="3186434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dirty="0" err="1"/>
              <a:t>olusturan</a:t>
            </a:r>
            <a:r>
              <a:rPr lang="en-US" dirty="0"/>
              <a:t> </a:t>
            </a:r>
            <a:r>
              <a:rPr lang="en-US" b="1" dirty="0" err="1"/>
              <a:t>kucuk</a:t>
            </a:r>
            <a:r>
              <a:rPr lang="en-US" b="1" dirty="0"/>
              <a:t> </a:t>
            </a:r>
            <a:r>
              <a:rPr lang="en-US" b="1" dirty="0" err="1"/>
              <a:t>ogelere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</a:t>
            </a:r>
            <a:r>
              <a:rPr lang="en-US" b="1" u="sng" dirty="0"/>
              <a:t>PRODUCT OWNER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A4A23-307C-405A-860F-56D44852C556}"/>
              </a:ext>
            </a:extLst>
          </p:cNvPr>
          <p:cNvSpPr/>
          <p:nvPr/>
        </p:nvSpPr>
        <p:spPr>
          <a:xfrm>
            <a:off x="3865881" y="4643119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Muhakkak</a:t>
            </a:r>
            <a:r>
              <a:rPr lang="en-US" dirty="0"/>
              <a:t> </a:t>
            </a:r>
            <a:r>
              <a:rPr lang="en-US" dirty="0" err="1"/>
              <a:t>uygulanmasi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b="1" dirty="0"/>
              <a:t>Kabul </a:t>
            </a:r>
            <a:r>
              <a:rPr lang="en-US" b="1" dirty="0" err="1"/>
              <a:t>Kriterleridir</a:t>
            </a:r>
            <a:r>
              <a:rPr lang="en-US" dirty="0"/>
              <a:t>. </a:t>
            </a:r>
            <a:r>
              <a:rPr lang="en-US" b="1" u="sng" dirty="0"/>
              <a:t>PRODUCT OWNER </a:t>
            </a:r>
            <a:r>
              <a:rPr lang="en-US" dirty="0" err="1"/>
              <a:t>belirler</a:t>
            </a:r>
            <a:r>
              <a:rPr lang="en-US" dirty="0"/>
              <a:t>. </a:t>
            </a:r>
            <a:endParaRPr 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A26BEC-4946-4EB2-B872-BB800659F381}"/>
              </a:ext>
            </a:extLst>
          </p:cNvPr>
          <p:cNvCxnSpPr>
            <a:cxnSpLocks/>
          </p:cNvCxnSpPr>
          <p:nvPr/>
        </p:nvCxnSpPr>
        <p:spPr>
          <a:xfrm>
            <a:off x="1285239" y="400811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046384-5136-4C6E-9D58-78D2B185F139}"/>
              </a:ext>
            </a:extLst>
          </p:cNvPr>
          <p:cNvSpPr/>
          <p:nvPr/>
        </p:nvSpPr>
        <p:spPr>
          <a:xfrm>
            <a:off x="127001" y="5862335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TESTCASE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16F98BD-D55B-4DD2-B0F0-C4780368E11A}"/>
              </a:ext>
            </a:extLst>
          </p:cNvPr>
          <p:cNvSpPr/>
          <p:nvPr/>
        </p:nvSpPr>
        <p:spPr>
          <a:xfrm>
            <a:off x="2819400" y="6085853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8C803-F527-401C-89AA-096DE835E4FF}"/>
              </a:ext>
            </a:extLst>
          </p:cNvPr>
          <p:cNvSpPr/>
          <p:nvPr/>
        </p:nvSpPr>
        <p:spPr>
          <a:xfrm>
            <a:off x="3855722" y="5966481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Tum </a:t>
            </a:r>
            <a:r>
              <a:rPr lang="en-US" b="1" dirty="0" err="1"/>
              <a:t>asamalarin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taker </a:t>
            </a:r>
            <a:r>
              <a:rPr lang="en-US" b="1" dirty="0" err="1"/>
              <a:t>izah</a:t>
            </a:r>
            <a:r>
              <a:rPr lang="en-US" b="1" dirty="0"/>
              <a:t> </a:t>
            </a:r>
            <a:r>
              <a:rPr lang="en-US" b="1" dirty="0" err="1"/>
              <a:t>edilerek</a:t>
            </a:r>
            <a:r>
              <a:rPr lang="en-US" b="1" dirty="0"/>
              <a:t> </a:t>
            </a:r>
            <a:r>
              <a:rPr lang="en-US" dirty="0" err="1"/>
              <a:t>olusturuldugu</a:t>
            </a:r>
            <a:r>
              <a:rPr lang="en-US" dirty="0"/>
              <a:t> </a:t>
            </a:r>
            <a:r>
              <a:rPr lang="en-US" dirty="0" err="1"/>
              <a:t>kiliflardir</a:t>
            </a:r>
            <a:r>
              <a:rPr lang="en-US" dirty="0"/>
              <a:t>. QA </a:t>
            </a:r>
            <a:r>
              <a:rPr lang="en-US" dirty="0" err="1"/>
              <a:t>timinden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olusturur</a:t>
            </a:r>
            <a:r>
              <a:rPr lang="en-US" dirty="0"/>
              <a:t> ama </a:t>
            </a:r>
            <a:r>
              <a:rPr lang="en-US" dirty="0" err="1"/>
              <a:t>testerlar</a:t>
            </a:r>
            <a:r>
              <a:rPr lang="en-US" dirty="0"/>
              <a:t> da </a:t>
            </a:r>
            <a:r>
              <a:rPr lang="en-US" dirty="0" err="1"/>
              <a:t>olusturabilir</a:t>
            </a:r>
            <a:r>
              <a:rPr lang="en-US" dirty="0"/>
              <a:t>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642736-6316-4C26-A98E-38AE5587F7E3}"/>
              </a:ext>
            </a:extLst>
          </p:cNvPr>
          <p:cNvCxnSpPr>
            <a:cxnSpLocks/>
          </p:cNvCxnSpPr>
          <p:nvPr/>
        </p:nvCxnSpPr>
        <p:spPr>
          <a:xfrm>
            <a:off x="1275079" y="538987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2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SPRINT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Scrum’in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parcasidir</a:t>
            </a:r>
            <a:r>
              <a:rPr lang="en-US" dirty="0">
                <a:sym typeface="Wingdings" panose="05000000000000000000" pitchFamily="2" charset="2"/>
              </a:rPr>
              <a:t>.(2 </a:t>
            </a:r>
            <a:r>
              <a:rPr lang="en-US" dirty="0" err="1">
                <a:sym typeface="Wingdings" panose="05000000000000000000" pitchFamily="2" charset="2"/>
              </a:rPr>
              <a:t>hafta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ile</a:t>
            </a:r>
            <a:r>
              <a:rPr lang="en-US" dirty="0">
                <a:sym typeface="Wingdings" panose="05000000000000000000" pitchFamily="2" charset="2"/>
              </a:rPr>
              <a:t> 4 </a:t>
            </a:r>
            <a:r>
              <a:rPr lang="en-US" dirty="0" err="1">
                <a:sym typeface="Wingdings" panose="05000000000000000000" pitchFamily="2" charset="2"/>
              </a:rPr>
              <a:t>hafta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arasinda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degisen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surelerde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fazla</a:t>
            </a:r>
            <a:r>
              <a:rPr lang="en-US" dirty="0">
                <a:sym typeface="Wingdings" panose="05000000000000000000" pitchFamily="2" charset="2"/>
              </a:rPr>
              <a:t> 4 </a:t>
            </a:r>
            <a:r>
              <a:rPr lang="en-US" dirty="0" err="1">
                <a:sym typeface="Wingdings" panose="05000000000000000000" pitchFamily="2" charset="2"/>
              </a:rPr>
              <a:t>hafta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olabilir</a:t>
            </a:r>
            <a:r>
              <a:rPr lang="en-US" dirty="0">
                <a:sym typeface="Wingdings" panose="05000000000000000000" pitchFamily="2" charset="2"/>
              </a:rPr>
              <a:t>. 4 </a:t>
            </a:r>
            <a:r>
              <a:rPr lang="en-US" dirty="0" err="1">
                <a:sym typeface="Wingdings" panose="05000000000000000000" pitchFamily="2" charset="2"/>
              </a:rPr>
              <a:t>haftalik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sprintler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calisanlarin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kendilerini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kasmadan,genis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genis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calistiklari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sprintler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Ideal </a:t>
            </a:r>
            <a:r>
              <a:rPr lang="en-US" dirty="0" err="1">
                <a:sym typeface="Wingdings" panose="05000000000000000000" pitchFamily="2" charset="2"/>
              </a:rPr>
              <a:t>olani</a:t>
            </a:r>
            <a:r>
              <a:rPr lang="en-US" dirty="0">
                <a:sym typeface="Wingdings" panose="05000000000000000000" pitchFamily="2" charset="2"/>
              </a:rPr>
              <a:t> 3 </a:t>
            </a:r>
            <a:r>
              <a:rPr lang="en-US" dirty="0" err="1">
                <a:sym typeface="Wingdings" panose="05000000000000000000" pitchFamily="2" charset="2"/>
              </a:rPr>
              <a:t>haftadir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2 </a:t>
            </a:r>
            <a:r>
              <a:rPr lang="en-US" dirty="0" err="1">
                <a:sym typeface="Wingdings" panose="05000000000000000000" pitchFamily="2" charset="2"/>
              </a:rPr>
              <a:t>haftalik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SPRINT’ler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timler</a:t>
            </a:r>
            <a:r>
              <a:rPr lang="en-US" dirty="0">
                <a:sym typeface="Wingdings" panose="05000000000000000000" pitchFamily="2" charset="2"/>
              </a:rPr>
              <a:t> MATURE team </a:t>
            </a:r>
            <a:r>
              <a:rPr lang="en-US" dirty="0" err="1">
                <a:sym typeface="Wingdings" panose="05000000000000000000" pitchFamily="2" charset="2"/>
              </a:rPr>
              <a:t>olarak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adlandirilir</a:t>
            </a:r>
            <a:r>
              <a:rPr lang="en-US" dirty="0">
                <a:sym typeface="Wingdings" panose="05000000000000000000" pitchFamily="2" charset="2"/>
              </a:rPr>
              <a:t>. (</a:t>
            </a:r>
            <a:r>
              <a:rPr lang="en-US" dirty="0" err="1">
                <a:sym typeface="Wingdings" panose="05000000000000000000" pitchFamily="2" charset="2"/>
              </a:rPr>
              <a:t>deneyimli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basarili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Sprintlerde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user story </a:t>
            </a:r>
            <a:r>
              <a:rPr lang="en-US" dirty="0" err="1">
                <a:sym typeface="Wingdings" panose="05000000000000000000" pitchFamily="2" charset="2"/>
              </a:rPr>
              <a:t>puanlamalari</a:t>
            </a:r>
            <a:r>
              <a:rPr lang="en-US" dirty="0">
                <a:sym typeface="Wingdings" panose="05000000000000000000" pitchFamily="2" charset="2"/>
              </a:rPr>
              <a:t>, Fibonacci </a:t>
            </a:r>
            <a:r>
              <a:rPr lang="en-US" dirty="0" err="1">
                <a:sym typeface="Wingdings" panose="05000000000000000000" pitchFamily="2" charset="2"/>
              </a:rPr>
              <a:t>sayilari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kullanarak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Birden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fazla</a:t>
            </a:r>
            <a:r>
              <a:rPr lang="en-US" dirty="0">
                <a:sym typeface="Wingdings" panose="05000000000000000000" pitchFamily="2" charset="2"/>
              </a:rPr>
              <a:t> sprint </a:t>
            </a:r>
            <a:r>
              <a:rPr lang="en-US" dirty="0" err="1">
                <a:sym typeface="Wingdings" panose="05000000000000000000" pitchFamily="2" charset="2"/>
              </a:rPr>
              <a:t>olabilir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Puanlama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sisteminde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1 is </a:t>
            </a:r>
            <a:r>
              <a:rPr lang="en-US" dirty="0" err="1">
                <a:sym typeface="Wingdings" panose="05000000000000000000" pitchFamily="2" charset="2"/>
              </a:rPr>
              <a:t>gunu</a:t>
            </a:r>
            <a:r>
              <a:rPr lang="en-US" dirty="0">
                <a:sym typeface="Wingdings" panose="05000000000000000000" pitchFamily="2" charset="2"/>
              </a:rPr>
              <a:t>  8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	1 </a:t>
            </a:r>
            <a:r>
              <a:rPr lang="en-US" dirty="0" err="1">
                <a:sym typeface="Wingdings" panose="05000000000000000000" pitchFamily="2" charset="2"/>
              </a:rPr>
              <a:t>hafta</a:t>
            </a:r>
            <a:r>
              <a:rPr lang="en-US" dirty="0">
                <a:sym typeface="Wingdings" panose="05000000000000000000" pitchFamily="2" charset="2"/>
              </a:rPr>
              <a:t>  5 is </a:t>
            </a:r>
            <a:r>
              <a:rPr lang="en-US" dirty="0" err="1">
                <a:sym typeface="Wingdings" panose="05000000000000000000" pitchFamily="2" charset="2"/>
              </a:rPr>
              <a:t>gunu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1 </a:t>
            </a:r>
            <a:r>
              <a:rPr lang="en-US" dirty="0" err="1">
                <a:sym typeface="Wingdings" panose="05000000000000000000" pitchFamily="2" charset="2"/>
              </a:rPr>
              <a:t>puan</a:t>
            </a:r>
            <a:r>
              <a:rPr lang="en-US" dirty="0">
                <a:sym typeface="Wingdings" panose="05000000000000000000" pitchFamily="2" charset="2"/>
              </a:rPr>
              <a:t> 1 gun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Bu </a:t>
            </a:r>
            <a:r>
              <a:rPr lang="en-US" dirty="0" err="1">
                <a:sym typeface="Wingdings" panose="05000000000000000000" pitchFamily="2" charset="2"/>
              </a:rPr>
              <a:t>esaslarda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8. Team </a:t>
            </a:r>
            <a:r>
              <a:rPr lang="en-US" dirty="0" err="1">
                <a:sym typeface="Wingdings" panose="05000000000000000000" pitchFamily="2" charset="2"/>
              </a:rPr>
              <a:t>kapasitesi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belirlenir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Puanlama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yapilirken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kapasite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asilmayacak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sekilde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C5EBF-A758-4970-86C7-4D4F4D93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PRODUCT BACKLOG ITEMS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Butun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functionality’lerin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oldugu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listedir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App’in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basindan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sonuna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kadar</a:t>
            </a:r>
            <a:r>
              <a:rPr lang="en-US" dirty="0">
                <a:sym typeface="Wingdings" panose="05000000000000000000" pitchFamily="2" charset="2"/>
              </a:rPr>
              <a:t> tum user </a:t>
            </a:r>
            <a:r>
              <a:rPr lang="en-US" dirty="0" err="1">
                <a:sym typeface="Wingdings" panose="05000000000000000000" pitchFamily="2" charset="2"/>
              </a:rPr>
              <a:t>storyler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epic’ler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listede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bulunur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PROCUCT OWNER </a:t>
            </a:r>
            <a:r>
              <a:rPr lang="en-US" dirty="0" err="1">
                <a:sym typeface="Wingdings" panose="05000000000000000000" pitchFamily="2" charset="2"/>
              </a:rPr>
              <a:t>yonetir,olusturur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review </a:t>
            </a:r>
            <a:r>
              <a:rPr lang="en-US" dirty="0" err="1">
                <a:sym typeface="Wingdings" panose="05000000000000000000" pitchFamily="2" charset="2"/>
              </a:rPr>
              <a:t>toplantisinda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bildirimlerde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belirlenen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isler</a:t>
            </a:r>
            <a:r>
              <a:rPr lang="en-US" dirty="0">
                <a:sym typeface="Wingdings" panose="05000000000000000000" pitchFamily="2" charset="2"/>
              </a:rPr>
              <a:t> Sprint review </a:t>
            </a:r>
            <a:r>
              <a:rPr lang="en-US" dirty="0" err="1">
                <a:sym typeface="Wingdings" panose="05000000000000000000" pitchFamily="2" charset="2"/>
              </a:rPr>
              <a:t>toplantisinda</a:t>
            </a:r>
            <a:r>
              <a:rPr lang="en-US" dirty="0">
                <a:sym typeface="Wingdings" panose="05000000000000000000" pitchFamily="2" charset="2"/>
              </a:rPr>
              <a:t> product backlog a </a:t>
            </a:r>
            <a:r>
              <a:rPr lang="en-US" dirty="0" err="1">
                <a:sym typeface="Wingdings" panose="05000000000000000000" pitchFamily="2" charset="2"/>
              </a:rPr>
              <a:t>eklenir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Tum user </a:t>
            </a:r>
            <a:r>
              <a:rPr lang="en-US" dirty="0" err="1">
                <a:sym typeface="Wingdings" panose="05000000000000000000" pitchFamily="2" charset="2"/>
              </a:rPr>
              <a:t>story’ler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burada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218D7-96B7-4E77-A7CA-7EDD1BA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1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SPRINT BACKLOG ITEMS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2/3 </a:t>
            </a:r>
            <a:r>
              <a:rPr lang="en-US" dirty="0" err="1">
                <a:sym typeface="Wingdings" panose="05000000000000000000" pitchFamily="2" charset="2"/>
              </a:rPr>
              <a:t>haftalik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dirty="0" err="1">
                <a:sym typeface="Wingdings" panose="05000000000000000000" pitchFamily="2" charset="2"/>
              </a:rPr>
              <a:t>story’lerin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epiclerin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toplnadigi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listedir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Sadece</a:t>
            </a:r>
            <a:r>
              <a:rPr lang="en-US" dirty="0">
                <a:sym typeface="Wingdings" panose="05000000000000000000" pitchFamily="2" charset="2"/>
              </a:rPr>
              <a:t> sprint </a:t>
            </a:r>
            <a:r>
              <a:rPr lang="en-US" dirty="0" err="1">
                <a:sym typeface="Wingdings" panose="05000000000000000000" pitchFamily="2" charset="2"/>
              </a:rPr>
              <a:t>ile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alakali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ogeler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Planning Meeting </a:t>
            </a:r>
            <a:r>
              <a:rPr lang="en-US" dirty="0" err="1">
                <a:sym typeface="Wingdings" panose="05000000000000000000" pitchFamily="2" charset="2"/>
              </a:rPr>
              <a:t>esnasinda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43AB5-9CB2-4280-AF7B-F3810AE6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 EVENTS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Planning Meeting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Daily Scrum </a:t>
            </a:r>
            <a:r>
              <a:rPr lang="en-US" dirty="0" err="1">
                <a:sym typeface="Wingdings" panose="05000000000000000000" pitchFamily="2" charset="2"/>
              </a:rPr>
              <a:t>Meeeting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Review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Retrospective</a:t>
            </a: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	* Grooming Meeting: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Scrum </a:t>
            </a:r>
            <a:r>
              <a:rPr lang="en-US" dirty="0" err="1">
                <a:sym typeface="Wingdings" panose="05000000000000000000" pitchFamily="2" charset="2"/>
              </a:rPr>
              <a:t>events’ten</a:t>
            </a:r>
            <a:r>
              <a:rPr lang="en-US" dirty="0">
                <a:sym typeface="Wingdings" panose="05000000000000000000" pitchFamily="2" charset="2"/>
              </a:rPr>
              <a:t> once user </a:t>
            </a:r>
            <a:r>
              <a:rPr lang="en-US" dirty="0" err="1">
                <a:sym typeface="Wingdings" panose="05000000000000000000" pitchFamily="2" charset="2"/>
              </a:rPr>
              <a:t>storylerin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degerlendirildigi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ilgili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sahibi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kisilerin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katildigi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toplantidir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Product Owner </a:t>
            </a:r>
            <a:r>
              <a:rPr lang="en-US" dirty="0" err="1">
                <a:sym typeface="Wingdings" panose="05000000000000000000" pitchFamily="2" charset="2"/>
              </a:rPr>
              <a:t>gerceklestirir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Yaklasik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r>
              <a:rPr lang="en-US" dirty="0">
                <a:sym typeface="Wingdings" panose="05000000000000000000" pitchFamily="2" charset="2"/>
              </a:rPr>
              <a:t> surer. </a:t>
            </a:r>
            <a:r>
              <a:rPr lang="en-US" dirty="0" err="1">
                <a:sym typeface="Wingdings" panose="05000000000000000000" pitchFamily="2" charset="2"/>
              </a:rPr>
              <a:t>Herkes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kafasindaki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sorulari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sorar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Product Owner user </a:t>
            </a:r>
            <a:r>
              <a:rPr lang="en-US" dirty="0" err="1">
                <a:sym typeface="Wingdings" panose="05000000000000000000" pitchFamily="2" charset="2"/>
              </a:rPr>
              <a:t>storyler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hakkinda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DevTeam’den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goruslerini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User </a:t>
            </a:r>
            <a:r>
              <a:rPr lang="en-US" dirty="0" err="1">
                <a:sym typeface="Wingdings" panose="05000000000000000000" pitchFamily="2" charset="2"/>
              </a:rPr>
              <a:t>story’ler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degerlendirilir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*** Scrum events </a:t>
            </a:r>
            <a:r>
              <a:rPr lang="en-US" dirty="0" err="1">
                <a:sym typeface="Wingdings" panose="05000000000000000000" pitchFamily="2" charset="2"/>
              </a:rPr>
              <a:t>icine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dahil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degildir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7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 EVENTS</a:t>
            </a:r>
          </a:p>
          <a:p>
            <a:pPr marL="457200" indent="-45720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Sprint Planning Meeting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Daily Scrum </a:t>
            </a:r>
            <a:r>
              <a:rPr lang="en-US" dirty="0" err="1">
                <a:sym typeface="Wingdings" panose="05000000000000000000" pitchFamily="2" charset="2"/>
              </a:rPr>
              <a:t>Meeeting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Review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Retrospective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Sprint Planning Meeting: 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User </a:t>
            </a:r>
            <a:r>
              <a:rPr lang="en-US" dirty="0" err="1">
                <a:sym typeface="Wingdings" panose="05000000000000000000" pitchFamily="2" charset="2"/>
              </a:rPr>
              <a:t>story’ler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puanlanir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Sprint Backlog </a:t>
            </a:r>
            <a:r>
              <a:rPr lang="en-US" dirty="0" err="1">
                <a:sym typeface="Wingdings" panose="05000000000000000000" pitchFamily="2" charset="2"/>
              </a:rPr>
              <a:t>olusturulur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O </a:t>
            </a:r>
            <a:r>
              <a:rPr lang="en-US" dirty="0" err="1">
                <a:sym typeface="Wingdings" panose="05000000000000000000" pitchFamily="2" charset="2"/>
              </a:rPr>
              <a:t>sprint’te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calisilacak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olan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dirty="0" err="1">
                <a:sym typeface="Wingdings" panose="05000000000000000000" pitchFamily="2" charset="2"/>
              </a:rPr>
              <a:t>storyler</a:t>
            </a:r>
            <a:r>
              <a:rPr lang="en-US" dirty="0">
                <a:sym typeface="Wingdings" panose="05000000000000000000" pitchFamily="2" charset="2"/>
              </a:rPr>
              <a:t> product  </a:t>
            </a:r>
            <a:r>
              <a:rPr lang="en-US" dirty="0" err="1">
                <a:sym typeface="Wingdings" panose="05000000000000000000" pitchFamily="2" charset="2"/>
              </a:rPr>
              <a:t>backlog’tan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alinir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sprint backlog a </a:t>
            </a:r>
            <a:r>
              <a:rPr lang="en-US" dirty="0" err="1">
                <a:sym typeface="Wingdings" panose="05000000000000000000" pitchFamily="2" charset="2"/>
              </a:rPr>
              <a:t>aktarilir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Product owner </a:t>
            </a:r>
            <a:r>
              <a:rPr lang="en-US" dirty="0" err="1">
                <a:sym typeface="Wingdings" panose="05000000000000000000" pitchFamily="2" charset="2"/>
              </a:rPr>
              <a:t>hazirladigi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dirty="0" err="1">
                <a:sym typeface="Wingdings" panose="05000000000000000000" pitchFamily="2" charset="2"/>
              </a:rPr>
              <a:t>storyleri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alir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degerlendirir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3200" dirty="0"/>
          </a:p>
          <a:p>
            <a:pPr algn="l"/>
            <a:r>
              <a:rPr lang="en-US" sz="3200" dirty="0"/>
              <a:t>SDLC NIN AVANTAJLARI NELERDIR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Risk </a:t>
            </a:r>
            <a:r>
              <a:rPr lang="en-US" dirty="0" err="1"/>
              <a:t>dusurucu</a:t>
            </a:r>
            <a:r>
              <a:rPr lang="en-US" dirty="0"/>
              <a:t> </a:t>
            </a:r>
            <a:r>
              <a:rPr lang="en-US" dirty="0" err="1"/>
              <a:t>cozumler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Gercek</a:t>
            </a:r>
            <a:r>
              <a:rPr lang="en-US" dirty="0"/>
              <a:t> </a:t>
            </a:r>
            <a:r>
              <a:rPr lang="en-US" dirty="0" err="1"/>
              <a:t>dunyaya</a:t>
            </a:r>
            <a:r>
              <a:rPr lang="en-US" dirty="0"/>
              <a:t> </a:t>
            </a:r>
            <a:r>
              <a:rPr lang="en-US" dirty="0" err="1"/>
              <a:t>yakin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saglanir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Kalite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Problemlere</a:t>
            </a:r>
            <a:r>
              <a:rPr lang="en-US" dirty="0"/>
              <a:t> </a:t>
            </a:r>
            <a:r>
              <a:rPr lang="en-US" dirty="0" err="1"/>
              <a:t>yukardan</a:t>
            </a:r>
            <a:r>
              <a:rPr lang="en-US" dirty="0"/>
              <a:t> </a:t>
            </a:r>
            <a:r>
              <a:rPr lang="en-US" dirty="0" err="1"/>
              <a:t>bakis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ortam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standartlari</a:t>
            </a:r>
            <a:endParaRPr lang="en-US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28C66-C742-44DE-9BE9-065A66B4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 EVENTS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Planning Meeting</a:t>
            </a:r>
          </a:p>
          <a:p>
            <a:pPr marL="457200" indent="-45720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Daily Scrum </a:t>
            </a:r>
            <a:r>
              <a:rPr lang="en-US" b="1" dirty="0" err="1">
                <a:sym typeface="Wingdings" panose="05000000000000000000" pitchFamily="2" charset="2"/>
              </a:rPr>
              <a:t>Meeeting</a:t>
            </a:r>
            <a:endParaRPr lang="en-US" b="1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Review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Retrospective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 Daily Scrum </a:t>
            </a:r>
            <a:r>
              <a:rPr lang="en-US" b="1" dirty="0" err="1">
                <a:sym typeface="Wingdings" panose="05000000000000000000" pitchFamily="2" charset="2"/>
              </a:rPr>
              <a:t>Meeeting</a:t>
            </a:r>
            <a:endParaRPr lang="en-US" b="1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15 dk surer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karisikligi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onlemek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icin</a:t>
            </a:r>
            <a:r>
              <a:rPr lang="en-US" dirty="0">
                <a:sym typeface="Wingdings" panose="05000000000000000000" pitchFamily="2" charset="2"/>
              </a:rPr>
              <a:t> HERGUN </a:t>
            </a:r>
            <a:r>
              <a:rPr lang="en-US" dirty="0" err="1">
                <a:sym typeface="Wingdings" panose="05000000000000000000" pitchFamily="2" charset="2"/>
              </a:rPr>
              <a:t>ayni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saatte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Scrum’da</a:t>
            </a:r>
            <a:r>
              <a:rPr lang="en-US" dirty="0"/>
              <a:t> GELECEK 24 SAATI </a:t>
            </a:r>
            <a:r>
              <a:rPr lang="en-US" dirty="0" err="1"/>
              <a:t>planlar</a:t>
            </a:r>
            <a:r>
              <a:rPr lang="en-US" dirty="0"/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Karsilasilan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sorunlar</a:t>
            </a:r>
            <a:r>
              <a:rPr lang="en-US" dirty="0">
                <a:sym typeface="Wingdings" panose="05000000000000000000" pitchFamily="2" charset="2"/>
              </a:rPr>
              <a:t>(IMPEDIMENT) </a:t>
            </a:r>
            <a:r>
              <a:rPr lang="en-US" dirty="0" err="1">
                <a:sym typeface="Wingdings" panose="05000000000000000000" pitchFamily="2" charset="2"/>
              </a:rPr>
              <a:t>degerlendirilir,dile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getirilir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Son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Scrum’dan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gözlemlenmesi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Sprint’te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öngörülmesiyle</a:t>
            </a:r>
            <a:r>
              <a:rPr lang="en-US" dirty="0"/>
              <a:t> IYILEŞTIRILME/GUNCELLEME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** </a:t>
            </a:r>
            <a:r>
              <a:rPr lang="en-US" sz="1800" dirty="0" err="1">
                <a:sym typeface="Wingdings" panose="05000000000000000000" pitchFamily="2" charset="2"/>
              </a:rPr>
              <a:t>Takımı’mın</a:t>
            </a:r>
            <a:r>
              <a:rPr lang="en-US" sz="1800" dirty="0">
                <a:sym typeface="Wingdings" panose="05000000000000000000" pitchFamily="2" charset="2"/>
              </a:rPr>
              <a:t> Sprint </a:t>
            </a:r>
            <a:r>
              <a:rPr lang="en-US" sz="1800" dirty="0" err="1">
                <a:sym typeface="Wingdings" panose="05000000000000000000" pitchFamily="2" charset="2"/>
              </a:rPr>
              <a:t>Hedefi’ne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ulaşması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için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dün</a:t>
            </a:r>
            <a:r>
              <a:rPr lang="en-US" sz="1800" dirty="0">
                <a:sym typeface="Wingdings" panose="05000000000000000000" pitchFamily="2" charset="2"/>
              </a:rPr>
              <a:t> ne </a:t>
            </a:r>
            <a:r>
              <a:rPr lang="en-US" sz="1800" dirty="0" err="1">
                <a:sym typeface="Wingdings" panose="05000000000000000000" pitchFamily="2" charset="2"/>
              </a:rPr>
              <a:t>yaptım</a:t>
            </a:r>
            <a:r>
              <a:rPr lang="en-US" sz="1800" dirty="0">
                <a:sym typeface="Wingdings" panose="05000000000000000000" pitchFamily="2" charset="2"/>
              </a:rPr>
              <a:t>?</a:t>
            </a:r>
          </a:p>
          <a:p>
            <a:pPr marL="800100" lvl="1" indent="-342900" algn="l">
              <a:buFontTx/>
              <a:buChar char="-"/>
            </a:pPr>
            <a:r>
              <a:rPr lang="en-US" sz="1800" dirty="0">
                <a:sym typeface="Wingdings" panose="05000000000000000000" pitchFamily="2" charset="2"/>
              </a:rPr>
              <a:t>** </a:t>
            </a:r>
            <a:r>
              <a:rPr lang="en-US" sz="1800" dirty="0" err="1">
                <a:sym typeface="Wingdings" panose="05000000000000000000" pitchFamily="2" charset="2"/>
              </a:rPr>
              <a:t>Takımı’mın</a:t>
            </a:r>
            <a:r>
              <a:rPr lang="en-US" sz="1800" dirty="0">
                <a:sym typeface="Wingdings" panose="05000000000000000000" pitchFamily="2" charset="2"/>
              </a:rPr>
              <a:t> Sprint </a:t>
            </a:r>
            <a:r>
              <a:rPr lang="en-US" sz="1800" dirty="0" err="1">
                <a:sym typeface="Wingdings" panose="05000000000000000000" pitchFamily="2" charset="2"/>
              </a:rPr>
              <a:t>Hedefi’ne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ulaşması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için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bugün</a:t>
            </a:r>
            <a:r>
              <a:rPr lang="en-US" sz="1800" dirty="0">
                <a:sym typeface="Wingdings" panose="05000000000000000000" pitchFamily="2" charset="2"/>
              </a:rPr>
              <a:t> ne </a:t>
            </a:r>
            <a:r>
              <a:rPr lang="en-US" sz="1800" dirty="0" err="1">
                <a:sym typeface="Wingdings" panose="05000000000000000000" pitchFamily="2" charset="2"/>
              </a:rPr>
              <a:t>yapacağım</a:t>
            </a:r>
            <a:r>
              <a:rPr lang="en-US" sz="1800" dirty="0">
                <a:sym typeface="Wingdings" panose="05000000000000000000" pitchFamily="2" charset="2"/>
              </a:rPr>
              <a:t>?</a:t>
            </a:r>
          </a:p>
          <a:p>
            <a:pPr marL="800100" lvl="1" indent="-342900" algn="l">
              <a:buFontTx/>
              <a:buChar char="-"/>
            </a:pPr>
            <a:r>
              <a:rPr lang="en-US" sz="1800" dirty="0">
                <a:sym typeface="Wingdings" panose="05000000000000000000" pitchFamily="2" charset="2"/>
              </a:rPr>
              <a:t>** Sprint </a:t>
            </a:r>
            <a:r>
              <a:rPr lang="en-US" sz="1800" dirty="0" err="1">
                <a:sym typeface="Wingdings" panose="05000000000000000000" pitchFamily="2" charset="2"/>
              </a:rPr>
              <a:t>Hedefi’ne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ulaşma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yolunda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benim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ya</a:t>
            </a:r>
            <a:r>
              <a:rPr lang="en-US" sz="1800" dirty="0">
                <a:sym typeface="Wingdings" panose="05000000000000000000" pitchFamily="2" charset="2"/>
              </a:rPr>
              <a:t> da </a:t>
            </a:r>
            <a:r>
              <a:rPr lang="en-US" sz="1800" dirty="0" err="1">
                <a:sym typeface="Wingdings" panose="05000000000000000000" pitchFamily="2" charset="2"/>
              </a:rPr>
              <a:t>Takımı’mın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önünde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bir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engel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görüyor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muyum</a:t>
            </a:r>
            <a:r>
              <a:rPr lang="en-US" sz="1800" dirty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5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 EVENTS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Planning Meeting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Daily Scrum </a:t>
            </a:r>
            <a:r>
              <a:rPr lang="en-US" dirty="0" err="1">
                <a:sym typeface="Wingdings" panose="05000000000000000000" pitchFamily="2" charset="2"/>
              </a:rPr>
              <a:t>Meeeting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Sprint Review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Retrospective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 Sprint Review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Is </a:t>
            </a:r>
            <a:r>
              <a:rPr lang="en-US" dirty="0" err="1">
                <a:sym typeface="Wingdings" panose="05000000000000000000" pitchFamily="2" charset="2"/>
              </a:rPr>
              <a:t>insanlarina</a:t>
            </a:r>
            <a:r>
              <a:rPr lang="en-US" dirty="0">
                <a:sym typeface="Wingdings" panose="05000000000000000000" pitchFamily="2" charset="2"/>
              </a:rPr>
              <a:t> sprint </a:t>
            </a:r>
            <a:r>
              <a:rPr lang="en-US" dirty="0" err="1">
                <a:sym typeface="Wingdings" panose="05000000000000000000" pitchFamily="2" charset="2"/>
              </a:rPr>
              <a:t>surecinde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calisilan</a:t>
            </a:r>
            <a:r>
              <a:rPr lang="en-US" dirty="0">
                <a:sym typeface="Wingdings" panose="05000000000000000000" pitchFamily="2" charset="2"/>
              </a:rPr>
              <a:t> tum user </a:t>
            </a:r>
            <a:r>
              <a:rPr lang="en-US" dirty="0" err="1">
                <a:sym typeface="Wingdings" panose="05000000000000000000" pitchFamily="2" charset="2"/>
              </a:rPr>
              <a:t>storylerin</a:t>
            </a:r>
            <a:r>
              <a:rPr lang="en-US" dirty="0">
                <a:sym typeface="Wingdings" panose="05000000000000000000" pitchFamily="2" charset="2"/>
              </a:rPr>
              <a:t> DEMO SUNUMU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Gelen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bildirimlerde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ortaya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isler</a:t>
            </a:r>
            <a:r>
              <a:rPr lang="en-US" dirty="0">
                <a:sym typeface="Wingdings" panose="05000000000000000000" pitchFamily="2" charset="2"/>
              </a:rPr>
              <a:t> product </a:t>
            </a:r>
            <a:r>
              <a:rPr lang="en-US" dirty="0" err="1">
                <a:sym typeface="Wingdings" panose="05000000000000000000" pitchFamily="2" charset="2"/>
              </a:rPr>
              <a:t>backlog’a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aktarilir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Sprint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nelerin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gittiği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problemlerle</a:t>
            </a:r>
            <a:r>
              <a:rPr lang="en-US" dirty="0"/>
              <a:t> </a:t>
            </a:r>
            <a:r>
              <a:rPr lang="en-US" dirty="0" err="1"/>
              <a:t>karşılaşildigi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problemlerin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çözüldüğü</a:t>
            </a:r>
            <a:r>
              <a:rPr lang="en-US" dirty="0"/>
              <a:t> </a:t>
            </a:r>
            <a:r>
              <a:rPr lang="en-US" dirty="0" err="1"/>
              <a:t>anlatlır</a:t>
            </a:r>
            <a:r>
              <a:rPr lang="en-US" dirty="0"/>
              <a:t>.</a:t>
            </a: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SCRUM EVENTS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Planning Meeting</a:t>
            </a: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Daily Scrum </a:t>
            </a:r>
            <a:r>
              <a:rPr lang="en-US" dirty="0" err="1">
                <a:sym typeface="Wingdings" panose="05000000000000000000" pitchFamily="2" charset="2"/>
              </a:rPr>
              <a:t>Meeeting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Sprint Review</a:t>
            </a:r>
          </a:p>
          <a:p>
            <a:pPr marL="457200" indent="-45720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Sprint Retrospective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Sprint Retrospective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Son </a:t>
            </a:r>
            <a:r>
              <a:rPr lang="en-US" dirty="0" err="1">
                <a:sym typeface="Wingdings" panose="05000000000000000000" pitchFamily="2" charset="2"/>
              </a:rPr>
              <a:t>toplantidir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Genel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degerlendirme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Sprint </a:t>
            </a:r>
            <a:r>
              <a:rPr lang="en-US" dirty="0" err="1">
                <a:sym typeface="Wingdings" panose="05000000000000000000" pitchFamily="2" charset="2"/>
              </a:rPr>
              <a:t>Retrospektif</a:t>
            </a:r>
            <a:r>
              <a:rPr lang="en-US" dirty="0">
                <a:sym typeface="Wingdings" panose="05000000000000000000" pitchFamily="2" charset="2"/>
              </a:rPr>
              <a:t>, Scrum </a:t>
            </a:r>
            <a:r>
              <a:rPr lang="en-US" dirty="0" err="1">
                <a:sym typeface="Wingdings" panose="05000000000000000000" pitchFamily="2" charset="2"/>
              </a:rPr>
              <a:t>Takımı’nın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kendini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gözlemlemesi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iyileştirme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planı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oluşturması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için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fırsattır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Karsilasilan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sorunlar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zorluklar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degerlendirilir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Neler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guzel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gecti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Neler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daha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iyi</a:t>
            </a:r>
            <a:r>
              <a:rPr lang="en-US" dirty="0">
                <a:sym typeface="Wingdings" panose="05000000000000000000" pitchFamily="2" charset="2"/>
              </a:rPr>
              <a:t> hale </a:t>
            </a:r>
            <a:r>
              <a:rPr lang="en-US" dirty="0" err="1">
                <a:sym typeface="Wingdings" panose="05000000000000000000" pitchFamily="2" charset="2"/>
              </a:rPr>
              <a:t>getirilebilir</a:t>
            </a:r>
            <a:r>
              <a:rPr lang="en-US" dirty="0">
                <a:sym typeface="Wingdings" panose="05000000000000000000" pitchFamily="2" charset="2"/>
              </a:rPr>
              <a:t>? 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Sprint </a:t>
            </a:r>
            <a:r>
              <a:rPr lang="en-US" dirty="0" err="1"/>
              <a:t>Retrospektif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Sprint’te</a:t>
            </a:r>
            <a:r>
              <a:rPr lang="en-US" dirty="0"/>
              <a:t> </a:t>
            </a:r>
            <a:r>
              <a:rPr lang="en-US" dirty="0" err="1"/>
              <a:t>uygulanacak</a:t>
            </a:r>
            <a:r>
              <a:rPr lang="en-US" dirty="0"/>
              <a:t> </a:t>
            </a:r>
            <a:r>
              <a:rPr lang="en-US" dirty="0" err="1"/>
              <a:t>iyileştirmeleri</a:t>
            </a:r>
            <a:r>
              <a:rPr lang="en-US" dirty="0"/>
              <a:t> </a:t>
            </a:r>
            <a:r>
              <a:rPr lang="en-US" dirty="0" err="1"/>
              <a:t>belirlemiş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1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r>
              <a:rPr lang="en-US" sz="5400" b="1" dirty="0"/>
              <a:t>SOFTWARE TESTING LIFE CYCLE</a:t>
            </a:r>
          </a:p>
          <a:p>
            <a:r>
              <a:rPr lang="en-US" sz="4800" b="1" dirty="0"/>
              <a:t>(STLC)</a:t>
            </a:r>
            <a:endParaRPr lang="en-US" sz="32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B0D91-77DC-42B3-9DCF-F7330630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b="1" smtClean="0"/>
              <a:t>33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910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(STLC)</a:t>
            </a:r>
            <a:r>
              <a:rPr lang="en-US" sz="4400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      </a:t>
            </a:r>
            <a:r>
              <a:rPr lang="en-US" dirty="0">
                <a:sym typeface="Wingdings" panose="05000000000000000000" pitchFamily="2" charset="2"/>
              </a:rPr>
              <a:t>    </a:t>
            </a:r>
            <a:r>
              <a:rPr lang="en-US" sz="3200" b="1" dirty="0">
                <a:sym typeface="Wingdings" panose="05000000000000000000" pitchFamily="2" charset="2"/>
              </a:rPr>
              <a:t>YAZILIM TESTI</a:t>
            </a:r>
            <a:r>
              <a:rPr lang="en-US" dirty="0">
                <a:sym typeface="Wingdings" panose="05000000000000000000" pitchFamily="2" charset="2"/>
              </a:rPr>
              <a:t>       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Yazilim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guvenilirligi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icin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Minimum </a:t>
            </a:r>
            <a:r>
              <a:rPr lang="en-US" dirty="0" err="1">
                <a:sym typeface="Wingdings" panose="05000000000000000000" pitchFamily="2" charset="2"/>
              </a:rPr>
              <a:t>hata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seviyesi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ile</a:t>
            </a:r>
            <a:r>
              <a:rPr lang="en-US" dirty="0">
                <a:sym typeface="Wingdings" panose="05000000000000000000" pitchFamily="2" charset="2"/>
              </a:rPr>
              <a:t> app </a:t>
            </a:r>
            <a:r>
              <a:rPr lang="en-US" dirty="0" err="1">
                <a:sym typeface="Wingdings" panose="05000000000000000000" pitchFamily="2" charset="2"/>
              </a:rPr>
              <a:t>yapilmaya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Test </a:t>
            </a:r>
            <a:r>
              <a:rPr lang="en-US" dirty="0" err="1">
                <a:sym typeface="Wingdings" panose="05000000000000000000" pitchFamily="2" charset="2"/>
              </a:rPr>
              <a:t>kaliteyi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arttirir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Kodun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kaliteli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olmasi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icin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testerlar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developerlar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birbirine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yakin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calismalidirlar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** YAZILIMIN;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Dogrulugunun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kalitesinin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butunlugunun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kontrolu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Kullaniciya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sunmadan</a:t>
            </a:r>
            <a:r>
              <a:rPr lang="en-US" dirty="0">
                <a:sym typeface="Wingdings" panose="05000000000000000000" pitchFamily="2" charset="2"/>
              </a:rPr>
              <a:t> once </a:t>
            </a:r>
            <a:r>
              <a:rPr lang="en-US" dirty="0" err="1">
                <a:sym typeface="Wingdings" panose="05000000000000000000" pitchFamily="2" charset="2"/>
              </a:rPr>
              <a:t>hata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varsa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bulma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kullaniciya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hatasiz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urun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teslimi</a:t>
            </a:r>
            <a:endParaRPr lang="en-US" dirty="0">
              <a:sym typeface="Wingdings" panose="05000000000000000000" pitchFamily="2" charset="2"/>
            </a:endParaRPr>
          </a:p>
          <a:p>
            <a:pPr lvl="2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icin</a:t>
            </a:r>
            <a:r>
              <a:rPr lang="en-US" dirty="0">
                <a:sym typeface="Wingdings" panose="05000000000000000000" pitchFamily="2" charset="2"/>
              </a:rPr>
              <a:t>  TEST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2" algn="l"/>
            <a:r>
              <a:rPr lang="en-US" dirty="0">
                <a:sym typeface="Wingdings" panose="05000000000000000000" pitchFamily="2" charset="2"/>
              </a:rPr>
              <a:t>** YAZILIM TESTI; </a:t>
            </a:r>
            <a:r>
              <a:rPr lang="en-US" dirty="0" err="1">
                <a:sym typeface="Wingdings" panose="05000000000000000000" pitchFamily="2" charset="2"/>
              </a:rPr>
              <a:t>gercek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sonuclarin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beklenen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sonuclarla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eslesip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eslesmedigini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kontrol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eder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5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600" b="1" dirty="0"/>
              <a:t>SOFTWARE TESTING LIFE CYCLE(STLC)</a:t>
            </a:r>
            <a:r>
              <a:rPr lang="en-US" sz="3600" dirty="0"/>
              <a:t> </a:t>
            </a:r>
            <a:endParaRPr lang="en-US" sz="3600" dirty="0">
              <a:sym typeface="Wingdings" panose="05000000000000000000" pitchFamily="2" charset="2"/>
            </a:endParaRP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Requirement Analysis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Planning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Case Development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Environment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Execution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Cycle Closure</a:t>
            </a:r>
          </a:p>
          <a:p>
            <a:pPr marL="742950" indent="-742950" algn="l">
              <a:buAutoNum type="arabicPeriod"/>
            </a:pPr>
            <a:endParaRPr lang="en-US" sz="28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5554-BCCF-45C4-86D4-C2A681F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FF837-E04F-438B-B1A9-87BAF169EB21}"/>
              </a:ext>
            </a:extLst>
          </p:cNvPr>
          <p:cNvSpPr/>
          <p:nvPr/>
        </p:nvSpPr>
        <p:spPr>
          <a:xfrm>
            <a:off x="4645660" y="2001520"/>
            <a:ext cx="2900680" cy="782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ReqPlaCaseEnvirExeClosure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1587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600" b="1" dirty="0"/>
              <a:t>SOFTWARE TESTING LIFE CYCLE(STLC)</a:t>
            </a:r>
            <a:r>
              <a:rPr lang="en-US" sz="3600" dirty="0"/>
              <a:t> </a:t>
            </a:r>
            <a:endParaRPr lang="en-US" sz="3600" dirty="0">
              <a:sym typeface="Wingdings" panose="05000000000000000000" pitchFamily="2" charset="2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Requirement Analysis:</a:t>
            </a:r>
          </a:p>
          <a:p>
            <a:pPr lvl="1" algn="l">
              <a:lnSpc>
                <a:spcPct val="100000"/>
              </a:lnSpc>
            </a:pPr>
            <a:r>
              <a:rPr lang="en-US" dirty="0" err="1">
                <a:sym typeface="Wingdings" panose="05000000000000000000" pitchFamily="2" charset="2"/>
              </a:rPr>
              <a:t>Sadece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dirty="0" err="1">
                <a:sym typeface="Wingdings" panose="05000000000000000000" pitchFamily="2" charset="2"/>
              </a:rPr>
              <a:t>story’de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aciklanan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yazilim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gereksinimlerini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gozden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gecirirsin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 algn="l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				</a:t>
            </a:r>
          </a:p>
          <a:p>
            <a:pPr algn="l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742950" indent="-742950" algn="l">
              <a:buAutoNum type="arabicPeriod"/>
            </a:pPr>
            <a:endParaRPr lang="en-US" sz="28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5554-BCCF-45C4-86D4-C2A681F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13319-B126-418B-ABD1-B6FC2C46358F}"/>
              </a:ext>
            </a:extLst>
          </p:cNvPr>
          <p:cNvSpPr/>
          <p:nvPr/>
        </p:nvSpPr>
        <p:spPr>
          <a:xfrm>
            <a:off x="4036060" y="487680"/>
            <a:ext cx="2900680" cy="782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ReqPlaCaseEnvirExeClosure</a:t>
            </a:r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B3B6A7-A0C1-4BE1-82BB-10FEF56F7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31958"/>
              </p:ext>
            </p:extLst>
          </p:nvPr>
        </p:nvGraphicFramePr>
        <p:xfrm>
          <a:off x="792480" y="2680546"/>
          <a:ext cx="1073912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2307290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811922409"/>
                    </a:ext>
                  </a:extLst>
                </a:gridCol>
                <a:gridCol w="5323841">
                  <a:extLst>
                    <a:ext uri="{9D8B030D-6E8A-4147-A177-3AD203B41FA5}">
                      <a16:colId xmlns:a16="http://schemas.microsoft.com/office/drawing/2014/main" val="3717861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4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GECERSIZ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GECERSIZ SIFRE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6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GECERSIZ SIFRE VE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7027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EB3308-260E-4CAD-9433-311594932D21}"/>
              </a:ext>
            </a:extLst>
          </p:cNvPr>
          <p:cNvSpPr/>
          <p:nvPr/>
        </p:nvSpPr>
        <p:spPr>
          <a:xfrm>
            <a:off x="792480" y="3048000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 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5EC14-552E-498C-AFB8-A00AEAC6F0BB}"/>
              </a:ext>
            </a:extLst>
          </p:cNvPr>
          <p:cNvSpPr/>
          <p:nvPr/>
        </p:nvSpPr>
        <p:spPr>
          <a:xfrm>
            <a:off x="3520439" y="3061546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FACEBOOK’A LOGIN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GECERSIZ KIMLIK BILGILERIYLE ERISIM SAGLANMAMALI.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06F2CF-233D-434C-BECE-8417A659A53D}"/>
              </a:ext>
            </a:extLst>
          </p:cNvPr>
          <p:cNvSpPr/>
          <p:nvPr/>
        </p:nvSpPr>
        <p:spPr>
          <a:xfrm>
            <a:off x="4036060" y="2003214"/>
            <a:ext cx="2900680" cy="5875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ORNEK USER STORY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ED9C0C-7D4F-47FA-BC2D-4CAF19C439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0719" y="3515361"/>
            <a:ext cx="2458723" cy="136144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76325-8365-4E1B-9757-06000A3ECF99}"/>
              </a:ext>
            </a:extLst>
          </p:cNvPr>
          <p:cNvSpPr/>
          <p:nvPr/>
        </p:nvSpPr>
        <p:spPr>
          <a:xfrm>
            <a:off x="6096000" y="5469044"/>
            <a:ext cx="4726940" cy="58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BURADAKI ACCEPTANCE CRITERIA’LAR TEST CASE DEVELOPMENT OLUR.</a:t>
            </a:r>
          </a:p>
        </p:txBody>
      </p:sp>
    </p:spTree>
    <p:extLst>
      <p:ext uri="{BB962C8B-B14F-4D97-AF65-F5344CB8AC3E}">
        <p14:creationId xmlns:p14="http://schemas.microsoft.com/office/powerpoint/2010/main" val="140385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2400" dirty="0"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ym typeface="Wingdings" panose="05000000000000000000" pitchFamily="2" charset="2"/>
              </a:rPr>
              <a:t>2. Test Planning:</a:t>
            </a:r>
          </a:p>
          <a:p>
            <a:pPr algn="l"/>
            <a:r>
              <a:rPr lang="en-US" dirty="0"/>
              <a:t>	</a:t>
            </a:r>
            <a:r>
              <a:rPr lang="en-US" b="1" u="sng" dirty="0"/>
              <a:t>AMACI:</a:t>
            </a:r>
          </a:p>
          <a:p>
            <a:pPr algn="l"/>
            <a:r>
              <a:rPr lang="en-US" dirty="0"/>
              <a:t>	Kim;</a:t>
            </a:r>
          </a:p>
          <a:p>
            <a:pPr algn="l"/>
            <a:r>
              <a:rPr lang="en-US" dirty="0"/>
              <a:t>	Ne </a:t>
            </a:r>
            <a:r>
              <a:rPr lang="en-US" dirty="0" err="1"/>
              <a:t>Testini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	Ne zaman;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Nasil</a:t>
            </a:r>
            <a:r>
              <a:rPr lang="en-US" dirty="0"/>
              <a:t> </a:t>
            </a:r>
            <a:r>
              <a:rPr lang="en-US" dirty="0" err="1"/>
              <a:t>yapacak</a:t>
            </a:r>
            <a:r>
              <a:rPr lang="en-US" dirty="0"/>
              <a:t>. </a:t>
            </a:r>
          </a:p>
          <a:p>
            <a:pPr algn="l"/>
            <a:r>
              <a:rPr lang="en-US" dirty="0" err="1"/>
              <a:t>Bunlari</a:t>
            </a:r>
            <a:r>
              <a:rPr lang="en-US" dirty="0"/>
              <a:t> </a:t>
            </a:r>
            <a:r>
              <a:rPr lang="en-US" dirty="0" err="1"/>
              <a:t>belirlemektir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778A8-D1F9-426E-B5AB-A90F79B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8AD24-D33F-47FC-8305-24C868C5E279}"/>
              </a:ext>
            </a:extLst>
          </p:cNvPr>
          <p:cNvSpPr/>
          <p:nvPr/>
        </p:nvSpPr>
        <p:spPr>
          <a:xfrm>
            <a:off x="2806700" y="274320"/>
            <a:ext cx="2900680" cy="782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ReqPlaCaseEnvirExeClosure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7083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ym typeface="Wingdings" panose="05000000000000000000" pitchFamily="2" charset="2"/>
              </a:rPr>
              <a:t>2. Test Planning: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b="1" u="sng" dirty="0">
                <a:sym typeface="Wingdings" panose="05000000000000000000" pitchFamily="2" charset="2"/>
              </a:rPr>
              <a:t>Test Planning Document: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* </a:t>
            </a:r>
            <a:r>
              <a:rPr lang="en-US" dirty="0" err="1">
                <a:sym typeface="Wingdings" panose="05000000000000000000" pitchFamily="2" charset="2"/>
              </a:rPr>
              <a:t>Urun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aciklamasi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	* </a:t>
            </a:r>
            <a:r>
              <a:rPr lang="en-US" dirty="0" err="1">
                <a:sym typeface="Wingdings" panose="05000000000000000000" pitchFamily="2" charset="2"/>
              </a:rPr>
              <a:t>Yazilim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gereksinim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spesifikasyonu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	* </a:t>
            </a:r>
            <a:r>
              <a:rPr lang="en-US" dirty="0" err="1">
                <a:sym typeface="Wingdings" panose="05000000000000000000" pitchFamily="2" charset="2"/>
              </a:rPr>
              <a:t>Kullanim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senaryosu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belgelerinden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turetilir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b="1" u="sng" dirty="0">
                <a:sym typeface="Wingdings" panose="05000000000000000000" pitchFamily="2" charset="2"/>
              </a:rPr>
              <a:t>Test Planning Document: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Amaclanan</a:t>
            </a:r>
            <a:r>
              <a:rPr lang="en-US" sz="2400" dirty="0">
                <a:sym typeface="Wingdings" panose="05000000000000000000" pitchFamily="2" charset="2"/>
              </a:rPr>
              <a:t> test </a:t>
            </a:r>
            <a:r>
              <a:rPr lang="en-US" sz="2400" dirty="0" err="1">
                <a:sym typeface="Wingdings" panose="05000000000000000000" pitchFamily="2" charset="2"/>
              </a:rPr>
              <a:t>faaliyetlerinin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kapsamini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- </a:t>
            </a:r>
            <a:r>
              <a:rPr lang="en-US" sz="2400" dirty="0" err="1">
                <a:sym typeface="Wingdings" panose="05000000000000000000" pitchFamily="2" charset="2"/>
              </a:rPr>
              <a:t>kaynaklarini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yaklasimini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- </a:t>
            </a:r>
            <a:r>
              <a:rPr lang="en-US" sz="2400" dirty="0" err="1">
                <a:sym typeface="Wingdings" panose="05000000000000000000" pitchFamily="2" charset="2"/>
              </a:rPr>
              <a:t>programini</a:t>
            </a:r>
            <a:r>
              <a:rPr lang="en-US" sz="2400" dirty="0">
                <a:sym typeface="Wingdings" panose="05000000000000000000" pitchFamily="2" charset="2"/>
              </a:rPr>
              <a:t> 	</a:t>
            </a:r>
            <a:r>
              <a:rPr lang="en-US" sz="2400" b="1" dirty="0" err="1">
                <a:sym typeface="Wingdings" panose="05000000000000000000" pitchFamily="2" charset="2"/>
              </a:rPr>
              <a:t>belirler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*** Test Lead </a:t>
            </a:r>
            <a:r>
              <a:rPr lang="en-US" dirty="0" err="1">
                <a:sym typeface="Wingdings" panose="05000000000000000000" pitchFamily="2" charset="2"/>
              </a:rPr>
              <a:t>ya</a:t>
            </a:r>
            <a:r>
              <a:rPr lang="en-US" dirty="0">
                <a:sym typeface="Wingdings" panose="05000000000000000000" pitchFamily="2" charset="2"/>
              </a:rPr>
              <a:t> da Test Manager </a:t>
            </a:r>
            <a:r>
              <a:rPr lang="en-US" dirty="0" err="1">
                <a:sym typeface="Wingdings" panose="05000000000000000000" pitchFamily="2" charset="2"/>
              </a:rPr>
              <a:t>hazirlar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US" sz="2400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33565-8C98-445D-9452-ED4DB37F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ABAD9-47A0-4832-A66F-6447F95F53F2}"/>
              </a:ext>
            </a:extLst>
          </p:cNvPr>
          <p:cNvSpPr/>
          <p:nvPr/>
        </p:nvSpPr>
        <p:spPr>
          <a:xfrm>
            <a:off x="2806700" y="274320"/>
            <a:ext cx="2900680" cy="782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ReqPlaCaseEnvirExeClosure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3878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2400" dirty="0"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ym typeface="Wingdings" panose="05000000000000000000" pitchFamily="2" charset="2"/>
              </a:rPr>
              <a:t>3. Test Case Development: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Test </a:t>
            </a:r>
            <a:r>
              <a:rPr lang="en-US" dirty="0" err="1">
                <a:sym typeface="Wingdings" panose="05000000000000000000" pitchFamily="2" charset="2"/>
              </a:rPr>
              <a:t>unsurunun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yazilimin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gereksinimlerini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karsilayip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karsilamadigini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</a:t>
            </a:r>
            <a:r>
              <a:rPr lang="en-US" dirty="0">
                <a:sym typeface="Wingdings" panose="05000000000000000000" pitchFamily="2" charset="2"/>
              </a:rPr>
              <a:t> da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dirty="0" err="1">
                <a:sym typeface="Wingdings" panose="05000000000000000000" pitchFamily="2" charset="2"/>
              </a:rPr>
              <a:t>slevlerini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dogru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yerine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getirip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getirmedigini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belirledigi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dirty="0" err="1">
                <a:sym typeface="Wingdings" panose="05000000000000000000" pitchFamily="2" charset="2"/>
              </a:rPr>
              <a:t>bir</a:t>
            </a:r>
            <a:r>
              <a:rPr lang="en-US" sz="2400" dirty="0">
                <a:sym typeface="Wingdings" panose="05000000000000000000" pitchFamily="2" charset="2"/>
              </a:rPr>
              <a:t> dizi </a:t>
            </a:r>
            <a:r>
              <a:rPr lang="en-US" sz="2400" dirty="0" err="1">
                <a:sym typeface="Wingdings" panose="05000000000000000000" pitchFamily="2" charset="2"/>
              </a:rPr>
              <a:t>kosul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ya</a:t>
            </a:r>
            <a:r>
              <a:rPr lang="en-US" sz="2400" dirty="0">
                <a:sym typeface="Wingdings" panose="05000000000000000000" pitchFamily="2" charset="2"/>
              </a:rPr>
              <a:t> da </a:t>
            </a:r>
            <a:r>
              <a:rPr lang="en-US" sz="2400" dirty="0" err="1">
                <a:sym typeface="Wingdings" panose="05000000000000000000" pitchFamily="2" charset="2"/>
              </a:rPr>
              <a:t>degiskendir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</a:t>
            </a:r>
            <a:r>
              <a:rPr lang="en-US" dirty="0" err="1">
                <a:sym typeface="Wingdings" panose="05000000000000000000" pitchFamily="2" charset="2"/>
              </a:rPr>
              <a:t>Tester’in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yaptigi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yurutulebilir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testtir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* Tek </a:t>
            </a:r>
            <a:r>
              <a:rPr lang="en-US" sz="2400" dirty="0" err="1">
                <a:sym typeface="Wingdings" panose="05000000000000000000" pitchFamily="2" charset="2"/>
              </a:rPr>
              <a:t>tek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asamalar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takip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edilerek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yapilir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* Test </a:t>
            </a:r>
            <a:r>
              <a:rPr lang="en-US" sz="2400" dirty="0" err="1">
                <a:sym typeface="Wingdings" panose="05000000000000000000" pitchFamily="2" charset="2"/>
              </a:rPr>
              <a:t>kilifi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bir</a:t>
            </a:r>
            <a:r>
              <a:rPr lang="en-US" sz="2400" dirty="0">
                <a:sym typeface="Wingdings" panose="05000000000000000000" pitchFamily="2" charset="2"/>
              </a:rPr>
              <a:t> dizi </a:t>
            </a:r>
            <a:r>
              <a:rPr lang="en-US" sz="2400" dirty="0" err="1">
                <a:sym typeface="Wingdings" panose="05000000000000000000" pitchFamily="2" charset="2"/>
              </a:rPr>
              <a:t>adimin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yerine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getirilmesinden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olusur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* </a:t>
            </a:r>
            <a:r>
              <a:rPr lang="en-US" sz="2400" dirty="0" err="1">
                <a:sym typeface="Wingdings" panose="05000000000000000000" pitchFamily="2" charset="2"/>
              </a:rPr>
              <a:t>Sonucu</a:t>
            </a:r>
            <a:r>
              <a:rPr lang="en-US" sz="2400" dirty="0">
                <a:sym typeface="Wingdings" panose="05000000000000000000" pitchFamily="2" charset="2"/>
              </a:rPr>
              <a:t> PASS/</a:t>
            </a:r>
            <a:r>
              <a:rPr lang="en-US" sz="2400" dirty="0" err="1">
                <a:sym typeface="Wingdings" panose="05000000000000000000" pitchFamily="2" charset="2"/>
              </a:rPr>
              <a:t>FAIL’dir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1 TESTCASE  1 SENARYO </a:t>
            </a:r>
            <a:r>
              <a:rPr lang="en-US" sz="2400" dirty="0" err="1">
                <a:sym typeface="Wingdings" panose="05000000000000000000" pitchFamily="2" charset="2"/>
              </a:rPr>
              <a:t>icindir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		1 </a:t>
            </a:r>
            <a:r>
              <a:rPr lang="en-US" dirty="0" err="1">
                <a:sym typeface="Wingdings" panose="05000000000000000000" pitchFamily="2" charset="2"/>
              </a:rPr>
              <a:t>functionality’yi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		1 acceptance criteria </a:t>
            </a:r>
            <a:r>
              <a:rPr lang="en-US" sz="2400" dirty="0" err="1">
                <a:sym typeface="Wingdings" panose="05000000000000000000" pitchFamily="2" charset="2"/>
              </a:rPr>
              <a:t>ile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olusturulur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		User </a:t>
            </a:r>
            <a:r>
              <a:rPr lang="en-US" dirty="0" err="1">
                <a:sym typeface="Wingdings" panose="05000000000000000000" pitchFamily="2" charset="2"/>
              </a:rPr>
              <a:t>Story’deki</a:t>
            </a:r>
            <a:r>
              <a:rPr lang="en-US" dirty="0">
                <a:sym typeface="Wingdings" panose="05000000000000000000" pitchFamily="2" charset="2"/>
              </a:rPr>
              <a:t> acceptance </a:t>
            </a:r>
            <a:r>
              <a:rPr lang="en-US" dirty="0" err="1">
                <a:sym typeface="Wingdings" panose="05000000000000000000" pitchFamily="2" charset="2"/>
              </a:rPr>
              <a:t>criteria’lar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olur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		</a:t>
            </a:r>
          </a:p>
          <a:p>
            <a:pPr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EC6A7-45AB-49E8-B858-34B20328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3200" dirty="0"/>
          </a:p>
          <a:p>
            <a:pPr algn="l"/>
            <a:r>
              <a:rPr lang="en-US" sz="3200" dirty="0"/>
              <a:t>SDLC NIN DEZAVANTAJLARI NELERDIR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Uzmanlik</a:t>
            </a:r>
            <a:r>
              <a:rPr lang="en-US" dirty="0"/>
              <a:t> </a:t>
            </a:r>
            <a:r>
              <a:rPr lang="en-US" dirty="0" err="1"/>
              <a:t>gerektirir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.(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makinasi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sdlc</a:t>
            </a:r>
            <a:r>
              <a:rPr lang="en-US" dirty="0"/>
              <a:t> ye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Her </a:t>
            </a:r>
            <a:r>
              <a:rPr lang="en-US" dirty="0" err="1"/>
              <a:t>adim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yapilan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atlanir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Hatanin</a:t>
            </a:r>
            <a:r>
              <a:rPr lang="en-US" dirty="0"/>
              <a:t> </a:t>
            </a:r>
            <a:r>
              <a:rPr lang="en-US" dirty="0" err="1"/>
              <a:t>devamliligi</a:t>
            </a:r>
            <a:r>
              <a:rPr lang="en-US" dirty="0"/>
              <a:t> </a:t>
            </a:r>
            <a:r>
              <a:rPr lang="en-US" dirty="0" err="1"/>
              <a:t>engellenemez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E69BC-F774-47BA-8C08-34FE514B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1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58D4C-0E4F-43EA-9869-EC05E027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40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8D8D7-FC52-440B-8401-7AC888EFA6B1}"/>
              </a:ext>
            </a:extLst>
          </p:cNvPr>
          <p:cNvCxnSpPr>
            <a:cxnSpLocks/>
          </p:cNvCxnSpPr>
          <p:nvPr/>
        </p:nvCxnSpPr>
        <p:spPr>
          <a:xfrm>
            <a:off x="1285239" y="1107422"/>
            <a:ext cx="0" cy="38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CDF6B3-3A29-4C6E-8F2A-78777687E0E7}"/>
              </a:ext>
            </a:extLst>
          </p:cNvPr>
          <p:cNvSpPr/>
          <p:nvPr/>
        </p:nvSpPr>
        <p:spPr>
          <a:xfrm>
            <a:off x="2844800" y="1818641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B3BEB-6EDE-49FF-9521-D39BA6E91DFD}"/>
              </a:ext>
            </a:extLst>
          </p:cNvPr>
          <p:cNvSpPr/>
          <p:nvPr/>
        </p:nvSpPr>
        <p:spPr>
          <a:xfrm>
            <a:off x="3865882" y="198123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b="1" dirty="0" err="1"/>
              <a:t>olusturan</a:t>
            </a:r>
            <a:r>
              <a:rPr lang="en-US" b="1" dirty="0"/>
              <a:t> </a:t>
            </a:r>
            <a:r>
              <a:rPr lang="en-US" b="1" dirty="0" err="1"/>
              <a:t>parcalara</a:t>
            </a:r>
            <a:r>
              <a:rPr lang="en-US" dirty="0"/>
              <a:t>, </a:t>
            </a:r>
            <a:r>
              <a:rPr lang="en-US" dirty="0" err="1"/>
              <a:t>ogelere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 Bir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b="1" u="sng" dirty="0" err="1"/>
              <a:t>EPIC’ten</a:t>
            </a:r>
            <a:r>
              <a:rPr lang="en-US" dirty="0"/>
              <a:t> </a:t>
            </a:r>
            <a:r>
              <a:rPr lang="en-US" dirty="0" err="1"/>
              <a:t>olusur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6678-DC91-4432-9F70-F5469A5002D2}"/>
              </a:ext>
            </a:extLst>
          </p:cNvPr>
          <p:cNvSpPr/>
          <p:nvPr/>
        </p:nvSpPr>
        <p:spPr>
          <a:xfrm>
            <a:off x="142240" y="1564643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EPIC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8B8AB-3C65-42B4-A121-E14354903E14}"/>
              </a:ext>
            </a:extLst>
          </p:cNvPr>
          <p:cNvSpPr/>
          <p:nvPr/>
        </p:nvSpPr>
        <p:spPr>
          <a:xfrm>
            <a:off x="137161" y="187968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83276-BF57-47A5-9C3F-88B077788553}"/>
              </a:ext>
            </a:extLst>
          </p:cNvPr>
          <p:cNvCxnSpPr>
            <a:cxnSpLocks/>
          </p:cNvCxnSpPr>
          <p:nvPr/>
        </p:nvCxnSpPr>
        <p:spPr>
          <a:xfrm>
            <a:off x="1285239" y="251459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E1C6D2-3AB6-486E-9429-2D9AED5A583E}"/>
              </a:ext>
            </a:extLst>
          </p:cNvPr>
          <p:cNvSpPr/>
          <p:nvPr/>
        </p:nvSpPr>
        <p:spPr>
          <a:xfrm>
            <a:off x="137161" y="4511055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ACCEPTANCE CRITERIA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47724A-9BD4-4BBD-903B-B8FD11A6874D}"/>
              </a:ext>
            </a:extLst>
          </p:cNvPr>
          <p:cNvSpPr/>
          <p:nvPr/>
        </p:nvSpPr>
        <p:spPr>
          <a:xfrm>
            <a:off x="137161" y="3042926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USER STORY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E8D091-A9F6-481F-989E-5F1DC0B689BA}"/>
              </a:ext>
            </a:extLst>
          </p:cNvPr>
          <p:cNvSpPr/>
          <p:nvPr/>
        </p:nvSpPr>
        <p:spPr>
          <a:xfrm>
            <a:off x="2829560" y="447031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811FC8-B645-43F7-8D31-1FF73F7CA5F3}"/>
              </a:ext>
            </a:extLst>
          </p:cNvPr>
          <p:cNvSpPr/>
          <p:nvPr/>
        </p:nvSpPr>
        <p:spPr>
          <a:xfrm>
            <a:off x="2829560" y="3312167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7840E3E-B8B3-463B-8339-5D07AA623AA9}"/>
              </a:ext>
            </a:extLst>
          </p:cNvPr>
          <p:cNvSpPr/>
          <p:nvPr/>
        </p:nvSpPr>
        <p:spPr>
          <a:xfrm>
            <a:off x="2829560" y="4754893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DC0068-91DA-45A1-95E6-D73ABFF4EA34}"/>
              </a:ext>
            </a:extLst>
          </p:cNvPr>
          <p:cNvSpPr/>
          <p:nvPr/>
        </p:nvSpPr>
        <p:spPr>
          <a:xfrm>
            <a:off x="3909060" y="1699269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dirty="0" err="1"/>
              <a:t>olusturan</a:t>
            </a:r>
            <a:r>
              <a:rPr lang="en-US" dirty="0"/>
              <a:t> </a:t>
            </a:r>
            <a:r>
              <a:rPr lang="en-US" b="1" dirty="0"/>
              <a:t>EN BUYUK </a:t>
            </a:r>
            <a:r>
              <a:rPr lang="en-US" b="1" dirty="0" err="1"/>
              <a:t>ogelere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Bir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b="1" u="sng" dirty="0"/>
              <a:t>USER </a:t>
            </a:r>
            <a:r>
              <a:rPr lang="en-US" b="1" u="sng" dirty="0" err="1"/>
              <a:t>STORY’den</a:t>
            </a:r>
            <a:r>
              <a:rPr lang="en-US" b="1" u="sng" dirty="0"/>
              <a:t> </a:t>
            </a:r>
            <a:r>
              <a:rPr lang="en-US" dirty="0" err="1"/>
              <a:t>olusur</a:t>
            </a:r>
            <a:r>
              <a:rPr lang="en-US" dirty="0"/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B5954-765E-48B4-BF92-6FB79FAE5F6C}"/>
              </a:ext>
            </a:extLst>
          </p:cNvPr>
          <p:cNvSpPr/>
          <p:nvPr/>
        </p:nvSpPr>
        <p:spPr>
          <a:xfrm>
            <a:off x="3909060" y="3186434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dirty="0" err="1"/>
              <a:t>olusturan</a:t>
            </a:r>
            <a:r>
              <a:rPr lang="en-US" dirty="0"/>
              <a:t> </a:t>
            </a:r>
            <a:r>
              <a:rPr lang="en-US" b="1" dirty="0" err="1"/>
              <a:t>kucuk</a:t>
            </a:r>
            <a:r>
              <a:rPr lang="en-US" b="1" dirty="0"/>
              <a:t> </a:t>
            </a:r>
            <a:r>
              <a:rPr lang="en-US" b="1" dirty="0" err="1"/>
              <a:t>ogelere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</a:t>
            </a:r>
            <a:r>
              <a:rPr lang="en-US" b="1" u="sng" dirty="0"/>
              <a:t>PRODUCT OWNER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A4A23-307C-405A-860F-56D44852C556}"/>
              </a:ext>
            </a:extLst>
          </p:cNvPr>
          <p:cNvSpPr/>
          <p:nvPr/>
        </p:nvSpPr>
        <p:spPr>
          <a:xfrm>
            <a:off x="3865881" y="4643119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Muhakkak</a:t>
            </a:r>
            <a:r>
              <a:rPr lang="en-US" dirty="0"/>
              <a:t> </a:t>
            </a:r>
            <a:r>
              <a:rPr lang="en-US" dirty="0" err="1"/>
              <a:t>uygulanmasi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b="1" dirty="0"/>
              <a:t>Kabul </a:t>
            </a:r>
            <a:r>
              <a:rPr lang="en-US" b="1" dirty="0" err="1"/>
              <a:t>Kriterleridir</a:t>
            </a:r>
            <a:r>
              <a:rPr lang="en-US" dirty="0"/>
              <a:t>. </a:t>
            </a:r>
            <a:r>
              <a:rPr lang="en-US" b="1" u="sng" dirty="0"/>
              <a:t>PRODUCT OWNER </a:t>
            </a:r>
            <a:r>
              <a:rPr lang="en-US" dirty="0" err="1"/>
              <a:t>belirler</a:t>
            </a:r>
            <a:r>
              <a:rPr lang="en-US" dirty="0"/>
              <a:t>. </a:t>
            </a:r>
            <a:endParaRPr 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A26BEC-4946-4EB2-B872-BB800659F381}"/>
              </a:ext>
            </a:extLst>
          </p:cNvPr>
          <p:cNvCxnSpPr>
            <a:cxnSpLocks/>
          </p:cNvCxnSpPr>
          <p:nvPr/>
        </p:nvCxnSpPr>
        <p:spPr>
          <a:xfrm>
            <a:off x="1285239" y="400811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046384-5136-4C6E-9D58-78D2B185F139}"/>
              </a:ext>
            </a:extLst>
          </p:cNvPr>
          <p:cNvSpPr/>
          <p:nvPr/>
        </p:nvSpPr>
        <p:spPr>
          <a:xfrm>
            <a:off x="127001" y="5862335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TESTCASE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16F98BD-D55B-4DD2-B0F0-C4780368E11A}"/>
              </a:ext>
            </a:extLst>
          </p:cNvPr>
          <p:cNvSpPr/>
          <p:nvPr/>
        </p:nvSpPr>
        <p:spPr>
          <a:xfrm>
            <a:off x="2819400" y="6085853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8C803-F527-401C-89AA-096DE835E4FF}"/>
              </a:ext>
            </a:extLst>
          </p:cNvPr>
          <p:cNvSpPr/>
          <p:nvPr/>
        </p:nvSpPr>
        <p:spPr>
          <a:xfrm>
            <a:off x="3855722" y="5966481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Tum </a:t>
            </a:r>
            <a:r>
              <a:rPr lang="en-US" b="1" dirty="0" err="1"/>
              <a:t>asamalarin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taker </a:t>
            </a:r>
            <a:r>
              <a:rPr lang="en-US" b="1" dirty="0" err="1"/>
              <a:t>izah</a:t>
            </a:r>
            <a:r>
              <a:rPr lang="en-US" b="1" dirty="0"/>
              <a:t> </a:t>
            </a:r>
            <a:r>
              <a:rPr lang="en-US" b="1" dirty="0" err="1"/>
              <a:t>edilerek</a:t>
            </a:r>
            <a:r>
              <a:rPr lang="en-US" b="1" dirty="0"/>
              <a:t> </a:t>
            </a:r>
            <a:r>
              <a:rPr lang="en-US" dirty="0" err="1"/>
              <a:t>olusturuldugu</a:t>
            </a:r>
            <a:r>
              <a:rPr lang="en-US" dirty="0"/>
              <a:t> </a:t>
            </a:r>
            <a:r>
              <a:rPr lang="en-US" dirty="0" err="1"/>
              <a:t>kiliflardir</a:t>
            </a:r>
            <a:r>
              <a:rPr lang="en-US" dirty="0"/>
              <a:t>. QA </a:t>
            </a:r>
            <a:r>
              <a:rPr lang="en-US" dirty="0" err="1"/>
              <a:t>timinden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olusturur</a:t>
            </a:r>
            <a:r>
              <a:rPr lang="en-US" dirty="0"/>
              <a:t> ama </a:t>
            </a:r>
            <a:r>
              <a:rPr lang="en-US" dirty="0" err="1"/>
              <a:t>testerlar</a:t>
            </a:r>
            <a:r>
              <a:rPr lang="en-US" dirty="0"/>
              <a:t> da </a:t>
            </a:r>
            <a:r>
              <a:rPr lang="en-US" dirty="0" err="1"/>
              <a:t>olusturabilir</a:t>
            </a:r>
            <a:r>
              <a:rPr lang="en-US" dirty="0"/>
              <a:t>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642736-6316-4C26-A98E-38AE5587F7E3}"/>
              </a:ext>
            </a:extLst>
          </p:cNvPr>
          <p:cNvCxnSpPr>
            <a:cxnSpLocks/>
          </p:cNvCxnSpPr>
          <p:nvPr/>
        </p:nvCxnSpPr>
        <p:spPr>
          <a:xfrm>
            <a:off x="1275079" y="538987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71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1" algn="l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				</a:t>
            </a:r>
          </a:p>
          <a:p>
            <a:pPr algn="l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742950" indent="-742950" algn="l">
              <a:buAutoNum type="arabicPeriod"/>
            </a:pPr>
            <a:endParaRPr lang="en-US" sz="28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5554-BCCF-45C4-86D4-C2A681F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B3B6A7-A0C1-4BE1-82BB-10FEF56F7AA6}"/>
              </a:ext>
            </a:extLst>
          </p:cNvPr>
          <p:cNvGraphicFramePr>
            <a:graphicFrameLocks noGrp="1"/>
          </p:cNvGraphicFramePr>
          <p:nvPr/>
        </p:nvGraphicFramePr>
        <p:xfrm>
          <a:off x="792480" y="2680546"/>
          <a:ext cx="1073912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2307290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811922409"/>
                    </a:ext>
                  </a:extLst>
                </a:gridCol>
                <a:gridCol w="5323841">
                  <a:extLst>
                    <a:ext uri="{9D8B030D-6E8A-4147-A177-3AD203B41FA5}">
                      <a16:colId xmlns:a16="http://schemas.microsoft.com/office/drawing/2014/main" val="3717861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4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GECERSIZ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GECERSIZ SIFRE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6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GECERSIZ SIFRE VE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7027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EB3308-260E-4CAD-9433-311594932D21}"/>
              </a:ext>
            </a:extLst>
          </p:cNvPr>
          <p:cNvSpPr/>
          <p:nvPr/>
        </p:nvSpPr>
        <p:spPr>
          <a:xfrm>
            <a:off x="792480" y="3048000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 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5EC14-552E-498C-AFB8-A00AEAC6F0BB}"/>
              </a:ext>
            </a:extLst>
          </p:cNvPr>
          <p:cNvSpPr/>
          <p:nvPr/>
        </p:nvSpPr>
        <p:spPr>
          <a:xfrm>
            <a:off x="3520439" y="3061546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FACEBOOK’A LOGIN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GECERSIZ KIMLIK BILGILERIYLE ERISIM SAGLANMAMALI.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06F2CF-233D-434C-BECE-8417A659A53D}"/>
              </a:ext>
            </a:extLst>
          </p:cNvPr>
          <p:cNvSpPr/>
          <p:nvPr/>
        </p:nvSpPr>
        <p:spPr>
          <a:xfrm>
            <a:off x="4036060" y="2003214"/>
            <a:ext cx="2900680" cy="5875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ORNEK USER STORY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ED9C0C-7D4F-47FA-BC2D-4CAF19C439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0719" y="3515361"/>
            <a:ext cx="2458723" cy="136144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76325-8365-4E1B-9757-06000A3ECF99}"/>
              </a:ext>
            </a:extLst>
          </p:cNvPr>
          <p:cNvSpPr/>
          <p:nvPr/>
        </p:nvSpPr>
        <p:spPr>
          <a:xfrm>
            <a:off x="6096000" y="5469044"/>
            <a:ext cx="4726940" cy="58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BURADAKI ACCEPTANCE CRITERIA’LAR TEST CASE DEVELOPMENT OLUR.</a:t>
            </a:r>
          </a:p>
        </p:txBody>
      </p:sp>
    </p:spTree>
    <p:extLst>
      <p:ext uri="{BB962C8B-B14F-4D97-AF65-F5344CB8AC3E}">
        <p14:creationId xmlns:p14="http://schemas.microsoft.com/office/powerpoint/2010/main" val="2443233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3CBE-A016-46AD-B2EE-201E951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8E3C87-0420-4CC4-99C5-6C091D57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66244"/>
              </p:ext>
            </p:extLst>
          </p:nvPr>
        </p:nvGraphicFramePr>
        <p:xfrm>
          <a:off x="487680" y="0"/>
          <a:ext cx="107391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2307290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811922409"/>
                    </a:ext>
                  </a:extLst>
                </a:gridCol>
                <a:gridCol w="5323841">
                  <a:extLst>
                    <a:ext uri="{9D8B030D-6E8A-4147-A177-3AD203B41FA5}">
                      <a16:colId xmlns:a16="http://schemas.microsoft.com/office/drawing/2014/main" val="3717861238"/>
                    </a:ext>
                  </a:extLst>
                </a:gridCol>
              </a:tblGrid>
              <a:tr h="314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49590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GECERSIZ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422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GECERSIZ SIFRE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64702"/>
                  </a:ext>
                </a:extLst>
              </a:tr>
              <a:tr h="5509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GECERSIZ SIFRE VE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9499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702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A386F2-7081-4DF7-8EAC-2A9DFD4C749E}"/>
              </a:ext>
            </a:extLst>
          </p:cNvPr>
          <p:cNvSpPr/>
          <p:nvPr/>
        </p:nvSpPr>
        <p:spPr>
          <a:xfrm>
            <a:off x="487680" y="367454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 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FE358-DFAE-46F4-ACE7-50CB7C1599EB}"/>
              </a:ext>
            </a:extLst>
          </p:cNvPr>
          <p:cNvSpPr/>
          <p:nvPr/>
        </p:nvSpPr>
        <p:spPr>
          <a:xfrm>
            <a:off x="3215639" y="381000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FACEBOOK’A LOGIN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GECERSIZ KIMLIK BILGILERIYLE ERISIM SAGLANMAMALI.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8728C6-8979-4A64-868B-676302F03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61680"/>
              </p:ext>
            </p:extLst>
          </p:nvPr>
        </p:nvGraphicFramePr>
        <p:xfrm>
          <a:off x="0" y="1823720"/>
          <a:ext cx="12192000" cy="5034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492">
                  <a:extLst>
                    <a:ext uri="{9D8B030D-6E8A-4147-A177-3AD203B41FA5}">
                      <a16:colId xmlns:a16="http://schemas.microsoft.com/office/drawing/2014/main" val="3369090278"/>
                    </a:ext>
                  </a:extLst>
                </a:gridCol>
                <a:gridCol w="1245548">
                  <a:extLst>
                    <a:ext uri="{9D8B030D-6E8A-4147-A177-3AD203B41FA5}">
                      <a16:colId xmlns:a16="http://schemas.microsoft.com/office/drawing/2014/main" val="855922031"/>
                    </a:ext>
                  </a:extLst>
                </a:gridCol>
                <a:gridCol w="1820416">
                  <a:extLst>
                    <a:ext uri="{9D8B030D-6E8A-4147-A177-3AD203B41FA5}">
                      <a16:colId xmlns:a16="http://schemas.microsoft.com/office/drawing/2014/main" val="3969276846"/>
                    </a:ext>
                  </a:extLst>
                </a:gridCol>
                <a:gridCol w="1640770">
                  <a:extLst>
                    <a:ext uri="{9D8B030D-6E8A-4147-A177-3AD203B41FA5}">
                      <a16:colId xmlns:a16="http://schemas.microsoft.com/office/drawing/2014/main" val="3760437809"/>
                    </a:ext>
                  </a:extLst>
                </a:gridCol>
                <a:gridCol w="2119827">
                  <a:extLst>
                    <a:ext uri="{9D8B030D-6E8A-4147-A177-3AD203B41FA5}">
                      <a16:colId xmlns:a16="http://schemas.microsoft.com/office/drawing/2014/main" val="2445927145"/>
                    </a:ext>
                  </a:extLst>
                </a:gridCol>
                <a:gridCol w="1940181">
                  <a:extLst>
                    <a:ext uri="{9D8B030D-6E8A-4147-A177-3AD203B41FA5}">
                      <a16:colId xmlns:a16="http://schemas.microsoft.com/office/drawing/2014/main" val="3996372422"/>
                    </a:ext>
                  </a:extLst>
                </a:gridCol>
                <a:gridCol w="1053926">
                  <a:extLst>
                    <a:ext uri="{9D8B030D-6E8A-4147-A177-3AD203B41FA5}">
                      <a16:colId xmlns:a16="http://schemas.microsoft.com/office/drawing/2014/main" val="480735264"/>
                    </a:ext>
                  </a:extLst>
                </a:gridCol>
                <a:gridCol w="1029972">
                  <a:extLst>
                    <a:ext uri="{9D8B030D-6E8A-4147-A177-3AD203B41FA5}">
                      <a16:colId xmlns:a16="http://schemas.microsoft.com/office/drawing/2014/main" val="1452341895"/>
                    </a:ext>
                  </a:extLst>
                </a:gridCol>
                <a:gridCol w="574868">
                  <a:extLst>
                    <a:ext uri="{9D8B030D-6E8A-4147-A177-3AD203B41FA5}">
                      <a16:colId xmlns:a16="http://schemas.microsoft.com/office/drawing/2014/main" val="951224504"/>
                    </a:ext>
                  </a:extLst>
                </a:gridCol>
              </a:tblGrid>
              <a:tr h="179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User Story 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Test Case ID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Test Objective 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Pre-Condition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Steps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Test Data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Expected Result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Actual Result 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Status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026043"/>
                  </a:ext>
                </a:extLst>
              </a:tr>
              <a:tr h="5501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US 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TC_001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Gecersiz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kullanıcı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adı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ile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erişim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sağlanamaz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Login </a:t>
                      </a:r>
                      <a:r>
                        <a:rPr lang="en-US" sz="1200" u="none" strike="noStrike" dirty="0" err="1">
                          <a:effectLst/>
                        </a:rPr>
                        <a:t>erisilebilir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olmalidir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//www.facebook.com/ da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1_ https://www.facebook.com/ gidiniz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URL 3: https://www.facebook.com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kullanici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adi</a:t>
                      </a:r>
                      <a:r>
                        <a:rPr lang="en-US" sz="1200" u="none" strike="noStrike" dirty="0">
                          <a:effectLst/>
                        </a:rPr>
                        <a:t> ="</a:t>
                      </a:r>
                      <a:r>
                        <a:rPr lang="en-US" sz="1200" u="none" strike="noStrike" dirty="0" err="1">
                          <a:effectLst/>
                        </a:rPr>
                        <a:t>pes_etmek_yok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sifre</a:t>
                      </a:r>
                      <a:r>
                        <a:rPr lang="en-US" sz="1200" u="none" strike="noStrike" dirty="0">
                          <a:effectLst/>
                        </a:rPr>
                        <a:t> ="</a:t>
                      </a:r>
                      <a:r>
                        <a:rPr lang="en-US" sz="1200" u="none" strike="noStrike" dirty="0" err="1">
                          <a:effectLst/>
                        </a:rPr>
                        <a:t>yapabilirim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edememelidir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79464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2_kullanici adi textbox a tiklayiniz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0654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3_kullanici </a:t>
                      </a:r>
                      <a:r>
                        <a:rPr lang="en-US" sz="1050" u="none" strike="noStrike" dirty="0" err="1">
                          <a:effectLst/>
                        </a:rPr>
                        <a:t>adini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giriniz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822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4_sifre textbox </a:t>
                      </a:r>
                      <a:r>
                        <a:rPr lang="en-US" sz="1050" u="none" strike="noStrike" dirty="0" err="1">
                          <a:effectLst/>
                        </a:rPr>
                        <a:t>ina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0475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5_dogru bir kullanici sifresi giriniz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3251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6_login </a:t>
                      </a:r>
                      <a:r>
                        <a:rPr lang="en-US" sz="1050" u="none" strike="noStrike" dirty="0" err="1">
                          <a:effectLst/>
                        </a:rPr>
                        <a:t>butonuna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8831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9896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8799"/>
                  </a:ext>
                </a:extLst>
              </a:tr>
              <a:tr h="71431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 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TC_002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Geçersiz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şifre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erişim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sağlanamaz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Login </a:t>
                      </a:r>
                      <a:r>
                        <a:rPr lang="en-US" sz="1200" u="none" strike="noStrike" dirty="0" err="1">
                          <a:effectLst/>
                        </a:rPr>
                        <a:t>erisilebilir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olmalidir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//www.facebook.com/ da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1_ https://www.facebook.com/ gidiniz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URL 3: https://www.facebook.com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kullanici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adi</a:t>
                      </a:r>
                      <a:r>
                        <a:rPr lang="en-US" sz="1200" u="none" strike="noStrike" dirty="0">
                          <a:effectLst/>
                        </a:rPr>
                        <a:t> = techproedusa@gmail.com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sifresi</a:t>
                      </a:r>
                      <a:r>
                        <a:rPr lang="en-US" sz="1200" u="none" strike="noStrike" dirty="0">
                          <a:effectLst/>
                        </a:rPr>
                        <a:t> = "</a:t>
                      </a:r>
                      <a:r>
                        <a:rPr lang="en-US" sz="1200" u="none" strike="noStrike" dirty="0" err="1">
                          <a:effectLst/>
                        </a:rPr>
                        <a:t>yanlis_sifre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edememelidir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567094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2_ kullanici adi textbox a tiklayiniz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06852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3_dogru kullanici adini giriniz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995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4_sifre textbox </a:t>
                      </a:r>
                      <a:r>
                        <a:rPr lang="en-US" sz="1050" u="none" strike="noStrike" dirty="0" err="1">
                          <a:effectLst/>
                        </a:rPr>
                        <a:t>ina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7692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>
                          <a:effectLst/>
                        </a:rPr>
                        <a:t>5_yanlis bir kullanici sifresi giriniz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28137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6_login </a:t>
                      </a:r>
                      <a:r>
                        <a:rPr lang="en-US" sz="1050" u="none" strike="noStrike" dirty="0" err="1">
                          <a:effectLst/>
                        </a:rPr>
                        <a:t>butonuna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58069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3853"/>
                  </a:ext>
                </a:extLst>
              </a:tr>
              <a:tr h="35622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 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TC_003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Geçersiz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kullanıcı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adı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şifre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erişim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sağlanamaz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Login </a:t>
                      </a:r>
                      <a:r>
                        <a:rPr lang="en-US" sz="1200" u="none" strike="noStrike" dirty="0" err="1">
                          <a:effectLst/>
                        </a:rPr>
                        <a:t>erisilebilir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olmalidir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//www.facebook.com/ da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1_ https://www.facebook.com/ gidiniz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URL 3: https://www.facebook.com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username ="</a:t>
                      </a:r>
                      <a:r>
                        <a:rPr lang="en-US" sz="1200" u="none" strike="noStrike" dirty="0" err="1">
                          <a:effectLst/>
                        </a:rPr>
                        <a:t>yanlis_username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password ="</a:t>
                      </a:r>
                      <a:r>
                        <a:rPr lang="en-US" sz="1200" u="none" strike="noStrike" dirty="0" err="1">
                          <a:effectLst/>
                        </a:rPr>
                        <a:t>yanlis_sifre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edememelidir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085798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u="none" strike="noStrike" dirty="0">
                          <a:effectLst/>
                        </a:rPr>
                        <a:t>2_ kullanici adi textbox a tiklayiniz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54730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3_yanlis kullanici adi giriniz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21685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4_sifre textbox </a:t>
                      </a:r>
                      <a:r>
                        <a:rPr lang="en-US" sz="1050" u="none" strike="noStrike" dirty="0" err="1">
                          <a:effectLst/>
                        </a:rPr>
                        <a:t>ina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27662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5_yanlis </a:t>
                      </a:r>
                      <a:r>
                        <a:rPr lang="en-US" sz="1050" u="none" strike="noStrike" dirty="0" err="1">
                          <a:effectLst/>
                        </a:rPr>
                        <a:t>sifre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giriniz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88962"/>
                  </a:ext>
                </a:extLst>
              </a:tr>
              <a:tr h="179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6_login </a:t>
                      </a:r>
                      <a:r>
                        <a:rPr lang="en-US" sz="1050" u="none" strike="noStrike" dirty="0" err="1">
                          <a:effectLst/>
                        </a:rPr>
                        <a:t>butonuna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7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44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3CBE-A016-46AD-B2EE-201E951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8E3C87-0420-4CC4-99C5-6C091D577499}"/>
              </a:ext>
            </a:extLst>
          </p:cNvPr>
          <p:cNvGraphicFramePr>
            <a:graphicFrameLocks noGrp="1"/>
          </p:cNvGraphicFramePr>
          <p:nvPr/>
        </p:nvGraphicFramePr>
        <p:xfrm>
          <a:off x="487680" y="0"/>
          <a:ext cx="107391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2307290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811922409"/>
                    </a:ext>
                  </a:extLst>
                </a:gridCol>
                <a:gridCol w="5323841">
                  <a:extLst>
                    <a:ext uri="{9D8B030D-6E8A-4147-A177-3AD203B41FA5}">
                      <a16:colId xmlns:a16="http://schemas.microsoft.com/office/drawing/2014/main" val="3717861238"/>
                    </a:ext>
                  </a:extLst>
                </a:gridCol>
              </a:tblGrid>
              <a:tr h="314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49590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GECERSIZ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422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GECERSIZ SIFRE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64702"/>
                  </a:ext>
                </a:extLst>
              </a:tr>
              <a:tr h="5509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GECERSIZ SIFRE VE KULLANICI ADI ILE ERISIM SAGLANAMAZ.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9499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702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A386F2-7081-4DF7-8EAC-2A9DFD4C749E}"/>
              </a:ext>
            </a:extLst>
          </p:cNvPr>
          <p:cNvSpPr/>
          <p:nvPr/>
        </p:nvSpPr>
        <p:spPr>
          <a:xfrm>
            <a:off x="487680" y="367454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 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FE358-DFAE-46F4-ACE7-50CB7C1599EB}"/>
              </a:ext>
            </a:extLst>
          </p:cNvPr>
          <p:cNvSpPr/>
          <p:nvPr/>
        </p:nvSpPr>
        <p:spPr>
          <a:xfrm>
            <a:off x="3215639" y="381000"/>
            <a:ext cx="2672080" cy="1442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FACEBOOK’A LOGIN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GECERSIZ KIMLIK BILGILERIYLE ERISIM SAGLANMAMALI.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8728C6-8979-4A64-868B-676302F03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65552"/>
              </p:ext>
            </p:extLst>
          </p:nvPr>
        </p:nvGraphicFramePr>
        <p:xfrm>
          <a:off x="0" y="1742440"/>
          <a:ext cx="12192000" cy="5118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492">
                  <a:extLst>
                    <a:ext uri="{9D8B030D-6E8A-4147-A177-3AD203B41FA5}">
                      <a16:colId xmlns:a16="http://schemas.microsoft.com/office/drawing/2014/main" val="3369090278"/>
                    </a:ext>
                  </a:extLst>
                </a:gridCol>
                <a:gridCol w="1245548">
                  <a:extLst>
                    <a:ext uri="{9D8B030D-6E8A-4147-A177-3AD203B41FA5}">
                      <a16:colId xmlns:a16="http://schemas.microsoft.com/office/drawing/2014/main" val="855922031"/>
                    </a:ext>
                  </a:extLst>
                </a:gridCol>
                <a:gridCol w="1820416">
                  <a:extLst>
                    <a:ext uri="{9D8B030D-6E8A-4147-A177-3AD203B41FA5}">
                      <a16:colId xmlns:a16="http://schemas.microsoft.com/office/drawing/2014/main" val="3969276846"/>
                    </a:ext>
                  </a:extLst>
                </a:gridCol>
                <a:gridCol w="1640770">
                  <a:extLst>
                    <a:ext uri="{9D8B030D-6E8A-4147-A177-3AD203B41FA5}">
                      <a16:colId xmlns:a16="http://schemas.microsoft.com/office/drawing/2014/main" val="3760437809"/>
                    </a:ext>
                  </a:extLst>
                </a:gridCol>
                <a:gridCol w="2119827">
                  <a:extLst>
                    <a:ext uri="{9D8B030D-6E8A-4147-A177-3AD203B41FA5}">
                      <a16:colId xmlns:a16="http://schemas.microsoft.com/office/drawing/2014/main" val="2445927145"/>
                    </a:ext>
                  </a:extLst>
                </a:gridCol>
                <a:gridCol w="1940181">
                  <a:extLst>
                    <a:ext uri="{9D8B030D-6E8A-4147-A177-3AD203B41FA5}">
                      <a16:colId xmlns:a16="http://schemas.microsoft.com/office/drawing/2014/main" val="3996372422"/>
                    </a:ext>
                  </a:extLst>
                </a:gridCol>
                <a:gridCol w="1053926">
                  <a:extLst>
                    <a:ext uri="{9D8B030D-6E8A-4147-A177-3AD203B41FA5}">
                      <a16:colId xmlns:a16="http://schemas.microsoft.com/office/drawing/2014/main" val="480735264"/>
                    </a:ext>
                  </a:extLst>
                </a:gridCol>
                <a:gridCol w="1029972">
                  <a:extLst>
                    <a:ext uri="{9D8B030D-6E8A-4147-A177-3AD203B41FA5}">
                      <a16:colId xmlns:a16="http://schemas.microsoft.com/office/drawing/2014/main" val="1452341895"/>
                    </a:ext>
                  </a:extLst>
                </a:gridCol>
                <a:gridCol w="574868">
                  <a:extLst>
                    <a:ext uri="{9D8B030D-6E8A-4147-A177-3AD203B41FA5}">
                      <a16:colId xmlns:a16="http://schemas.microsoft.com/office/drawing/2014/main" val="951224504"/>
                    </a:ext>
                  </a:extLst>
                </a:gridCol>
              </a:tblGrid>
              <a:tr h="345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User Story 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Test Case ID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Test Objective 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Pre-Condition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Steps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Test Data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Expected Result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Actual Result 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Status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026043"/>
                  </a:ext>
                </a:extLst>
              </a:tr>
              <a:tr h="548227">
                <a:tc rowSpan="8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BURAYA AMAC/OZET/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YAZILIR.</a:t>
                      </a: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KULLANILACAK TEST VERILERI VE VERILERE BAGLANTILAR OLUR. </a:t>
                      </a:r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DEVELOPERLAR OLUSTURUR. SEN GELISTIRIRSIN.</a:t>
                      </a: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 BEKLENEN SONUCU</a:t>
                      </a: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SONRASI ORTAYA CIKAN SONUC</a:t>
                      </a: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PASS/ FAIL</a:t>
                      </a: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79464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0654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822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0475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3251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8831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9896"/>
                  </a:ext>
                </a:extLst>
              </a:tr>
              <a:tr h="162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8799"/>
                  </a:ext>
                </a:extLst>
              </a:tr>
              <a:tr h="70314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 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TC_002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Geçersiz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şifre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erişim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sağlanamaz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Login </a:t>
                      </a:r>
                      <a:r>
                        <a:rPr lang="en-US" sz="1200" u="none" strike="noStrike" dirty="0" err="1">
                          <a:effectLst/>
                        </a:rPr>
                        <a:t>erisilebilir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olmalidir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//www.facebook.com/ da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1_ https://www.facebook.com/ gidiniz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URL 3: https://www.facebook.com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kullanici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adi</a:t>
                      </a:r>
                      <a:r>
                        <a:rPr lang="en-US" sz="1200" u="none" strike="noStrike" dirty="0">
                          <a:effectLst/>
                        </a:rPr>
                        <a:t> = techproedusa@gmail.com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sifresi</a:t>
                      </a:r>
                      <a:r>
                        <a:rPr lang="en-US" sz="1200" u="none" strike="noStrike" dirty="0">
                          <a:effectLst/>
                        </a:rPr>
                        <a:t> = "</a:t>
                      </a:r>
                      <a:r>
                        <a:rPr lang="en-US" sz="1200" u="none" strike="noStrike" dirty="0" err="1">
                          <a:effectLst/>
                        </a:rPr>
                        <a:t>yanlis_sifre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edememelidir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567094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2_ kullanici adi textbox a tiklayiniz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06852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3_dogru kullanici adini giriniz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995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4_sifre textbox </a:t>
                      </a:r>
                      <a:r>
                        <a:rPr lang="en-US" sz="1050" u="none" strike="noStrike" dirty="0" err="1">
                          <a:effectLst/>
                        </a:rPr>
                        <a:t>ina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7692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5_yanlis bir kullanici sifresi giriniz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28137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6_login </a:t>
                      </a:r>
                      <a:r>
                        <a:rPr lang="en-US" sz="1050" u="none" strike="noStrike" dirty="0" err="1">
                          <a:effectLst/>
                        </a:rPr>
                        <a:t>butonuna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58069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3853"/>
                  </a:ext>
                </a:extLst>
              </a:tr>
              <a:tr h="35065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 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TC_003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Geçersiz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kullanıcı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adı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şifre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erişim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sağlanamaz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Login </a:t>
                      </a:r>
                      <a:r>
                        <a:rPr lang="en-US" sz="1200" u="none" strike="noStrike" dirty="0" err="1">
                          <a:effectLst/>
                        </a:rPr>
                        <a:t>erisilebilir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olmalidir</a:t>
                      </a: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//www.facebook.com/ da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1_ https://www.facebook.com/ gidiniz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URL 3: https://www.facebook.com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username ="</a:t>
                      </a:r>
                      <a:r>
                        <a:rPr lang="en-US" sz="1200" u="none" strike="noStrike" dirty="0" err="1">
                          <a:effectLst/>
                        </a:rPr>
                        <a:t>yanlis_username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password ="</a:t>
                      </a:r>
                      <a:r>
                        <a:rPr lang="en-US" sz="1200" u="none" strike="noStrike" dirty="0" err="1">
                          <a:effectLst/>
                        </a:rPr>
                        <a:t>yanlis_sifre</a:t>
                      </a:r>
                      <a:r>
                        <a:rPr lang="en-US" sz="1200" u="none" strike="noStrike" dirty="0">
                          <a:effectLst/>
                        </a:rPr>
                        <a:t>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edememelidir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Kullanici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erisim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elde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edemedi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085798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u="none" strike="noStrike" dirty="0">
                          <a:effectLst/>
                        </a:rPr>
                        <a:t>2_ kullanici adi textbox a tiklayiniz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54730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3_yanlis kullanici adi giriniz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21685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4_sifre textbox </a:t>
                      </a:r>
                      <a:r>
                        <a:rPr lang="en-US" sz="1050" u="none" strike="noStrike" dirty="0" err="1">
                          <a:effectLst/>
                        </a:rPr>
                        <a:t>ina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27662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5_yanlis </a:t>
                      </a:r>
                      <a:r>
                        <a:rPr lang="en-US" sz="1050" u="none" strike="noStrike" dirty="0" err="1">
                          <a:effectLst/>
                        </a:rPr>
                        <a:t>sifre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giriniz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88962"/>
                  </a:ext>
                </a:extLst>
              </a:tr>
              <a:tr h="176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6_login </a:t>
                      </a:r>
                      <a:r>
                        <a:rPr lang="en-US" sz="1050" u="none" strike="noStrike" dirty="0" err="1">
                          <a:effectLst/>
                        </a:rPr>
                        <a:t>butonuna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tiklayiniz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5" marR="5165" marT="5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7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74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600" b="1" dirty="0"/>
              <a:t>SOFTWARE TESTING LIFE CYCLE(STLC)</a:t>
            </a:r>
            <a:r>
              <a:rPr lang="en-US" sz="3600" dirty="0"/>
              <a:t> </a:t>
            </a:r>
            <a:endParaRPr lang="en-US" sz="3600" dirty="0"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>
                <a:sym typeface="Wingdings" panose="05000000000000000000" pitchFamily="2" charset="2"/>
              </a:rPr>
              <a:t>	4. Test Environment: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* </a:t>
            </a:r>
            <a:r>
              <a:rPr lang="en-US" sz="2000" dirty="0" err="1">
                <a:sym typeface="Wingdings" panose="05000000000000000000" pitchFamily="2" charset="2"/>
              </a:rPr>
              <a:t>Urunun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ortaya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koyuldugu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musterilere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sunuldugu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ortamdir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envir</a:t>
            </a:r>
            <a:endParaRPr lang="en-US" sz="2000" dirty="0"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1. Development Environment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2. Test Environment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3. Stage Environment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4. Production Environment</a:t>
            </a:r>
          </a:p>
          <a:p>
            <a:pPr algn="l">
              <a:lnSpc>
                <a:spcPct val="1500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marL="742950" indent="-742950" algn="l">
              <a:buAutoNum type="arabicPeriod"/>
            </a:pPr>
            <a:endParaRPr lang="en-US" sz="28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5554-BCCF-45C4-86D4-C2A681F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FF837-E04F-438B-B1A9-87BAF169EB21}"/>
              </a:ext>
            </a:extLst>
          </p:cNvPr>
          <p:cNvSpPr/>
          <p:nvPr/>
        </p:nvSpPr>
        <p:spPr>
          <a:xfrm>
            <a:off x="7541260" y="528320"/>
            <a:ext cx="2900680" cy="782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ReqPlaCaseEnvirExeClosure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30208-AE62-4864-8FD8-5DA4E4719B6E}"/>
              </a:ext>
            </a:extLst>
          </p:cNvPr>
          <p:cNvSpPr/>
          <p:nvPr/>
        </p:nvSpPr>
        <p:spPr>
          <a:xfrm>
            <a:off x="3528060" y="3677920"/>
            <a:ext cx="2900680" cy="391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DeTeSePROduction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72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600" b="1" dirty="0"/>
              <a:t>SOFTWARE TESTING LIFE CYCLE(STLC)</a:t>
            </a:r>
            <a:r>
              <a:rPr lang="en-US" sz="3600" dirty="0"/>
              <a:t> </a:t>
            </a:r>
            <a:endParaRPr lang="en-US" sz="3600" dirty="0">
              <a:sym typeface="Wingdings" panose="05000000000000000000" pitchFamily="2" charset="2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Requirement Analysis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Planning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Case Development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Test Environment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Test Execution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Hersey </a:t>
            </a:r>
            <a:r>
              <a:rPr lang="en-US" sz="2000" dirty="0" err="1">
                <a:sym typeface="Wingdings" panose="05000000000000000000" pitchFamily="2" charset="2"/>
              </a:rPr>
              <a:t>hazir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oldugunda</a:t>
            </a:r>
            <a:r>
              <a:rPr lang="en-US" sz="2000" dirty="0">
                <a:sym typeface="Wingdings" panose="05000000000000000000" pitchFamily="2" charset="2"/>
              </a:rPr>
              <a:t> tum </a:t>
            </a:r>
            <a:r>
              <a:rPr lang="en-US" sz="2000" dirty="0" err="1">
                <a:sym typeface="Wingdings" panose="05000000000000000000" pitchFamily="2" charset="2"/>
              </a:rPr>
              <a:t>fonksiyonlar</a:t>
            </a:r>
            <a:r>
              <a:rPr lang="en-US" sz="2000" dirty="0">
                <a:sym typeface="Wingdings" panose="05000000000000000000" pitchFamily="2" charset="2"/>
              </a:rPr>
              <a:t> test </a:t>
            </a:r>
            <a:r>
              <a:rPr lang="en-US" sz="2000" dirty="0" err="1">
                <a:sym typeface="Wingdings" panose="05000000000000000000" pitchFamily="2" charset="2"/>
              </a:rPr>
              <a:t>edilir</a:t>
            </a:r>
            <a:r>
              <a:rPr lang="en-US" sz="2000" dirty="0">
                <a:sym typeface="Wingdings" panose="05000000000000000000" pitchFamily="2" charset="2"/>
              </a:rPr>
              <a:t>. Manuel </a:t>
            </a:r>
            <a:r>
              <a:rPr lang="en-US" sz="2000" dirty="0" err="1">
                <a:sym typeface="Wingdings" panose="05000000000000000000" pitchFamily="2" charset="2"/>
              </a:rPr>
              <a:t>testerlar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manuel,otomation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testerlar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kod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yazarak</a:t>
            </a:r>
            <a:r>
              <a:rPr lang="en-US" sz="2000" dirty="0">
                <a:sym typeface="Wingdings" panose="05000000000000000000" pitchFamily="2" charset="2"/>
              </a:rPr>
              <a:t> test </a:t>
            </a:r>
            <a:r>
              <a:rPr lang="en-US" sz="2000" dirty="0" err="1">
                <a:sym typeface="Wingdings" panose="05000000000000000000" pitchFamily="2" charset="2"/>
              </a:rPr>
              <a:t>yaparlar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6.      </a:t>
            </a:r>
            <a:r>
              <a:rPr lang="en-US" sz="2800" b="1" dirty="0">
                <a:sym typeface="Wingdings" panose="05000000000000000000" pitchFamily="2" charset="2"/>
              </a:rPr>
              <a:t>Test Cycle Closure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Hata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varsa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developer’a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raporlanir</a:t>
            </a:r>
            <a:r>
              <a:rPr lang="en-US" sz="2000" dirty="0">
                <a:sym typeface="Wingdings" panose="05000000000000000000" pitchFamily="2" charset="2"/>
              </a:rPr>
              <a:t>. Tum </a:t>
            </a:r>
            <a:r>
              <a:rPr lang="en-US" sz="2000" dirty="0" err="1">
                <a:sym typeface="Wingdings" panose="05000000000000000000" pitchFamily="2" charset="2"/>
              </a:rPr>
              <a:t>hatalar</a:t>
            </a:r>
            <a:r>
              <a:rPr lang="en-US" sz="2000" dirty="0">
                <a:sym typeface="Wingdings" panose="05000000000000000000" pitchFamily="2" charset="2"/>
              </a:rPr>
              <a:t> fix </a:t>
            </a:r>
            <a:r>
              <a:rPr lang="en-US" sz="2000" dirty="0" err="1">
                <a:sym typeface="Wingdings" panose="05000000000000000000" pitchFamily="2" charset="2"/>
              </a:rPr>
              <a:t>edilene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kadar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tekrar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takrar</a:t>
            </a:r>
            <a:r>
              <a:rPr lang="en-US" sz="2000" dirty="0">
                <a:sym typeface="Wingdings" panose="05000000000000000000" pitchFamily="2" charset="2"/>
              </a:rPr>
              <a:t> test </a:t>
            </a:r>
            <a:r>
              <a:rPr lang="en-US" sz="2000" dirty="0" err="1">
                <a:sym typeface="Wingdings" panose="05000000000000000000" pitchFamily="2" charset="2"/>
              </a:rPr>
              <a:t>edilir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US" sz="2800" b="1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5554-BCCF-45C4-86D4-C2A681F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FF837-E04F-438B-B1A9-87BAF169EB21}"/>
              </a:ext>
            </a:extLst>
          </p:cNvPr>
          <p:cNvSpPr/>
          <p:nvPr/>
        </p:nvSpPr>
        <p:spPr>
          <a:xfrm>
            <a:off x="8719820" y="538480"/>
            <a:ext cx="2900680" cy="782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ReqPlaCaseEnvirExeClosure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E4952-871E-44C4-A51A-3D51EBB309BF}"/>
              </a:ext>
            </a:extLst>
          </p:cNvPr>
          <p:cNvSpPr/>
          <p:nvPr/>
        </p:nvSpPr>
        <p:spPr>
          <a:xfrm>
            <a:off x="3375660" y="2362200"/>
            <a:ext cx="2900680" cy="391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DeTeSePROduction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641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TEST TEKNIKLERI</a:t>
            </a:r>
          </a:p>
          <a:p>
            <a:pPr marL="457200" indent="-457200" algn="l">
              <a:buAutoNum type="arabicPeriod"/>
            </a:pPr>
            <a:r>
              <a:rPr lang="en-US" b="1" u="sng" dirty="0">
                <a:sym typeface="Wingdings" panose="05000000000000000000" pitchFamily="2" charset="2"/>
              </a:rPr>
              <a:t>BOUNDARY</a:t>
            </a:r>
            <a:r>
              <a:rPr lang="en-US" dirty="0">
                <a:sym typeface="Wingdings" panose="05000000000000000000" pitchFamily="2" charset="2"/>
              </a:rPr>
              <a:t> VALUE ANALYSIS: (</a:t>
            </a:r>
            <a:r>
              <a:rPr lang="en-US" b="1" u="sng" dirty="0">
                <a:sym typeface="Wingdings" panose="05000000000000000000" pitchFamily="2" charset="2"/>
              </a:rPr>
              <a:t>SINIR</a:t>
            </a:r>
            <a:r>
              <a:rPr lang="en-US" dirty="0">
                <a:sym typeface="Wingdings" panose="05000000000000000000" pitchFamily="2" charset="2"/>
              </a:rPr>
              <a:t> DEGER ANALIZI)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Birseyin</a:t>
            </a:r>
            <a:r>
              <a:rPr lang="en-US" dirty="0">
                <a:sym typeface="Wingdings" panose="05000000000000000000" pitchFamily="2" charset="2"/>
              </a:rPr>
              <a:t> minimum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maximum </a:t>
            </a:r>
            <a:r>
              <a:rPr lang="en-US" dirty="0" err="1">
                <a:sym typeface="Wingdings" panose="05000000000000000000" pitchFamily="2" charset="2"/>
              </a:rPr>
              <a:t>degerlerini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yani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goz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onune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teknigidir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Butun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birimleri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etmezsin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Sadece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degerlerini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alirsin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US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 startAt="2"/>
            </a:pPr>
            <a:r>
              <a:rPr lang="en-US" b="1" u="sng" dirty="0">
                <a:sym typeface="Wingdings" panose="05000000000000000000" pitchFamily="2" charset="2"/>
              </a:rPr>
              <a:t>EQUIVALANCE</a:t>
            </a:r>
            <a:r>
              <a:rPr lang="en-US" dirty="0">
                <a:sym typeface="Wingdings" panose="05000000000000000000" pitchFamily="2" charset="2"/>
              </a:rPr>
              <a:t> PARTITIONING ANALYSIS: (</a:t>
            </a:r>
            <a:r>
              <a:rPr lang="en-US" b="1" u="sng" dirty="0">
                <a:sym typeface="Wingdings" panose="05000000000000000000" pitchFamily="2" charset="2"/>
              </a:rPr>
              <a:t>ESIT</a:t>
            </a:r>
            <a:r>
              <a:rPr lang="en-US" dirty="0">
                <a:sym typeface="Wingdings" panose="05000000000000000000" pitchFamily="2" charset="2"/>
              </a:rPr>
              <a:t> BOLUMLERE AYIRMA)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Benzer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tiplerinden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olusturupdaha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az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yapma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teknigidir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Ortak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ozellikte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verilerinin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tamamini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etmek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yerine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ornek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onlari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ederiz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84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WHITE BOX TESTING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Developerlar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Kodlar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uzerinden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Teknik alt </a:t>
            </a:r>
            <a:r>
              <a:rPr lang="en-US" dirty="0" err="1">
                <a:sym typeface="Wingdings" panose="05000000000000000000" pitchFamily="2" charset="2"/>
              </a:rPr>
              <a:t>yapi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gerektirir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Hersey </a:t>
            </a:r>
            <a:r>
              <a:rPr lang="en-US" dirty="0" err="1">
                <a:sym typeface="Wingdings" panose="05000000000000000000" pitchFamily="2" charset="2"/>
              </a:rPr>
              <a:t>aciktir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Testerlar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yapmaz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	- ORNEK WHITE BOX TEST: </a:t>
            </a:r>
            <a:r>
              <a:rPr lang="en-US" b="1" u="sng" dirty="0">
                <a:sym typeface="Wingdings" panose="05000000000000000000" pitchFamily="2" charset="2"/>
              </a:rPr>
              <a:t>Unit Test(ilk test)</a:t>
            </a:r>
          </a:p>
          <a:p>
            <a:pPr algn="l"/>
            <a:endParaRPr lang="en-US" b="1" u="sng" dirty="0">
              <a:sym typeface="Wingdings" panose="05000000000000000000" pitchFamily="2" charset="2"/>
            </a:endParaRPr>
          </a:p>
          <a:p>
            <a:pPr algn="l"/>
            <a:endParaRPr lang="en-US" b="1" u="sng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2.    BLACK BOX TESTING</a:t>
            </a: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7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62C4-35E4-46CF-852B-07D0F98E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5"/>
            <a:ext cx="121920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Unit Test </a:t>
            </a:r>
            <a:r>
              <a:rPr lang="en-US" sz="3600" dirty="0" err="1"/>
              <a:t>nedir</a:t>
            </a:r>
            <a:r>
              <a:rPr lang="en-US" sz="3600" dirty="0"/>
              <a:t>, </a:t>
            </a:r>
            <a:r>
              <a:rPr lang="en-US" sz="3600" dirty="0" err="1"/>
              <a:t>kısaca</a:t>
            </a:r>
            <a:r>
              <a:rPr lang="en-US" sz="3600" dirty="0"/>
              <a:t> </a:t>
            </a:r>
            <a:r>
              <a:rPr lang="en-US" sz="3600" dirty="0" err="1"/>
              <a:t>bahseder</a:t>
            </a:r>
            <a:r>
              <a:rPr lang="en-US" sz="3600" dirty="0"/>
              <a:t> </a:t>
            </a:r>
            <a:r>
              <a:rPr lang="en-US" sz="3600" dirty="0" err="1"/>
              <a:t>misiniz</a:t>
            </a:r>
            <a:r>
              <a:rPr lang="en-US" sz="3600" dirty="0"/>
              <a:t> ?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Yaptığınız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fonksiyonların</a:t>
            </a:r>
            <a:r>
              <a:rPr lang="en-US" dirty="0"/>
              <a:t> her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unit test </a:t>
            </a:r>
            <a:r>
              <a:rPr lang="en-US" dirty="0" err="1"/>
              <a:t>deniliyor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*Unit Test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ilk </a:t>
            </a:r>
            <a:r>
              <a:rPr lang="en-US" dirty="0" err="1"/>
              <a:t>seviyesidir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testinden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Unit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kendileri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yürütürler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developerlar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White-box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değerlendirebiliriz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Developerların</a:t>
            </a:r>
            <a:r>
              <a:rPr lang="en-US" dirty="0"/>
              <a:t> </a:t>
            </a:r>
            <a:r>
              <a:rPr lang="en-US" dirty="0" err="1"/>
              <a:t>yazmış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biz </a:t>
            </a:r>
            <a:r>
              <a:rPr lang="en-US" dirty="0" err="1"/>
              <a:t>göremiyoruz</a:t>
            </a:r>
            <a:r>
              <a:rPr lang="en-US" dirty="0"/>
              <a:t>, </a:t>
            </a:r>
            <a:r>
              <a:rPr lang="en-US" dirty="0" err="1"/>
              <a:t>developerlar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yapılıyor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45CA-910D-47B3-A32E-EB32ED1F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0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ENTEGRATION TESTING: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Butun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edilecek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fonsiyonlarin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hepsini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birbirine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entegre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ederek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set </a:t>
            </a:r>
            <a:r>
              <a:rPr lang="en-US" dirty="0" err="1">
                <a:sym typeface="Wingdings" panose="05000000000000000000" pitchFamily="2" charset="2"/>
              </a:rPr>
              <a:t>halinde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edilmesine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Birim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sonra</a:t>
            </a:r>
            <a:r>
              <a:rPr lang="en-US" dirty="0">
                <a:sym typeface="Wingdings" panose="05000000000000000000" pitchFamily="2" charset="2"/>
              </a:rPr>
              <a:t> ENTEGRATION TESTING </a:t>
            </a:r>
            <a:r>
              <a:rPr lang="en-US" dirty="0" err="1">
                <a:sym typeface="Wingdings" panose="05000000000000000000" pitchFamily="2" charset="2"/>
              </a:rPr>
              <a:t>baslar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Unitlerin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u="sng" dirty="0" err="1">
                <a:sym typeface="Wingdings" panose="05000000000000000000" pitchFamily="2" charset="2"/>
              </a:rPr>
              <a:t>birarada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calismadigi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edilir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b="1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FUNCTIONAL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REGRESSION TESTING</a:t>
            </a:r>
            <a:r>
              <a:rPr lang="en-US" sz="2000" b="1" dirty="0">
                <a:sym typeface="Wingdings" panose="05000000000000000000" pitchFamily="2" charset="2"/>
              </a:rPr>
              <a:t>(Major/Minor)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SMOKE TESTING (sanity test)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USER ACCEPTANCE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SYSTEM TESTING (End to End Testing)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MONKEY TESTING(Ad-Hoc Testing)</a:t>
            </a: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SDLC</a:t>
            </a:r>
            <a:r>
              <a:rPr lang="en-US" b="1" u="sng" dirty="0"/>
              <a:t> </a:t>
            </a:r>
            <a:r>
              <a:rPr lang="en-US" sz="3200" b="1" u="sng" dirty="0"/>
              <a:t>NIN</a:t>
            </a:r>
            <a:r>
              <a:rPr lang="en-US" b="1" u="sng" dirty="0"/>
              <a:t> </a:t>
            </a:r>
            <a:r>
              <a:rPr lang="en-US" sz="3200" b="1" u="sng" dirty="0"/>
              <a:t>ASAMALARI</a:t>
            </a:r>
          </a:p>
          <a:p>
            <a:pPr algn="l"/>
            <a:r>
              <a:rPr lang="en-US" sz="3200" dirty="0"/>
              <a:t>1.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asamasidir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Kidemli</a:t>
            </a:r>
            <a:r>
              <a:rPr lang="en-US" dirty="0"/>
              <a:t> </a:t>
            </a:r>
            <a:r>
              <a:rPr lang="en-US" dirty="0" err="1"/>
              <a:t>uyeler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musteri</a:t>
            </a:r>
            <a:r>
              <a:rPr lang="en-US" dirty="0"/>
              <a:t> </a:t>
            </a:r>
            <a:r>
              <a:rPr lang="en-US" dirty="0" err="1"/>
              <a:t>tekliflerine</a:t>
            </a:r>
            <a:r>
              <a:rPr lang="en-US" dirty="0"/>
              <a:t> gore </a:t>
            </a:r>
            <a:r>
              <a:rPr lang="en-US" dirty="0" err="1"/>
              <a:t>yapilir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Ihtiyac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koyulur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Riskler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hatlariyla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koyulur</a:t>
            </a:r>
            <a:r>
              <a:rPr lang="en-US" dirty="0"/>
              <a:t>.</a:t>
            </a:r>
            <a:endParaRPr lang="en-US" sz="3200" dirty="0"/>
          </a:p>
          <a:p>
            <a:pPr algn="l"/>
            <a:r>
              <a:rPr lang="en-US" sz="3200" dirty="0"/>
              <a:t>2. DEFINING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Ihtiyac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yapildiktan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urun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tanimlanir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BRD </a:t>
            </a:r>
            <a:r>
              <a:rPr lang="en-US" dirty="0" err="1"/>
              <a:t>ve</a:t>
            </a:r>
            <a:r>
              <a:rPr lang="en-US" dirty="0"/>
              <a:t> FRD </a:t>
            </a:r>
            <a:r>
              <a:rPr lang="en-US" dirty="0" err="1"/>
              <a:t>hazirlanir</a:t>
            </a:r>
            <a:r>
              <a:rPr lang="en-US" dirty="0"/>
              <a:t> DEFINING </a:t>
            </a:r>
            <a:r>
              <a:rPr lang="en-US" dirty="0" err="1"/>
              <a:t>asamasinda</a:t>
            </a:r>
            <a:r>
              <a:rPr lang="en-US" dirty="0"/>
              <a:t> </a:t>
            </a:r>
            <a:r>
              <a:rPr lang="en-US" dirty="0" err="1"/>
              <a:t>hazirlanir</a:t>
            </a:r>
            <a:r>
              <a:rPr lang="en-US" dirty="0"/>
              <a:t>. (BUSINESS ANALYST HAZIRLAR.)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Detayli</a:t>
            </a:r>
            <a:r>
              <a:rPr lang="en-US" dirty="0"/>
              <a:t> </a:t>
            </a:r>
            <a:r>
              <a:rPr lang="en-US" dirty="0" err="1"/>
              <a:t>Dokumantasyonun</a:t>
            </a:r>
            <a:r>
              <a:rPr lang="en-US" dirty="0"/>
              <a:t> </a:t>
            </a:r>
            <a:r>
              <a:rPr lang="en-US" dirty="0" err="1"/>
              <a:t>yapildigi</a:t>
            </a:r>
            <a:r>
              <a:rPr lang="en-US" dirty="0"/>
              <a:t> </a:t>
            </a:r>
            <a:r>
              <a:rPr lang="en-US" dirty="0" err="1"/>
              <a:t>asamadir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BUSINESS REQUIREMENT 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FUNCTIONAL REQUIREMENT DOCUMENT</a:t>
            </a:r>
          </a:p>
          <a:p>
            <a:pPr algn="l"/>
            <a:endParaRPr lang="en-US" sz="3200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54192-79A6-48CA-B63A-14CB380F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ENTEGRATION TESTING: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FUNCTIONAL TESTING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Fonksiyonel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gereksinimlere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yoneliktir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Kara </a:t>
            </a:r>
            <a:r>
              <a:rPr lang="en-US" dirty="0" err="1">
                <a:sym typeface="Wingdings" panose="05000000000000000000" pitchFamily="2" charset="2"/>
              </a:rPr>
              <a:t>kutu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testidir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iki</a:t>
            </a:r>
            <a:r>
              <a:rPr lang="en-US" dirty="0">
                <a:sym typeface="Wingdings" panose="05000000000000000000" pitchFamily="2" charset="2"/>
              </a:rPr>
              <a:t> tip </a:t>
            </a:r>
            <a:r>
              <a:rPr lang="en-US" dirty="0" err="1">
                <a:sym typeface="Wingdings" panose="05000000000000000000" pitchFamily="2" charset="2"/>
              </a:rPr>
              <a:t>testerlar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yapabilir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REGRESSION TESTING</a:t>
            </a:r>
            <a:r>
              <a:rPr lang="en-US" sz="2000" b="1" dirty="0">
                <a:sym typeface="Wingdings" panose="05000000000000000000" pitchFamily="2" charset="2"/>
              </a:rPr>
              <a:t>(Major/Minor)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SMOKE TESTING (sanity test)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USER ACCEPTANCE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SYSTEM TESTING (End to End Testing)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MONKEY TESTING(Ad-Hoc Testing)</a:t>
            </a: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6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buFontTx/>
              <a:buChar char="-"/>
            </a:pPr>
            <a:r>
              <a:rPr lang="en-US" sz="1900" dirty="0">
                <a:sym typeface="Wingdings" panose="05000000000000000000" pitchFamily="2" charset="2"/>
              </a:rPr>
              <a:t>ENTEGRATION TESTING: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1900" dirty="0">
                <a:sym typeface="Wingdings" panose="05000000000000000000" pitchFamily="2" charset="2"/>
              </a:rPr>
              <a:t>FUNCTIONAL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REGRESSION TESTING (Major/Minor)</a:t>
            </a:r>
          </a:p>
          <a:p>
            <a:pPr marL="1257300" lvl="2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Yakin </a:t>
            </a:r>
            <a:r>
              <a:rPr lang="en-US" dirty="0" err="1">
                <a:sym typeface="Wingdings" panose="05000000000000000000" pitchFamily="2" charset="2"/>
              </a:rPr>
              <a:t>zamanda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degisikliklerin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mevcut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ozelligi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etkileyip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etkilemedigini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anlamak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icin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Yeni</a:t>
            </a:r>
            <a:r>
              <a:rPr lang="en-US" dirty="0">
                <a:sym typeface="Wingdings" panose="05000000000000000000" pitchFamily="2" charset="2"/>
              </a:rPr>
              <a:t> functionality </a:t>
            </a:r>
            <a:r>
              <a:rPr lang="en-US" dirty="0" err="1">
                <a:sym typeface="Wingdings" panose="05000000000000000000" pitchFamily="2" charset="2"/>
              </a:rPr>
              <a:t>eklendiginde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onlarin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eski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kodlara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zarar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vermediginin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edilmesidir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UPDATE </a:t>
            </a:r>
            <a:r>
              <a:rPr lang="en-US" dirty="0" err="1">
                <a:sym typeface="Wingdings" panose="05000000000000000000" pitchFamily="2" charset="2"/>
              </a:rPr>
              <a:t>ya</a:t>
            </a:r>
            <a:r>
              <a:rPr lang="en-US" dirty="0">
                <a:sym typeface="Wingdings" panose="05000000000000000000" pitchFamily="2" charset="2"/>
              </a:rPr>
              <a:t> da SURUM KONTROL TESTI de </a:t>
            </a:r>
            <a:r>
              <a:rPr lang="en-US" dirty="0" err="1">
                <a:sym typeface="Wingdings" panose="05000000000000000000" pitchFamily="2" charset="2"/>
              </a:rPr>
              <a:t>denilebilir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sym typeface="Wingdings" panose="05000000000000000000" pitchFamily="2" charset="2"/>
              </a:rPr>
              <a:t>a. Major Regression: 3 </a:t>
            </a:r>
            <a:r>
              <a:rPr lang="en-US" b="1" u="sng" dirty="0" err="1">
                <a:sym typeface="Wingdings" panose="05000000000000000000" pitchFamily="2" charset="2"/>
              </a:rPr>
              <a:t>aylik</a:t>
            </a:r>
            <a:r>
              <a:rPr lang="en-US" b="1" u="sn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zaman </a:t>
            </a:r>
            <a:r>
              <a:rPr lang="en-US" dirty="0" err="1">
                <a:sym typeface="Wingdings" panose="05000000000000000000" pitchFamily="2" charset="2"/>
              </a:rPr>
              <a:t>dilimlerinde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releaselerden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tum user </a:t>
            </a:r>
            <a:r>
              <a:rPr lang="en-US" dirty="0" err="1">
                <a:sym typeface="Wingdings" panose="05000000000000000000" pitchFamily="2" charset="2"/>
              </a:rPr>
              <a:t>storylerin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bastan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sona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edilmesinden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ibaret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testtir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sym typeface="Wingdings" panose="05000000000000000000" pitchFamily="2" charset="2"/>
              </a:rPr>
              <a:t>b. Minor Regression:</a:t>
            </a:r>
            <a:r>
              <a:rPr lang="en-US" dirty="0">
                <a:sym typeface="Wingdings" panose="05000000000000000000" pitchFamily="2" charset="2"/>
              </a:rPr>
              <a:t> Yakin </a:t>
            </a:r>
            <a:r>
              <a:rPr lang="en-US" dirty="0" err="1">
                <a:sym typeface="Wingdings" panose="05000000000000000000" pitchFamily="2" charset="2"/>
              </a:rPr>
              <a:t>zamanda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degisikligin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mevcut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ozelligi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etkileyip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etkilemedigini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anlamak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icin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 Sprint </a:t>
            </a:r>
            <a:r>
              <a:rPr lang="en-US" dirty="0" err="1">
                <a:sym typeface="Wingdings" panose="05000000000000000000" pitchFamily="2" charset="2"/>
              </a:rPr>
              <a:t>sonunda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 O </a:t>
            </a:r>
            <a:r>
              <a:rPr lang="en-US" dirty="0" err="1">
                <a:sym typeface="Wingdings" panose="05000000000000000000" pitchFamily="2" charset="2"/>
              </a:rPr>
              <a:t>sprintte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olusturulan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functionalitylerin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birbirine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zarar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vermediginin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edilmesidir</a:t>
            </a:r>
            <a:r>
              <a:rPr lang="en-US" dirty="0">
                <a:sym typeface="Wingdings" panose="05000000000000000000" pitchFamily="2" charset="2"/>
              </a:rPr>
              <a:t>.  Her </a:t>
            </a:r>
            <a:r>
              <a:rPr lang="en-US" b="1" u="sng" dirty="0">
                <a:sym typeface="Wingdings" panose="05000000000000000000" pitchFamily="2" charset="2"/>
              </a:rPr>
              <a:t>sprint </a:t>
            </a:r>
            <a:r>
              <a:rPr lang="en-US" b="1" u="sng" dirty="0" err="1">
                <a:sym typeface="Wingdings" panose="05000000000000000000" pitchFamily="2" charset="2"/>
              </a:rPr>
              <a:t>sonunda</a:t>
            </a:r>
            <a:r>
              <a:rPr lang="en-US" b="1" u="sn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 </a:t>
            </a:r>
            <a:r>
              <a:rPr lang="en-US" dirty="0" err="1">
                <a:sym typeface="Wingdings" panose="05000000000000000000" pitchFamily="2" charset="2"/>
              </a:rPr>
              <a:t>sprintte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gorusulen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dirty="0" err="1">
                <a:sym typeface="Wingdings" panose="05000000000000000000" pitchFamily="2" charset="2"/>
              </a:rPr>
              <a:t>storyleri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bastan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sona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etmeye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0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ENTEGRATION TESTING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FUNCTIONAL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REGRESSION TESTING</a:t>
            </a:r>
            <a:r>
              <a:rPr lang="en-US" sz="2000" b="1" dirty="0">
                <a:sym typeface="Wingdings" panose="05000000000000000000" pitchFamily="2" charset="2"/>
              </a:rPr>
              <a:t>(Major/Minor)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SMOKE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TESTING (sanity test)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Sabah </a:t>
            </a:r>
            <a:r>
              <a:rPr lang="en-US" dirty="0" err="1">
                <a:sym typeface="Wingdings" panose="05000000000000000000" pitchFamily="2" charset="2"/>
              </a:rPr>
              <a:t>insanlar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mesaiye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baslamadan</a:t>
            </a:r>
            <a:r>
              <a:rPr lang="en-US" dirty="0">
                <a:sym typeface="Wingdings" panose="05000000000000000000" pitchFamily="2" charset="2"/>
              </a:rPr>
              <a:t> once </a:t>
            </a:r>
            <a:r>
              <a:rPr lang="en-US" dirty="0" err="1">
                <a:sym typeface="Wingdings" panose="05000000000000000000" pitchFamily="2" charset="2"/>
              </a:rPr>
              <a:t>mutlaka</a:t>
            </a:r>
            <a:r>
              <a:rPr lang="en-US" dirty="0">
                <a:sym typeface="Wingdings" panose="05000000000000000000" pitchFamily="2" charset="2"/>
              </a:rPr>
              <a:t> smoke test run </a:t>
            </a:r>
            <a:r>
              <a:rPr lang="en-US" dirty="0" err="1">
                <a:sym typeface="Wingdings" panose="05000000000000000000" pitchFamily="2" charset="2"/>
              </a:rPr>
              <a:t>edilmelidir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Yaklasik</a:t>
            </a:r>
            <a:r>
              <a:rPr lang="en-US" dirty="0">
                <a:sym typeface="Wingdings" panose="05000000000000000000" pitchFamily="2" charset="2"/>
              </a:rPr>
              <a:t> 15 </a:t>
            </a:r>
            <a:r>
              <a:rPr lang="en-US" dirty="0" err="1">
                <a:sym typeface="Wingdings" panose="05000000000000000000" pitchFamily="2" charset="2"/>
              </a:rPr>
              <a:t>dakika</a:t>
            </a:r>
            <a:r>
              <a:rPr lang="en-US" dirty="0">
                <a:sym typeface="Wingdings" panose="05000000000000000000" pitchFamily="2" charset="2"/>
              </a:rPr>
              <a:t> surer. Manuel </a:t>
            </a:r>
            <a:r>
              <a:rPr lang="en-US" dirty="0" err="1">
                <a:sym typeface="Wingdings" panose="05000000000000000000" pitchFamily="2" charset="2"/>
              </a:rPr>
              <a:t>tester'lar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için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uzun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işlem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olduğu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için</a:t>
            </a:r>
            <a:r>
              <a:rPr lang="en-US" dirty="0">
                <a:sym typeface="Wingdings" panose="05000000000000000000" pitchFamily="2" charset="2"/>
              </a:rPr>
              <a:t> biz </a:t>
            </a:r>
            <a:r>
              <a:rPr lang="en-US" dirty="0" err="1">
                <a:sym typeface="Wingdings" panose="05000000000000000000" pitchFamily="2" charset="2"/>
              </a:rPr>
              <a:t>yaparız</a:t>
            </a:r>
            <a:r>
              <a:rPr lang="en-US" dirty="0">
                <a:sym typeface="Wingdings" panose="05000000000000000000" pitchFamily="2" charset="2"/>
              </a:rPr>
              <a:t>.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Hergun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duzenli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Sonuclari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otomatik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sorumlu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kisilere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yollanir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onemli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functionalitilerin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calismadiginin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edilmesidir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Sistemin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önemli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fonksiyonları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scripte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dökülür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her </a:t>
            </a:r>
            <a:r>
              <a:rPr lang="en-US" dirty="0" err="1">
                <a:sym typeface="Wingdings" panose="05000000000000000000" pitchFamily="2" charset="2"/>
              </a:rPr>
              <a:t>sabah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tıklamayla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yapılır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USER ACCEPTANCE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SYSTEM TESTING (End to End Testing)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MONKEY TESTING(Ad-Hoc Testing)</a:t>
            </a: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9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ENTEGRATION TESTING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FUNCTIONAL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REGRESSION TESTING</a:t>
            </a:r>
            <a:r>
              <a:rPr lang="en-US" sz="2000" b="1" dirty="0">
                <a:sym typeface="Wingdings" panose="05000000000000000000" pitchFamily="2" charset="2"/>
              </a:rPr>
              <a:t>(Major/Minor)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SMOKE TESTING (sanity test)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USER ACCEPTANCE TESTING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Kullanici</a:t>
            </a:r>
            <a:r>
              <a:rPr lang="en-US" dirty="0">
                <a:sym typeface="Wingdings" panose="05000000000000000000" pitchFamily="2" charset="2"/>
              </a:rPr>
              <a:t> Kabul </a:t>
            </a:r>
            <a:r>
              <a:rPr lang="en-US" dirty="0" err="1">
                <a:sym typeface="Wingdings" panose="05000000000000000000" pitchFamily="2" charset="2"/>
              </a:rPr>
              <a:t>etme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olarak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bilinir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Tum </a:t>
            </a:r>
            <a:r>
              <a:rPr lang="en-US" dirty="0" err="1">
                <a:sym typeface="Wingdings" panose="05000000000000000000" pitchFamily="2" charset="2"/>
              </a:rPr>
              <a:t>testler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tamamlaninca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testtir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b="1" dirty="0">
                <a:sym typeface="Wingdings" panose="05000000000000000000" pitchFamily="2" charset="2"/>
              </a:rPr>
              <a:t>EN SON TESTTIR.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Bizim</a:t>
            </a:r>
            <a:r>
              <a:rPr lang="en-US" b="1" dirty="0">
                <a:sym typeface="Wingdings" panose="05000000000000000000" pitchFamily="2" charset="2"/>
              </a:rPr>
              <a:t> UAT </a:t>
            </a:r>
            <a:r>
              <a:rPr lang="en-US" b="1" dirty="0" err="1">
                <a:sym typeface="Wingdings" panose="05000000000000000000" pitchFamily="2" charset="2"/>
              </a:rPr>
              <a:t>tecrubemiz</a:t>
            </a:r>
            <a:r>
              <a:rPr lang="en-US" b="1" dirty="0">
                <a:sym typeface="Wingdings" panose="05000000000000000000" pitchFamily="2" charset="2"/>
              </a:rPr>
              <a:t> var </a:t>
            </a:r>
            <a:r>
              <a:rPr lang="en-US" b="1" dirty="0" err="1">
                <a:sym typeface="Wingdings" panose="05000000000000000000" pitchFamily="2" charset="2"/>
              </a:rPr>
              <a:t>ve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daha</a:t>
            </a:r>
            <a:r>
              <a:rPr lang="en-US" b="1" dirty="0">
                <a:sym typeface="Wingdings" panose="05000000000000000000" pitchFamily="2" charset="2"/>
              </a:rPr>
              <a:t> once </a:t>
            </a:r>
            <a:r>
              <a:rPr lang="en-US" b="1" dirty="0" err="1">
                <a:sym typeface="Wingdings" panose="05000000000000000000" pitchFamily="2" charset="2"/>
              </a:rPr>
              <a:t>yaptik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SYSTEM TESTING (End to End Testing)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MONKEY TESTING(Ad-Hoc Testing)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5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ENTEGRATION TESTING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FUNCTIONAL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REGRESSION TESTING</a:t>
            </a:r>
            <a:r>
              <a:rPr lang="en-US" sz="2000" b="1" dirty="0">
                <a:sym typeface="Wingdings" panose="05000000000000000000" pitchFamily="2" charset="2"/>
              </a:rPr>
              <a:t>(Major/Minor)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2100" dirty="0">
                <a:sym typeface="Wingdings" panose="05000000000000000000" pitchFamily="2" charset="2"/>
              </a:rPr>
              <a:t>SMOKE TESTING (sanity test)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USER ACCEPTANCE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SYSTEM TESTING(End to End Testing)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Tum </a:t>
            </a:r>
            <a:r>
              <a:rPr lang="en-US" dirty="0" err="1">
                <a:sym typeface="Wingdings" panose="05000000000000000000" pitchFamily="2" charset="2"/>
              </a:rPr>
              <a:t>sistemlerin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kontrolu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yapilmaktadir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Islevlerini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gerceklestirirken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bunlarin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dogrulugunu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eksiksizligini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dogrulamaktir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Kara </a:t>
            </a:r>
            <a:r>
              <a:rPr lang="en-US" b="1" dirty="0" err="1">
                <a:sym typeface="Wingdings" panose="05000000000000000000" pitchFamily="2" charset="2"/>
              </a:rPr>
              <a:t>kutu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testidir</a:t>
            </a:r>
            <a:r>
              <a:rPr lang="en-US" b="1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MONKEY TESTING(Ad-Hoc Testing)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5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TEST TURLERI</a:t>
            </a: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WHITE BOX TESTING</a:t>
            </a:r>
            <a:endParaRPr lang="en-US" sz="2800" b="1" u="sng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US" sz="2800" b="1" dirty="0">
                <a:sym typeface="Wingdings" panose="05000000000000000000" pitchFamily="2" charset="2"/>
              </a:rPr>
              <a:t>BLACK BOX TESTING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ENTEGRATION TESTING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FUNCTIONAL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REGRESSION TESTING</a:t>
            </a:r>
            <a:r>
              <a:rPr lang="en-US" sz="2000" b="1" dirty="0">
                <a:sym typeface="Wingdings" panose="05000000000000000000" pitchFamily="2" charset="2"/>
              </a:rPr>
              <a:t>(Major/Minor)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SMOKE TESTING (sanity test)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USER ACCEPTANCE TESTING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SYSTEM TESTING (End to End Testing)</a:t>
            </a:r>
          </a:p>
          <a:p>
            <a:pPr marL="800100" lvl="1" indent="-342900" algn="l">
              <a:lnSpc>
                <a:spcPct val="160000"/>
              </a:lnSpc>
              <a:buFontTx/>
              <a:buChar char="-"/>
            </a:pPr>
            <a:r>
              <a:rPr lang="en-US" sz="2400" b="1" dirty="0">
                <a:sym typeface="Wingdings" panose="05000000000000000000" pitchFamily="2" charset="2"/>
              </a:rPr>
              <a:t>MONKEY TESTING(Ad-Hoc Testing)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Resmi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olmayan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sekilde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App’in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edilmek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istendiginde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yapilan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testtir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3E597-A2F7-438B-8603-B74BF38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7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457200" indent="-457200" algn="l">
              <a:buAutoNum type="alphaL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58D4C-0E4F-43EA-9869-EC05E027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56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8D8D7-FC52-440B-8401-7AC888EFA6B1}"/>
              </a:ext>
            </a:extLst>
          </p:cNvPr>
          <p:cNvCxnSpPr>
            <a:cxnSpLocks/>
          </p:cNvCxnSpPr>
          <p:nvPr/>
        </p:nvCxnSpPr>
        <p:spPr>
          <a:xfrm>
            <a:off x="1285239" y="1107422"/>
            <a:ext cx="0" cy="38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CDF6B3-3A29-4C6E-8F2A-78777687E0E7}"/>
              </a:ext>
            </a:extLst>
          </p:cNvPr>
          <p:cNvSpPr/>
          <p:nvPr/>
        </p:nvSpPr>
        <p:spPr>
          <a:xfrm>
            <a:off x="2844800" y="1818641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B3BEB-6EDE-49FF-9521-D39BA6E91DFD}"/>
              </a:ext>
            </a:extLst>
          </p:cNvPr>
          <p:cNvSpPr/>
          <p:nvPr/>
        </p:nvSpPr>
        <p:spPr>
          <a:xfrm>
            <a:off x="3865881" y="187968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b="1" dirty="0" err="1"/>
              <a:t>olusturan</a:t>
            </a:r>
            <a:r>
              <a:rPr lang="en-US" b="1" dirty="0"/>
              <a:t> </a:t>
            </a:r>
            <a:r>
              <a:rPr lang="en-US" b="1" dirty="0" err="1"/>
              <a:t>parcalara</a:t>
            </a:r>
            <a:r>
              <a:rPr lang="en-US" dirty="0"/>
              <a:t>, </a:t>
            </a:r>
            <a:r>
              <a:rPr lang="en-US" dirty="0" err="1"/>
              <a:t>ogelere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 Bir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b="1" u="sng" dirty="0" err="1"/>
              <a:t>EPIC’ten</a:t>
            </a:r>
            <a:r>
              <a:rPr lang="en-US" dirty="0"/>
              <a:t> </a:t>
            </a:r>
            <a:r>
              <a:rPr lang="en-US" dirty="0" err="1"/>
              <a:t>olusur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6678-DC91-4432-9F70-F5469A5002D2}"/>
              </a:ext>
            </a:extLst>
          </p:cNvPr>
          <p:cNvSpPr/>
          <p:nvPr/>
        </p:nvSpPr>
        <p:spPr>
          <a:xfrm>
            <a:off x="142240" y="1564643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EPIC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8B8AB-3C65-42B4-A121-E14354903E14}"/>
              </a:ext>
            </a:extLst>
          </p:cNvPr>
          <p:cNvSpPr/>
          <p:nvPr/>
        </p:nvSpPr>
        <p:spPr>
          <a:xfrm>
            <a:off x="137161" y="187968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83276-BF57-47A5-9C3F-88B077788553}"/>
              </a:ext>
            </a:extLst>
          </p:cNvPr>
          <p:cNvCxnSpPr>
            <a:cxnSpLocks/>
          </p:cNvCxnSpPr>
          <p:nvPr/>
        </p:nvCxnSpPr>
        <p:spPr>
          <a:xfrm>
            <a:off x="1285239" y="251459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E1C6D2-3AB6-486E-9429-2D9AED5A583E}"/>
              </a:ext>
            </a:extLst>
          </p:cNvPr>
          <p:cNvSpPr/>
          <p:nvPr/>
        </p:nvSpPr>
        <p:spPr>
          <a:xfrm>
            <a:off x="137161" y="4511055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ACCEPTANCE CRITERIA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47724A-9BD4-4BBD-903B-B8FD11A6874D}"/>
              </a:ext>
            </a:extLst>
          </p:cNvPr>
          <p:cNvSpPr/>
          <p:nvPr/>
        </p:nvSpPr>
        <p:spPr>
          <a:xfrm>
            <a:off x="137161" y="3042926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USER STORY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E8D091-A9F6-481F-989E-5F1DC0B689BA}"/>
              </a:ext>
            </a:extLst>
          </p:cNvPr>
          <p:cNvSpPr/>
          <p:nvPr/>
        </p:nvSpPr>
        <p:spPr>
          <a:xfrm>
            <a:off x="2829560" y="447031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811FC8-B645-43F7-8D31-1FF73F7CA5F3}"/>
              </a:ext>
            </a:extLst>
          </p:cNvPr>
          <p:cNvSpPr/>
          <p:nvPr/>
        </p:nvSpPr>
        <p:spPr>
          <a:xfrm>
            <a:off x="2829560" y="3312167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7840E3E-B8B3-463B-8339-5D07AA623AA9}"/>
              </a:ext>
            </a:extLst>
          </p:cNvPr>
          <p:cNvSpPr/>
          <p:nvPr/>
        </p:nvSpPr>
        <p:spPr>
          <a:xfrm>
            <a:off x="2829560" y="4754893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DC0068-91DA-45A1-95E6-D73ABFF4EA34}"/>
              </a:ext>
            </a:extLst>
          </p:cNvPr>
          <p:cNvSpPr/>
          <p:nvPr/>
        </p:nvSpPr>
        <p:spPr>
          <a:xfrm>
            <a:off x="3909060" y="1699269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dirty="0" err="1"/>
              <a:t>olusturan</a:t>
            </a:r>
            <a:r>
              <a:rPr lang="en-US" dirty="0"/>
              <a:t> </a:t>
            </a:r>
            <a:r>
              <a:rPr lang="en-US" b="1" dirty="0"/>
              <a:t>EN BUYUK </a:t>
            </a:r>
            <a:r>
              <a:rPr lang="en-US" b="1" dirty="0" err="1"/>
              <a:t>ogelere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Bir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b="1" u="sng" dirty="0"/>
              <a:t>USER </a:t>
            </a:r>
            <a:r>
              <a:rPr lang="en-US" b="1" u="sng" dirty="0" err="1"/>
              <a:t>STORY’den</a:t>
            </a:r>
            <a:r>
              <a:rPr lang="en-US" b="1" u="sng" dirty="0"/>
              <a:t> </a:t>
            </a:r>
            <a:r>
              <a:rPr lang="en-US" dirty="0" err="1"/>
              <a:t>olusur</a:t>
            </a:r>
            <a:r>
              <a:rPr lang="en-US" dirty="0"/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B5954-765E-48B4-BF92-6FB79FAE5F6C}"/>
              </a:ext>
            </a:extLst>
          </p:cNvPr>
          <p:cNvSpPr/>
          <p:nvPr/>
        </p:nvSpPr>
        <p:spPr>
          <a:xfrm>
            <a:off x="3909060" y="3186434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App’i</a:t>
            </a:r>
            <a:r>
              <a:rPr lang="en-US" dirty="0"/>
              <a:t> </a:t>
            </a:r>
            <a:r>
              <a:rPr lang="en-US" dirty="0" err="1"/>
              <a:t>olusturan</a:t>
            </a:r>
            <a:r>
              <a:rPr lang="en-US" dirty="0"/>
              <a:t> </a:t>
            </a:r>
            <a:r>
              <a:rPr lang="en-US" b="1" dirty="0" err="1"/>
              <a:t>kucuk</a:t>
            </a:r>
            <a:r>
              <a:rPr lang="en-US" b="1" dirty="0"/>
              <a:t> </a:t>
            </a:r>
            <a:r>
              <a:rPr lang="en-US" b="1" dirty="0" err="1"/>
              <a:t>ogelere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</a:t>
            </a:r>
            <a:r>
              <a:rPr lang="en-US" b="1" u="sng" dirty="0"/>
              <a:t>PRODUCT OWNER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A4A23-307C-405A-860F-56D44852C556}"/>
              </a:ext>
            </a:extLst>
          </p:cNvPr>
          <p:cNvSpPr/>
          <p:nvPr/>
        </p:nvSpPr>
        <p:spPr>
          <a:xfrm>
            <a:off x="3865881" y="4643119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Muhakkak</a:t>
            </a:r>
            <a:r>
              <a:rPr lang="en-US" dirty="0"/>
              <a:t> </a:t>
            </a:r>
            <a:r>
              <a:rPr lang="en-US" dirty="0" err="1"/>
              <a:t>uygulanmasi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b="1" dirty="0"/>
              <a:t>Kabul </a:t>
            </a:r>
            <a:r>
              <a:rPr lang="en-US" b="1" dirty="0" err="1"/>
              <a:t>Kriterleridir</a:t>
            </a:r>
            <a:r>
              <a:rPr lang="en-US" dirty="0"/>
              <a:t>. </a:t>
            </a:r>
            <a:r>
              <a:rPr lang="en-US" b="1" u="sng" dirty="0"/>
              <a:t>PRODUCT OWNER </a:t>
            </a:r>
            <a:r>
              <a:rPr lang="en-US" dirty="0" err="1"/>
              <a:t>belirler</a:t>
            </a:r>
            <a:r>
              <a:rPr lang="en-US" dirty="0"/>
              <a:t>. </a:t>
            </a:r>
            <a:endParaRPr 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A26BEC-4946-4EB2-B872-BB800659F381}"/>
              </a:ext>
            </a:extLst>
          </p:cNvPr>
          <p:cNvCxnSpPr>
            <a:cxnSpLocks/>
          </p:cNvCxnSpPr>
          <p:nvPr/>
        </p:nvCxnSpPr>
        <p:spPr>
          <a:xfrm>
            <a:off x="1285239" y="400811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046384-5136-4C6E-9D58-78D2B185F139}"/>
              </a:ext>
            </a:extLst>
          </p:cNvPr>
          <p:cNvSpPr/>
          <p:nvPr/>
        </p:nvSpPr>
        <p:spPr>
          <a:xfrm>
            <a:off x="127001" y="5862335"/>
            <a:ext cx="2479037" cy="84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TESTCASE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16F98BD-D55B-4DD2-B0F0-C4780368E11A}"/>
              </a:ext>
            </a:extLst>
          </p:cNvPr>
          <p:cNvSpPr/>
          <p:nvPr/>
        </p:nvSpPr>
        <p:spPr>
          <a:xfrm>
            <a:off x="2819400" y="6085853"/>
            <a:ext cx="822960" cy="33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8C803-F527-401C-89AA-096DE835E4FF}"/>
              </a:ext>
            </a:extLst>
          </p:cNvPr>
          <p:cNvSpPr/>
          <p:nvPr/>
        </p:nvSpPr>
        <p:spPr>
          <a:xfrm>
            <a:off x="3855722" y="5966481"/>
            <a:ext cx="8112757" cy="574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Tum </a:t>
            </a:r>
            <a:r>
              <a:rPr lang="en-US" b="1" dirty="0" err="1"/>
              <a:t>asamalarin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taker </a:t>
            </a:r>
            <a:r>
              <a:rPr lang="en-US" b="1" dirty="0" err="1"/>
              <a:t>izah</a:t>
            </a:r>
            <a:r>
              <a:rPr lang="en-US" b="1" dirty="0"/>
              <a:t> </a:t>
            </a:r>
            <a:r>
              <a:rPr lang="en-US" b="1" dirty="0" err="1"/>
              <a:t>edilerek</a:t>
            </a:r>
            <a:r>
              <a:rPr lang="en-US" b="1" dirty="0"/>
              <a:t> </a:t>
            </a:r>
            <a:r>
              <a:rPr lang="en-US" dirty="0" err="1"/>
              <a:t>olusturuldugu</a:t>
            </a:r>
            <a:r>
              <a:rPr lang="en-US" dirty="0"/>
              <a:t> </a:t>
            </a:r>
            <a:r>
              <a:rPr lang="en-US" dirty="0" err="1"/>
              <a:t>kiliflardir</a:t>
            </a:r>
            <a:r>
              <a:rPr lang="en-US" dirty="0"/>
              <a:t>. QA </a:t>
            </a:r>
            <a:r>
              <a:rPr lang="en-US" dirty="0" err="1"/>
              <a:t>timinden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olusturur</a:t>
            </a:r>
            <a:r>
              <a:rPr lang="en-US" dirty="0"/>
              <a:t> ama </a:t>
            </a:r>
            <a:r>
              <a:rPr lang="en-US" dirty="0" err="1"/>
              <a:t>testerlar</a:t>
            </a:r>
            <a:r>
              <a:rPr lang="en-US" dirty="0"/>
              <a:t> da </a:t>
            </a:r>
            <a:r>
              <a:rPr lang="en-US" dirty="0" err="1"/>
              <a:t>olusturabilir</a:t>
            </a:r>
            <a:r>
              <a:rPr lang="en-US" dirty="0"/>
              <a:t>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642736-6316-4C26-A98E-38AE5587F7E3}"/>
              </a:ext>
            </a:extLst>
          </p:cNvPr>
          <p:cNvCxnSpPr>
            <a:cxnSpLocks/>
          </p:cNvCxnSpPr>
          <p:nvPr/>
        </p:nvCxnSpPr>
        <p:spPr>
          <a:xfrm>
            <a:off x="1275079" y="5389871"/>
            <a:ext cx="0" cy="426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4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BRD </a:t>
            </a:r>
            <a:r>
              <a:rPr lang="en-US" dirty="0" err="1"/>
              <a:t>ve</a:t>
            </a:r>
            <a:r>
              <a:rPr lang="en-US" dirty="0"/>
              <a:t> FRD </a:t>
            </a:r>
            <a:r>
              <a:rPr lang="en-US" dirty="0" err="1"/>
              <a:t>hazirlanir</a:t>
            </a:r>
            <a:r>
              <a:rPr lang="en-US" dirty="0"/>
              <a:t> DEFINING </a:t>
            </a:r>
            <a:r>
              <a:rPr lang="en-US" dirty="0" err="1"/>
              <a:t>asamasinda</a:t>
            </a:r>
            <a:r>
              <a:rPr lang="en-US" dirty="0"/>
              <a:t> </a:t>
            </a:r>
            <a:r>
              <a:rPr lang="en-US" dirty="0" err="1"/>
              <a:t>hazirlanir</a:t>
            </a:r>
            <a:r>
              <a:rPr lang="en-US" dirty="0"/>
              <a:t>. (BUSINESS ANALYST HAZIRLAR.)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BUSINESS REQUIREMENT DOCUMENT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/>
              <a:t>Yapilacak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isle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kararlar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listesi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/>
              <a:t>Isle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hersey</a:t>
            </a: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FUNCTIONAL REQUIREMENT DOCUMENT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/>
              <a:t>Yazilimi</a:t>
            </a:r>
            <a:r>
              <a:rPr lang="en-US" dirty="0"/>
              <a:t> </a:t>
            </a:r>
            <a:r>
              <a:rPr lang="en-US" dirty="0" err="1"/>
              <a:t>yapilacak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maddelerin</a:t>
            </a:r>
            <a:r>
              <a:rPr lang="en-US" dirty="0"/>
              <a:t> </a:t>
            </a:r>
            <a:r>
              <a:rPr lang="en-US" dirty="0" err="1"/>
              <a:t>dokumu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App’in</a:t>
            </a:r>
            <a:r>
              <a:rPr lang="en-US" dirty="0"/>
              <a:t> Teknik </a:t>
            </a:r>
            <a:r>
              <a:rPr lang="en-US" dirty="0" err="1"/>
              <a:t>detayi</a:t>
            </a:r>
            <a:endParaRPr lang="en-US" dirty="0"/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algn="l"/>
            <a:endParaRPr lang="en-US" sz="3200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64590-2EC6-458E-9019-DD260E71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SDLC NIN ASAMALARI</a:t>
            </a:r>
          </a:p>
          <a:p>
            <a:pPr algn="l"/>
            <a:r>
              <a:rPr lang="en-US" sz="3200" dirty="0"/>
              <a:t>3. DESIGNING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Gorseller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tasarim</a:t>
            </a:r>
            <a:r>
              <a:rPr lang="en-US" dirty="0"/>
              <a:t> </a:t>
            </a:r>
            <a:r>
              <a:rPr lang="en-US" dirty="0" err="1"/>
              <a:t>olusturulur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DESIGNER(ARCHITECT SOLUTION)’lar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oneri</a:t>
            </a:r>
            <a:r>
              <a:rPr lang="en-US" dirty="0"/>
              <a:t> </a:t>
            </a:r>
            <a:r>
              <a:rPr lang="en-US" dirty="0" err="1"/>
              <a:t>sunarlar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oneriler</a:t>
            </a:r>
            <a:r>
              <a:rPr lang="en-US" dirty="0"/>
              <a:t> </a:t>
            </a:r>
            <a:r>
              <a:rPr lang="en-US" dirty="0" err="1"/>
              <a:t>DDS’de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DESIGN DOCUMENT SPESIFICATION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Yapilan</a:t>
            </a:r>
            <a:r>
              <a:rPr lang="en-US" dirty="0"/>
              <a:t> </a:t>
            </a:r>
            <a:r>
              <a:rPr lang="en-US" dirty="0" err="1"/>
              <a:t>oneriler</a:t>
            </a:r>
            <a:r>
              <a:rPr lang="en-US" dirty="0"/>
              <a:t> </a:t>
            </a:r>
            <a:r>
              <a:rPr lang="en-US" dirty="0" err="1"/>
              <a:t>BRD’ye</a:t>
            </a:r>
            <a:r>
              <a:rPr lang="en-US" dirty="0"/>
              <a:t> gore </a:t>
            </a:r>
            <a:r>
              <a:rPr lang="en-US" dirty="0" err="1"/>
              <a:t>yapilir</a:t>
            </a:r>
            <a:r>
              <a:rPr lang="en-US" dirty="0"/>
              <a:t>.</a:t>
            </a:r>
          </a:p>
          <a:p>
            <a:pPr algn="l"/>
            <a:r>
              <a:rPr lang="en-US" sz="3200" dirty="0"/>
              <a:t>4. BUILDING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Developerlar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yonergesine</a:t>
            </a:r>
            <a:r>
              <a:rPr lang="en-US" dirty="0"/>
              <a:t> </a:t>
            </a:r>
            <a:r>
              <a:rPr lang="en-US" dirty="0" err="1"/>
              <a:t>uyularak</a:t>
            </a:r>
            <a:r>
              <a:rPr lang="en-US" dirty="0"/>
              <a:t> </a:t>
            </a:r>
            <a:r>
              <a:rPr lang="en-US" dirty="0" err="1"/>
              <a:t>yapilir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Gercek</a:t>
            </a:r>
            <a:r>
              <a:rPr lang="en-US" dirty="0"/>
              <a:t> </a:t>
            </a:r>
            <a:r>
              <a:rPr lang="en-US" dirty="0" err="1"/>
              <a:t>gelistirme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asamada</a:t>
            </a:r>
            <a:r>
              <a:rPr lang="en-US" dirty="0"/>
              <a:t> </a:t>
            </a:r>
            <a:r>
              <a:rPr lang="en-US" dirty="0" err="1"/>
              <a:t>baslar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Urun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DDS’ye</a:t>
            </a:r>
            <a:r>
              <a:rPr lang="en-US" dirty="0"/>
              <a:t> gore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uretilir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EEB16-28B4-461C-BF72-DEAB5CA9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SDLC NIN ASAMALARI</a:t>
            </a:r>
          </a:p>
          <a:p>
            <a:pPr algn="l"/>
            <a:r>
              <a:rPr lang="en-US" sz="3200" dirty="0"/>
              <a:t>5.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App’in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karsilayip</a:t>
            </a:r>
            <a:r>
              <a:rPr lang="en-US" dirty="0"/>
              <a:t> </a:t>
            </a:r>
            <a:r>
              <a:rPr lang="en-US" dirty="0" err="1"/>
              <a:t>karsilamadigi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QA’ler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Amac</a:t>
            </a:r>
            <a:r>
              <a:rPr lang="en-US" dirty="0"/>
              <a:t> </a:t>
            </a:r>
            <a:r>
              <a:rPr lang="en-US" dirty="0" err="1"/>
              <a:t>hatasiz</a:t>
            </a:r>
            <a:r>
              <a:rPr lang="en-US" dirty="0"/>
              <a:t> </a:t>
            </a:r>
            <a:r>
              <a:rPr lang="en-US" dirty="0" err="1"/>
              <a:t>yazilim</a:t>
            </a:r>
            <a:r>
              <a:rPr lang="en-US" dirty="0"/>
              <a:t> </a:t>
            </a:r>
            <a:r>
              <a:rPr lang="en-US" dirty="0" err="1"/>
              <a:t>olusturmaktir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bulunca</a:t>
            </a:r>
            <a:r>
              <a:rPr lang="en-US" dirty="0"/>
              <a:t> </a:t>
            </a:r>
            <a:r>
              <a:rPr lang="en-US" dirty="0" err="1"/>
              <a:t>dev’lere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AMAC; </a:t>
            </a:r>
            <a:r>
              <a:rPr lang="en-US" dirty="0" err="1"/>
              <a:t>BRD’de</a:t>
            </a:r>
            <a:r>
              <a:rPr lang="en-US" dirty="0"/>
              <a:t> </a:t>
            </a:r>
            <a:r>
              <a:rPr lang="en-US" dirty="0" err="1"/>
              <a:t>tanimlanan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standartlarina</a:t>
            </a:r>
            <a:r>
              <a:rPr lang="en-US" dirty="0"/>
              <a:t> </a:t>
            </a:r>
            <a:r>
              <a:rPr lang="en-US" dirty="0" err="1"/>
              <a:t>ulasincaya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test/</a:t>
            </a:r>
            <a:r>
              <a:rPr lang="en-US" dirty="0" err="1"/>
              <a:t>rapor</a:t>
            </a:r>
            <a:r>
              <a:rPr lang="en-US" dirty="0"/>
              <a:t>/test/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Fix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algn="l"/>
            <a:r>
              <a:rPr lang="en-US" sz="3200" dirty="0"/>
              <a:t>6.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Urun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</a:t>
            </a:r>
            <a:r>
              <a:rPr lang="en-US" dirty="0" err="1"/>
              <a:t>surulur</a:t>
            </a:r>
            <a:r>
              <a:rPr lang="en-US" dirty="0"/>
              <a:t>. (RELEASE)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asamadan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urun</a:t>
            </a:r>
            <a:r>
              <a:rPr lang="en-US" dirty="0"/>
              <a:t> </a:t>
            </a:r>
            <a:r>
              <a:rPr lang="en-US" dirty="0" err="1"/>
              <a:t>surekli</a:t>
            </a:r>
            <a:r>
              <a:rPr lang="en-US" dirty="0"/>
              <a:t> </a:t>
            </a:r>
            <a:r>
              <a:rPr lang="en-US" dirty="0" err="1"/>
              <a:t>guncellenir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Bakimi</a:t>
            </a:r>
            <a:r>
              <a:rPr lang="en-US" dirty="0"/>
              <a:t> </a:t>
            </a:r>
            <a:r>
              <a:rPr lang="en-US" dirty="0" err="1"/>
              <a:t>yapilir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fix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DD79F7-4B59-405D-B161-766D3212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170DAC-1EFD-48D7-9481-B5E81473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SDLC TEAM</a:t>
            </a:r>
          </a:p>
          <a:p>
            <a:pPr marL="514350" indent="-514350" algn="l">
              <a:buAutoNum type="arabicPeriod"/>
            </a:pPr>
            <a:r>
              <a:rPr lang="en-US" sz="3200" dirty="0"/>
              <a:t>PROJECT MANAGER</a:t>
            </a:r>
          </a:p>
          <a:p>
            <a:pPr marL="514350" indent="-514350" algn="l">
              <a:buAutoNum type="arabicPeriod"/>
            </a:pPr>
            <a:r>
              <a:rPr lang="en-US" sz="3200" dirty="0"/>
              <a:t>BUSINESS ANALYST</a:t>
            </a:r>
          </a:p>
          <a:p>
            <a:pPr marL="514350" indent="-514350" algn="l">
              <a:buAutoNum type="arabicPeriod"/>
            </a:pPr>
            <a:r>
              <a:rPr lang="en-US" sz="3200" dirty="0"/>
              <a:t>DEVELOPER</a:t>
            </a:r>
          </a:p>
          <a:p>
            <a:pPr marL="514350" indent="-514350" algn="l">
              <a:buAutoNum type="arabicPeriod"/>
            </a:pPr>
            <a:r>
              <a:rPr lang="en-US" sz="3200" dirty="0"/>
              <a:t>TESTER</a:t>
            </a:r>
          </a:p>
          <a:p>
            <a:pPr algn="l"/>
            <a:endParaRPr lang="en-US" sz="3200" dirty="0"/>
          </a:p>
          <a:p>
            <a:pPr algn="just"/>
            <a:r>
              <a:rPr lang="en-US" sz="3200" dirty="0"/>
              <a:t>&gt;&gt; Bu </a:t>
            </a:r>
            <a:r>
              <a:rPr lang="en-US" sz="3200" dirty="0" err="1"/>
              <a:t>dort</a:t>
            </a:r>
            <a:r>
              <a:rPr lang="en-US" sz="3200" dirty="0"/>
              <a:t> </a:t>
            </a:r>
            <a:r>
              <a:rPr lang="en-US" sz="3200" dirty="0" err="1"/>
              <a:t>kisi</a:t>
            </a:r>
            <a:r>
              <a:rPr lang="en-US" sz="3200" dirty="0"/>
              <a:t> </a:t>
            </a:r>
            <a:r>
              <a:rPr lang="en-US" sz="3200" dirty="0" err="1"/>
              <a:t>biraraya</a:t>
            </a:r>
            <a:r>
              <a:rPr lang="en-US" sz="3200" dirty="0"/>
              <a:t> </a:t>
            </a:r>
            <a:r>
              <a:rPr lang="en-US" sz="3200" dirty="0" err="1"/>
              <a:t>getirilir</a:t>
            </a:r>
            <a:r>
              <a:rPr lang="en-US" sz="3200" dirty="0"/>
              <a:t>. </a:t>
            </a:r>
            <a:r>
              <a:rPr lang="en-US" sz="3200" dirty="0" err="1"/>
              <a:t>Tecrubelerinden</a:t>
            </a:r>
            <a:r>
              <a:rPr lang="en-US" sz="3200" dirty="0"/>
              <a:t> </a:t>
            </a:r>
            <a:r>
              <a:rPr lang="en-US" sz="3200" dirty="0" err="1"/>
              <a:t>faydalanilir</a:t>
            </a:r>
            <a:r>
              <a:rPr lang="en-US" sz="3200" dirty="0"/>
              <a:t>. </a:t>
            </a:r>
            <a:r>
              <a:rPr lang="en-US" sz="3200" dirty="0" err="1"/>
              <a:t>Isin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basinda</a:t>
            </a:r>
            <a:r>
              <a:rPr lang="en-US" sz="3200" dirty="0"/>
              <a:t> </a:t>
            </a:r>
            <a:r>
              <a:rPr lang="en-US" sz="3200" dirty="0" err="1"/>
              <a:t>yapilan</a:t>
            </a:r>
            <a:r>
              <a:rPr lang="en-US" sz="3200" dirty="0"/>
              <a:t> </a:t>
            </a:r>
            <a:r>
              <a:rPr lang="en-US" sz="3200" b="1" dirty="0"/>
              <a:t>GROOMING</a:t>
            </a:r>
            <a:r>
              <a:rPr lang="en-US" sz="3200" dirty="0"/>
              <a:t> de </a:t>
            </a:r>
            <a:r>
              <a:rPr lang="en-US" sz="3200" dirty="0" err="1"/>
              <a:t>bu</a:t>
            </a:r>
            <a:r>
              <a:rPr lang="en-US" sz="3200" dirty="0"/>
              <a:t> </a:t>
            </a:r>
            <a:r>
              <a:rPr lang="en-US" sz="3200" dirty="0" err="1"/>
              <a:t>tecrubeli</a:t>
            </a:r>
            <a:r>
              <a:rPr lang="en-US" sz="3200" dirty="0"/>
              <a:t> </a:t>
            </a:r>
            <a:r>
              <a:rPr lang="en-US" sz="3200" dirty="0" err="1"/>
              <a:t>insanlar</a:t>
            </a:r>
            <a:r>
              <a:rPr lang="en-US" sz="3200" dirty="0"/>
              <a:t> </a:t>
            </a:r>
            <a:r>
              <a:rPr lang="en-US" sz="3200" dirty="0" err="1"/>
              <a:t>toplanir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planning’de</a:t>
            </a:r>
            <a:r>
              <a:rPr lang="en-US" sz="3200" dirty="0"/>
              <a:t> </a:t>
            </a:r>
            <a:r>
              <a:rPr lang="en-US" sz="3200" dirty="0" err="1"/>
              <a:t>yer</a:t>
            </a:r>
            <a:r>
              <a:rPr lang="en-US" sz="3200" dirty="0"/>
              <a:t> </a:t>
            </a:r>
            <a:r>
              <a:rPr lang="en-US" sz="3200" dirty="0" err="1"/>
              <a:t>alir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E68A6-F094-4C93-A18D-F235C097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C05E-331F-4A7D-A0A1-D0D9E18E8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2564</Words>
  <Application>Microsoft Office PowerPoint</Application>
  <PresentationFormat>Geniş ekran</PresentationFormat>
  <Paragraphs>891</Paragraphs>
  <Slides>56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 can</cp:lastModifiedBy>
  <cp:revision>57</cp:revision>
  <dcterms:created xsi:type="dcterms:W3CDTF">2020-06-28T07:07:53Z</dcterms:created>
  <dcterms:modified xsi:type="dcterms:W3CDTF">2020-10-02T14:56:10Z</dcterms:modified>
</cp:coreProperties>
</file>